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15"/>
  </p:notesMasterIdLst>
  <p:handoutMasterIdLst>
    <p:handoutMasterId r:id="rId16"/>
  </p:handoutMasterIdLst>
  <p:sldIdLst>
    <p:sldId id="256" r:id="rId3"/>
    <p:sldId id="287" r:id="rId4"/>
    <p:sldId id="288" r:id="rId5"/>
    <p:sldId id="289" r:id="rId6"/>
    <p:sldId id="297" r:id="rId7"/>
    <p:sldId id="298" r:id="rId8"/>
    <p:sldId id="299" r:id="rId9"/>
    <p:sldId id="300" r:id="rId10"/>
    <p:sldId id="301" r:id="rId11"/>
    <p:sldId id="292" r:id="rId12"/>
    <p:sldId id="293" r:id="rId13"/>
    <p:sldId id="294" r:id="rId1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1" autoAdjust="0"/>
    <p:restoredTop sz="95993" autoAdjust="0"/>
  </p:normalViewPr>
  <p:slideViewPr>
    <p:cSldViewPr snapToGrid="0" snapToObjects="1">
      <p:cViewPr varScale="1">
        <p:scale>
          <a:sx n="68" d="100"/>
          <a:sy n="68" d="100"/>
        </p:scale>
        <p:origin x="1344" y="60"/>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310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6563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272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 y="1805426"/>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1: What Is MBSE?</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dirty="0"/>
              <a:t>Tomas Mawyin</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
        <p:nvSpPr>
          <p:cNvPr id="4" name="Subtitle 2"/>
          <p:cNvSpPr txBox="1">
            <a:spLocks/>
          </p:cNvSpPr>
          <p:nvPr/>
        </p:nvSpPr>
        <p:spPr>
          <a:xfrm>
            <a:off x="114300" y="1257551"/>
            <a:ext cx="6845300" cy="423041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285750" indent="-285750">
              <a:buFont typeface="Arial"/>
              <a:buChar char="•"/>
            </a:pPr>
            <a:r>
              <a:rPr lang="en-US" sz="1600" dirty="0">
                <a:solidFill>
                  <a:schemeClr val="tx1"/>
                </a:solidFill>
              </a:rPr>
              <a:t>Submit your completed Week 1 Project file</a:t>
            </a:r>
          </a:p>
          <a:p>
            <a:pPr marL="742917" lvl="1" indent="-285750">
              <a:buFont typeface="Arial"/>
              <a:buChar char="•"/>
            </a:pPr>
            <a:r>
              <a:rPr lang="en-US" sz="1600" dirty="0">
                <a:solidFill>
                  <a:schemeClr val="tx1"/>
                </a:solidFill>
              </a:rPr>
              <a:t>Note: The maximum file size that can be submitted is 10MB. </a:t>
            </a:r>
          </a:p>
          <a:p>
            <a:pPr marL="742917" lvl="1" indent="-285750">
              <a:buFont typeface="Arial"/>
              <a:buChar char="•"/>
            </a:pPr>
            <a:endParaRPr lang="en-US" sz="1600" dirty="0">
              <a:solidFill>
                <a:schemeClr val="tx1"/>
              </a:solidFill>
            </a:endParaRPr>
          </a:p>
          <a:p>
            <a:pPr marL="285750" indent="-285750">
              <a:buFont typeface="Arial"/>
              <a:buChar char="•"/>
            </a:pPr>
            <a:r>
              <a:rPr lang="en-US" sz="1600" dirty="0">
                <a:solidFill>
                  <a:schemeClr val="tx1"/>
                </a:solidFill>
              </a:rPr>
              <a:t>Assess your completed Week 1 Project</a:t>
            </a:r>
          </a:p>
          <a:p>
            <a:pPr marL="742917" lvl="1" indent="-285750">
              <a:buFont typeface="Arial"/>
              <a:buChar char="•"/>
            </a:pPr>
            <a:r>
              <a:rPr lang="en-US" sz="1600" dirty="0"/>
              <a:t>A scoring rubric can be downloaded from the Project Instructions page. </a:t>
            </a:r>
          </a:p>
        </p:txBody>
      </p:sp>
      <p:sp>
        <p:nvSpPr>
          <p:cNvPr id="5" name="Title 1"/>
          <p:cNvSpPr txBox="1">
            <a:spLocks/>
          </p:cNvSpPr>
          <p:nvPr/>
        </p:nvSpPr>
        <p:spPr>
          <a:xfrm>
            <a:off x="114300" y="552536"/>
            <a:ext cx="8229600" cy="50521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a:t>
            </a:r>
            <a:r>
              <a:rPr lang="en-US" sz="2000" b="1" dirty="0"/>
              <a:t>7</a:t>
            </a:r>
            <a:r>
              <a:rPr lang="en-US" sz="2000" b="1" kern="0" dirty="0"/>
              <a:t>: Submit and Self-Assess Your Project</a:t>
            </a:r>
          </a:p>
        </p:txBody>
      </p:sp>
    </p:spTree>
    <p:extLst>
      <p:ext uri="{BB962C8B-B14F-4D97-AF65-F5344CB8AC3E}">
        <p14:creationId xmlns:p14="http://schemas.microsoft.com/office/powerpoint/2010/main" val="92337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
        <p:nvSpPr>
          <p:cNvPr id="4" name="Rectangle 3"/>
          <p:cNvSpPr/>
          <p:nvPr/>
        </p:nvSpPr>
        <p:spPr>
          <a:xfrm>
            <a:off x="114300" y="759917"/>
            <a:ext cx="8394700" cy="1600438"/>
          </a:xfrm>
          <a:prstGeom prst="rect">
            <a:avLst/>
          </a:prstGeom>
        </p:spPr>
        <p:txBody>
          <a:bodyPr wrap="square">
            <a:spAutoFit/>
          </a:bodyPr>
          <a:lstStyle/>
          <a:p>
            <a:r>
              <a:rPr lang="en-US" sz="2800" b="1" dirty="0">
                <a:ea typeface="Source Sans Pro"/>
              </a:rPr>
              <a:t>Scratch Page*</a:t>
            </a:r>
            <a:endParaRPr lang="en-US" sz="2800" dirty="0"/>
          </a:p>
          <a:p>
            <a:pPr>
              <a:buSzPct val="25000"/>
            </a:pPr>
            <a:endParaRPr lang="en-US" b="1" dirty="0">
              <a:ea typeface="Source Sans Pro"/>
            </a:endParaRPr>
          </a:p>
          <a:p>
            <a:pPr>
              <a:buSzPct val="25000"/>
            </a:pPr>
            <a:r>
              <a:rPr lang="en-US" b="1" dirty="0">
                <a:ea typeface="Source Sans Pro"/>
              </a:rPr>
              <a:t>Reminder: </a:t>
            </a:r>
            <a:r>
              <a:rPr lang="en-US" b="1" dirty="0" err="1">
                <a:ea typeface="Source Sans Pro"/>
              </a:rPr>
              <a:t>edX</a:t>
            </a:r>
            <a:r>
              <a:rPr lang="en-US" b="1" dirty="0">
                <a:ea typeface="Source Sans Pro"/>
              </a:rPr>
              <a:t> has a 10MB file size limit for document submission. </a:t>
            </a:r>
            <a:r>
              <a:rPr lang="en-US" dirty="0">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lang="en-US" dirty="0"/>
          </a:p>
        </p:txBody>
      </p:sp>
    </p:spTree>
    <p:extLst>
      <p:ext uri="{BB962C8B-B14F-4D97-AF65-F5344CB8AC3E}">
        <p14:creationId xmlns:p14="http://schemas.microsoft.com/office/powerpoint/2010/main" val="80376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4" name="Rectangle 3"/>
          <p:cNvSpPr/>
          <p:nvPr/>
        </p:nvSpPr>
        <p:spPr>
          <a:xfrm>
            <a:off x="114300" y="759917"/>
            <a:ext cx="8394700" cy="1600438"/>
          </a:xfrm>
          <a:prstGeom prst="rect">
            <a:avLst/>
          </a:prstGeom>
        </p:spPr>
        <p:txBody>
          <a:bodyPr wrap="square">
            <a:spAutoFit/>
          </a:bodyPr>
          <a:lstStyle/>
          <a:p>
            <a:r>
              <a:rPr lang="en-US" sz="2800" b="1" dirty="0">
                <a:ea typeface="Source Sans Pro"/>
              </a:rPr>
              <a:t>Scratch Page*</a:t>
            </a:r>
            <a:endParaRPr lang="en-US" sz="2800" dirty="0"/>
          </a:p>
          <a:p>
            <a:pPr>
              <a:buSzPct val="25000"/>
            </a:pPr>
            <a:endParaRPr lang="en-US" b="1" dirty="0">
              <a:ea typeface="Source Sans Pro"/>
            </a:endParaRPr>
          </a:p>
          <a:p>
            <a:pPr>
              <a:buSzPct val="25000"/>
            </a:pPr>
            <a:r>
              <a:rPr lang="en-US" b="1" dirty="0">
                <a:ea typeface="Source Sans Pro"/>
              </a:rPr>
              <a:t>Reminder: </a:t>
            </a:r>
            <a:r>
              <a:rPr lang="en-US" b="1" dirty="0" err="1">
                <a:ea typeface="Source Sans Pro"/>
              </a:rPr>
              <a:t>edX</a:t>
            </a:r>
            <a:r>
              <a:rPr lang="en-US" b="1" dirty="0">
                <a:ea typeface="Source Sans Pro"/>
              </a:rPr>
              <a:t> has a 10MB file size limit for document submission. </a:t>
            </a:r>
            <a:r>
              <a:rPr lang="en-US" dirty="0">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lang="en-US" dirty="0"/>
          </a:p>
        </p:txBody>
      </p:sp>
    </p:spTree>
    <p:extLst>
      <p:ext uri="{BB962C8B-B14F-4D97-AF65-F5344CB8AC3E}">
        <p14:creationId xmlns:p14="http://schemas.microsoft.com/office/powerpoint/2010/main" val="238782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7" name="Shape 63"/>
          <p:cNvSpPr txBox="1"/>
          <p:nvPr/>
        </p:nvSpPr>
        <p:spPr>
          <a:xfrm>
            <a:off x="232245" y="1446106"/>
            <a:ext cx="4212755" cy="4840959"/>
          </a:xfrm>
          <a:prstGeom prst="rect">
            <a:avLst/>
          </a:prstGeom>
          <a:noFill/>
          <a:ln>
            <a:noFill/>
          </a:ln>
        </p:spPr>
        <p:txBody>
          <a:bodyPr lIns="91425" tIns="45700" rIns="91425" bIns="45700" anchor="t" anchorCtr="0">
            <a:noAutofit/>
          </a:bodyPr>
          <a:lstStyle/>
          <a:p>
            <a:r>
              <a:rPr lang="en-US" dirty="0">
                <a:solidFill>
                  <a:srgbClr val="3F3F3F"/>
                </a:solidFill>
                <a:ea typeface="Source Sans Pro"/>
              </a:rPr>
              <a:t>Before you begin, you should save your project on your local drive. We recommend the following format:</a:t>
            </a:r>
            <a:endParaRPr lang="en-US" dirty="0"/>
          </a:p>
          <a:p>
            <a:endParaRPr lang="en-US" dirty="0"/>
          </a:p>
          <a:p>
            <a:r>
              <a:rPr lang="en-US" i="1" dirty="0">
                <a:ea typeface="Souce Sans Pro"/>
              </a:rPr>
              <a:t> Lastname_Firstname_Course3_Week1</a:t>
            </a:r>
            <a:endParaRPr lang="en-US" dirty="0"/>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a:t>
            </a:r>
            <a:r>
              <a:rPr lang="en-US" u="sng" dirty="0">
                <a:solidFill>
                  <a:schemeClr val="dk1"/>
                </a:solidFill>
                <a:ea typeface="Source Sans Pro"/>
                <a:sym typeface="Source Sans Pro"/>
              </a:rPr>
              <a:t>not</a:t>
            </a:r>
            <a:r>
              <a:rPr lang="en-US" dirty="0">
                <a:solidFill>
                  <a:schemeClr val="dk1"/>
                </a:solidFill>
                <a:ea typeface="Source Sans Pro"/>
                <a:sym typeface="Source Sans Pro"/>
              </a:rPr>
              <a: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The work in the project deliverable is </a:t>
            </a:r>
            <a:r>
              <a:rPr lang="en-US" b="1" dirty="0">
                <a:solidFill>
                  <a:schemeClr val="dk1"/>
                </a:solidFill>
                <a:ea typeface="Source Sans Pro"/>
                <a:sym typeface="Source Sans Pro"/>
              </a:rPr>
              <a:t>individual</a:t>
            </a:r>
            <a:r>
              <a:rPr lang="en-US" dirty="0">
                <a:solidFill>
                  <a:schemeClr val="dk1"/>
                </a:solidFill>
                <a:ea typeface="Source Sans Pro"/>
                <a:sym typeface="Source Sans Pro"/>
              </a:rPr>
              <a:t>. </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After you submit your project, you will self-assess your work. If you have any questions, feel free to contact a TA </a:t>
            </a:r>
            <a:r>
              <a:rPr lang="en-US">
                <a:solidFill>
                  <a:schemeClr val="dk1"/>
                </a:solidFill>
                <a:ea typeface="Source Sans Pro"/>
                <a:sym typeface="Source Sans Pro"/>
              </a:rPr>
              <a:t>in the Discussion </a:t>
            </a:r>
            <a:r>
              <a:rPr lang="en-US" dirty="0">
                <a:solidFill>
                  <a:schemeClr val="dk1"/>
                </a:solidFill>
                <a:ea typeface="Source Sans Pro"/>
                <a:sym typeface="Source Sans Pro"/>
              </a:rPr>
              <a:t>Forum. </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Although work is strictly individual, sharing ideas and concepts with other students is encouraged. </a:t>
            </a:r>
          </a:p>
          <a:p>
            <a:pPr>
              <a:buClr>
                <a:schemeClr val="dk1"/>
              </a:buClr>
              <a:buSzPct val="25000"/>
            </a:pPr>
            <a:endParaRPr lang="en-US" dirty="0">
              <a:solidFill>
                <a:schemeClr val="dk1"/>
              </a:solidFill>
              <a:ea typeface="Source Sans Pro"/>
              <a:sym typeface="Source Sans Pro"/>
            </a:endParaRPr>
          </a:p>
        </p:txBody>
      </p:sp>
      <p:sp>
        <p:nvSpPr>
          <p:cNvPr id="10" name="Shape 64"/>
          <p:cNvSpPr txBox="1"/>
          <p:nvPr/>
        </p:nvSpPr>
        <p:spPr>
          <a:xfrm>
            <a:off x="220813" y="779639"/>
            <a:ext cx="3126793" cy="477843"/>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800" b="1" dirty="0">
                <a:ea typeface="Source Sans Pro"/>
                <a:sym typeface="Source Sans Pro"/>
              </a:rPr>
              <a:t>Instructions</a:t>
            </a:r>
          </a:p>
        </p:txBody>
      </p:sp>
      <p:sp>
        <p:nvSpPr>
          <p:cNvPr id="11" name="TextBox 10"/>
          <p:cNvSpPr txBox="1"/>
          <p:nvPr/>
        </p:nvSpPr>
        <p:spPr>
          <a:xfrm>
            <a:off x="4870553" y="1416974"/>
            <a:ext cx="3917848" cy="3323987"/>
          </a:xfrm>
          <a:prstGeom prst="rect">
            <a:avLst/>
          </a:prstGeom>
          <a:noFill/>
        </p:spPr>
        <p:txBody>
          <a:bodyPr wrap="square" rtlCol="0">
            <a:spAutoFit/>
          </a:bodyPr>
          <a:lstStyle/>
          <a:p>
            <a:r>
              <a:rPr lang="en-US" b="1" dirty="0">
                <a:solidFill>
                  <a:schemeClr val="dk1"/>
                </a:solidFill>
                <a:ea typeface="Source Sans Pro"/>
                <a:sym typeface="Source Sans Pro"/>
              </a:rPr>
              <a:t>Note: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10MB file size limit for document submission. </a:t>
            </a:r>
            <a:r>
              <a:rPr lang="en-US" dirty="0">
                <a:solidFill>
                  <a:schemeClr val="dk1"/>
                </a:solidFill>
                <a:ea typeface="Source Sans Pro"/>
                <a:sym typeface="Source Sans Pro"/>
              </a:rPr>
              <a:t>If you have selected large image(s), you may need to </a:t>
            </a:r>
            <a:r>
              <a:rPr lang="en-US" dirty="0">
                <a:solidFill>
                  <a:schemeClr val="dk1"/>
                </a:solidFill>
                <a:ea typeface="Source Sans Pro"/>
                <a:sym typeface="Source Sans Pro"/>
                <a:hlinkClick r:id="rId3"/>
              </a:rPr>
              <a:t>resize</a:t>
            </a:r>
            <a:r>
              <a:rPr lang="en-US" dirty="0">
                <a:solidFill>
                  <a:schemeClr val="dk1"/>
                </a:solidFill>
                <a:ea typeface="Source Sans Pro"/>
                <a:sym typeface="Source Sans Pro"/>
              </a:rPr>
              <a:t> before submitting, OR you may simply include a web URL for the image in the image location. Be sure to submit your assignment at least one hour before the deadline to provide time for troubleshooting. </a:t>
            </a:r>
          </a:p>
          <a:p>
            <a:endParaRPr lang="en-US" b="1" dirty="0">
              <a:solidFill>
                <a:schemeClr val="dk1"/>
              </a:solidFill>
              <a:ea typeface="Source Sans Pro"/>
              <a:sym typeface="Source Sans Pro"/>
            </a:endParaRPr>
          </a:p>
          <a:p>
            <a:r>
              <a:rPr lang="en-US" b="1" dirty="0">
                <a:solidFill>
                  <a:schemeClr val="dk1"/>
                </a:solidFill>
                <a:ea typeface="Source Sans Pro"/>
                <a:sym typeface="Source Sans Pro"/>
              </a:rPr>
              <a:t>Once the deadline passes, you will not be able to upload the document and therefore will not be able to submit and complete the assignment.</a:t>
            </a:r>
          </a:p>
          <a:p>
            <a:endParaRPr lang="en-US" b="1" u="sng" dirty="0"/>
          </a:p>
          <a:p>
            <a:endParaRPr lang="en-US" b="1" dirty="0"/>
          </a:p>
        </p:txBody>
      </p:sp>
    </p:spTree>
    <p:extLst>
      <p:ext uri="{BB962C8B-B14F-4D97-AF65-F5344CB8AC3E}">
        <p14:creationId xmlns:p14="http://schemas.microsoft.com/office/powerpoint/2010/main" val="356047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1</a:t>
            </a:r>
            <a:r>
              <a:rPr lang="en-US" sz="2800" b="1" strike="noStrike" dirty="0">
                <a:solidFill>
                  <a:srgbClr val="000000"/>
                </a:solidFill>
                <a:latin typeface="Arial"/>
                <a:ea typeface="Source Sans Pro"/>
              </a:rPr>
              <a:t> 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a:buClr>
                <a:schemeClr val="dk1"/>
              </a:buClr>
              <a:buSzPct val="84615"/>
            </a:pPr>
            <a:r>
              <a:rPr lang="en-US" dirty="0">
                <a:solidFill>
                  <a:schemeClr val="dk1"/>
                </a:solidFill>
              </a:rPr>
              <a:t>Choose a system on which you will propose an MBSE approach. This system can be anything you want, although it will likely be more useful for you to choose something from your work. Please ensure that the system has at least a medium or high level of complexity -- such as a car, satellite, enterprise server, or open-source software.</a:t>
            </a:r>
          </a:p>
          <a:p>
            <a:pPr lvl="0">
              <a:buClr>
                <a:schemeClr val="dk1"/>
              </a:buClr>
            </a:pPr>
            <a:endParaRPr lang="en-US" dirty="0">
              <a:solidFill>
                <a:schemeClr val="dk1"/>
              </a:solidFill>
            </a:endParaRPr>
          </a:p>
          <a:p>
            <a:pPr lvl="0">
              <a:buSzPct val="84615"/>
            </a:pPr>
            <a:r>
              <a:rPr lang="en-US" dirty="0">
                <a:solidFill>
                  <a:schemeClr val="dk1"/>
                </a:solidFill>
              </a:rPr>
              <a:t>If you are working in a team, one person in the group needs to be a domain expert for the model that the group selects.  </a:t>
            </a:r>
          </a:p>
          <a:p>
            <a:pPr lvl="0"/>
            <a:endParaRPr lang="en-US" dirty="0">
              <a:solidFill>
                <a:schemeClr val="dk1"/>
              </a:solidFill>
            </a:endParaRPr>
          </a:p>
          <a:p>
            <a:pPr lvl="0">
              <a:buSzPct val="84615"/>
            </a:pPr>
            <a:r>
              <a:rPr lang="en-US" dirty="0">
                <a:solidFill>
                  <a:schemeClr val="dk1"/>
                </a:solidFill>
              </a:rPr>
              <a:t>After you have chosen a system, answer the questions in the following slides.</a:t>
            </a:r>
          </a:p>
          <a:p>
            <a:pPr algn="ctr">
              <a:lnSpc>
                <a:spcPct val="110000"/>
              </a:lnSpc>
            </a:pPr>
            <a:endParaRPr dirty="0"/>
          </a:p>
          <a:p>
            <a:pPr>
              <a:lnSpc>
                <a:spcPct val="110000"/>
              </a:lnSpc>
            </a:pPr>
            <a:endParaRPr dirty="0"/>
          </a:p>
          <a:p>
            <a:pPr>
              <a:lnSpc>
                <a:spcPct val="110000"/>
              </a:lnSpc>
            </a:pPr>
            <a:endParaRPr dirty="0"/>
          </a:p>
        </p:txBody>
      </p:sp>
      <p:sp>
        <p:nvSpPr>
          <p:cNvPr id="7" name="CustomShape 5"/>
          <p:cNvSpPr/>
          <p:nvPr/>
        </p:nvSpPr>
        <p:spPr>
          <a:xfrm>
            <a:off x="5045446" y="2036310"/>
            <a:ext cx="3769920" cy="40596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STEPS</a:t>
            </a:r>
            <a:endParaRPr sz="1400" dirty="0"/>
          </a:p>
          <a:p>
            <a:pPr>
              <a:lnSpc>
                <a:spcPct val="60000"/>
              </a:lnSpc>
            </a:pPr>
            <a:endParaRPr sz="1400" dirty="0"/>
          </a:p>
          <a:p>
            <a:pPr>
              <a:lnSpc>
                <a:spcPct val="150000"/>
              </a:lnSpc>
            </a:pPr>
            <a:r>
              <a:rPr lang="en-US" b="1" dirty="0">
                <a:solidFill>
                  <a:schemeClr val="bg1"/>
                </a:solidFill>
              </a:rPr>
              <a:t>Step 1: </a:t>
            </a:r>
            <a:r>
              <a:rPr lang="en-US" dirty="0">
                <a:solidFill>
                  <a:schemeClr val="bg1"/>
                </a:solidFill>
              </a:rPr>
              <a:t>Choose system and define scope</a:t>
            </a:r>
          </a:p>
          <a:p>
            <a:pPr>
              <a:lnSpc>
                <a:spcPct val="150000"/>
              </a:lnSpc>
            </a:pPr>
            <a:r>
              <a:rPr lang="en-US" b="1" dirty="0">
                <a:solidFill>
                  <a:schemeClr val="bg1"/>
                </a:solidFill>
              </a:rPr>
              <a:t>Step 2</a:t>
            </a:r>
            <a:r>
              <a:rPr lang="en-US" dirty="0">
                <a:solidFill>
                  <a:schemeClr val="bg1"/>
                </a:solidFill>
              </a:rPr>
              <a:t>: Define MBSE approach </a:t>
            </a:r>
          </a:p>
          <a:p>
            <a:pPr>
              <a:lnSpc>
                <a:spcPct val="150000"/>
              </a:lnSpc>
            </a:pPr>
            <a:r>
              <a:rPr lang="en-US" b="1" dirty="0">
                <a:solidFill>
                  <a:schemeClr val="bg1"/>
                </a:solidFill>
              </a:rPr>
              <a:t>Step 3</a:t>
            </a:r>
            <a:r>
              <a:rPr lang="en-US" dirty="0">
                <a:solidFill>
                  <a:schemeClr val="bg1"/>
                </a:solidFill>
              </a:rPr>
              <a:t>: Define MBSE purpose</a:t>
            </a:r>
          </a:p>
          <a:p>
            <a:pPr>
              <a:lnSpc>
                <a:spcPct val="150000"/>
              </a:lnSpc>
            </a:pPr>
            <a:r>
              <a:rPr lang="en-US" b="1" dirty="0">
                <a:solidFill>
                  <a:schemeClr val="bg1"/>
                </a:solidFill>
              </a:rPr>
              <a:t>Step 4</a:t>
            </a:r>
            <a:r>
              <a:rPr lang="en-US" dirty="0">
                <a:solidFill>
                  <a:schemeClr val="bg1"/>
                </a:solidFill>
              </a:rPr>
              <a:t>: List major tenets of MBSE</a:t>
            </a:r>
          </a:p>
          <a:p>
            <a:pPr>
              <a:lnSpc>
                <a:spcPct val="150000"/>
              </a:lnSpc>
            </a:pPr>
            <a:r>
              <a:rPr lang="en-US" b="1" dirty="0">
                <a:solidFill>
                  <a:schemeClr val="bg1"/>
                </a:solidFill>
              </a:rPr>
              <a:t>Step 5</a:t>
            </a:r>
            <a:r>
              <a:rPr lang="en-US" dirty="0">
                <a:solidFill>
                  <a:schemeClr val="bg1"/>
                </a:solidFill>
              </a:rPr>
              <a:t>: Identify the most important qualities of great models</a:t>
            </a:r>
          </a:p>
          <a:p>
            <a:pPr>
              <a:lnSpc>
                <a:spcPct val="150000"/>
              </a:lnSpc>
            </a:pPr>
            <a:r>
              <a:rPr lang="en-US" b="1" dirty="0">
                <a:solidFill>
                  <a:schemeClr val="bg1"/>
                </a:solidFill>
              </a:rPr>
              <a:t>Step 6</a:t>
            </a:r>
            <a:r>
              <a:rPr lang="en-US" dirty="0">
                <a:solidFill>
                  <a:schemeClr val="bg1"/>
                </a:solidFill>
              </a:rPr>
              <a:t>:</a:t>
            </a:r>
            <a:r>
              <a:rPr lang="en-US" b="1" dirty="0">
                <a:solidFill>
                  <a:schemeClr val="bg1"/>
                </a:solidFill>
              </a:rPr>
              <a:t> </a:t>
            </a:r>
            <a:r>
              <a:rPr lang="en-US" dirty="0">
                <a:solidFill>
                  <a:schemeClr val="bg1"/>
                </a:solidFill>
              </a:rPr>
              <a:t>Identify systems engineering tasks</a:t>
            </a:r>
          </a:p>
          <a:p>
            <a:pPr>
              <a:lnSpc>
                <a:spcPct val="150000"/>
              </a:lnSpc>
            </a:pPr>
            <a:r>
              <a:rPr lang="en-US" b="1" dirty="0">
                <a:solidFill>
                  <a:schemeClr val="bg1"/>
                </a:solidFill>
              </a:rPr>
              <a:t>Step 7</a:t>
            </a:r>
            <a:r>
              <a:rPr lang="en-US" dirty="0">
                <a:solidFill>
                  <a:schemeClr val="bg1"/>
                </a:solidFill>
              </a:rPr>
              <a:t>: Submit and self-assess your project</a:t>
            </a:r>
          </a:p>
          <a:p>
            <a:pPr>
              <a:lnSpc>
                <a:spcPct val="150000"/>
              </a:lnSpc>
            </a:pPr>
            <a:endParaRPr dirty="0"/>
          </a:p>
        </p:txBody>
      </p:sp>
    </p:spTree>
    <p:extLst>
      <p:ext uri="{BB962C8B-B14F-4D97-AF65-F5344CB8AC3E}">
        <p14:creationId xmlns:p14="http://schemas.microsoft.com/office/powerpoint/2010/main" val="419579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a:t>
            </a:r>
            <a:r>
              <a:rPr lang="en-US" sz="2000" b="1" dirty="0">
                <a:latin typeface="Arial" charset="0"/>
              </a:rPr>
              <a:t>Choose System and Define Scope</a:t>
            </a:r>
            <a:endParaRPr lang="en-US" sz="2000" b="1" dirty="0"/>
          </a:p>
        </p:txBody>
      </p:sp>
      <p:sp>
        <p:nvSpPr>
          <p:cNvPr id="5" name="Rectangle 4"/>
          <p:cNvSpPr/>
          <p:nvPr/>
        </p:nvSpPr>
        <p:spPr>
          <a:xfrm>
            <a:off x="114300" y="981072"/>
            <a:ext cx="8407400" cy="307777"/>
          </a:xfrm>
          <a:prstGeom prst="rect">
            <a:avLst/>
          </a:prstGeom>
        </p:spPr>
        <p:txBody>
          <a:bodyPr wrap="square">
            <a:spAutoFit/>
          </a:bodyPr>
          <a:lstStyle/>
          <a:p>
            <a:r>
              <a:rPr lang="en-US" dirty="0">
                <a:latin typeface="+mj-lt"/>
              </a:rPr>
              <a:t>What is your system? What is in scope for the MBSE effort for your chosen system? </a:t>
            </a:r>
          </a:p>
        </p:txBody>
      </p:sp>
      <p:sp>
        <p:nvSpPr>
          <p:cNvPr id="6" name="Rectangle 5">
            <a:extLst>
              <a:ext uri="{FF2B5EF4-FFF2-40B4-BE49-F238E27FC236}">
                <a16:creationId xmlns:a16="http://schemas.microsoft.com/office/drawing/2014/main" id="{36BE9ABA-37D1-4320-9DFB-B29EB30D7D02}"/>
              </a:ext>
            </a:extLst>
          </p:cNvPr>
          <p:cNvSpPr/>
          <p:nvPr/>
        </p:nvSpPr>
        <p:spPr>
          <a:xfrm>
            <a:off x="114300" y="1774739"/>
            <a:ext cx="8407400" cy="3754874"/>
          </a:xfrm>
          <a:prstGeom prst="rect">
            <a:avLst/>
          </a:prstGeom>
        </p:spPr>
        <p:txBody>
          <a:bodyPr wrap="square">
            <a:spAutoFit/>
          </a:bodyPr>
          <a:lstStyle/>
          <a:p>
            <a:r>
              <a:rPr lang="en-US" b="1" dirty="0">
                <a:latin typeface="+mj-lt"/>
              </a:rPr>
              <a:t>System:</a:t>
            </a:r>
            <a:r>
              <a:rPr lang="en-US" dirty="0">
                <a:latin typeface="+mj-lt"/>
              </a:rPr>
              <a:t> Electronic Power Assist Steering (EPAS) System</a:t>
            </a:r>
          </a:p>
          <a:p>
            <a:endParaRPr lang="en-US" dirty="0">
              <a:latin typeface="+mj-lt"/>
            </a:endParaRPr>
          </a:p>
          <a:p>
            <a:r>
              <a:rPr lang="en-US" dirty="0">
                <a:latin typeface="+mj-lt"/>
              </a:rPr>
              <a:t>The EPAS systems is a complex electro-mechanical device whose main function is to minimize driver efforts when steering a vehicle. The system measures the torque input on the steering wheel and provides assistance to the driver by using a motor. With the use of an electronic control unit (ECU) it is also possible to have additional features that help in the driving experience. The system should also meet other functions such as provide road feedback, deliver diagnostics in case of faults, and be robust enough to environmental conditions.</a:t>
            </a:r>
          </a:p>
          <a:p>
            <a:endParaRPr lang="en-US" dirty="0">
              <a:latin typeface="+mj-lt"/>
            </a:endParaRPr>
          </a:p>
          <a:p>
            <a:r>
              <a:rPr lang="en-US" dirty="0">
                <a:latin typeface="+mj-lt"/>
              </a:rPr>
              <a:t>For this project MBSE should help manage the development of the system throughout its life cycle and provide a common language in which other teams (e.g., suspension, vehicle electronics, and brakes teams) can clearly understand the interfaces to the EPAS system.</a:t>
            </a:r>
          </a:p>
          <a:p>
            <a:endParaRPr lang="en-US" dirty="0">
              <a:latin typeface="+mj-lt"/>
            </a:endParaRPr>
          </a:p>
          <a:p>
            <a:r>
              <a:rPr lang="en-US" dirty="0">
                <a:latin typeface="+mj-lt"/>
              </a:rPr>
              <a:t>In terms of the scope the Steering Systems Team aims to model the mechanical structural components, the electronic components, the main software that produces assist, and high-level interactions to other teams. What is not in the scope of the model are outside chassis components or any additional software features.</a:t>
            </a:r>
          </a:p>
        </p:txBody>
      </p:sp>
    </p:spTree>
    <p:extLst>
      <p:ext uri="{BB962C8B-B14F-4D97-AF65-F5344CB8AC3E}">
        <p14:creationId xmlns:p14="http://schemas.microsoft.com/office/powerpoint/2010/main" val="417055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2: </a:t>
            </a:r>
            <a:r>
              <a:rPr lang="en-US" sz="2000" b="1" dirty="0">
                <a:latin typeface="Arial" charset="0"/>
              </a:rPr>
              <a:t>Define MBSE Approach</a:t>
            </a:r>
            <a:endParaRPr lang="en-US" sz="2000" dirty="0"/>
          </a:p>
        </p:txBody>
      </p:sp>
      <p:sp>
        <p:nvSpPr>
          <p:cNvPr id="5" name="Rectangle 4"/>
          <p:cNvSpPr/>
          <p:nvPr/>
        </p:nvSpPr>
        <p:spPr>
          <a:xfrm>
            <a:off x="114300" y="981072"/>
            <a:ext cx="8407400" cy="307777"/>
          </a:xfrm>
          <a:prstGeom prst="rect">
            <a:avLst/>
          </a:prstGeom>
        </p:spPr>
        <p:txBody>
          <a:bodyPr wrap="square">
            <a:spAutoFit/>
          </a:bodyPr>
          <a:lstStyle/>
          <a:p>
            <a:r>
              <a:rPr lang="en-US" dirty="0"/>
              <a:t>How would the approach to this project change with MBSE?</a:t>
            </a:r>
          </a:p>
        </p:txBody>
      </p:sp>
      <p:sp>
        <p:nvSpPr>
          <p:cNvPr id="6" name="Rectangle 5">
            <a:extLst>
              <a:ext uri="{FF2B5EF4-FFF2-40B4-BE49-F238E27FC236}">
                <a16:creationId xmlns:a16="http://schemas.microsoft.com/office/drawing/2014/main" id="{F211EFD3-5801-41EA-BD32-25B476A0CEA8}"/>
              </a:ext>
            </a:extLst>
          </p:cNvPr>
          <p:cNvSpPr/>
          <p:nvPr/>
        </p:nvSpPr>
        <p:spPr>
          <a:xfrm>
            <a:off x="114300" y="1542124"/>
            <a:ext cx="8407400" cy="4832092"/>
          </a:xfrm>
          <a:prstGeom prst="rect">
            <a:avLst/>
          </a:prstGeom>
        </p:spPr>
        <p:txBody>
          <a:bodyPr wrap="square">
            <a:spAutoFit/>
          </a:bodyPr>
          <a:lstStyle/>
          <a:p>
            <a:r>
              <a:rPr lang="en-US" dirty="0"/>
              <a:t>The Ground-up Approach would be used in this project. This is because currently there are no available models for the EPAS system.</a:t>
            </a:r>
          </a:p>
          <a:p>
            <a:endParaRPr lang="en-US" dirty="0"/>
          </a:p>
          <a:p>
            <a:r>
              <a:rPr lang="en-US" dirty="0"/>
              <a:t>Currently, the existing approach is to separate the steering group into mechanical, electrical, and software teams. Each team work on creating documents to propose requirements that will address the main steering design. For example, the mechanical team will create requirements to meet loads, durability, and geometry of the system. On the other hand, the software team creates requirements to meet the controllability of the vehicle at different speed. This process happens with some interaction between teams but it is very difficult to understand where common faults might happen or how requirements should be cascaded among teams. The MBSE approach aims to address the issue of change propagation and help in the creation of requirements because there would be a common repository of information. </a:t>
            </a:r>
          </a:p>
          <a:p>
            <a:endParaRPr lang="en-US" dirty="0"/>
          </a:p>
          <a:p>
            <a:r>
              <a:rPr lang="en-US" dirty="0"/>
              <a:t>Using MBSE can also avoid having to create several documents when describing different aspects of the system. In the existing approach, each team develops their own documentation and there is always issues with version control. MBSE would reduce the amount of work teams needs to do when developing these documents and by extracting the information from the source, there won’t be an issue with version control.</a:t>
            </a:r>
          </a:p>
          <a:p>
            <a:endParaRPr lang="en-US" dirty="0"/>
          </a:p>
          <a:p>
            <a:r>
              <a:rPr lang="en-US" dirty="0"/>
              <a:t>Finally, the MBSE approach can provide flexibility during integration with other features. Many software features are already modeled and with a modeling approach it would be easy to drop/remove features for upcoming projects.</a:t>
            </a:r>
          </a:p>
        </p:txBody>
      </p:sp>
    </p:spTree>
    <p:extLst>
      <p:ext uri="{BB962C8B-B14F-4D97-AF65-F5344CB8AC3E}">
        <p14:creationId xmlns:p14="http://schemas.microsoft.com/office/powerpoint/2010/main" val="385375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3: </a:t>
            </a:r>
            <a:r>
              <a:rPr lang="en-US" sz="2000" b="1" dirty="0">
                <a:latin typeface="Arial" charset="0"/>
              </a:rPr>
              <a:t>Define MBSE Purpose</a:t>
            </a:r>
            <a:endParaRPr lang="en-US" sz="2000" b="1" dirty="0"/>
          </a:p>
        </p:txBody>
      </p:sp>
      <p:sp>
        <p:nvSpPr>
          <p:cNvPr id="5" name="Rectangle 4"/>
          <p:cNvSpPr/>
          <p:nvPr/>
        </p:nvSpPr>
        <p:spPr>
          <a:xfrm>
            <a:off x="114300" y="981072"/>
            <a:ext cx="8559800" cy="307777"/>
          </a:xfrm>
          <a:prstGeom prst="rect">
            <a:avLst/>
          </a:prstGeom>
        </p:spPr>
        <p:txBody>
          <a:bodyPr wrap="square">
            <a:spAutoFit/>
          </a:bodyPr>
          <a:lstStyle/>
          <a:p>
            <a:r>
              <a:rPr lang="en-US" dirty="0"/>
              <a:t>What are the purposes of your MBSE effort? Describe the financial and non-financial benefits you expect.</a:t>
            </a:r>
          </a:p>
        </p:txBody>
      </p:sp>
      <p:sp>
        <p:nvSpPr>
          <p:cNvPr id="6" name="Rectangle 5">
            <a:extLst>
              <a:ext uri="{FF2B5EF4-FFF2-40B4-BE49-F238E27FC236}">
                <a16:creationId xmlns:a16="http://schemas.microsoft.com/office/drawing/2014/main" id="{E19BB228-C844-4674-80FE-176885055A61}"/>
              </a:ext>
            </a:extLst>
          </p:cNvPr>
          <p:cNvSpPr/>
          <p:nvPr/>
        </p:nvSpPr>
        <p:spPr>
          <a:xfrm>
            <a:off x="114300" y="1369999"/>
            <a:ext cx="8559800" cy="5047536"/>
          </a:xfrm>
          <a:prstGeom prst="rect">
            <a:avLst/>
          </a:prstGeom>
        </p:spPr>
        <p:txBody>
          <a:bodyPr wrap="square">
            <a:spAutoFit/>
          </a:bodyPr>
          <a:lstStyle/>
          <a:p>
            <a:r>
              <a:rPr lang="en-US" dirty="0"/>
              <a:t>The high-level purpose of having a MBSE approach is to manage the complexity of the system. However, there are many additional benefits to this:</a:t>
            </a:r>
          </a:p>
          <a:p>
            <a:endParaRPr lang="en-US" dirty="0"/>
          </a:p>
          <a:p>
            <a:r>
              <a:rPr lang="en-US" b="1" dirty="0"/>
              <a:t>Enhance Communication: </a:t>
            </a:r>
            <a:r>
              <a:rPr lang="en-US" dirty="0"/>
              <a:t>By using a single source of information, all teams will have an easier time communicating requirements, design actions or even failure modes of the system. For example, models can be use between electrical and software teams when discussing about the right hardware. This is a non-financial benefit that can help the organization to be more efficient. </a:t>
            </a:r>
          </a:p>
          <a:p>
            <a:endParaRPr lang="en-US" b="1" dirty="0"/>
          </a:p>
          <a:p>
            <a:r>
              <a:rPr lang="en-US" b="1" dirty="0"/>
              <a:t>Improves Productivity: </a:t>
            </a:r>
            <a:r>
              <a:rPr lang="en-US" dirty="0"/>
              <a:t>MBSE can help in the development of documentation and reports. This can allow all teams to concentrate in improving the fidelity and/or optimize the model. Similarly, by using models the teams can quickly and efficiently find discrepancies between various parts of the design. This is a non-financial benefit that can be easily translated in something financial by freeing up valuable resources and automating portions of the design process.</a:t>
            </a:r>
          </a:p>
          <a:p>
            <a:endParaRPr lang="en-US" b="1" dirty="0"/>
          </a:p>
          <a:p>
            <a:r>
              <a:rPr lang="en-US" b="1" dirty="0"/>
              <a:t>Improves Quality: </a:t>
            </a:r>
            <a:r>
              <a:rPr lang="en-US" dirty="0"/>
              <a:t>Using MBSE can help in the detection of inconsistencies and contradictions. Catching these early in the life cycle is critical to avoid warranties or recalls in the long run. For example, it is important to have consistency between the structural geometry and the motor of the system. This is a financial benefit since the organization can save in warranty or recall costs</a:t>
            </a:r>
          </a:p>
          <a:p>
            <a:endParaRPr lang="en-US" b="1" dirty="0"/>
          </a:p>
          <a:p>
            <a:r>
              <a:rPr lang="en-US" b="1" dirty="0"/>
              <a:t>Facilitates Reusability: </a:t>
            </a:r>
            <a:r>
              <a:rPr lang="en-US" dirty="0"/>
              <a:t>By implementing a MBSE approach, future projects can benefit by having a good starting point. The idea would be to have modular models that can be implemented in future system designs. This is a financial benefit since the organization can leverage previous designs and models and avoid incremental costs.</a:t>
            </a:r>
            <a:endParaRPr lang="en-US" b="1" dirty="0"/>
          </a:p>
        </p:txBody>
      </p:sp>
    </p:spTree>
    <p:extLst>
      <p:ext uri="{BB962C8B-B14F-4D97-AF65-F5344CB8AC3E}">
        <p14:creationId xmlns:p14="http://schemas.microsoft.com/office/powerpoint/2010/main" val="314531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4:</a:t>
            </a:r>
            <a:r>
              <a:rPr lang="en-US" sz="2000" b="1" dirty="0">
                <a:latin typeface="Arial" charset="0"/>
              </a:rPr>
              <a:t> List Major Tenets of MBSE</a:t>
            </a:r>
            <a:endParaRPr lang="en-US" sz="2000" b="1" dirty="0"/>
          </a:p>
        </p:txBody>
      </p:sp>
      <p:sp>
        <p:nvSpPr>
          <p:cNvPr id="5" name="Rectangle 4"/>
          <p:cNvSpPr/>
          <p:nvPr/>
        </p:nvSpPr>
        <p:spPr>
          <a:xfrm>
            <a:off x="114300" y="981072"/>
            <a:ext cx="8858830" cy="307777"/>
          </a:xfrm>
          <a:prstGeom prst="rect">
            <a:avLst/>
          </a:prstGeom>
        </p:spPr>
        <p:txBody>
          <a:bodyPr wrap="square">
            <a:spAutoFit/>
          </a:bodyPr>
          <a:lstStyle/>
          <a:p>
            <a:r>
              <a:rPr lang="en-US" dirty="0"/>
              <a:t>Describe how will you model the system. Briefly describe your approach to each of the major tenets of MBSE.</a:t>
            </a:r>
          </a:p>
        </p:txBody>
      </p:sp>
      <p:sp>
        <p:nvSpPr>
          <p:cNvPr id="6" name="Rectangle 5">
            <a:extLst>
              <a:ext uri="{FF2B5EF4-FFF2-40B4-BE49-F238E27FC236}">
                <a16:creationId xmlns:a16="http://schemas.microsoft.com/office/drawing/2014/main" id="{413089C7-0B54-4F58-8962-20B4C4CB885D}"/>
              </a:ext>
            </a:extLst>
          </p:cNvPr>
          <p:cNvSpPr/>
          <p:nvPr/>
        </p:nvSpPr>
        <p:spPr>
          <a:xfrm>
            <a:off x="114300" y="1338707"/>
            <a:ext cx="8858830" cy="5262979"/>
          </a:xfrm>
          <a:prstGeom prst="rect">
            <a:avLst/>
          </a:prstGeom>
        </p:spPr>
        <p:txBody>
          <a:bodyPr wrap="square">
            <a:spAutoFit/>
          </a:bodyPr>
          <a:lstStyle/>
          <a:p>
            <a:r>
              <a:rPr lang="en-US" sz="1200" b="1" dirty="0"/>
              <a:t>Central Model: </a:t>
            </a:r>
            <a:r>
              <a:rPr lang="en-US" sz="1200" dirty="0"/>
              <a:t>A central model will provide all members of the steering team a one-stop shop for information. That way, the mechanical, electrical, and software designs are always clear and consistent. A good example would be the interaction between the electrical and mechanical hardware, so that teams fully understand the intended design.</a:t>
            </a:r>
          </a:p>
          <a:p>
            <a:endParaRPr lang="en-US" sz="1200" b="1" dirty="0"/>
          </a:p>
          <a:p>
            <a:r>
              <a:rPr lang="en-US" sz="1200" b="1" dirty="0"/>
              <a:t>Model Views: </a:t>
            </a:r>
            <a:r>
              <a:rPr lang="en-US" sz="1200" dirty="0"/>
              <a:t>This will allow the teams to extract their required information without having to dig through several repositories. For instance, the mechanical team will have their CAD available while the electrical team will have their schematics ready to process.</a:t>
            </a:r>
          </a:p>
          <a:p>
            <a:endParaRPr lang="en-US" sz="1200" b="1" dirty="0"/>
          </a:p>
          <a:p>
            <a:r>
              <a:rPr lang="en-US" sz="1200" b="1" dirty="0"/>
              <a:t>Model Repository or Library: </a:t>
            </a:r>
            <a:r>
              <a:rPr lang="en-US" sz="1200" dirty="0"/>
              <a:t>As stated previously, a modular approach would help the organization in the design of future steering systems. An example would be the software, which can be set up as a library to be reused with other mechanical or electrical devices. Similarly, the mechanical system will contain the required dynamics to produce a good steering feel which can be parametrized for future uses.</a:t>
            </a:r>
          </a:p>
          <a:p>
            <a:endParaRPr lang="en-US" sz="1200" b="1" dirty="0"/>
          </a:p>
          <a:p>
            <a:r>
              <a:rPr lang="en-US" sz="1200" b="1" dirty="0"/>
              <a:t>Standards and Patterns:</a:t>
            </a:r>
            <a:r>
              <a:rPr lang="en-US" sz="1200" dirty="0"/>
              <a:t> In the automotive industry there are a lot of standards that need to be followed. By using a MBSE approach, these standards can be implemented and checked easily. Similarly, patterns can be created to fill in mechanical and electrical aspects such as loads, maximum voltage/current, geometry, etc.</a:t>
            </a:r>
          </a:p>
          <a:p>
            <a:endParaRPr lang="en-US" sz="1200" dirty="0"/>
          </a:p>
          <a:p>
            <a:r>
              <a:rPr lang="en-US" sz="1200" b="1" dirty="0"/>
              <a:t>Model Checking:</a:t>
            </a:r>
            <a:r>
              <a:rPr lang="en-US" sz="1200" dirty="0"/>
              <a:t> The model will be set up to check for consistency, completeness, and to avoid contradictions. For instance, The model can verify that the system meets the mechanical constraints for loads and weight or that the software is meeting all use cases.</a:t>
            </a:r>
          </a:p>
          <a:p>
            <a:endParaRPr lang="en-US" sz="1200" b="1" dirty="0"/>
          </a:p>
          <a:p>
            <a:r>
              <a:rPr lang="en-US" sz="1200" b="1" dirty="0"/>
              <a:t>Ontology: </a:t>
            </a:r>
            <a:r>
              <a:rPr lang="en-US" sz="1200" dirty="0"/>
              <a:t>This is used to maintain a level of definitions and terminologies common to all teams. For instance, when discussing the mechanical design, the teams will refer to the subsystems (ECU, Rack &amp; Pinion, Sensors) or at a lower level, the teams can refer to components (motor, bushings, seals, micro-controller). Together the ontology defines the entire steering system concept.</a:t>
            </a:r>
            <a:endParaRPr lang="en-US" sz="1200" b="1" dirty="0"/>
          </a:p>
          <a:p>
            <a:endParaRPr lang="en-US" sz="1200" dirty="0"/>
          </a:p>
          <a:p>
            <a:r>
              <a:rPr lang="en-US" sz="1200" b="1" dirty="0"/>
              <a:t>MBSE Methodology: </a:t>
            </a:r>
            <a:r>
              <a:rPr lang="en-US" sz="1200" dirty="0"/>
              <a:t>Using Object-Oriented Methodology with </a:t>
            </a:r>
            <a:r>
              <a:rPr lang="en-US" sz="1200" dirty="0" err="1"/>
              <a:t>SysML</a:t>
            </a:r>
            <a:r>
              <a:rPr lang="en-US" sz="1200" dirty="0"/>
              <a:t> the teams can form a top-down approach of their subsystems while maintaining a good level of integration to the overall system. This methodology will provide the team the ability to support their specifications, analysis, and design verification.</a:t>
            </a:r>
            <a:endParaRPr lang="en-US" sz="1200" b="1" dirty="0"/>
          </a:p>
        </p:txBody>
      </p:sp>
    </p:spTree>
    <p:extLst>
      <p:ext uri="{BB962C8B-B14F-4D97-AF65-F5344CB8AC3E}">
        <p14:creationId xmlns:p14="http://schemas.microsoft.com/office/powerpoint/2010/main" val="40962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5: </a:t>
            </a:r>
            <a:r>
              <a:rPr lang="en-US" sz="2000" b="1" dirty="0">
                <a:latin typeface="Arial" charset="0"/>
              </a:rPr>
              <a:t>Identify the Most Important Qualities of Great Models</a:t>
            </a:r>
            <a:endParaRPr lang="en-US" sz="2000" dirty="0"/>
          </a:p>
        </p:txBody>
      </p:sp>
      <p:sp>
        <p:nvSpPr>
          <p:cNvPr id="5" name="Rectangle 4"/>
          <p:cNvSpPr/>
          <p:nvPr/>
        </p:nvSpPr>
        <p:spPr>
          <a:xfrm>
            <a:off x="114300" y="981072"/>
            <a:ext cx="8858830" cy="523220"/>
          </a:xfrm>
          <a:prstGeom prst="rect">
            <a:avLst/>
          </a:prstGeom>
        </p:spPr>
        <p:txBody>
          <a:bodyPr wrap="square">
            <a:spAutoFit/>
          </a:bodyPr>
          <a:lstStyle/>
          <a:p>
            <a:r>
              <a:rPr lang="en-US" dirty="0"/>
              <a:t>Reflect on the qualities of great models – what are the top three you are concerned about for your MBSE approach?</a:t>
            </a:r>
          </a:p>
        </p:txBody>
      </p:sp>
      <p:sp>
        <p:nvSpPr>
          <p:cNvPr id="6" name="Rectangle 5">
            <a:extLst>
              <a:ext uri="{FF2B5EF4-FFF2-40B4-BE49-F238E27FC236}">
                <a16:creationId xmlns:a16="http://schemas.microsoft.com/office/drawing/2014/main" id="{81EAADF7-8BD3-4AFE-9CAD-85A8479AAA26}"/>
              </a:ext>
            </a:extLst>
          </p:cNvPr>
          <p:cNvSpPr/>
          <p:nvPr/>
        </p:nvSpPr>
        <p:spPr>
          <a:xfrm>
            <a:off x="114300" y="1627088"/>
            <a:ext cx="8858830" cy="4185761"/>
          </a:xfrm>
          <a:prstGeom prst="rect">
            <a:avLst/>
          </a:prstGeom>
        </p:spPr>
        <p:txBody>
          <a:bodyPr wrap="square">
            <a:spAutoFit/>
          </a:bodyPr>
          <a:lstStyle/>
          <a:p>
            <a:r>
              <a:rPr lang="en-US" b="1" dirty="0"/>
              <a:t>Usability – Understandable &amp; Well Organized</a:t>
            </a:r>
          </a:p>
          <a:p>
            <a:r>
              <a:rPr lang="en-US" dirty="0"/>
              <a:t>One of the main concerns is making sure that the models implemented are understandable and that the organization of the models is actually implemented. The concerns is probably the fear of using a new methodology but with proper training and exercises the teams can understand the importance of the models.</a:t>
            </a:r>
          </a:p>
          <a:p>
            <a:endParaRPr lang="en-US" dirty="0"/>
          </a:p>
          <a:p>
            <a:r>
              <a:rPr lang="en-US" b="1" dirty="0"/>
              <a:t>Implementation – Elegant</a:t>
            </a:r>
          </a:p>
          <a:p>
            <a:r>
              <a:rPr lang="en-US" dirty="0"/>
              <a:t>One of the main concerns is to find the “perfect” model. The teams will have to balance how complete the model can be and trying to model every single aspect of the system. Since this is the first time implementing an MBSE approach, it would be beneficial to have an external contractor to guide the teams through the process. The goal of the MBSE approach would be to have an economy of description which can also be modularized to provide a good template for future projects.</a:t>
            </a:r>
          </a:p>
          <a:p>
            <a:endParaRPr lang="en-US" dirty="0"/>
          </a:p>
          <a:p>
            <a:r>
              <a:rPr lang="en-US" b="1" dirty="0"/>
              <a:t>Decisions – Linked to Decision Support</a:t>
            </a:r>
          </a:p>
          <a:p>
            <a:r>
              <a:rPr lang="en-US" dirty="0"/>
              <a:t>Another major concern is the use of the model to support the decision making processes. Since most engineers in the various teams are used to using other tools and methods as part of their decision making process, it can be difficult to understand the value of models for such tasks. This goes hand in hand with the consistency of the models and the use of self-checking tools. The way to address this concern would be to show, during training exercises, how models can provide a good trade off between different design parameters.</a:t>
            </a:r>
          </a:p>
        </p:txBody>
      </p:sp>
    </p:spTree>
    <p:extLst>
      <p:ext uri="{BB962C8B-B14F-4D97-AF65-F5344CB8AC3E}">
        <p14:creationId xmlns:p14="http://schemas.microsoft.com/office/powerpoint/2010/main" val="147530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6: </a:t>
            </a:r>
            <a:r>
              <a:rPr lang="en-US" sz="2000" b="1" dirty="0">
                <a:latin typeface="Arial" charset="0"/>
              </a:rPr>
              <a:t>Identify Systems Engineering Tasks</a:t>
            </a:r>
            <a:endParaRPr lang="en-US" sz="2000" dirty="0"/>
          </a:p>
        </p:txBody>
      </p:sp>
      <p:sp>
        <p:nvSpPr>
          <p:cNvPr id="5" name="Rectangle 4"/>
          <p:cNvSpPr/>
          <p:nvPr/>
        </p:nvSpPr>
        <p:spPr>
          <a:xfrm>
            <a:off x="114300" y="981072"/>
            <a:ext cx="8858830" cy="738664"/>
          </a:xfrm>
          <a:prstGeom prst="rect">
            <a:avLst/>
          </a:prstGeom>
        </p:spPr>
        <p:txBody>
          <a:bodyPr wrap="square">
            <a:spAutoFit/>
          </a:bodyPr>
          <a:lstStyle/>
          <a:p>
            <a:r>
              <a:rPr lang="en-US" dirty="0"/>
              <a:t>Systems engineering has a variety of different tasks depending upon its role in the organization such as interface management, change management, facilitate information transfer. Which of these or other tasks in your view are applicable to your chosen MBSE strategy? </a:t>
            </a:r>
          </a:p>
        </p:txBody>
      </p:sp>
      <p:sp>
        <p:nvSpPr>
          <p:cNvPr id="6" name="Rectangle 5">
            <a:extLst>
              <a:ext uri="{FF2B5EF4-FFF2-40B4-BE49-F238E27FC236}">
                <a16:creationId xmlns:a16="http://schemas.microsoft.com/office/drawing/2014/main" id="{F3664B8E-D615-40F9-A96C-B9B6B121BC81}"/>
              </a:ext>
            </a:extLst>
          </p:cNvPr>
          <p:cNvSpPr/>
          <p:nvPr/>
        </p:nvSpPr>
        <p:spPr>
          <a:xfrm>
            <a:off x="114300" y="1872136"/>
            <a:ext cx="8858830" cy="4616648"/>
          </a:xfrm>
          <a:prstGeom prst="rect">
            <a:avLst/>
          </a:prstGeom>
        </p:spPr>
        <p:txBody>
          <a:bodyPr wrap="square">
            <a:spAutoFit/>
          </a:bodyPr>
          <a:lstStyle/>
          <a:p>
            <a:r>
              <a:rPr lang="en-US" dirty="0"/>
              <a:t>Systems Engineers in the project will have several tasks at hand:</a:t>
            </a:r>
          </a:p>
          <a:p>
            <a:endParaRPr lang="en-US" dirty="0"/>
          </a:p>
          <a:p>
            <a:r>
              <a:rPr lang="en-US" b="1" dirty="0"/>
              <a:t>Facilitate Collaboration</a:t>
            </a:r>
            <a:endParaRPr lang="en-US" dirty="0"/>
          </a:p>
          <a:p>
            <a:r>
              <a:rPr lang="en-US" dirty="0"/>
              <a:t>One of the main tasks of Systems Engineering is to understand the major interfaces from/to the system and facilitate collaboration between the external interfaces and the internal components of the system. The models and the different views or representations will serve to facilitate that communication to the external teams and if necessary management. Similarly, Systems Engineering requires the full and complete understanding of the entirety of the model to provide an objective view to all members of the steering team.</a:t>
            </a:r>
          </a:p>
          <a:p>
            <a:endParaRPr lang="en-US" dirty="0"/>
          </a:p>
          <a:p>
            <a:r>
              <a:rPr lang="en-US" b="1" dirty="0"/>
              <a:t>Employ Analysis</a:t>
            </a:r>
            <a:endParaRPr lang="en-US" dirty="0"/>
          </a:p>
          <a:p>
            <a:r>
              <a:rPr lang="en-US" dirty="0"/>
              <a:t>A really important task of Systems Engineering is to employ the use of analysis for the design of the system. It does this by having a good abstraction of the model, meaning that each model is consistent and relevant for its application; and also by having a good layer of automation. The automation can help team members understand the input/output relationships of the entire model and how changes on their particular component or subsystem affects the complete design of the EPAS system.</a:t>
            </a:r>
          </a:p>
          <a:p>
            <a:endParaRPr lang="en-US" dirty="0"/>
          </a:p>
          <a:p>
            <a:r>
              <a:rPr lang="en-US" b="1" dirty="0"/>
              <a:t>Manage Changes</a:t>
            </a:r>
          </a:p>
          <a:p>
            <a:r>
              <a:rPr lang="en-US" dirty="0"/>
              <a:t>Finally, one of the most important tasks of System Engineering is to manage changes, not only changes to the model, but also to the underlying documentation that arises from such models. By managing changes at both levels it is easy to transfer information among teams and to ensure that all teams are working on the latest version of the model, something very helpful to avoid delays </a:t>
            </a:r>
            <a:r>
              <a:rPr lang="en-US"/>
              <a:t>and inconsistencies. </a:t>
            </a:r>
            <a:endParaRPr lang="en-US" dirty="0"/>
          </a:p>
        </p:txBody>
      </p:sp>
    </p:spTree>
    <p:extLst>
      <p:ext uri="{BB962C8B-B14F-4D97-AF65-F5344CB8AC3E}">
        <p14:creationId xmlns:p14="http://schemas.microsoft.com/office/powerpoint/2010/main" val="689936194"/>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6578</TotalTime>
  <Words>2446</Words>
  <Application>Microsoft Office PowerPoint</Application>
  <PresentationFormat>On-screen Show (4:3)</PresentationFormat>
  <Paragraphs>127</Paragraphs>
  <Slides>12</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Tomas Mawyin</cp:lastModifiedBy>
  <cp:revision>218</cp:revision>
  <dcterms:modified xsi:type="dcterms:W3CDTF">2020-01-20T18:31:30Z</dcterms:modified>
  <cp:category/>
</cp:coreProperties>
</file>