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8"/>
  </p:notesMasterIdLst>
  <p:handoutMasterIdLst>
    <p:handoutMasterId r:id="rId9"/>
  </p:handoutMasterIdLst>
  <p:sldIdLst>
    <p:sldId id="256" r:id="rId3"/>
    <p:sldId id="287" r:id="rId4"/>
    <p:sldId id="281" r:id="rId5"/>
    <p:sldId id="282" r:id="rId6"/>
    <p:sldId id="286"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4F"/>
    <a:srgbClr val="A11B30"/>
    <a:srgbClr val="3489C7"/>
    <a:srgbClr val="8A8B8C"/>
    <a:srgbClr val="343434"/>
    <a:srgbClr val="565656"/>
    <a:srgbClr val="ACACAC"/>
    <a:srgbClr val="6D6D6D"/>
    <a:srgbClr val="570005"/>
    <a:srgbClr val="3DCD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1" autoAdjust="0"/>
    <p:restoredTop sz="94643"/>
  </p:normalViewPr>
  <p:slideViewPr>
    <p:cSldViewPr snapToGrid="0" snapToObjects="1">
      <p:cViewPr>
        <p:scale>
          <a:sx n="99" d="100"/>
          <a:sy n="99" d="100"/>
        </p:scale>
        <p:origin x="-1064" y="-160"/>
      </p:cViewPr>
      <p:guideLst>
        <p:guide orient="horz" pos="4174"/>
        <p:guide orient="horz" pos="113"/>
        <p:guide orient="horz" pos="2214"/>
        <p:guide pos="5574"/>
        <p:guide pos="2880"/>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12/14/16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50905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55831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smtClean="0">
                <a:solidFill>
                  <a:srgbClr val="FFFFFF"/>
                </a:solidFill>
                <a:latin typeface="Arial"/>
                <a:ea typeface="Source Sans Pro"/>
                <a:cs typeface="Arial"/>
                <a:sym typeface="Source Sans Pro"/>
              </a:rPr>
              <a:t>Model-Based</a:t>
            </a:r>
            <a:r>
              <a:rPr lang="en-US" sz="1100" b="1" i="0" baseline="0" dirty="0" smtClean="0">
                <a:solidFill>
                  <a:srgbClr val="FFFFFF"/>
                </a:solidFill>
                <a:latin typeface="Arial"/>
                <a:ea typeface="Source Sans Pro"/>
                <a:cs typeface="Arial"/>
                <a:sym typeface="Source Sans Pro"/>
              </a:rPr>
              <a:t> Systems</a:t>
            </a:r>
            <a:r>
              <a:rPr lang="en-US" sz="1100" b="1" i="0" dirty="0" smtClean="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56" r:id="rId1"/>
    <p:sldLayoutId id="2147483661" r:id="rId2"/>
    <p:sldLayoutId id="2147483670"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Model-Based Systems Engineering: Documentation and Analysis</a:t>
            </a: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endParaRPr lang="en-US"/>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2001069" cy="523220"/>
          </a:xfrm>
          <a:prstGeom prst="rect">
            <a:avLst/>
          </a:prstGeom>
        </p:spPr>
        <p:txBody>
          <a:bodyPr wrap="none">
            <a:spAutoFit/>
          </a:bodyPr>
          <a:lstStyle/>
          <a:p>
            <a:pPr>
              <a:buClr>
                <a:schemeClr val="lt1"/>
              </a:buClr>
              <a:buSzPct val="25000"/>
            </a:pPr>
            <a:r>
              <a:rPr lang="en-US" sz="2800" dirty="0" smtClean="0">
                <a:solidFill>
                  <a:schemeClr val="bg1"/>
                </a:solidFill>
                <a:ea typeface="Source Sans Pro"/>
                <a:sym typeface="Source Sans Pro"/>
              </a:rPr>
              <a:t>Action Plan</a:t>
            </a:r>
            <a:endParaRPr lang="en-US" sz="2800" dirty="0">
              <a:solidFill>
                <a:schemeClr val="bg1"/>
              </a:solidFill>
              <a:ea typeface="Source Sans Pro"/>
              <a:sym typeface="Source Sans Pro"/>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7" name="Shape 64"/>
          <p:cNvSpPr txBox="1"/>
          <p:nvPr/>
        </p:nvSpPr>
        <p:spPr>
          <a:xfrm>
            <a:off x="362037" y="877541"/>
            <a:ext cx="7799829" cy="72266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2 Action Plan</a:t>
            </a:r>
            <a:endParaRPr lang="en-US" sz="3000" b="1" dirty="0">
              <a:ea typeface="Source Sans Pro"/>
              <a:sym typeface="Source Sans Pro"/>
            </a:endParaRPr>
          </a:p>
        </p:txBody>
      </p:sp>
      <p:sp>
        <p:nvSpPr>
          <p:cNvPr id="10"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11"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sz="1200" dirty="0" smtClean="0">
                <a:solidFill>
                  <a:srgbClr val="3F3F3F"/>
                </a:solidFill>
                <a:ea typeface="Source Sans Pro"/>
                <a:sym typeface="Source Sans Pro"/>
              </a:rPr>
              <a:t>In developing an action plan, you have the opportunity to get clarity on how this course will be beneficial to </a:t>
            </a:r>
            <a:r>
              <a:rPr lang="en-US" sz="1200" b="1" dirty="0" smtClean="0">
                <a:solidFill>
                  <a:srgbClr val="3F3F3F"/>
                </a:solidFill>
                <a:ea typeface="Source Sans Pro"/>
                <a:sym typeface="Source Sans Pro"/>
              </a:rPr>
              <a:t>you</a:t>
            </a:r>
            <a:r>
              <a:rPr lang="en-US" sz="1200" dirty="0" smtClean="0">
                <a:solidFill>
                  <a:srgbClr val="3F3F3F"/>
                </a:solidFill>
                <a:ea typeface="Source Sans Pro"/>
                <a:sym typeface="Source Sans Pro"/>
              </a:rPr>
              <a:t>. You can define precisely for yourself why you are taking this course in terms that will benefit your work. Based on your goals, you can then decide on actions and resources to help you progress toward your goals.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smtClean="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Tree>
    <p:extLst>
      <p:ext uri="{BB962C8B-B14F-4D97-AF65-F5344CB8AC3E}">
        <p14:creationId xmlns:p14="http://schemas.microsoft.com/office/powerpoint/2010/main" val="35604734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7" name="Shape 64"/>
          <p:cNvSpPr txBox="1"/>
          <p:nvPr/>
        </p:nvSpPr>
        <p:spPr>
          <a:xfrm>
            <a:off x="34859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ea typeface="Source Sans Pro"/>
                <a:cs typeface="Source Sans Pro"/>
                <a:sym typeface="Source Sans Pro"/>
              </a:rPr>
              <a:t>Set Short-Term Goals</a:t>
            </a:r>
          </a:p>
        </p:txBody>
      </p:sp>
      <p:graphicFrame>
        <p:nvGraphicFramePr>
          <p:cNvPr id="8" name="Table 7"/>
          <p:cNvGraphicFramePr>
            <a:graphicFrameLocks noGrp="1"/>
          </p:cNvGraphicFramePr>
          <p:nvPr>
            <p:extLst>
              <p:ext uri="{D42A27DB-BD31-4B8C-83A1-F6EECF244321}">
                <p14:modId xmlns:p14="http://schemas.microsoft.com/office/powerpoint/2010/main" val="1225907273"/>
              </p:ext>
            </p:extLst>
          </p:nvPr>
        </p:nvGraphicFramePr>
        <p:xfrm>
          <a:off x="449147" y="2176973"/>
          <a:ext cx="8176133" cy="2054126"/>
        </p:xfrm>
        <a:graphic>
          <a:graphicData uri="http://schemas.openxmlformats.org/drawingml/2006/table">
            <a:tbl>
              <a:tblPr firstRow="1" bandRow="1">
                <a:tableStyleId>{9D7B26C5-4107-4FEC-AEDC-1716B250A1EF}</a:tableStyleId>
              </a:tblPr>
              <a:tblGrid>
                <a:gridCol w="1899916"/>
                <a:gridCol w="1979181"/>
                <a:gridCol w="2984703"/>
                <a:gridCol w="1312333"/>
              </a:tblGrid>
              <a:tr h="440869">
                <a:tc>
                  <a:txBody>
                    <a:bodyPr/>
                    <a:lstStyle/>
                    <a:p>
                      <a:r>
                        <a:rPr lang="en-US" sz="1400" dirty="0" smtClean="0"/>
                        <a:t>Three things I will do differently in the next 90 days?</a:t>
                      </a:r>
                      <a:endParaRPr lang="en-US" sz="1400" b="1" i="0" dirty="0">
                        <a:latin typeface="Arial Narrow"/>
                        <a:cs typeface="Arial Narrow"/>
                      </a:endParaRPr>
                    </a:p>
                  </a:txBody>
                  <a:tcPr/>
                </a:tc>
                <a:tc>
                  <a:txBody>
                    <a:bodyPr/>
                    <a:lstStyle/>
                    <a:p>
                      <a:r>
                        <a:rPr lang="en-US" sz="1400" dirty="0" smtClean="0"/>
                        <a:t>Who do</a:t>
                      </a:r>
                      <a:r>
                        <a:rPr lang="en-US" sz="1400" baseline="0" dirty="0" smtClean="0"/>
                        <a:t> I need to involve</a:t>
                      </a:r>
                      <a:r>
                        <a:rPr lang="en-US" sz="1400" dirty="0" smtClean="0"/>
                        <a:t>?* </a:t>
                      </a:r>
                      <a:endParaRPr lang="en-US" sz="1400" b="1" i="0" dirty="0">
                        <a:latin typeface="Arial Narrow"/>
                        <a:cs typeface="Arial Narrow"/>
                      </a:endParaRPr>
                    </a:p>
                  </a:txBody>
                  <a:tcPr/>
                </a:tc>
                <a:tc>
                  <a:txBody>
                    <a:bodyPr/>
                    <a:lstStyle/>
                    <a:p>
                      <a:r>
                        <a:rPr lang="en-US" sz="1400" dirty="0" smtClean="0"/>
                        <a:t>How will</a:t>
                      </a:r>
                      <a:r>
                        <a:rPr lang="en-US" sz="1400" baseline="0" dirty="0" smtClean="0"/>
                        <a:t> I measure success? </a:t>
                      </a:r>
                      <a:endParaRPr lang="en-US" sz="1400" b="1" i="0" dirty="0">
                        <a:latin typeface="Arial Narrow"/>
                        <a:cs typeface="Arial Narrow"/>
                      </a:endParaRPr>
                    </a:p>
                  </a:txBody>
                  <a:tcPr/>
                </a:tc>
                <a:tc>
                  <a:txBody>
                    <a:bodyPr/>
                    <a:lstStyle/>
                    <a:p>
                      <a:r>
                        <a:rPr lang="en-US" sz="1400" dirty="0" smtClean="0"/>
                        <a:t>Target date for review</a:t>
                      </a:r>
                      <a:endParaRPr lang="en-US" sz="1400" b="1"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bl>
          </a:graphicData>
        </a:graphic>
      </p:graphicFrame>
      <p:sp>
        <p:nvSpPr>
          <p:cNvPr id="9" name="Shape 62"/>
          <p:cNvSpPr txBox="1"/>
          <p:nvPr/>
        </p:nvSpPr>
        <p:spPr>
          <a:xfrm>
            <a:off x="382337" y="1409822"/>
            <a:ext cx="8440677"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Evaluate the following table below. Enter your own examples from your work of </a:t>
            </a:r>
            <a:r>
              <a:rPr lang="en-US" sz="1200" b="1" i="1" dirty="0" smtClean="0">
                <a:solidFill>
                  <a:srgbClr val="3F3F3F"/>
                </a:solidFill>
                <a:ea typeface="Source Sans Pro"/>
                <a:sym typeface="Source Sans Pro"/>
              </a:rPr>
              <a:t>what you’ll do differently, who you will involve, how you’ll measure success, and target dates for review. </a:t>
            </a:r>
            <a:endParaRPr lang="en-US" sz="1200" dirty="0">
              <a:solidFill>
                <a:srgbClr val="3F3F3F"/>
              </a:solidFill>
              <a:ea typeface="Source Sans Pro"/>
              <a:sym typeface="Source Sans Pro"/>
            </a:endParaRPr>
          </a:p>
        </p:txBody>
      </p:sp>
      <p:graphicFrame>
        <p:nvGraphicFramePr>
          <p:cNvPr id="10" name="Table 9"/>
          <p:cNvGraphicFramePr>
            <a:graphicFrameLocks noGrp="1"/>
          </p:cNvGraphicFramePr>
          <p:nvPr>
            <p:extLst>
              <p:ext uri="{D42A27DB-BD31-4B8C-83A1-F6EECF244321}">
                <p14:modId xmlns:p14="http://schemas.microsoft.com/office/powerpoint/2010/main" val="1593450315"/>
              </p:ext>
            </p:extLst>
          </p:nvPr>
        </p:nvGraphicFramePr>
        <p:xfrm>
          <a:off x="449146" y="4694168"/>
          <a:ext cx="8176133" cy="440869"/>
        </p:xfrm>
        <a:graphic>
          <a:graphicData uri="http://schemas.openxmlformats.org/drawingml/2006/table">
            <a:tbl>
              <a:tblPr firstRow="1" bandRow="1">
                <a:tableStyleId>{9D7B26C5-4107-4FEC-AEDC-1716B250A1EF}</a:tableStyleId>
              </a:tblPr>
              <a:tblGrid>
                <a:gridCol w="8176133"/>
              </a:tblGrid>
              <a:tr h="440869">
                <a:tc>
                  <a:txBody>
                    <a:bodyPr/>
                    <a:lstStyle/>
                    <a:p>
                      <a:r>
                        <a:rPr lang="en-US" sz="1200" b="0" i="0" dirty="0" smtClean="0">
                          <a:latin typeface="Arial Narrow"/>
                          <a:cs typeface="Arial Narrow"/>
                        </a:rPr>
                        <a:t>*</a:t>
                      </a:r>
                      <a:r>
                        <a:rPr lang="en-US" sz="1200" b="0" i="0" baseline="0" dirty="0" smtClean="0">
                          <a:latin typeface="Arial Narrow"/>
                          <a:cs typeface="Arial Narrow"/>
                        </a:rPr>
                        <a:t> </a:t>
                      </a:r>
                      <a:r>
                        <a:rPr lang="en-US" sz="1200" b="1" i="0" baseline="0" dirty="0" smtClean="0">
                          <a:latin typeface="Arial Narrow"/>
                          <a:cs typeface="Arial Narrow"/>
                        </a:rPr>
                        <a:t>Have you identified a mentor? This would be a great opportunity to do so. </a:t>
                      </a:r>
                      <a:endParaRPr lang="en-US" sz="1200" b="0" i="0" dirty="0">
                        <a:latin typeface="Arial Narrow"/>
                        <a:cs typeface="Arial Narrow"/>
                      </a:endParaRPr>
                    </a:p>
                  </a:txBody>
                  <a:tcPr/>
                </a:tc>
              </a:tr>
            </a:tbl>
          </a:graphicData>
        </a:graphic>
      </p:graphicFrame>
    </p:spTree>
    <p:extLst>
      <p:ext uri="{BB962C8B-B14F-4D97-AF65-F5344CB8AC3E}">
        <p14:creationId xmlns:p14="http://schemas.microsoft.com/office/powerpoint/2010/main" val="16197007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6" name="Shape 64"/>
          <p:cNvSpPr txBox="1"/>
          <p:nvPr/>
        </p:nvSpPr>
        <p:spPr>
          <a:xfrm>
            <a:off x="33995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ea typeface="Source Sans Pro"/>
                <a:cs typeface="Source Sans Pro"/>
                <a:sym typeface="Source Sans Pro"/>
              </a:rPr>
              <a:t>Set Medium-Term Goals</a:t>
            </a:r>
          </a:p>
        </p:txBody>
      </p:sp>
      <p:graphicFrame>
        <p:nvGraphicFramePr>
          <p:cNvPr id="7" name="Table 6"/>
          <p:cNvGraphicFramePr>
            <a:graphicFrameLocks noGrp="1"/>
          </p:cNvGraphicFramePr>
          <p:nvPr>
            <p:extLst>
              <p:ext uri="{D42A27DB-BD31-4B8C-83A1-F6EECF244321}">
                <p14:modId xmlns:p14="http://schemas.microsoft.com/office/powerpoint/2010/main" val="3320929879"/>
              </p:ext>
            </p:extLst>
          </p:nvPr>
        </p:nvGraphicFramePr>
        <p:xfrm>
          <a:off x="450361" y="2177320"/>
          <a:ext cx="8125332" cy="1975029"/>
        </p:xfrm>
        <a:graphic>
          <a:graphicData uri="http://schemas.openxmlformats.org/drawingml/2006/table">
            <a:tbl>
              <a:tblPr firstRow="1" bandRow="1">
                <a:tableStyleId>{9D7B26C5-4107-4FEC-AEDC-1716B250A1EF}</a:tableStyleId>
              </a:tblPr>
              <a:tblGrid>
                <a:gridCol w="3866599"/>
                <a:gridCol w="4258733"/>
              </a:tblGrid>
              <a:tr h="440869">
                <a:tc>
                  <a:txBody>
                    <a:bodyPr/>
                    <a:lstStyle/>
                    <a:p>
                      <a:r>
                        <a:rPr lang="en-US" sz="1400" dirty="0" smtClean="0"/>
                        <a:t>Short Term Goals </a:t>
                      </a:r>
                      <a:br>
                        <a:rPr lang="en-US" sz="1400" dirty="0" smtClean="0"/>
                      </a:br>
                      <a:r>
                        <a:rPr lang="en-US" sz="1400" dirty="0" smtClean="0"/>
                        <a:t>( 90 days ) </a:t>
                      </a:r>
                      <a:endParaRPr lang="en-US" sz="1400" b="1" i="0" dirty="0">
                        <a:latin typeface="Arial Narrow"/>
                        <a:cs typeface="Arial Narrow"/>
                      </a:endParaRPr>
                    </a:p>
                  </a:txBody>
                  <a:tcPr/>
                </a:tc>
                <a:tc>
                  <a:txBody>
                    <a:bodyPr/>
                    <a:lstStyle/>
                    <a:p>
                      <a:r>
                        <a:rPr lang="en-US" sz="1400" dirty="0" smtClean="0"/>
                        <a:t>Medium Term Goals </a:t>
                      </a:r>
                      <a:br>
                        <a:rPr lang="en-US" sz="1400" dirty="0" smtClean="0"/>
                      </a:br>
                      <a:r>
                        <a:rPr lang="en-US" sz="1400" dirty="0" smtClean="0"/>
                        <a:t>( 12-15 months ) </a:t>
                      </a:r>
                      <a:endParaRPr lang="en-US" sz="1400" b="1" i="0" dirty="0">
                        <a:latin typeface="Arial Narrow"/>
                        <a:cs typeface="Arial Narrow"/>
                      </a:endParaRPr>
                    </a:p>
                  </a:txBody>
                  <a:tcPr/>
                </a:tc>
              </a:tr>
              <a:tr h="575132">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bl>
          </a:graphicData>
        </a:graphic>
      </p:graphicFrame>
      <p:sp>
        <p:nvSpPr>
          <p:cNvPr id="8" name="Shape 62"/>
          <p:cNvSpPr txBox="1"/>
          <p:nvPr/>
        </p:nvSpPr>
        <p:spPr>
          <a:xfrm>
            <a:off x="373698" y="1409822"/>
            <a:ext cx="8440676"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Evaluate the following table below. Enter your own examples of </a:t>
            </a:r>
            <a:r>
              <a:rPr lang="en-US" sz="1200" b="1" i="1" dirty="0" smtClean="0">
                <a:solidFill>
                  <a:srgbClr val="3F3F3F"/>
                </a:solidFill>
                <a:ea typeface="Source Sans Pro"/>
                <a:sym typeface="Source Sans Pro"/>
              </a:rPr>
              <a:t>short</a:t>
            </a:r>
            <a:r>
              <a:rPr lang="en-US" sz="1200" b="1" i="1" dirty="0">
                <a:solidFill>
                  <a:srgbClr val="3F3F3F"/>
                </a:solidFill>
                <a:ea typeface="Source Sans Pro"/>
                <a:sym typeface="Source Sans Pro"/>
              </a:rPr>
              <a:t> </a:t>
            </a:r>
            <a:r>
              <a:rPr lang="en-US" sz="1200" b="1" i="1" dirty="0" smtClean="0">
                <a:solidFill>
                  <a:srgbClr val="3F3F3F"/>
                </a:solidFill>
                <a:ea typeface="Source Sans Pro"/>
                <a:sym typeface="Source Sans Pro"/>
              </a:rPr>
              <a:t>and medium term goals</a:t>
            </a:r>
            <a:endParaRPr lang="en-US" sz="1200" dirty="0">
              <a:solidFill>
                <a:srgbClr val="3F3F3F"/>
              </a:solidFill>
              <a:ea typeface="Source Sans Pro"/>
              <a:sym typeface="Source Sans Pro"/>
            </a:endParaRPr>
          </a:p>
        </p:txBody>
      </p:sp>
    </p:spTree>
    <p:extLst>
      <p:ext uri="{BB962C8B-B14F-4D97-AF65-F5344CB8AC3E}">
        <p14:creationId xmlns:p14="http://schemas.microsoft.com/office/powerpoint/2010/main" val="1936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5" name="Shape 63"/>
          <p:cNvSpPr txBox="1"/>
          <p:nvPr/>
        </p:nvSpPr>
        <p:spPr>
          <a:xfrm>
            <a:off x="370485" y="1608147"/>
            <a:ext cx="4338135" cy="4278300"/>
          </a:xfrm>
          <a:prstGeom prst="rect">
            <a:avLst/>
          </a:prstGeom>
          <a:noFill/>
          <a:ln>
            <a:noFill/>
          </a:ln>
        </p:spPr>
        <p:txBody>
          <a:bodyPr lIns="91425" tIns="45700" rIns="91425" bIns="45700" anchor="t" anchorCtr="0">
            <a:noAutofit/>
          </a:bodyPr>
          <a:lstStyle/>
          <a:p>
            <a:pPr>
              <a:buClr>
                <a:schemeClr val="dk1"/>
              </a:buClr>
              <a:buSzPct val="25000"/>
            </a:pPr>
            <a:r>
              <a:rPr lang="en-US" sz="1200" dirty="0" smtClean="0">
                <a:solidFill>
                  <a:schemeClr val="dk1"/>
                </a:solidFill>
                <a:ea typeface="Source Sans Pro"/>
                <a:sym typeface="Source Sans Pro"/>
              </a:rPr>
              <a:t>Be sure to revisit your goals so that you can actively be making progress. </a:t>
            </a:r>
            <a:endParaRPr lang="en-US" sz="1200" dirty="0">
              <a:solidFill>
                <a:schemeClr val="dk1"/>
              </a:solidFill>
              <a:ea typeface="Source Sans Pro"/>
              <a:sym typeface="Source Sans Pro"/>
            </a:endParaRPr>
          </a:p>
          <a:p>
            <a:pPr>
              <a:buClr>
                <a:schemeClr val="dk1"/>
              </a:buClr>
            </a:pPr>
            <a:endParaRPr lang="en-US" sz="1200" dirty="0" smtClean="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In week 4, you’ll be prompted to revisit and assess your plan</a:t>
            </a:r>
            <a:r>
              <a:rPr lang="en-US" sz="1200" dirty="0" smtClean="0">
                <a:solidFill>
                  <a:schemeClr val="dk1"/>
                </a:solidFill>
                <a:ea typeface="Source Sans Pro"/>
                <a:sym typeface="Source Sans Pro"/>
              </a:rPr>
              <a:t>. You will upload your finished slides along with a self-assessment.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Return to the course and click “I completed my Week 2 Action Plan.”</a:t>
            </a:r>
          </a:p>
          <a:p>
            <a:pPr>
              <a:buClr>
                <a:schemeClr val="dk1"/>
              </a:buClr>
            </a:pPr>
            <a:endParaRPr lang="en-US" sz="1200" dirty="0">
              <a:solidFill>
                <a:schemeClr val="dk1"/>
              </a:solidFill>
              <a:ea typeface="Source Sans Pro"/>
              <a:sym typeface="Source Sans Pro"/>
            </a:endParaRPr>
          </a:p>
          <a:p>
            <a:pPr>
              <a:buClr>
                <a:schemeClr val="dk1"/>
              </a:buClr>
            </a:pPr>
            <a:r>
              <a:rPr lang="en-US" sz="1200" dirty="0" smtClean="0">
                <a:solidFill>
                  <a:schemeClr val="dk1"/>
                </a:solidFill>
                <a:ea typeface="Source Sans Pro"/>
                <a:sym typeface="Source Sans Pro"/>
              </a:rPr>
              <a:t> </a:t>
            </a:r>
            <a:endParaRPr sz="1200" dirty="0">
              <a:solidFill>
                <a:schemeClr val="dk1"/>
              </a:solidFill>
              <a:ea typeface="Source Sans Pro"/>
              <a:sym typeface="Source Sans Pro"/>
            </a:endParaRPr>
          </a:p>
        </p:txBody>
      </p:sp>
      <p:sp>
        <p:nvSpPr>
          <p:cNvPr id="6" name="Shape 64"/>
          <p:cNvSpPr txBox="1"/>
          <p:nvPr/>
        </p:nvSpPr>
        <p:spPr>
          <a:xfrm>
            <a:off x="359053" y="873447"/>
            <a:ext cx="5993720"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Next Steps</a:t>
            </a:r>
          </a:p>
        </p:txBody>
      </p:sp>
    </p:spTree>
    <p:extLst>
      <p:ext uri="{BB962C8B-B14F-4D97-AF65-F5344CB8AC3E}">
        <p14:creationId xmlns:p14="http://schemas.microsoft.com/office/powerpoint/2010/main" val="32868200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6064</TotalTime>
  <Words>261</Words>
  <Application>Microsoft Macintosh PowerPoint</Application>
  <PresentationFormat>On-screen Show (4:3)</PresentationFormat>
  <Paragraphs>33</Paragraphs>
  <Slides>5</Slides>
  <Notes>2</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Custom Design</vt:lpstr>
      <vt:lpstr>1_Custom Design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TC Haldi</cp:lastModifiedBy>
  <cp:revision>166</cp:revision>
  <dcterms:modified xsi:type="dcterms:W3CDTF">2016-12-15T02:14:16Z</dcterms:modified>
  <cp:category/>
</cp:coreProperties>
</file>