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7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7" r:id="rId4"/>
    <p:sldId id="288" r:id="rId5"/>
    <p:sldId id="289" r:id="rId6"/>
    <p:sldId id="290" r:id="rId7"/>
    <p:sldId id="291" r:id="rId8"/>
    <p:sldId id="295" r:id="rId9"/>
    <p:sldId id="292" r:id="rId10"/>
    <p:sldId id="293" r:id="rId11"/>
    <p:sldId id="29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74">
          <p15:clr>
            <a:srgbClr val="A4A3A4"/>
          </p15:clr>
        </p15:guide>
        <p15:guide id="4" orient="horz" pos="113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5574">
          <p15:clr>
            <a:srgbClr val="A4A3A4"/>
          </p15:clr>
        </p15:guide>
        <p15:guide id="7" pos="279">
          <p15:clr>
            <a:srgbClr val="A4A3A4"/>
          </p15:clr>
        </p15:guide>
        <p15:guide id="8" pos="1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Temes" initials="CT" lastIdx="2" clrIdx="0">
    <p:extLst/>
  </p:cmAuthor>
  <p:cmAuthor id="2" name="Nathan  Benjam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A11B30"/>
    <a:srgbClr val="3489C7"/>
    <a:srgbClr val="8A8B8C"/>
    <a:srgbClr val="343434"/>
    <a:srgbClr val="ACACAC"/>
    <a:srgbClr val="6D6D6D"/>
    <a:srgbClr val="570005"/>
    <a:srgbClr val="3DCDCF"/>
    <a:srgbClr val="FF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6014" autoAdjust="0"/>
  </p:normalViewPr>
  <p:slideViewPr>
    <p:cSldViewPr snapToGrid="0" snapToObjects="1">
      <p:cViewPr varScale="1">
        <p:scale>
          <a:sx n="57" d="100"/>
          <a:sy n="57" d="100"/>
        </p:scale>
        <p:origin x="1016" y="40"/>
      </p:cViewPr>
      <p:guideLst>
        <p:guide orient="horz" pos="2160"/>
        <p:guide pos="2880"/>
        <p:guide orient="horz" pos="4174"/>
        <p:guide orient="horz" pos="113"/>
        <p:guide orient="horz" pos="2214"/>
        <p:guide pos="5574"/>
        <p:guide pos="279"/>
        <p:guide pos="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BF01-E03B-0740-9C8E-3153BAA4A970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A1BB-E0F7-A54B-8A92-AD65D4FAC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752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22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6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09490" y="3154534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09490" y="3181141"/>
            <a:ext cx="4352544" cy="448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0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0" y="87174"/>
            <a:ext cx="1138594" cy="25424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8640" y="-1"/>
            <a:ext cx="4800600" cy="357337"/>
          </a:xfrm>
          <a:prstGeom prst="rect">
            <a:avLst/>
          </a:prstGeom>
          <a:solidFill>
            <a:srgbClr val="00A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hape 64"/>
          <p:cNvSpPr txBox="1"/>
          <p:nvPr userDrawn="1"/>
        </p:nvSpPr>
        <p:spPr>
          <a:xfrm>
            <a:off x="135608" y="31314"/>
            <a:ext cx="4790797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Clr>
                <a:schemeClr val="lt1"/>
              </a:buClr>
              <a:buSzPct val="25000"/>
            </a:pPr>
            <a:r>
              <a:rPr lang="en-US" sz="1100" b="1" i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Model-Based</a:t>
            </a:r>
            <a:r>
              <a:rPr lang="en-US" sz="1100" b="1" i="0" baseline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Systems</a:t>
            </a:r>
            <a:r>
              <a:rPr lang="en-US" sz="1100" b="1" i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Engineering: Documentation and Analysis</a:t>
            </a:r>
            <a:endParaRPr lang="en-US" sz="1100" b="0" i="1" dirty="0">
              <a:solidFill>
                <a:srgbClr val="565656"/>
              </a:solidFill>
              <a:latin typeface="Arial"/>
              <a:ea typeface="Source Sans Pro"/>
              <a:cs typeface="Arial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8062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wiziq.com/topic/504-6-tips-to-reduce-the-size-of-your-powerpoint-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" y="1805426"/>
            <a:ext cx="9148061" cy="3425765"/>
          </a:xfrm>
          <a:prstGeom prst="rect">
            <a:avLst/>
          </a:prstGeom>
        </p:spPr>
      </p:pic>
      <p:sp>
        <p:nvSpPr>
          <p:cNvPr id="4" name="Shape 64"/>
          <p:cNvSpPr txBox="1"/>
          <p:nvPr/>
        </p:nvSpPr>
        <p:spPr>
          <a:xfrm>
            <a:off x="154984" y="966528"/>
            <a:ext cx="8123115" cy="803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 smtClean="0">
                <a:solidFill>
                  <a:schemeClr val="tx1"/>
                </a:solidFill>
                <a:ea typeface="Source Sans Pro"/>
                <a:sym typeface="Source Sans Pro"/>
              </a:rPr>
              <a:t>Model-Based Systems Engineering: Documentation and Analysis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i="1" dirty="0">
                <a:solidFill>
                  <a:srgbClr val="565656"/>
                </a:solidFill>
                <a:ea typeface="Source Sans Pro"/>
              </a:rPr>
              <a:t>Week 2</a:t>
            </a:r>
            <a:r>
              <a:rPr lang="en-US" i="1" dirty="0" smtClean="0">
                <a:solidFill>
                  <a:srgbClr val="565656"/>
                </a:solidFill>
                <a:ea typeface="Source Sans Pro"/>
              </a:rPr>
              <a:t>: Building an MBSE Model</a:t>
            </a:r>
            <a:endParaRPr lang="en-US" sz="2000" b="1" dirty="0" smtClean="0">
              <a:solidFill>
                <a:schemeClr val="tx1"/>
              </a:solidFill>
              <a:ea typeface="Source Sans Pro"/>
              <a:sym typeface="Source Sans Pro"/>
            </a:endParaRPr>
          </a:p>
        </p:txBody>
      </p:sp>
      <p:sp>
        <p:nvSpPr>
          <p:cNvPr id="5" name="Shape 64"/>
          <p:cNvSpPr txBox="1"/>
          <p:nvPr/>
        </p:nvSpPr>
        <p:spPr>
          <a:xfrm>
            <a:off x="2409761" y="3132087"/>
            <a:ext cx="1150237" cy="695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9490" y="3657540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509490" y="3684147"/>
            <a:ext cx="4352544" cy="4480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965" y="2738678"/>
            <a:ext cx="1302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bg1"/>
                </a:solidFill>
                <a:ea typeface="Source Sans Pro"/>
                <a:sym typeface="Source Sans Pro"/>
              </a:rPr>
              <a:t>Project </a:t>
            </a:r>
            <a:endParaRPr lang="en-US" sz="2800" dirty="0">
              <a:solidFill>
                <a:schemeClr val="bg1"/>
              </a:solidFill>
              <a:ea typeface="Source Sans Pro"/>
              <a:sym typeface="Source Sans Pro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" y="254000"/>
            <a:ext cx="1425237" cy="3182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607517"/>
            <a:ext cx="8394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Source Sans Pro"/>
              </a:rPr>
              <a:t>Scratch Page*</a:t>
            </a:r>
            <a:endParaRPr lang="en-US" sz="2000" dirty="0"/>
          </a:p>
          <a:p>
            <a:pPr>
              <a:buSzPct val="25000"/>
            </a:pPr>
            <a:endParaRPr lang="en-US" b="1" dirty="0" smtClean="0">
              <a:ea typeface="Source Sans Pro"/>
            </a:endParaRPr>
          </a:p>
          <a:p>
            <a:pPr>
              <a:buSzPct val="25000"/>
            </a:pPr>
            <a:r>
              <a:rPr lang="en-US" b="1" dirty="0" smtClean="0">
                <a:ea typeface="Source Sans Pro"/>
              </a:rPr>
              <a:t>Reminder</a:t>
            </a:r>
            <a:r>
              <a:rPr lang="en-US" b="1" dirty="0">
                <a:ea typeface="Source Sans Pro"/>
              </a:rPr>
              <a:t>: </a:t>
            </a:r>
            <a:r>
              <a:rPr lang="en-US" b="1" dirty="0" err="1">
                <a:ea typeface="Source Sans Pro"/>
              </a:rPr>
              <a:t>edX</a:t>
            </a:r>
            <a:r>
              <a:rPr lang="en-US" b="1" dirty="0">
                <a:ea typeface="Source Sans Pro"/>
              </a:rPr>
              <a:t> has a </a:t>
            </a:r>
            <a:r>
              <a:rPr lang="en-US" b="1" dirty="0" smtClean="0">
                <a:ea typeface="Source Sans Pro"/>
              </a:rPr>
              <a:t>10MB </a:t>
            </a:r>
            <a:r>
              <a:rPr lang="en-US" b="1" dirty="0">
                <a:ea typeface="Source Sans Pro"/>
              </a:rPr>
              <a:t>file size limit for document submission. </a:t>
            </a:r>
            <a:r>
              <a:rPr lang="en-US" dirty="0">
                <a:ea typeface="Source Sans Pro"/>
              </a:rPr>
              <a:t>If you have selected large image(s), you may need to resize before submitting, OR you may simply include a web URL for the image in the image location. Be sure to submit your assignment at least one hour before the deadline to provide time for troubleshooting</a:t>
            </a:r>
            <a:r>
              <a:rPr lang="en-US" dirty="0" smtClean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3"/>
          <p:cNvSpPr txBox="1"/>
          <p:nvPr/>
        </p:nvSpPr>
        <p:spPr>
          <a:xfrm>
            <a:off x="232245" y="1446106"/>
            <a:ext cx="4212755" cy="4840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3F3F3F"/>
                </a:solidFill>
                <a:ea typeface="Source Sans Pro"/>
              </a:rPr>
              <a:t>Before you begin, you should save your </a:t>
            </a:r>
            <a:r>
              <a:rPr lang="en-US" dirty="0" smtClean="0">
                <a:solidFill>
                  <a:srgbClr val="3F3F3F"/>
                </a:solidFill>
                <a:ea typeface="Source Sans Pro"/>
              </a:rPr>
              <a:t>project on </a:t>
            </a:r>
            <a:r>
              <a:rPr lang="en-US" dirty="0">
                <a:solidFill>
                  <a:srgbClr val="3F3F3F"/>
                </a:solidFill>
                <a:ea typeface="Source Sans Pro"/>
              </a:rPr>
              <a:t>your local drive. We recommend the following format:</a:t>
            </a:r>
            <a:endParaRPr lang="en-US" dirty="0"/>
          </a:p>
          <a:p>
            <a:endParaRPr lang="en-US" dirty="0"/>
          </a:p>
          <a:p>
            <a:r>
              <a:rPr lang="en-US" i="1" dirty="0">
                <a:ea typeface="Souce Sans Pro"/>
              </a:rPr>
              <a:t> </a:t>
            </a:r>
            <a:r>
              <a:rPr lang="en-US" i="1" dirty="0" smtClean="0">
                <a:ea typeface="Souce Sans Pro"/>
              </a:rPr>
              <a:t>Lastname_Firstname_Course3_Week2</a:t>
            </a:r>
            <a:endParaRPr lang="en-US" dirty="0"/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Please note: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You will </a:t>
            </a:r>
            <a:r>
              <a:rPr lang="en-US" u="sng" dirty="0">
                <a:solidFill>
                  <a:schemeClr val="dk1"/>
                </a:solidFill>
                <a:ea typeface="Source Sans Pro"/>
                <a:sym typeface="Source Sans Pro"/>
              </a:rPr>
              <a:t>not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 be able to re-download your file after submission; therefore, please keep this file in a central location for future reference. </a:t>
            </a:r>
          </a:p>
          <a:p>
            <a:pPr>
              <a:buClr>
                <a:schemeClr val="dk1"/>
              </a:buClr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The work in the project deliverable is 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individual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. </a:t>
            </a:r>
            <a:endParaRPr lang="en-US" dirty="0" smtClean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endParaRPr lang="en-US" dirty="0" smtClean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After you submit your project, you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will 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self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-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assess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your 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work.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If you have any questions, feel free to start a thread in 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the Discussion Forum. 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Although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work is strictly individual, sharing ideas and concepts with other students is encouraged. 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</p:txBody>
      </p:sp>
      <p:sp>
        <p:nvSpPr>
          <p:cNvPr id="10" name="Shape 64"/>
          <p:cNvSpPr txBox="1"/>
          <p:nvPr/>
        </p:nvSpPr>
        <p:spPr>
          <a:xfrm>
            <a:off x="220813" y="779639"/>
            <a:ext cx="3126793" cy="4778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ea typeface="Source Sans Pro"/>
                <a:sym typeface="Source Sans Pro"/>
              </a:rPr>
              <a:t>Instructions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0553" y="1416974"/>
            <a:ext cx="39178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Note: </a:t>
            </a:r>
            <a:r>
              <a:rPr lang="en-US" b="1" dirty="0" err="1">
                <a:solidFill>
                  <a:schemeClr val="dk1"/>
                </a:solidFill>
                <a:ea typeface="Source Sans Pro"/>
                <a:sym typeface="Source Sans Pro"/>
              </a:rPr>
              <a:t>edX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 has a </a:t>
            </a:r>
            <a:r>
              <a:rPr lang="en-US" b="1" dirty="0" smtClean="0">
                <a:solidFill>
                  <a:schemeClr val="dk1"/>
                </a:solidFill>
                <a:ea typeface="Source Sans Pro"/>
                <a:sym typeface="Source Sans Pro"/>
              </a:rPr>
              <a:t>10MB 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file size limit for document submission.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If you have selected large image(s), you may need to 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  <a:hlinkClick r:id="rId3"/>
              </a:rPr>
              <a:t>resize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before submitting, OR you may simply include a web URL for the image in the image location. Be sure to submit your assignment at least one hour before the deadline to provide time for troubleshooting. </a:t>
            </a:r>
          </a:p>
          <a:p>
            <a:endParaRPr lang="en-US" b="1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Once the deadline passes, you will not be able to upload the document and therefore will not be able to submit and complete the assignment</a:t>
            </a:r>
            <a:r>
              <a:rPr lang="en-US" b="1" dirty="0" smtClean="0">
                <a:solidFill>
                  <a:schemeClr val="dk1"/>
                </a:solidFill>
                <a:ea typeface="Source Sans Pro"/>
                <a:sym typeface="Source Sans Pro"/>
              </a:rPr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60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28600" y="757881"/>
            <a:ext cx="4247280" cy="52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000000"/>
                </a:solidFill>
                <a:latin typeface="Arial"/>
                <a:ea typeface="Source Sans Pro"/>
              </a:rPr>
              <a:t>Week </a:t>
            </a:r>
            <a:r>
              <a:rPr lang="en-US" sz="2800" b="1" dirty="0">
                <a:latin typeface="Arial"/>
                <a:ea typeface="Source Sans Pro"/>
              </a:rPr>
              <a:t>2</a:t>
            </a:r>
            <a:r>
              <a:rPr lang="en-US" sz="2800" b="1" strike="noStrike" dirty="0" smtClean="0">
                <a:solidFill>
                  <a:srgbClr val="000000"/>
                </a:solidFill>
                <a:latin typeface="Arial"/>
                <a:ea typeface="Source Sans Pro"/>
              </a:rPr>
              <a:t> </a:t>
            </a:r>
            <a:r>
              <a:rPr lang="en-US" sz="2800" b="1" strike="noStrike" dirty="0">
                <a:solidFill>
                  <a:srgbClr val="000000"/>
                </a:solidFill>
                <a:latin typeface="Arial"/>
                <a:ea typeface="Source Sans Pro"/>
              </a:rPr>
              <a:t>Project</a:t>
            </a:r>
            <a:endParaRPr sz="1600" dirty="0"/>
          </a:p>
        </p:txBody>
      </p:sp>
      <p:sp>
        <p:nvSpPr>
          <p:cNvPr id="5" name="CustomShape 3"/>
          <p:cNvSpPr/>
          <p:nvPr/>
        </p:nvSpPr>
        <p:spPr>
          <a:xfrm>
            <a:off x="228600" y="1455670"/>
            <a:ext cx="27694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latin typeface="Arial"/>
                <a:ea typeface="Source Sans Pro"/>
              </a:rPr>
              <a:t>Overview</a:t>
            </a:r>
            <a:endParaRPr dirty="0"/>
          </a:p>
        </p:txBody>
      </p:sp>
      <p:sp>
        <p:nvSpPr>
          <p:cNvPr id="6" name="CustomShape 4"/>
          <p:cNvSpPr/>
          <p:nvPr/>
        </p:nvSpPr>
        <p:spPr>
          <a:xfrm>
            <a:off x="250902" y="1974691"/>
            <a:ext cx="4130598" cy="4121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565656"/>
                </a:solidFill>
              </a:rPr>
              <a:t>For this week's project you will construct database queries and create </a:t>
            </a:r>
            <a:r>
              <a:rPr lang="en-US" dirty="0" err="1" smtClean="0">
                <a:solidFill>
                  <a:srgbClr val="565656"/>
                </a:solidFill>
              </a:rPr>
              <a:t>SysML</a:t>
            </a:r>
            <a:r>
              <a:rPr lang="en-US" dirty="0" smtClean="0">
                <a:solidFill>
                  <a:srgbClr val="565656"/>
                </a:solidFill>
              </a:rPr>
              <a:t> diagrams for the system you chose in Week 1.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3F3F3F"/>
                </a:solidFill>
                <a:ea typeface="Source Sans Pro"/>
              </a:rPr>
              <a:t>Note </a:t>
            </a:r>
            <a:r>
              <a:rPr lang="en-US" dirty="0">
                <a:solidFill>
                  <a:srgbClr val="3F3F3F"/>
                </a:solidFill>
                <a:ea typeface="Source Sans Pro"/>
              </a:rPr>
              <a:t>that </a:t>
            </a:r>
            <a:r>
              <a:rPr lang="en-US" dirty="0" smtClean="0">
                <a:solidFill>
                  <a:srgbClr val="3F3F3F"/>
                </a:solidFill>
                <a:ea typeface="Source Sans Pro"/>
              </a:rPr>
              <a:t>scratch </a:t>
            </a:r>
            <a:r>
              <a:rPr lang="en-US" dirty="0">
                <a:solidFill>
                  <a:srgbClr val="3F3F3F"/>
                </a:solidFill>
                <a:ea typeface="Source Sans Pro"/>
              </a:rPr>
              <a:t>p</a:t>
            </a:r>
            <a:r>
              <a:rPr lang="en-US" dirty="0" smtClean="0">
                <a:solidFill>
                  <a:srgbClr val="3F3F3F"/>
                </a:solidFill>
                <a:ea typeface="Source Sans Pro"/>
              </a:rPr>
              <a:t>ages </a:t>
            </a:r>
            <a:r>
              <a:rPr lang="en-US" dirty="0">
                <a:solidFill>
                  <a:srgbClr val="3F3F3F"/>
                </a:solidFill>
                <a:ea typeface="Source Sans Pro"/>
              </a:rPr>
              <a:t>are included at the end of this document for you to capture any ideas, sketches, etc. that you have as you work through the project. These will not be </a:t>
            </a:r>
            <a:r>
              <a:rPr lang="en-US" dirty="0" smtClean="0">
                <a:solidFill>
                  <a:srgbClr val="3F3F3F"/>
                </a:solidFill>
                <a:ea typeface="Source Sans Pro"/>
              </a:rPr>
              <a:t>assessed, </a:t>
            </a:r>
            <a:r>
              <a:rPr lang="en-US" dirty="0">
                <a:solidFill>
                  <a:srgbClr val="3F3F3F"/>
                </a:solidFill>
                <a:ea typeface="Source Sans Pro"/>
              </a:rPr>
              <a:t>and you are not required to submit them with your project (but you may do so if you think they offer any additional insight into your thinking process!). </a:t>
            </a:r>
            <a:endParaRPr lang="en-US" dirty="0"/>
          </a:p>
          <a:p>
            <a:pPr algn="ctr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algn="ctr">
              <a:lnSpc>
                <a:spcPct val="110000"/>
              </a:lnSpc>
            </a:pPr>
            <a:endParaRPr dirty="0"/>
          </a:p>
          <a:p>
            <a:pPr>
              <a:lnSpc>
                <a:spcPct val="110000"/>
              </a:lnSpc>
            </a:pPr>
            <a:endParaRPr dirty="0"/>
          </a:p>
          <a:p>
            <a:pPr>
              <a:lnSpc>
                <a:spcPct val="110000"/>
              </a:lnSpc>
            </a:pPr>
            <a:endParaRPr dirty="0"/>
          </a:p>
        </p:txBody>
      </p:sp>
      <p:sp>
        <p:nvSpPr>
          <p:cNvPr id="7" name="CustomShape 5"/>
          <p:cNvSpPr/>
          <p:nvPr/>
        </p:nvSpPr>
        <p:spPr>
          <a:xfrm>
            <a:off x="5045446" y="2036310"/>
            <a:ext cx="3769920" cy="4059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dirty="0">
                <a:solidFill>
                  <a:srgbClr val="FFFFFF"/>
                </a:solidFill>
                <a:latin typeface="Arial"/>
                <a:ea typeface="Source Sans Pro"/>
              </a:rPr>
              <a:t>REQUIRED </a:t>
            </a:r>
            <a:r>
              <a:rPr lang="en-US" sz="1400" b="1" strike="noStrike" dirty="0" smtClean="0">
                <a:solidFill>
                  <a:srgbClr val="FFFFFF"/>
                </a:solidFill>
                <a:latin typeface="Arial"/>
                <a:ea typeface="Source Sans Pro"/>
              </a:rPr>
              <a:t>STEPS</a:t>
            </a:r>
            <a:endParaRPr sz="1400" dirty="0"/>
          </a:p>
          <a:p>
            <a:pPr>
              <a:lnSpc>
                <a:spcPct val="60000"/>
              </a:lnSpc>
            </a:pPr>
            <a:endParaRPr sz="1400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ea typeface="Source Sans Pro"/>
              </a:rPr>
              <a:t>Step 1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 Develop </a:t>
            </a:r>
            <a:r>
              <a:rPr lang="en-US" dirty="0" smtClean="0">
                <a:solidFill>
                  <a:srgbClr val="FFFFFF"/>
                </a:solidFill>
                <a:ea typeface="Source Sans Pro"/>
              </a:rPr>
              <a:t>five queries 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for your </a:t>
            </a:r>
            <a:r>
              <a:rPr lang="en-US" dirty="0" smtClean="0">
                <a:solidFill>
                  <a:srgbClr val="FFFFFF"/>
                </a:solidFill>
                <a:ea typeface="Source Sans Pro"/>
              </a:rPr>
              <a:t>system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ea typeface="Source Sans Pro"/>
              </a:rPr>
              <a:t>Step 2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 Develop </a:t>
            </a:r>
            <a:r>
              <a:rPr lang="en-US" dirty="0" smtClean="0">
                <a:solidFill>
                  <a:srgbClr val="FFFFFF"/>
                </a:solidFill>
                <a:ea typeface="Source Sans Pro"/>
              </a:rPr>
              <a:t>a requirement diagram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ea typeface="Source Sans Pro"/>
              </a:rPr>
              <a:t>Step 3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 Develop </a:t>
            </a:r>
            <a:r>
              <a:rPr lang="en-US" dirty="0" smtClean="0">
                <a:solidFill>
                  <a:srgbClr val="FFFFFF"/>
                </a:solidFill>
                <a:ea typeface="Source Sans Pro"/>
              </a:rPr>
              <a:t>a use 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c</a:t>
            </a:r>
            <a:r>
              <a:rPr lang="en-US" dirty="0" smtClean="0">
                <a:solidFill>
                  <a:srgbClr val="FFFFFF"/>
                </a:solidFill>
                <a:ea typeface="Source Sans Pro"/>
              </a:rPr>
              <a:t>ase diagram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ea typeface="Source Sans Pro"/>
              </a:rPr>
              <a:t>Step 4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 Develop </a:t>
            </a:r>
            <a:r>
              <a:rPr lang="en-US" dirty="0" smtClean="0">
                <a:solidFill>
                  <a:srgbClr val="FFFFFF"/>
                </a:solidFill>
                <a:ea typeface="Source Sans Pro"/>
              </a:rPr>
              <a:t>a behavior diagram or structure diagram</a:t>
            </a:r>
            <a:endParaRPr lang="en-US" dirty="0">
              <a:solidFill>
                <a:srgbClr val="FFFFFF"/>
              </a:solidFill>
              <a:ea typeface="Source Sans Pro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en-US" b="1" dirty="0" smtClean="0">
                <a:solidFill>
                  <a:srgbClr val="FFFFFF"/>
                </a:solidFill>
                <a:ea typeface="Arial"/>
                <a:cs typeface="Arial"/>
              </a:rPr>
              <a:t>Step </a:t>
            </a:r>
            <a:r>
              <a:rPr lang="en-US" b="1" dirty="0">
                <a:solidFill>
                  <a:srgbClr val="FFFFFF"/>
                </a:solidFill>
              </a:rPr>
              <a:t>5</a:t>
            </a:r>
            <a:r>
              <a:rPr lang="en-US" dirty="0" smtClean="0">
                <a:solidFill>
                  <a:srgbClr val="FFFFFF"/>
                </a:solidFill>
                <a:ea typeface="Arial"/>
                <a:cs typeface="Arial"/>
              </a:rPr>
              <a:t>: Submit and self-assess your project</a:t>
            </a:r>
            <a:endParaRPr lang="en-US" dirty="0">
              <a:solidFill>
                <a:srgbClr val="FFFFFF"/>
              </a:solidFill>
              <a:ea typeface="Arial"/>
              <a:cs typeface="Arial"/>
            </a:endParaRPr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7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5711" y="463157"/>
            <a:ext cx="8041354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1</a:t>
            </a:r>
            <a:r>
              <a:rPr lang="en-US" sz="2000" b="1" dirty="0"/>
              <a:t>: </a:t>
            </a:r>
            <a:r>
              <a:rPr lang="en-US" sz="2000" b="1" dirty="0" smtClean="0"/>
              <a:t>Develop Five </a:t>
            </a:r>
            <a:r>
              <a:rPr lang="en-US" sz="2000" b="1" dirty="0"/>
              <a:t>Queries for </a:t>
            </a:r>
            <a:r>
              <a:rPr lang="en-US" sz="2000" b="1" dirty="0" smtClean="0"/>
              <a:t>Your System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57550"/>
              </p:ext>
            </p:extLst>
          </p:nvPr>
        </p:nvGraphicFramePr>
        <p:xfrm>
          <a:off x="631595" y="3104018"/>
          <a:ext cx="7786540" cy="28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5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79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Rationale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719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55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41045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5711" y="951749"/>
            <a:ext cx="8469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As you </a:t>
            </a:r>
            <a:r>
              <a:rPr lang="en-US" sz="1400" dirty="0" smtClean="0"/>
              <a:t>know </a:t>
            </a:r>
            <a:r>
              <a:rPr lang="en-US" sz="1400" dirty="0"/>
              <a:t>by </a:t>
            </a:r>
            <a:r>
              <a:rPr lang="en-US" sz="1400" dirty="0" smtClean="0"/>
              <a:t>now, </a:t>
            </a:r>
            <a:r>
              <a:rPr lang="en-US" sz="1400" dirty="0"/>
              <a:t>models provide a good deal more </a:t>
            </a:r>
            <a:r>
              <a:rPr lang="en-US" sz="1400" dirty="0" smtClean="0"/>
              <a:t>than just a collection of attractive diagrams. </a:t>
            </a:r>
            <a:r>
              <a:rPr lang="en-US" sz="1400" dirty="0"/>
              <a:t>Models are </a:t>
            </a:r>
            <a:r>
              <a:rPr lang="en-US" sz="1400" dirty="0" smtClean="0"/>
              <a:t>often stored </a:t>
            </a:r>
            <a:r>
              <a:rPr lang="en-US" sz="1400" dirty="0"/>
              <a:t>in repositories with a defined data structure. Like </a:t>
            </a:r>
            <a:r>
              <a:rPr lang="en-US" sz="1400" dirty="0" smtClean="0"/>
              <a:t>databases, model repositories make </a:t>
            </a:r>
            <a:r>
              <a:rPr lang="en-US" sz="1400" dirty="0"/>
              <a:t>it possible to query the model for specific information, e.g. an impact analysis when changing a requirement. SysML doesn't define a query </a:t>
            </a:r>
            <a:r>
              <a:rPr lang="en-US" sz="1400" dirty="0" smtClean="0"/>
              <a:t>language, </a:t>
            </a:r>
            <a:r>
              <a:rPr lang="en-US" sz="1400" dirty="0"/>
              <a:t>and most modeling tools allow </a:t>
            </a:r>
            <a:r>
              <a:rPr lang="en-US" sz="1400" dirty="0" smtClean="0"/>
              <a:t>the user to </a:t>
            </a:r>
            <a:r>
              <a:rPr lang="en-US" sz="1400" dirty="0"/>
              <a:t>write a script to query the model. You can write queries like "are all actions allocated to parts?", "are all requirements satisfied</a:t>
            </a:r>
            <a:r>
              <a:rPr lang="en-US" sz="1400" dirty="0" smtClean="0"/>
              <a:t>?" </a:t>
            </a:r>
            <a:r>
              <a:rPr lang="en-US" sz="1400" dirty="0"/>
              <a:t>and so on.</a:t>
            </a:r>
          </a:p>
          <a:p>
            <a:endParaRPr lang="en-US" sz="1400" dirty="0"/>
          </a:p>
          <a:p>
            <a:r>
              <a:rPr lang="en-US" sz="1400" dirty="0"/>
              <a:t>If you had a full data model available for your system, what would be five of the most important queries you would write to inform your system engineering </a:t>
            </a:r>
            <a:r>
              <a:rPr lang="en-US" sz="1400" dirty="0" smtClean="0"/>
              <a:t>functions?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055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" y="438507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2</a:t>
            </a:r>
            <a:r>
              <a:rPr lang="en-US" sz="2000" b="1" kern="0" dirty="0" smtClean="0"/>
              <a:t>: </a:t>
            </a:r>
            <a:r>
              <a:rPr lang="en-US" sz="2000" b="1" dirty="0">
                <a:solidFill>
                  <a:schemeClr val="tx1"/>
                </a:solidFill>
                <a:ea typeface="Source Sans Pro"/>
              </a:rPr>
              <a:t>Develop </a:t>
            </a:r>
            <a:r>
              <a:rPr lang="en-US" sz="2000" b="1" dirty="0" smtClean="0">
                <a:solidFill>
                  <a:schemeClr val="tx1"/>
                </a:solidFill>
                <a:ea typeface="Source Sans Pro"/>
              </a:rPr>
              <a:t>a Requirements Diagram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420" y="943722"/>
            <a:ext cx="857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the system you chose in Week 1, p</a:t>
            </a:r>
            <a:r>
              <a:rPr lang="en-US" dirty="0" smtClean="0"/>
              <a:t>lease </a:t>
            </a:r>
            <a:r>
              <a:rPr lang="en-US" dirty="0"/>
              <a:t>create a requirements diagram </a:t>
            </a:r>
            <a:r>
              <a:rPr lang="en-US" dirty="0" smtClean="0"/>
              <a:t>below. </a:t>
            </a:r>
            <a:r>
              <a:rPr lang="en-US" smtClean="0"/>
              <a:t>Include at </a:t>
            </a:r>
            <a:r>
              <a:rPr lang="en-US" dirty="0" smtClean="0"/>
              <a:t>least five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4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7000" y="473800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3</a:t>
            </a:r>
            <a:r>
              <a:rPr lang="en-US" sz="2000" b="1" kern="0" dirty="0" smtClean="0"/>
              <a:t>: </a:t>
            </a:r>
            <a:r>
              <a:rPr lang="en-US" sz="2000" b="1" dirty="0">
                <a:solidFill>
                  <a:schemeClr val="tx1"/>
                </a:solidFill>
                <a:ea typeface="Source Sans Pro"/>
              </a:rPr>
              <a:t>Develop </a:t>
            </a:r>
            <a:r>
              <a:rPr lang="en-US" sz="2000" b="1" dirty="0" smtClean="0">
                <a:solidFill>
                  <a:schemeClr val="tx1"/>
                </a:solidFill>
                <a:ea typeface="Source Sans Pro"/>
              </a:rPr>
              <a:t>a </a:t>
            </a:r>
            <a:r>
              <a:rPr lang="en-US" sz="2000" b="1" dirty="0">
                <a:solidFill>
                  <a:schemeClr val="tx1"/>
                </a:solidFill>
                <a:ea typeface="Source Sans Pro"/>
              </a:rPr>
              <a:t>Use Case </a:t>
            </a:r>
            <a:r>
              <a:rPr lang="en-US" sz="2000" b="1" dirty="0" smtClean="0">
                <a:solidFill>
                  <a:schemeClr val="tx1"/>
                </a:solidFill>
                <a:ea typeface="Source Sans Pro"/>
              </a:rPr>
              <a:t>Diagram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820" y="887581"/>
            <a:ext cx="8584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 the system you chose in Week 1, </a:t>
            </a:r>
            <a:r>
              <a:rPr lang="en-US" sz="1400" dirty="0" smtClean="0"/>
              <a:t>please </a:t>
            </a:r>
            <a:r>
              <a:rPr lang="en-US" sz="1400" dirty="0"/>
              <a:t>create </a:t>
            </a:r>
            <a:r>
              <a:rPr lang="en-US" sz="1400" dirty="0" smtClean="0"/>
              <a:t>a </a:t>
            </a:r>
            <a:r>
              <a:rPr lang="en-US" sz="1400" dirty="0"/>
              <a:t>use case diagram. Please feel free to leverage the format below or create your own.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43491" y="1436687"/>
            <a:ext cx="4514850" cy="4937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latin typeface="+mn-lt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834403" y="2306637"/>
            <a:ext cx="1504950" cy="519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856628" y="3217862"/>
            <a:ext cx="1549400" cy="1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910603" y="3578224"/>
            <a:ext cx="1381125" cy="4905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037853" y="2749549"/>
            <a:ext cx="119063" cy="114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099766" y="2865437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998166" y="2917824"/>
            <a:ext cx="201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8093416" y="3017837"/>
            <a:ext cx="120650" cy="115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7971178" y="3017837"/>
            <a:ext cx="122238" cy="115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431428" y="3236912"/>
            <a:ext cx="968215" cy="3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788" tIns="39688" rIns="77788" bIns="39688">
            <a:spAutoFit/>
          </a:bodyPr>
          <a:lstStyle/>
          <a:p>
            <a:pPr defTabSz="661988" eaLnBrk="0" hangingPunct="0">
              <a:lnSpc>
                <a:spcPct val="100000"/>
              </a:lnSpc>
              <a:buClrTx/>
              <a:buFontTx/>
              <a:buNone/>
            </a:pPr>
            <a:r>
              <a:rPr lang="en-US" sz="2000" dirty="0">
                <a:latin typeface="+mn-lt"/>
              </a:rPr>
              <a:t>Actor 3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297328" y="2884487"/>
            <a:ext cx="119063" cy="1158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359241" y="2998787"/>
            <a:ext cx="0" cy="153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257641" y="3052762"/>
            <a:ext cx="201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352891" y="3152774"/>
            <a:ext cx="120650" cy="115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1230653" y="3152774"/>
            <a:ext cx="122238" cy="115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32178" y="3341687"/>
            <a:ext cx="968215" cy="3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788" tIns="39688" rIns="77788" bIns="39688">
            <a:spAutoFit/>
          </a:bodyPr>
          <a:lstStyle/>
          <a:p>
            <a:pPr defTabSz="661988" eaLnBrk="0" hangingPunct="0">
              <a:lnSpc>
                <a:spcPct val="100000"/>
              </a:lnSpc>
              <a:buClrTx/>
              <a:buFontTx/>
              <a:buNone/>
            </a:pPr>
            <a:r>
              <a:rPr lang="en-US" sz="2000" dirty="0">
                <a:latin typeface="+mn-lt"/>
              </a:rPr>
              <a:t>Actor 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440328" y="1533524"/>
            <a:ext cx="4724400" cy="3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lnSpc>
                <a:spcPct val="100000"/>
              </a:lnSpc>
              <a:buClrTx/>
              <a:buFontTx/>
              <a:buNone/>
            </a:pPr>
            <a:r>
              <a:rPr lang="en-US" sz="2000" dirty="0">
                <a:latin typeface="+mn-lt"/>
              </a:rPr>
              <a:t>System Name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1268753" y="4762499"/>
            <a:ext cx="119063" cy="115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330666" y="4876799"/>
            <a:ext cx="0" cy="15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229066" y="4930774"/>
            <a:ext cx="201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1324316" y="5030787"/>
            <a:ext cx="120650" cy="115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202078" y="5030787"/>
            <a:ext cx="122238" cy="115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48066" y="5229224"/>
            <a:ext cx="968215" cy="3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788" tIns="39688" rIns="77788" bIns="39688">
            <a:spAutoFit/>
          </a:bodyPr>
          <a:lstStyle/>
          <a:p>
            <a:pPr defTabSz="661988" eaLnBrk="0" hangingPunct="0">
              <a:lnSpc>
                <a:spcPct val="100000"/>
              </a:lnSpc>
              <a:buClrTx/>
              <a:buFontTx/>
              <a:buNone/>
            </a:pPr>
            <a:r>
              <a:rPr lang="en-US" sz="2000" dirty="0">
                <a:latin typeface="+mn-lt"/>
              </a:rPr>
              <a:t>Actor 2</a:t>
            </a:r>
          </a:p>
        </p:txBody>
      </p:sp>
      <p:sp>
        <p:nvSpPr>
          <p:cNvPr id="29" name="Oval 26"/>
          <p:cNvSpPr>
            <a:spLocks noChangeAspect="1" noChangeArrowheads="1"/>
          </p:cNvSpPr>
          <p:nvPr/>
        </p:nvSpPr>
        <p:spPr bwMode="auto">
          <a:xfrm>
            <a:off x="3688103" y="2022474"/>
            <a:ext cx="2071688" cy="4746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Case 1</a:t>
            </a:r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3650003" y="3022599"/>
            <a:ext cx="2119313" cy="4365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Case 2</a:t>
            </a: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3583328" y="3944937"/>
            <a:ext cx="2300288" cy="4270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Case 3</a:t>
            </a:r>
          </a:p>
        </p:txBody>
      </p:sp>
      <p:sp>
        <p:nvSpPr>
          <p:cNvPr id="32" name="Oval 29"/>
          <p:cNvSpPr>
            <a:spLocks noChangeAspect="1" noChangeArrowheads="1"/>
          </p:cNvSpPr>
          <p:nvPr/>
        </p:nvSpPr>
        <p:spPr bwMode="auto">
          <a:xfrm>
            <a:off x="3575391" y="5665787"/>
            <a:ext cx="2195512" cy="4270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 Case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817191" y="5364162"/>
            <a:ext cx="242887" cy="384175"/>
            <a:chOff x="4404" y="2493"/>
            <a:chExt cx="153" cy="242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446" y="2493"/>
              <a:ext cx="75" cy="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485" y="2565"/>
              <a:ext cx="0" cy="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421" y="2599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 flipV="1">
              <a:off x="4481" y="2662"/>
              <a:ext cx="76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4404" y="2662"/>
              <a:ext cx="77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344116" y="5876924"/>
            <a:ext cx="968215" cy="3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788" tIns="39688" rIns="77788" bIns="39688">
            <a:spAutoFit/>
          </a:bodyPr>
          <a:lstStyle/>
          <a:p>
            <a:pPr defTabSz="661988" eaLnBrk="0" hangingPunct="0">
              <a:lnSpc>
                <a:spcPct val="100000"/>
              </a:lnSpc>
              <a:buClrTx/>
              <a:buFontTx/>
              <a:buNone/>
            </a:pPr>
            <a:r>
              <a:rPr lang="en-US" sz="2000" dirty="0">
                <a:latin typeface="+mn-lt"/>
              </a:rPr>
              <a:t>Actor 4</a:t>
            </a: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729128" y="4995862"/>
            <a:ext cx="18621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1848191" y="2316162"/>
            <a:ext cx="1741487" cy="760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829141" y="3248024"/>
            <a:ext cx="1784350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884703" y="3473449"/>
            <a:ext cx="1733550" cy="603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>
            <a:off x="5799478" y="5624512"/>
            <a:ext cx="1889125" cy="254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42"/>
          <p:cNvSpPr>
            <a:spLocks noChangeAspect="1" noChangeArrowheads="1"/>
          </p:cNvSpPr>
          <p:nvPr/>
        </p:nvSpPr>
        <p:spPr bwMode="auto">
          <a:xfrm>
            <a:off x="3629366" y="4802187"/>
            <a:ext cx="2300287" cy="4079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Case 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5834403" y="2306637"/>
            <a:ext cx="1504950" cy="519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56628" y="3217862"/>
            <a:ext cx="1549400" cy="15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V="1">
            <a:off x="5910603" y="3578224"/>
            <a:ext cx="1381125" cy="4905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1738653" y="4995862"/>
            <a:ext cx="1846263" cy="11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V="1">
            <a:off x="1857716" y="2316162"/>
            <a:ext cx="1725612" cy="7604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1838666" y="3248024"/>
            <a:ext cx="1768475" cy="31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1892641" y="3473449"/>
            <a:ext cx="1719262" cy="603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5796303" y="5624512"/>
            <a:ext cx="1873250" cy="254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2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7000" y="473800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7500"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</a:t>
            </a:r>
            <a:r>
              <a:rPr lang="en-US" sz="2000" b="1" kern="0" dirty="0" smtClean="0"/>
              <a:t>4: </a:t>
            </a:r>
            <a:r>
              <a:rPr lang="en-US" sz="2000" b="1" dirty="0">
                <a:solidFill>
                  <a:schemeClr val="tx1"/>
                </a:solidFill>
                <a:ea typeface="Source Sans Pro"/>
              </a:rPr>
              <a:t>Develop </a:t>
            </a:r>
            <a:r>
              <a:rPr lang="en-US" sz="2000" b="1" dirty="0" smtClean="0">
                <a:solidFill>
                  <a:schemeClr val="tx1"/>
                </a:solidFill>
                <a:ea typeface="Source Sans Pro"/>
              </a:rPr>
              <a:t>a </a:t>
            </a:r>
            <a:r>
              <a:rPr lang="en-US" sz="2000" b="1" dirty="0">
                <a:solidFill>
                  <a:schemeClr val="tx1"/>
                </a:solidFill>
                <a:ea typeface="Source Sans Pro"/>
              </a:rPr>
              <a:t>Behavior </a:t>
            </a:r>
            <a:r>
              <a:rPr lang="en-US" sz="2000" b="1" dirty="0" smtClean="0">
                <a:solidFill>
                  <a:schemeClr val="tx1"/>
                </a:solidFill>
                <a:ea typeface="Source Sans Pro"/>
              </a:rPr>
              <a:t>or Structure Diagram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120" y="887581"/>
            <a:ext cx="85463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the system you chose in Week 1, please create </a:t>
            </a:r>
            <a:r>
              <a:rPr lang="en-US" dirty="0" smtClean="0"/>
              <a:t>either a behavior diagram or a </a:t>
            </a:r>
            <a:r>
              <a:rPr lang="en-US" dirty="0"/>
              <a:t>structure </a:t>
            </a:r>
            <a:r>
              <a:rPr lang="en-US" dirty="0" smtClean="0"/>
              <a:t>diagram. You do not need to </a:t>
            </a:r>
            <a:r>
              <a:rPr lang="en-US" dirty="0"/>
              <a:t>use </a:t>
            </a:r>
            <a:r>
              <a:rPr lang="en-US" dirty="0" smtClean="0"/>
              <a:t>an </a:t>
            </a:r>
            <a:r>
              <a:rPr lang="en-US" dirty="0"/>
              <a:t>MBSE modeling </a:t>
            </a:r>
            <a:r>
              <a:rPr lang="en-US" dirty="0" smtClean="0"/>
              <a:t>software; we suggest using  </a:t>
            </a:r>
            <a:r>
              <a:rPr lang="en-US" dirty="0"/>
              <a:t>simple shapes available in PowerPoint to represent the </a:t>
            </a:r>
            <a:r>
              <a:rPr lang="en-US" dirty="0" smtClean="0"/>
              <a:t>blocks, </a:t>
            </a:r>
            <a:r>
              <a:rPr lang="en-US" dirty="0"/>
              <a:t>and arrows for direction.</a:t>
            </a:r>
          </a:p>
        </p:txBody>
      </p:sp>
    </p:spTree>
    <p:extLst>
      <p:ext uri="{BB962C8B-B14F-4D97-AF65-F5344CB8AC3E}">
        <p14:creationId xmlns:p14="http://schemas.microsoft.com/office/powerpoint/2010/main" val="372063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" y="1257551"/>
            <a:ext cx="8496300" cy="423041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Submit your completed Week 2 project file</a:t>
            </a:r>
          </a:p>
          <a:p>
            <a:pPr marL="742917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Note: The maximum file size that can be submitted is 10MB. </a:t>
            </a:r>
          </a:p>
          <a:p>
            <a:pPr marL="742917" lvl="1" indent="-285750">
              <a:buFont typeface="Arial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Assess your own Week 2 project</a:t>
            </a:r>
          </a:p>
          <a:p>
            <a:pPr marL="742917" lvl="1" indent="-285750">
              <a:buFont typeface="Arial"/>
              <a:buChar char="•"/>
            </a:pPr>
            <a:r>
              <a:rPr lang="en-US" sz="1600" dirty="0"/>
              <a:t>A scoring rubric can be downloaded from the </a:t>
            </a:r>
            <a:r>
              <a:rPr lang="en-US" sz="1600" dirty="0" smtClean="0"/>
              <a:t>Week 2 Project Instructions page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" y="552536"/>
            <a:ext cx="8229600" cy="505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algn="l"/>
            <a:r>
              <a:rPr lang="en-US" sz="2000" b="1" kern="0" dirty="0"/>
              <a:t>Step </a:t>
            </a:r>
            <a:r>
              <a:rPr lang="en-US" sz="2000" b="1" dirty="0"/>
              <a:t>5</a:t>
            </a:r>
            <a:r>
              <a:rPr lang="en-US" sz="2000" b="1" kern="0" dirty="0" smtClean="0"/>
              <a:t>: Submit and Self-Assess Your Project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92337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607517"/>
            <a:ext cx="8394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Source Sans Pro"/>
              </a:rPr>
              <a:t>Scratch Page*</a:t>
            </a:r>
            <a:endParaRPr lang="en-US" sz="2000" dirty="0"/>
          </a:p>
          <a:p>
            <a:pPr>
              <a:buSzPct val="25000"/>
            </a:pPr>
            <a:endParaRPr lang="en-US" b="1" dirty="0" smtClean="0">
              <a:ea typeface="Source Sans Pro"/>
            </a:endParaRPr>
          </a:p>
          <a:p>
            <a:pPr>
              <a:buSzPct val="25000"/>
            </a:pPr>
            <a:r>
              <a:rPr lang="en-US" b="1" dirty="0" smtClean="0">
                <a:ea typeface="Source Sans Pro"/>
              </a:rPr>
              <a:t>Reminder</a:t>
            </a:r>
            <a:r>
              <a:rPr lang="en-US" b="1" dirty="0">
                <a:ea typeface="Source Sans Pro"/>
              </a:rPr>
              <a:t>: </a:t>
            </a:r>
            <a:r>
              <a:rPr lang="en-US" b="1" dirty="0" err="1">
                <a:ea typeface="Source Sans Pro"/>
              </a:rPr>
              <a:t>edX</a:t>
            </a:r>
            <a:r>
              <a:rPr lang="en-US" b="1" dirty="0">
                <a:ea typeface="Source Sans Pro"/>
              </a:rPr>
              <a:t> has a </a:t>
            </a:r>
            <a:r>
              <a:rPr lang="en-US" b="1" dirty="0" smtClean="0">
                <a:ea typeface="Source Sans Pro"/>
              </a:rPr>
              <a:t>10MB </a:t>
            </a:r>
            <a:r>
              <a:rPr lang="en-US" b="1" dirty="0">
                <a:ea typeface="Source Sans Pro"/>
              </a:rPr>
              <a:t>file size limit for document submission. </a:t>
            </a:r>
            <a:r>
              <a:rPr lang="en-US" dirty="0">
                <a:ea typeface="Source Sans Pro"/>
              </a:rPr>
              <a:t>If you have selected large image(s), you may need to resize before submitting, OR you may simply include a web URL for the image in the image location. Be sure to submit your assignment at least one hour before the deadline to provide time for troubleshooting</a:t>
            </a:r>
            <a:r>
              <a:rPr lang="en-US" dirty="0" smtClean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683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</TotalTime>
  <Words>831</Words>
  <Application>Microsoft Office PowerPoint</Application>
  <PresentationFormat>On-screen Show (4:3)</PresentationFormat>
  <Paragraphs>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Souce Sans Pro</vt:lpstr>
      <vt:lpstr>Source Sans Pro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Temes</dc:creator>
  <cp:lastModifiedBy>James Stanton</cp:lastModifiedBy>
  <cp:revision>193</cp:revision>
  <dcterms:modified xsi:type="dcterms:W3CDTF">2018-12-20T19:40:37Z</dcterms:modified>
</cp:coreProperties>
</file>