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 id="2147483671" r:id="rId2"/>
  </p:sldMasterIdLst>
  <p:notesMasterIdLst>
    <p:notesMasterId r:id="rId13"/>
  </p:notesMasterIdLst>
  <p:handoutMasterIdLst>
    <p:handoutMasterId r:id="rId14"/>
  </p:handoutMasterIdLst>
  <p:sldIdLst>
    <p:sldId id="256" r:id="rId3"/>
    <p:sldId id="287" r:id="rId4"/>
    <p:sldId id="288" r:id="rId5"/>
    <p:sldId id="289" r:id="rId6"/>
    <p:sldId id="290" r:id="rId7"/>
    <p:sldId id="291" r:id="rId8"/>
    <p:sldId id="295" r:id="rId9"/>
    <p:sldId id="292" r:id="rId10"/>
    <p:sldId id="293" r:id="rId11"/>
    <p:sldId id="296" r:id="rId12"/>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4174">
          <p15:clr>
            <a:srgbClr val="A4A3A4"/>
          </p15:clr>
        </p15:guide>
        <p15:guide id="4" orient="horz" pos="113">
          <p15:clr>
            <a:srgbClr val="A4A3A4"/>
          </p15:clr>
        </p15:guide>
        <p15:guide id="5" orient="horz" pos="2214">
          <p15:clr>
            <a:srgbClr val="A4A3A4"/>
          </p15:clr>
        </p15:guide>
        <p15:guide id="6" pos="5574">
          <p15:clr>
            <a:srgbClr val="A4A3A4"/>
          </p15:clr>
        </p15:guide>
        <p15:guide id="7" pos="279">
          <p15:clr>
            <a:srgbClr val="A4A3A4"/>
          </p15:clr>
        </p15:guide>
        <p15:guide id="8" pos="13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a Temes" initials="CT" lastIdx="2" clrIdx="0">
    <p:extLst/>
  </p:cmAuthor>
  <p:cmAuthor id="2" name="Nathan  Benjamin"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5656"/>
    <a:srgbClr val="A11B30"/>
    <a:srgbClr val="3489C7"/>
    <a:srgbClr val="8A8B8C"/>
    <a:srgbClr val="343434"/>
    <a:srgbClr val="ACACAC"/>
    <a:srgbClr val="6D6D6D"/>
    <a:srgbClr val="570005"/>
    <a:srgbClr val="3DCDCF"/>
    <a:srgbClr val="FF6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9" autoAdjust="0"/>
    <p:restoredTop sz="96014" autoAdjust="0"/>
  </p:normalViewPr>
  <p:slideViewPr>
    <p:cSldViewPr snapToGrid="0" snapToObjects="1">
      <p:cViewPr varScale="1">
        <p:scale>
          <a:sx n="73" d="100"/>
          <a:sy n="73" d="100"/>
        </p:scale>
        <p:origin x="1194" y="66"/>
      </p:cViewPr>
      <p:guideLst>
        <p:guide orient="horz" pos="2160"/>
        <p:guide pos="2880"/>
        <p:guide orient="horz" pos="4174"/>
        <p:guide orient="horz" pos="113"/>
        <p:guide orient="horz" pos="2214"/>
        <p:guide pos="5574"/>
        <p:guide pos="279"/>
        <p:guide pos="13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E60BF01-E03B-0740-9C8E-3153BAA4A970}" type="datetimeFigureOut">
              <a:rPr lang="en-US" smtClean="0"/>
              <a:pPr/>
              <a:t>1/13/2020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9A6A1BB-E0F7-A54B-8A92-AD65D4FAC85E}" type="slidenum">
              <a:rPr lang="en-US" smtClean="0"/>
              <a:pPr/>
              <a:t>‹#›</a:t>
            </a:fld>
            <a:endParaRPr lang="en-US"/>
          </a:p>
        </p:txBody>
      </p:sp>
    </p:spTree>
    <p:extLst>
      <p:ext uri="{BB962C8B-B14F-4D97-AF65-F5344CB8AC3E}">
        <p14:creationId xmlns:p14="http://schemas.microsoft.com/office/powerpoint/2010/main" val="15685373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extLst>
      <p:ext uri="{BB962C8B-B14F-4D97-AF65-F5344CB8AC3E}">
        <p14:creationId xmlns:p14="http://schemas.microsoft.com/office/powerpoint/2010/main" val="1050775290"/>
      </p:ext>
    </p:extLst>
  </p:cSld>
  <p:clrMap bg1="lt1" tx1="dk1" bg2="dk2" tx2="lt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
        <p:nvSpPr>
          <p:cNvPr id="32" name="Shape 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22269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56563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2723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93486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355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02037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02037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310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274637"/>
            <a:ext cx="8229600" cy="1143000"/>
          </a:xfrm>
          <a:prstGeom prst="rect">
            <a:avLst/>
          </a:prstGeom>
          <a:noFill/>
          <a:ln>
            <a:noFill/>
          </a:ln>
        </p:spPr>
        <p:txBody>
          <a:bodyPr lIns="91425" tIns="91425" rIns="91425" bIns="91425" anchor="t"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tion">
    <p:spTree>
      <p:nvGrpSpPr>
        <p:cNvPr id="1" name="Shape 17"/>
        <p:cNvGrpSpPr/>
        <p:nvPr/>
      </p:nvGrpSpPr>
      <p:grpSpPr>
        <a:xfrm>
          <a:off x="0" y="0"/>
          <a:ext cx="0" cy="0"/>
          <a:chOff x="0" y="0"/>
          <a:chExt cx="0" cy="0"/>
        </a:xfrm>
      </p:grpSpPr>
      <p:sp>
        <p:nvSpPr>
          <p:cNvPr id="7" name="Rectangle 6"/>
          <p:cNvSpPr/>
          <p:nvPr userDrawn="1"/>
        </p:nvSpPr>
        <p:spPr>
          <a:xfrm>
            <a:off x="2509490" y="3154534"/>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8" name="Shape 18"/>
          <p:cNvSpPr txBox="1">
            <a:spLocks noGrp="1"/>
          </p:cNvSpPr>
          <p:nvPr>
            <p:ph type="body" idx="1"/>
          </p:nvPr>
        </p:nvSpPr>
        <p:spPr>
          <a:xfrm>
            <a:off x="2509490" y="3181141"/>
            <a:ext cx="4352544" cy="448056"/>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extLst>
      <p:ext uri="{BB962C8B-B14F-4D97-AF65-F5344CB8AC3E}">
        <p14:creationId xmlns:p14="http://schemas.microsoft.com/office/powerpoint/2010/main" val="29950083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9" name="TextBox 8"/>
          <p:cNvSpPr txBox="1"/>
          <p:nvPr userDrawn="1"/>
        </p:nvSpPr>
        <p:spPr>
          <a:xfrm>
            <a:off x="129567" y="6427633"/>
            <a:ext cx="5447299" cy="276999"/>
          </a:xfrm>
          <a:prstGeom prst="rect">
            <a:avLst/>
          </a:prstGeom>
          <a:noFill/>
        </p:spPr>
        <p:txBody>
          <a:bodyPr wrap="none" rtlCol="0">
            <a:spAutoFit/>
          </a:bodyPr>
          <a:lstStyle/>
          <a:p>
            <a:r>
              <a:rPr lang="en-US" sz="1200" dirty="0">
                <a:solidFill>
                  <a:srgbClr val="8A8B8C"/>
                </a:solidFill>
              </a:rPr>
              <a:t>Copyright © 2017. Massachusetts Institute of Technology. All rights reserved.</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20230" y="87174"/>
            <a:ext cx="1138594" cy="254249"/>
          </a:xfrm>
          <a:prstGeom prst="rect">
            <a:avLst/>
          </a:prstGeom>
        </p:spPr>
      </p:pic>
      <p:sp>
        <p:nvSpPr>
          <p:cNvPr id="7" name="Rectangle 6"/>
          <p:cNvSpPr/>
          <p:nvPr userDrawn="1"/>
        </p:nvSpPr>
        <p:spPr>
          <a:xfrm>
            <a:off x="-8640" y="-1"/>
            <a:ext cx="4800600" cy="357337"/>
          </a:xfrm>
          <a:prstGeom prst="rect">
            <a:avLst/>
          </a:prstGeom>
          <a:solidFill>
            <a:srgbClr val="00A9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Shape 64"/>
          <p:cNvSpPr txBox="1"/>
          <p:nvPr userDrawn="1"/>
        </p:nvSpPr>
        <p:spPr>
          <a:xfrm>
            <a:off x="135608" y="31314"/>
            <a:ext cx="4790797" cy="527767"/>
          </a:xfrm>
          <a:prstGeom prst="rect">
            <a:avLst/>
          </a:prstGeom>
          <a:noFill/>
          <a:ln>
            <a:noFill/>
          </a:ln>
        </p:spPr>
        <p:txBody>
          <a:bodyPr lIns="91425" tIns="45700" rIns="91425" bIns="45700" anchor="t" anchorCtr="0">
            <a:noAutofit/>
          </a:bodyPr>
          <a:lstStyle/>
          <a:p>
            <a:pPr algn="l">
              <a:buClr>
                <a:schemeClr val="lt1"/>
              </a:buClr>
              <a:buSzPct val="25000"/>
            </a:pPr>
            <a:r>
              <a:rPr lang="en-US" sz="1100" b="1" i="0" dirty="0">
                <a:solidFill>
                  <a:srgbClr val="FFFFFF"/>
                </a:solidFill>
                <a:latin typeface="Arial"/>
                <a:ea typeface="Source Sans Pro"/>
                <a:cs typeface="Arial"/>
                <a:sym typeface="Source Sans Pro"/>
              </a:rPr>
              <a:t>Model-Based</a:t>
            </a:r>
            <a:r>
              <a:rPr lang="en-US" sz="1100" b="1" i="0" baseline="0" dirty="0">
                <a:solidFill>
                  <a:srgbClr val="FFFFFF"/>
                </a:solidFill>
                <a:latin typeface="Arial"/>
                <a:ea typeface="Source Sans Pro"/>
                <a:cs typeface="Arial"/>
                <a:sym typeface="Source Sans Pro"/>
              </a:rPr>
              <a:t> Systems</a:t>
            </a:r>
            <a:r>
              <a:rPr lang="en-US" sz="1100" b="1" i="0" dirty="0">
                <a:solidFill>
                  <a:srgbClr val="FFFFFF"/>
                </a:solidFill>
                <a:latin typeface="Arial"/>
                <a:ea typeface="Source Sans Pro"/>
                <a:cs typeface="Arial"/>
                <a:sym typeface="Source Sans Pro"/>
              </a:rPr>
              <a:t> Engineering: Documentation and Analysis</a:t>
            </a:r>
            <a:endParaRPr lang="en-US" sz="1100" b="0" i="1" dirty="0">
              <a:solidFill>
                <a:srgbClr val="565656"/>
              </a:solidFill>
              <a:latin typeface="Arial"/>
              <a:ea typeface="Source Sans Pro"/>
              <a:cs typeface="Arial"/>
              <a:sym typeface="Source Sans Pro"/>
            </a:endParaRPr>
          </a:p>
        </p:txBody>
      </p:sp>
    </p:spTree>
  </p:cSld>
  <p:clrMap bg1="lt1" tx1="dk1" bg2="dk2" tx2="lt2" accent1="accent1" accent2="accent2" accent3="accent3" accent4="accent4" accent5="accent5" accent6="accent6" hlink="hlink" folHlink="folHlink"/>
  <p:sldLayoutIdLst>
    <p:sldLayoutId id="2147483661"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70"/>
        <p:cNvGrpSpPr/>
        <p:nvPr/>
      </p:nvGrpSpPr>
      <p:grpSpPr>
        <a:xfrm>
          <a:off x="0" y="0"/>
          <a:ext cx="0" cy="0"/>
          <a:chOff x="0" y="0"/>
          <a:chExt cx="0" cy="0"/>
        </a:xfrm>
      </p:grpSpPr>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7" name="TextBox 6"/>
          <p:cNvSpPr txBox="1"/>
          <p:nvPr userDrawn="1"/>
        </p:nvSpPr>
        <p:spPr>
          <a:xfrm>
            <a:off x="129567" y="6427633"/>
            <a:ext cx="5447299" cy="276999"/>
          </a:xfrm>
          <a:prstGeom prst="rect">
            <a:avLst/>
          </a:prstGeom>
          <a:noFill/>
        </p:spPr>
        <p:txBody>
          <a:bodyPr wrap="none" rtlCol="0">
            <a:spAutoFit/>
          </a:bodyPr>
          <a:lstStyle/>
          <a:p>
            <a:r>
              <a:rPr lang="en-US" sz="1200" dirty="0">
                <a:solidFill>
                  <a:srgbClr val="8A8B8C"/>
                </a:solidFill>
              </a:rPr>
              <a:t>Copyright © 2017. Massachusetts Institute of Technology. All rights reserved.</a:t>
            </a:r>
          </a:p>
        </p:txBody>
      </p:sp>
    </p:spTree>
    <p:extLst>
      <p:ext uri="{BB962C8B-B14F-4D97-AF65-F5344CB8AC3E}">
        <p14:creationId xmlns:p14="http://schemas.microsoft.com/office/powerpoint/2010/main" val="2098062171"/>
      </p:ext>
    </p:extLst>
  </p:cSld>
  <p:clrMap bg1="lt1" tx1="dk1" bg2="dk2" tx2="lt2" accent1="accent1" accent2="accent2" accent3="accent3" accent4="accent4" accent5="accent5" accent6="accent6" hlink="hlink" folHlink="folHlink"/>
  <p:sldLayoutIdLst>
    <p:sldLayoutId id="2147483674"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powerpoint.wiziq.com/topic/504-6-tips-to-reduce-the-size-of-your-powerpoint-file"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9" y="1805426"/>
            <a:ext cx="9148061" cy="3425765"/>
          </a:xfrm>
          <a:prstGeom prst="rect">
            <a:avLst/>
          </a:prstGeom>
        </p:spPr>
      </p:pic>
      <p:sp>
        <p:nvSpPr>
          <p:cNvPr id="4" name="Shape 64"/>
          <p:cNvSpPr txBox="1"/>
          <p:nvPr/>
        </p:nvSpPr>
        <p:spPr>
          <a:xfrm>
            <a:off x="154984" y="966528"/>
            <a:ext cx="8123115" cy="803624"/>
          </a:xfrm>
          <a:prstGeom prst="rect">
            <a:avLst/>
          </a:prstGeom>
          <a:noFill/>
          <a:ln>
            <a:noFill/>
          </a:ln>
        </p:spPr>
        <p:txBody>
          <a:bodyPr lIns="91425" tIns="45700" rIns="91425" bIns="45700" anchor="t" anchorCtr="0">
            <a:noAutofit/>
          </a:bodyPr>
          <a:lstStyle/>
          <a:p>
            <a:pPr>
              <a:buClr>
                <a:schemeClr val="lt1"/>
              </a:buClr>
              <a:buSzPct val="25000"/>
            </a:pPr>
            <a:r>
              <a:rPr lang="en-US" sz="2000" b="1" dirty="0">
                <a:solidFill>
                  <a:schemeClr val="tx1"/>
                </a:solidFill>
                <a:ea typeface="Source Sans Pro"/>
                <a:sym typeface="Source Sans Pro"/>
              </a:rPr>
              <a:t>Model-Based Systems Engineering: Documentation and Analysis</a:t>
            </a:r>
          </a:p>
          <a:p>
            <a:pPr>
              <a:buClr>
                <a:schemeClr val="lt1"/>
              </a:buClr>
              <a:buSzPct val="25000"/>
            </a:pPr>
            <a:r>
              <a:rPr lang="en-US" i="1" dirty="0">
                <a:solidFill>
                  <a:srgbClr val="565656"/>
                </a:solidFill>
                <a:ea typeface="Source Sans Pro"/>
              </a:rPr>
              <a:t>Week 2: Building an MBSE Model</a:t>
            </a:r>
            <a:endParaRPr lang="en-US" sz="2000" b="1" dirty="0">
              <a:solidFill>
                <a:schemeClr val="tx1"/>
              </a:solidFill>
              <a:ea typeface="Source Sans Pro"/>
              <a:sym typeface="Source Sans Pro"/>
            </a:endParaRPr>
          </a:p>
        </p:txBody>
      </p:sp>
      <p:sp>
        <p:nvSpPr>
          <p:cNvPr id="5" name="Shape 64"/>
          <p:cNvSpPr txBox="1"/>
          <p:nvPr/>
        </p:nvSpPr>
        <p:spPr>
          <a:xfrm>
            <a:off x="2409761" y="3132087"/>
            <a:ext cx="1150237" cy="695115"/>
          </a:xfrm>
          <a:prstGeom prst="rect">
            <a:avLst/>
          </a:prstGeom>
          <a:noFill/>
          <a:ln>
            <a:noFill/>
          </a:ln>
        </p:spPr>
        <p:txBody>
          <a:bodyPr lIns="91425" tIns="45700" rIns="91425" bIns="45700" anchor="t" anchorCtr="0">
            <a:noAutofit/>
          </a:bodyPr>
          <a:lstStyle/>
          <a:p>
            <a:pPr>
              <a:lnSpc>
                <a:spcPct val="200000"/>
              </a:lnSpc>
              <a:buClr>
                <a:schemeClr val="lt1"/>
              </a:buClr>
              <a:buSzPct val="25000"/>
            </a:pPr>
            <a:r>
              <a:rPr lang="en-US" sz="1600" dirty="0">
                <a:solidFill>
                  <a:schemeClr val="bg1"/>
                </a:solidFill>
                <a:latin typeface="+mj-lt"/>
                <a:ea typeface="Source Sans Pro"/>
                <a:cs typeface="Source Sans Pro"/>
                <a:sym typeface="Source Sans Pro"/>
              </a:rPr>
              <a:t>Name</a:t>
            </a:r>
          </a:p>
        </p:txBody>
      </p:sp>
      <p:sp>
        <p:nvSpPr>
          <p:cNvPr id="10" name="Rectangle 9"/>
          <p:cNvSpPr/>
          <p:nvPr/>
        </p:nvSpPr>
        <p:spPr>
          <a:xfrm>
            <a:off x="2509490" y="3657540"/>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1" name="Text Placeholder 10"/>
          <p:cNvSpPr>
            <a:spLocks noGrp="1"/>
          </p:cNvSpPr>
          <p:nvPr>
            <p:ph type="body" idx="1"/>
          </p:nvPr>
        </p:nvSpPr>
        <p:spPr>
          <a:xfrm>
            <a:off x="2509490" y="3684147"/>
            <a:ext cx="4352544" cy="448056"/>
          </a:xfrm>
        </p:spPr>
        <p:txBody>
          <a:bodyPr/>
          <a:lstStyle/>
          <a:p>
            <a:r>
              <a:rPr lang="en-US" dirty="0"/>
              <a:t>Tomas Mawyin</a:t>
            </a:r>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a:t>
            </a:fld>
            <a:endParaRPr lang="en-US" dirty="0">
              <a:latin typeface="Calibri"/>
              <a:ea typeface="Calibri"/>
              <a:cs typeface="Calibri"/>
              <a:sym typeface="Calibri"/>
            </a:endParaRPr>
          </a:p>
        </p:txBody>
      </p:sp>
      <p:sp>
        <p:nvSpPr>
          <p:cNvPr id="7" name="Rectangle 6"/>
          <p:cNvSpPr/>
          <p:nvPr/>
        </p:nvSpPr>
        <p:spPr>
          <a:xfrm>
            <a:off x="2400965" y="2738678"/>
            <a:ext cx="1302209" cy="523220"/>
          </a:xfrm>
          <a:prstGeom prst="rect">
            <a:avLst/>
          </a:prstGeom>
        </p:spPr>
        <p:txBody>
          <a:bodyPr wrap="none">
            <a:spAutoFit/>
          </a:bodyPr>
          <a:lstStyle/>
          <a:p>
            <a:pPr>
              <a:buClr>
                <a:schemeClr val="lt1"/>
              </a:buClr>
              <a:buSzPct val="25000"/>
            </a:pPr>
            <a:r>
              <a:rPr lang="en-US" sz="2800" dirty="0">
                <a:solidFill>
                  <a:schemeClr val="bg1"/>
                </a:solidFill>
                <a:ea typeface="Source Sans Pro"/>
                <a:sym typeface="Source Sans Pro"/>
              </a:rPr>
              <a:t>Project </a:t>
            </a:r>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329" y="254000"/>
            <a:ext cx="1425237" cy="318257"/>
          </a:xfrm>
          <a:prstGeom prst="rect">
            <a:avLst/>
          </a:prstGeom>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10</a:t>
            </a:fld>
            <a:endParaRPr lang="en-US" dirty="0">
              <a:latin typeface="Calibri"/>
              <a:ea typeface="Calibri"/>
              <a:cs typeface="Calibri"/>
              <a:sym typeface="Calibri"/>
            </a:endParaRPr>
          </a:p>
        </p:txBody>
      </p:sp>
      <p:sp>
        <p:nvSpPr>
          <p:cNvPr id="4" name="Rectangle 3"/>
          <p:cNvSpPr/>
          <p:nvPr/>
        </p:nvSpPr>
        <p:spPr>
          <a:xfrm>
            <a:off x="114300" y="607517"/>
            <a:ext cx="8394700" cy="1477328"/>
          </a:xfrm>
          <a:prstGeom prst="rect">
            <a:avLst/>
          </a:prstGeom>
        </p:spPr>
        <p:txBody>
          <a:bodyPr wrap="square">
            <a:spAutoFit/>
          </a:bodyPr>
          <a:lstStyle/>
          <a:p>
            <a:r>
              <a:rPr lang="en-US" sz="2000" b="1" dirty="0">
                <a:ea typeface="Source Sans Pro"/>
              </a:rPr>
              <a:t>Scratch Page*</a:t>
            </a:r>
            <a:endParaRPr lang="en-US" sz="2000" dirty="0"/>
          </a:p>
          <a:p>
            <a:pPr>
              <a:buSzPct val="25000"/>
            </a:pPr>
            <a:endParaRPr lang="en-US" b="1" dirty="0">
              <a:ea typeface="Source Sans Pro"/>
            </a:endParaRPr>
          </a:p>
          <a:p>
            <a:pPr>
              <a:buSzPct val="25000"/>
            </a:pPr>
            <a:r>
              <a:rPr lang="en-US" b="1" dirty="0">
                <a:ea typeface="Source Sans Pro"/>
              </a:rPr>
              <a:t>Reminder: </a:t>
            </a:r>
            <a:r>
              <a:rPr lang="en-US" b="1" dirty="0" err="1">
                <a:ea typeface="Source Sans Pro"/>
              </a:rPr>
              <a:t>edX</a:t>
            </a:r>
            <a:r>
              <a:rPr lang="en-US" b="1" dirty="0">
                <a:ea typeface="Source Sans Pro"/>
              </a:rPr>
              <a:t> has a 10MB file size limit for document submission. </a:t>
            </a:r>
            <a:r>
              <a:rPr lang="en-US" dirty="0">
                <a:ea typeface="Source Sans Pro"/>
              </a:rPr>
              <a:t>If you have selected large image(s), you may need to resize before submitting, OR you may simply include a web URL for the image in the image location. Be sure to submit your assignment at least one hour before the deadline to provide time for troubleshooting.</a:t>
            </a:r>
            <a:endParaRPr lang="en-US" dirty="0"/>
          </a:p>
        </p:txBody>
      </p:sp>
    </p:spTree>
    <p:extLst>
      <p:ext uri="{BB962C8B-B14F-4D97-AF65-F5344CB8AC3E}">
        <p14:creationId xmlns:p14="http://schemas.microsoft.com/office/powerpoint/2010/main" val="4260234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2</a:t>
            </a:fld>
            <a:endParaRPr lang="en-US" dirty="0">
              <a:latin typeface="Calibri"/>
              <a:ea typeface="Calibri"/>
              <a:cs typeface="Calibri"/>
              <a:sym typeface="Calibri"/>
            </a:endParaRPr>
          </a:p>
        </p:txBody>
      </p:sp>
      <p:sp>
        <p:nvSpPr>
          <p:cNvPr id="7" name="Shape 63"/>
          <p:cNvSpPr txBox="1"/>
          <p:nvPr/>
        </p:nvSpPr>
        <p:spPr>
          <a:xfrm>
            <a:off x="232245" y="1446106"/>
            <a:ext cx="4212755" cy="4840959"/>
          </a:xfrm>
          <a:prstGeom prst="rect">
            <a:avLst/>
          </a:prstGeom>
          <a:noFill/>
          <a:ln>
            <a:noFill/>
          </a:ln>
        </p:spPr>
        <p:txBody>
          <a:bodyPr lIns="91425" tIns="45700" rIns="91425" bIns="45700" anchor="t" anchorCtr="0">
            <a:noAutofit/>
          </a:bodyPr>
          <a:lstStyle/>
          <a:p>
            <a:r>
              <a:rPr lang="en-US" dirty="0">
                <a:solidFill>
                  <a:srgbClr val="3F3F3F"/>
                </a:solidFill>
                <a:ea typeface="Source Sans Pro"/>
              </a:rPr>
              <a:t>Before you begin, you should save your project on your local drive. We recommend the following format:</a:t>
            </a:r>
            <a:endParaRPr lang="en-US" dirty="0"/>
          </a:p>
          <a:p>
            <a:endParaRPr lang="en-US" dirty="0"/>
          </a:p>
          <a:p>
            <a:r>
              <a:rPr lang="en-US" i="1" dirty="0">
                <a:ea typeface="Souce Sans Pro"/>
              </a:rPr>
              <a:t> Lastname_Firstname_Course3_Week2</a:t>
            </a:r>
            <a:endParaRPr lang="en-US" dirty="0"/>
          </a:p>
          <a:p>
            <a:pPr>
              <a:buClr>
                <a:schemeClr val="dk1"/>
              </a:buClr>
              <a:buSzPct val="25000"/>
            </a:pPr>
            <a:endParaRPr lang="en-US" dirty="0">
              <a:solidFill>
                <a:schemeClr val="dk1"/>
              </a:solidFill>
              <a:ea typeface="Source Sans Pro"/>
              <a:sym typeface="Source Sans Pro"/>
            </a:endParaRPr>
          </a:p>
          <a:p>
            <a:pPr>
              <a:buClr>
                <a:schemeClr val="dk1"/>
              </a:buClr>
              <a:buSzPct val="25000"/>
            </a:pPr>
            <a:r>
              <a:rPr lang="en-US" b="1" dirty="0">
                <a:solidFill>
                  <a:schemeClr val="dk1"/>
                </a:solidFill>
                <a:ea typeface="Source Sans Pro"/>
                <a:sym typeface="Source Sans Pro"/>
              </a:rPr>
              <a:t>Please note: </a:t>
            </a:r>
            <a:r>
              <a:rPr lang="en-US" dirty="0">
                <a:solidFill>
                  <a:schemeClr val="dk1"/>
                </a:solidFill>
                <a:ea typeface="Source Sans Pro"/>
                <a:sym typeface="Source Sans Pro"/>
              </a:rPr>
              <a:t>You will </a:t>
            </a:r>
            <a:r>
              <a:rPr lang="en-US" u="sng" dirty="0">
                <a:solidFill>
                  <a:schemeClr val="dk1"/>
                </a:solidFill>
                <a:ea typeface="Source Sans Pro"/>
                <a:sym typeface="Source Sans Pro"/>
              </a:rPr>
              <a:t>not</a:t>
            </a:r>
            <a:r>
              <a:rPr lang="en-US" dirty="0">
                <a:solidFill>
                  <a:schemeClr val="dk1"/>
                </a:solidFill>
                <a:ea typeface="Source Sans Pro"/>
                <a:sym typeface="Source Sans Pro"/>
              </a:rPr>
              <a:t> be able to re-download your file after submission; therefore, please keep this file in a central location for future reference. </a:t>
            </a:r>
          </a:p>
          <a:p>
            <a:pPr>
              <a:buClr>
                <a:schemeClr val="dk1"/>
              </a:buClr>
            </a:pPr>
            <a:endParaRPr lang="en-US" dirty="0">
              <a:solidFill>
                <a:schemeClr val="dk1"/>
              </a:solidFill>
              <a:ea typeface="Source Sans Pro"/>
              <a:sym typeface="Source Sans Pro"/>
            </a:endParaRPr>
          </a:p>
          <a:p>
            <a:pPr>
              <a:buClr>
                <a:schemeClr val="dk1"/>
              </a:buClr>
              <a:buSzPct val="25000"/>
            </a:pPr>
            <a:r>
              <a:rPr lang="en-US" dirty="0">
                <a:solidFill>
                  <a:schemeClr val="dk1"/>
                </a:solidFill>
                <a:ea typeface="Source Sans Pro"/>
                <a:sym typeface="Source Sans Pro"/>
              </a:rPr>
              <a:t>The work in the project deliverable is </a:t>
            </a:r>
            <a:r>
              <a:rPr lang="en-US" b="1" dirty="0">
                <a:solidFill>
                  <a:schemeClr val="dk1"/>
                </a:solidFill>
                <a:ea typeface="Source Sans Pro"/>
                <a:sym typeface="Source Sans Pro"/>
              </a:rPr>
              <a:t>individual</a:t>
            </a:r>
            <a:r>
              <a:rPr lang="en-US" dirty="0">
                <a:solidFill>
                  <a:schemeClr val="dk1"/>
                </a:solidFill>
                <a:ea typeface="Source Sans Pro"/>
                <a:sym typeface="Source Sans Pro"/>
              </a:rPr>
              <a:t>. </a:t>
            </a:r>
          </a:p>
          <a:p>
            <a:pPr>
              <a:buClr>
                <a:schemeClr val="dk1"/>
              </a:buClr>
              <a:buSzPct val="25000"/>
            </a:pPr>
            <a:endParaRPr lang="en-US" dirty="0">
              <a:solidFill>
                <a:schemeClr val="dk1"/>
              </a:solidFill>
              <a:ea typeface="Source Sans Pro"/>
              <a:sym typeface="Source Sans Pro"/>
            </a:endParaRPr>
          </a:p>
          <a:p>
            <a:pPr>
              <a:buClr>
                <a:schemeClr val="dk1"/>
              </a:buClr>
              <a:buSzPct val="25000"/>
            </a:pPr>
            <a:r>
              <a:rPr lang="en-US" dirty="0">
                <a:solidFill>
                  <a:schemeClr val="dk1"/>
                </a:solidFill>
                <a:ea typeface="Source Sans Pro"/>
                <a:sym typeface="Source Sans Pro"/>
              </a:rPr>
              <a:t>After you submit your project, you will self-assess your work. If you have any questions, feel free to start a thread in the Discussion Forum. </a:t>
            </a:r>
          </a:p>
          <a:p>
            <a:pPr>
              <a:buClr>
                <a:schemeClr val="dk1"/>
              </a:buClr>
              <a:buSzPct val="25000"/>
            </a:pPr>
            <a:endParaRPr lang="en-US" dirty="0">
              <a:solidFill>
                <a:schemeClr val="dk1"/>
              </a:solidFill>
              <a:ea typeface="Source Sans Pro"/>
              <a:sym typeface="Source Sans Pro"/>
            </a:endParaRPr>
          </a:p>
          <a:p>
            <a:pPr>
              <a:buClr>
                <a:schemeClr val="dk1"/>
              </a:buClr>
              <a:buSzPct val="25000"/>
            </a:pPr>
            <a:r>
              <a:rPr lang="en-US" dirty="0">
                <a:solidFill>
                  <a:schemeClr val="dk1"/>
                </a:solidFill>
                <a:ea typeface="Source Sans Pro"/>
                <a:sym typeface="Source Sans Pro"/>
              </a:rPr>
              <a:t>Although work is strictly individual, sharing ideas and concepts with other students is encouraged. </a:t>
            </a:r>
          </a:p>
          <a:p>
            <a:pPr>
              <a:buClr>
                <a:schemeClr val="dk1"/>
              </a:buClr>
              <a:buSzPct val="25000"/>
            </a:pPr>
            <a:endParaRPr lang="en-US" dirty="0">
              <a:solidFill>
                <a:schemeClr val="dk1"/>
              </a:solidFill>
              <a:ea typeface="Source Sans Pro"/>
              <a:sym typeface="Source Sans Pro"/>
            </a:endParaRPr>
          </a:p>
        </p:txBody>
      </p:sp>
      <p:sp>
        <p:nvSpPr>
          <p:cNvPr id="10" name="Shape 64"/>
          <p:cNvSpPr txBox="1"/>
          <p:nvPr/>
        </p:nvSpPr>
        <p:spPr>
          <a:xfrm>
            <a:off x="220813" y="779639"/>
            <a:ext cx="3126793" cy="477843"/>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2800" b="1" dirty="0">
                <a:ea typeface="Source Sans Pro"/>
                <a:sym typeface="Source Sans Pro"/>
              </a:rPr>
              <a:t>Instructions</a:t>
            </a:r>
          </a:p>
        </p:txBody>
      </p:sp>
      <p:sp>
        <p:nvSpPr>
          <p:cNvPr id="11" name="TextBox 10"/>
          <p:cNvSpPr txBox="1"/>
          <p:nvPr/>
        </p:nvSpPr>
        <p:spPr>
          <a:xfrm>
            <a:off x="4870553" y="1416974"/>
            <a:ext cx="3917848" cy="2893100"/>
          </a:xfrm>
          <a:prstGeom prst="rect">
            <a:avLst/>
          </a:prstGeom>
          <a:noFill/>
        </p:spPr>
        <p:txBody>
          <a:bodyPr wrap="square" rtlCol="0">
            <a:spAutoFit/>
          </a:bodyPr>
          <a:lstStyle/>
          <a:p>
            <a:r>
              <a:rPr lang="en-US" b="1" dirty="0">
                <a:solidFill>
                  <a:schemeClr val="dk1"/>
                </a:solidFill>
                <a:ea typeface="Source Sans Pro"/>
                <a:sym typeface="Source Sans Pro"/>
              </a:rPr>
              <a:t>Note: </a:t>
            </a:r>
            <a:r>
              <a:rPr lang="en-US" b="1" dirty="0" err="1">
                <a:solidFill>
                  <a:schemeClr val="dk1"/>
                </a:solidFill>
                <a:ea typeface="Source Sans Pro"/>
                <a:sym typeface="Source Sans Pro"/>
              </a:rPr>
              <a:t>edX</a:t>
            </a:r>
            <a:r>
              <a:rPr lang="en-US" b="1" dirty="0">
                <a:solidFill>
                  <a:schemeClr val="dk1"/>
                </a:solidFill>
                <a:ea typeface="Source Sans Pro"/>
                <a:sym typeface="Source Sans Pro"/>
              </a:rPr>
              <a:t> has a 10MB file size limit for document submission. </a:t>
            </a:r>
            <a:r>
              <a:rPr lang="en-US" dirty="0">
                <a:solidFill>
                  <a:schemeClr val="dk1"/>
                </a:solidFill>
                <a:ea typeface="Source Sans Pro"/>
                <a:sym typeface="Source Sans Pro"/>
              </a:rPr>
              <a:t>If you have selected large image(s), you may need to </a:t>
            </a:r>
            <a:r>
              <a:rPr lang="en-US" dirty="0">
                <a:solidFill>
                  <a:schemeClr val="dk1"/>
                </a:solidFill>
                <a:ea typeface="Source Sans Pro"/>
                <a:sym typeface="Source Sans Pro"/>
                <a:hlinkClick r:id="rId3"/>
              </a:rPr>
              <a:t>resize</a:t>
            </a:r>
            <a:r>
              <a:rPr lang="en-US" dirty="0">
                <a:solidFill>
                  <a:schemeClr val="dk1"/>
                </a:solidFill>
                <a:ea typeface="Source Sans Pro"/>
                <a:sym typeface="Source Sans Pro"/>
              </a:rPr>
              <a:t> before submitting, OR you may simply include a web URL for the image in the image location. Be sure to submit your assignment at least one hour before the deadline to provide time for troubleshooting. </a:t>
            </a:r>
          </a:p>
          <a:p>
            <a:endParaRPr lang="en-US" b="1" dirty="0">
              <a:solidFill>
                <a:schemeClr val="dk1"/>
              </a:solidFill>
              <a:ea typeface="Source Sans Pro"/>
              <a:sym typeface="Source Sans Pro"/>
            </a:endParaRPr>
          </a:p>
          <a:p>
            <a:r>
              <a:rPr lang="en-US" b="1" dirty="0">
                <a:solidFill>
                  <a:schemeClr val="dk1"/>
                </a:solidFill>
                <a:ea typeface="Source Sans Pro"/>
                <a:sym typeface="Source Sans Pro"/>
              </a:rPr>
              <a:t>Once the deadline passes, you will not be able to upload the document and therefore will not be able to submit and complete the assignment.</a:t>
            </a:r>
            <a:endParaRPr lang="en-US" b="1" u="sng" dirty="0"/>
          </a:p>
        </p:txBody>
      </p:sp>
    </p:spTree>
    <p:extLst>
      <p:ext uri="{BB962C8B-B14F-4D97-AF65-F5344CB8AC3E}">
        <p14:creationId xmlns:p14="http://schemas.microsoft.com/office/powerpoint/2010/main" val="3560473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3</a:t>
            </a:fld>
            <a:endParaRPr lang="en-US" dirty="0">
              <a:latin typeface="Calibri"/>
              <a:ea typeface="Calibri"/>
              <a:cs typeface="Calibri"/>
              <a:sym typeface="Calibri"/>
            </a:endParaRPr>
          </a:p>
        </p:txBody>
      </p:sp>
      <p:sp>
        <p:nvSpPr>
          <p:cNvPr id="4" name="CustomShape 2"/>
          <p:cNvSpPr/>
          <p:nvPr/>
        </p:nvSpPr>
        <p:spPr>
          <a:xfrm>
            <a:off x="228600" y="757881"/>
            <a:ext cx="4247280"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a:solidFill>
                  <a:srgbClr val="000000"/>
                </a:solidFill>
                <a:latin typeface="Arial"/>
                <a:ea typeface="Source Sans Pro"/>
              </a:rPr>
              <a:t>Week </a:t>
            </a:r>
            <a:r>
              <a:rPr lang="en-US" sz="2800" b="1" dirty="0">
                <a:latin typeface="Arial"/>
                <a:ea typeface="Source Sans Pro"/>
              </a:rPr>
              <a:t>2</a:t>
            </a:r>
            <a:r>
              <a:rPr lang="en-US" sz="2800" b="1" strike="noStrike" dirty="0">
                <a:solidFill>
                  <a:srgbClr val="000000"/>
                </a:solidFill>
                <a:latin typeface="Arial"/>
                <a:ea typeface="Source Sans Pro"/>
              </a:rPr>
              <a:t> Project</a:t>
            </a:r>
            <a:endParaRPr sz="1600" dirty="0"/>
          </a:p>
        </p:txBody>
      </p:sp>
      <p:sp>
        <p:nvSpPr>
          <p:cNvPr id="5" name="CustomShape 3"/>
          <p:cNvSpPr/>
          <p:nvPr/>
        </p:nvSpPr>
        <p:spPr>
          <a:xfrm>
            <a:off x="228600" y="1455670"/>
            <a:ext cx="2769480" cy="52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strike="noStrike" dirty="0">
                <a:latin typeface="Arial"/>
                <a:ea typeface="Source Sans Pro"/>
              </a:rPr>
              <a:t>Overview</a:t>
            </a:r>
            <a:endParaRPr dirty="0"/>
          </a:p>
        </p:txBody>
      </p:sp>
      <p:sp>
        <p:nvSpPr>
          <p:cNvPr id="6" name="CustomShape 4"/>
          <p:cNvSpPr/>
          <p:nvPr/>
        </p:nvSpPr>
        <p:spPr>
          <a:xfrm>
            <a:off x="250902" y="1974691"/>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r>
              <a:rPr lang="en-US" dirty="0">
                <a:solidFill>
                  <a:srgbClr val="565656"/>
                </a:solidFill>
              </a:rPr>
              <a:t>For this week's project you will construct database queries and create </a:t>
            </a:r>
            <a:r>
              <a:rPr lang="en-US" dirty="0" err="1">
                <a:solidFill>
                  <a:srgbClr val="565656"/>
                </a:solidFill>
              </a:rPr>
              <a:t>SysML</a:t>
            </a:r>
            <a:r>
              <a:rPr lang="en-US" dirty="0">
                <a:solidFill>
                  <a:srgbClr val="565656"/>
                </a:solidFill>
              </a:rPr>
              <a:t> diagrams for the system you chose in Week 1.</a:t>
            </a:r>
          </a:p>
          <a:p>
            <a:pPr>
              <a:lnSpc>
                <a:spcPct val="110000"/>
              </a:lnSpc>
            </a:pPr>
            <a:endParaRPr lang="en-US" dirty="0"/>
          </a:p>
          <a:p>
            <a:pPr>
              <a:lnSpc>
                <a:spcPct val="110000"/>
              </a:lnSpc>
            </a:pPr>
            <a:r>
              <a:rPr lang="en-US" dirty="0">
                <a:solidFill>
                  <a:srgbClr val="3F3F3F"/>
                </a:solidFill>
                <a:ea typeface="Source Sans Pro"/>
              </a:rPr>
              <a:t>Note that scratch pages are included at the end of this document for you to capture any ideas, sketches, etc. that you have as you work through the project. These will not be assessed, and you are not required to submit them with your project (but you may do so if you think they offer any additional insight into your thinking process!). </a:t>
            </a:r>
            <a:endParaRPr lang="en-US" dirty="0"/>
          </a:p>
          <a:p>
            <a:pPr algn="ctr">
              <a:lnSpc>
                <a:spcPct val="110000"/>
              </a:lnSpc>
            </a:pPr>
            <a:endParaRPr lang="en-US" dirty="0"/>
          </a:p>
          <a:p>
            <a:pPr>
              <a:lnSpc>
                <a:spcPct val="110000"/>
              </a:lnSpc>
            </a:pPr>
            <a:endParaRPr lang="en-US" dirty="0"/>
          </a:p>
          <a:p>
            <a:pPr>
              <a:lnSpc>
                <a:spcPct val="110000"/>
              </a:lnSpc>
            </a:pPr>
            <a:endParaRPr lang="en-US" dirty="0"/>
          </a:p>
          <a:p>
            <a:pPr algn="ctr">
              <a:lnSpc>
                <a:spcPct val="110000"/>
              </a:lnSpc>
            </a:pPr>
            <a:endParaRPr dirty="0"/>
          </a:p>
          <a:p>
            <a:pPr>
              <a:lnSpc>
                <a:spcPct val="110000"/>
              </a:lnSpc>
            </a:pPr>
            <a:endParaRPr dirty="0"/>
          </a:p>
          <a:p>
            <a:pPr>
              <a:lnSpc>
                <a:spcPct val="110000"/>
              </a:lnSpc>
            </a:pPr>
            <a:endParaRPr dirty="0"/>
          </a:p>
        </p:txBody>
      </p:sp>
      <p:sp>
        <p:nvSpPr>
          <p:cNvPr id="7" name="CustomShape 5"/>
          <p:cNvSpPr/>
          <p:nvPr/>
        </p:nvSpPr>
        <p:spPr>
          <a:xfrm>
            <a:off x="5045446" y="2036310"/>
            <a:ext cx="3769920" cy="4059690"/>
          </a:xfrm>
          <a:prstGeom prst="rect">
            <a:avLst/>
          </a:prstGeom>
          <a:solidFill>
            <a:schemeClr val="bg1">
              <a:lumMod val="65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dirty="0">
                <a:solidFill>
                  <a:srgbClr val="FFFFFF"/>
                </a:solidFill>
                <a:latin typeface="Arial"/>
                <a:ea typeface="Source Sans Pro"/>
              </a:rPr>
              <a:t>REQUIRED STEPS</a:t>
            </a:r>
            <a:endParaRPr sz="1400" dirty="0"/>
          </a:p>
          <a:p>
            <a:pPr>
              <a:lnSpc>
                <a:spcPct val="60000"/>
              </a:lnSpc>
            </a:pPr>
            <a:endParaRPr sz="1400" dirty="0"/>
          </a:p>
          <a:p>
            <a:pPr>
              <a:lnSpc>
                <a:spcPct val="150000"/>
              </a:lnSpc>
            </a:pPr>
            <a:r>
              <a:rPr lang="en-US" b="1" dirty="0">
                <a:solidFill>
                  <a:srgbClr val="FFFFFF"/>
                </a:solidFill>
                <a:ea typeface="Source Sans Pro"/>
              </a:rPr>
              <a:t>Step 1</a:t>
            </a:r>
            <a:r>
              <a:rPr lang="en-US" dirty="0">
                <a:solidFill>
                  <a:srgbClr val="FFFFFF"/>
                </a:solidFill>
                <a:ea typeface="Source Sans Pro"/>
              </a:rPr>
              <a:t>: Develop five queries for your system </a:t>
            </a:r>
            <a:endParaRPr lang="en-US" dirty="0"/>
          </a:p>
          <a:p>
            <a:pPr>
              <a:lnSpc>
                <a:spcPct val="150000"/>
              </a:lnSpc>
            </a:pPr>
            <a:r>
              <a:rPr lang="en-US" b="1" dirty="0">
                <a:solidFill>
                  <a:srgbClr val="FFFFFF"/>
                </a:solidFill>
                <a:ea typeface="Source Sans Pro"/>
              </a:rPr>
              <a:t>Step 2</a:t>
            </a:r>
            <a:r>
              <a:rPr lang="en-US" dirty="0">
                <a:solidFill>
                  <a:srgbClr val="FFFFFF"/>
                </a:solidFill>
                <a:ea typeface="Source Sans Pro"/>
              </a:rPr>
              <a:t>: Develop a requirement diagram </a:t>
            </a:r>
            <a:endParaRPr lang="en-US" dirty="0"/>
          </a:p>
          <a:p>
            <a:pPr>
              <a:lnSpc>
                <a:spcPct val="150000"/>
              </a:lnSpc>
            </a:pPr>
            <a:r>
              <a:rPr lang="en-US" b="1" dirty="0">
                <a:solidFill>
                  <a:srgbClr val="FFFFFF"/>
                </a:solidFill>
                <a:ea typeface="Source Sans Pro"/>
              </a:rPr>
              <a:t>Step 3</a:t>
            </a:r>
            <a:r>
              <a:rPr lang="en-US" dirty="0">
                <a:solidFill>
                  <a:srgbClr val="FFFFFF"/>
                </a:solidFill>
                <a:ea typeface="Source Sans Pro"/>
              </a:rPr>
              <a:t>: Develop a use case diagram</a:t>
            </a:r>
            <a:endParaRPr lang="en-US" dirty="0"/>
          </a:p>
          <a:p>
            <a:pPr lvl="3">
              <a:lnSpc>
                <a:spcPct val="150000"/>
              </a:lnSpc>
            </a:pPr>
            <a:r>
              <a:rPr lang="en-US" b="1" dirty="0">
                <a:solidFill>
                  <a:srgbClr val="FFFFFF"/>
                </a:solidFill>
                <a:ea typeface="Source Sans Pro"/>
              </a:rPr>
              <a:t>Step 4</a:t>
            </a:r>
            <a:r>
              <a:rPr lang="en-US" dirty="0">
                <a:solidFill>
                  <a:srgbClr val="FFFFFF"/>
                </a:solidFill>
                <a:ea typeface="Source Sans Pro"/>
              </a:rPr>
              <a:t>: Develop a behavior diagram or structure diagram</a:t>
            </a:r>
          </a:p>
          <a:p>
            <a:pPr lvl="0">
              <a:lnSpc>
                <a:spcPct val="150000"/>
              </a:lnSpc>
              <a:buSzPct val="25000"/>
            </a:pPr>
            <a:r>
              <a:rPr lang="en-US" b="1" dirty="0">
                <a:solidFill>
                  <a:srgbClr val="FFFFFF"/>
                </a:solidFill>
                <a:ea typeface="Arial"/>
                <a:cs typeface="Arial"/>
              </a:rPr>
              <a:t>Step </a:t>
            </a:r>
            <a:r>
              <a:rPr lang="en-US" b="1" dirty="0">
                <a:solidFill>
                  <a:srgbClr val="FFFFFF"/>
                </a:solidFill>
              </a:rPr>
              <a:t>5</a:t>
            </a:r>
            <a:r>
              <a:rPr lang="en-US" dirty="0">
                <a:solidFill>
                  <a:srgbClr val="FFFFFF"/>
                </a:solidFill>
                <a:ea typeface="Arial"/>
                <a:cs typeface="Arial"/>
              </a:rPr>
              <a:t>: Submit and self-assess your project</a:t>
            </a:r>
          </a:p>
          <a:p>
            <a:pPr>
              <a:lnSpc>
                <a:spcPct val="150000"/>
              </a:lnSpc>
            </a:pPr>
            <a:endParaRPr dirty="0"/>
          </a:p>
        </p:txBody>
      </p:sp>
    </p:spTree>
    <p:extLst>
      <p:ext uri="{BB962C8B-B14F-4D97-AF65-F5344CB8AC3E}">
        <p14:creationId xmlns:p14="http://schemas.microsoft.com/office/powerpoint/2010/main" val="4195798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4</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kern="0" dirty="0"/>
              <a:t>Step 1</a:t>
            </a:r>
            <a:r>
              <a:rPr lang="en-US" sz="2000" b="1" dirty="0"/>
              <a:t>: Develop Five Queries for Your System</a:t>
            </a:r>
          </a:p>
        </p:txBody>
      </p:sp>
      <p:graphicFrame>
        <p:nvGraphicFramePr>
          <p:cNvPr id="5" name="Table 4"/>
          <p:cNvGraphicFramePr>
            <a:graphicFrameLocks noGrp="1"/>
          </p:cNvGraphicFramePr>
          <p:nvPr>
            <p:extLst>
              <p:ext uri="{D42A27DB-BD31-4B8C-83A1-F6EECF244321}">
                <p14:modId xmlns:p14="http://schemas.microsoft.com/office/powerpoint/2010/main" val="1401659299"/>
              </p:ext>
            </p:extLst>
          </p:nvPr>
        </p:nvGraphicFramePr>
        <p:xfrm>
          <a:off x="323384" y="3104018"/>
          <a:ext cx="8469489" cy="2804315"/>
        </p:xfrm>
        <a:graphic>
          <a:graphicData uri="http://schemas.openxmlformats.org/drawingml/2006/table">
            <a:tbl>
              <a:tblPr firstRow="1" bandRow="1">
                <a:tableStyleId>{2D5ABB26-0587-4C30-8999-92F81FD0307C}</a:tableStyleId>
              </a:tblPr>
              <a:tblGrid>
                <a:gridCol w="3401123">
                  <a:extLst>
                    <a:ext uri="{9D8B030D-6E8A-4147-A177-3AD203B41FA5}">
                      <a16:colId xmlns:a16="http://schemas.microsoft.com/office/drawing/2014/main" val="20000"/>
                    </a:ext>
                  </a:extLst>
                </a:gridCol>
                <a:gridCol w="5068366">
                  <a:extLst>
                    <a:ext uri="{9D8B030D-6E8A-4147-A177-3AD203B41FA5}">
                      <a16:colId xmlns:a16="http://schemas.microsoft.com/office/drawing/2014/main" val="20001"/>
                    </a:ext>
                  </a:extLst>
                </a:gridCol>
              </a:tblGrid>
              <a:tr h="247932">
                <a:tc>
                  <a:txBody>
                    <a:bodyPr/>
                    <a:lstStyle/>
                    <a:p>
                      <a:pPr algn="ctr"/>
                      <a:r>
                        <a:rPr lang="en-US" sz="1600" dirty="0"/>
                        <a:t>Query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Rationale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497192">
                <a:tc>
                  <a:txBody>
                    <a:bodyPr/>
                    <a:lstStyle/>
                    <a:p>
                      <a:pPr algn="ctr"/>
                      <a:r>
                        <a:rPr lang="en-US" sz="1200" dirty="0"/>
                        <a:t>Are all safety and non-safety requirements allocated to a component?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i="1" dirty="0"/>
                        <a:t>This ensures that all requirements (particularly) the safety requirements are being met by a component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1"/>
                  </a:ext>
                </a:extLst>
              </a:tr>
              <a:tr h="494430">
                <a:tc>
                  <a:txBody>
                    <a:bodyPr/>
                    <a:lstStyle/>
                    <a:p>
                      <a:pPr algn="ctr"/>
                      <a:r>
                        <a:rPr lang="en-US" sz="1200" dirty="0"/>
                        <a:t>What is the total load capability (mechanical or electrical) of the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i="1" dirty="0"/>
                        <a:t>Load capability ensure that the system has the correct size of mechanical and electrical components for the vehicle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2"/>
                  </a:ext>
                </a:extLst>
              </a:tr>
              <a:tr h="488553">
                <a:tc>
                  <a:txBody>
                    <a:bodyPr/>
                    <a:lstStyle/>
                    <a:p>
                      <a:pPr algn="ctr"/>
                      <a:r>
                        <a:rPr lang="en-US" sz="1200" dirty="0"/>
                        <a:t>Are there any additional features included for this particular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i="1" dirty="0"/>
                        <a:t>Understanding the number and types of features can provide a good understanding of the resources needed by the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3"/>
                  </a:ext>
                </a:extLst>
              </a:tr>
              <a:tr h="494430">
                <a:tc>
                  <a:txBody>
                    <a:bodyPr/>
                    <a:lstStyle/>
                    <a:p>
                      <a:pPr algn="ctr"/>
                      <a:r>
                        <a:rPr lang="en-US" sz="1200" dirty="0"/>
                        <a:t>Is the system meeting the given targets? For example weight and cost targets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i="1" dirty="0"/>
                        <a:t>This ensures that the system is within target and that all teams are within their constraints boundaries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4"/>
                  </a:ext>
                </a:extLst>
              </a:tr>
              <a:tr h="494430">
                <a:tc>
                  <a:txBody>
                    <a:bodyPr/>
                    <a:lstStyle/>
                    <a:p>
                      <a:pPr algn="ctr"/>
                      <a:r>
                        <a:rPr lang="en-US" sz="1200" dirty="0"/>
                        <a:t>Does the model include all the needed diagnostics in case of failures?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i="1" dirty="0"/>
                        <a:t>Diagnostics indicate the users of the system if there is a failure that requires attention. All teams need to ensure all diagnostics are included.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6410459"/>
                  </a:ext>
                </a:extLst>
              </a:tr>
            </a:tbl>
          </a:graphicData>
        </a:graphic>
      </p:graphicFrame>
      <p:sp>
        <p:nvSpPr>
          <p:cNvPr id="6" name="Rectangle 5"/>
          <p:cNvSpPr/>
          <p:nvPr/>
        </p:nvSpPr>
        <p:spPr>
          <a:xfrm>
            <a:off x="115711" y="951749"/>
            <a:ext cx="8469489" cy="2031325"/>
          </a:xfrm>
          <a:prstGeom prst="rect">
            <a:avLst/>
          </a:prstGeom>
        </p:spPr>
        <p:txBody>
          <a:bodyPr wrap="square">
            <a:spAutoFit/>
          </a:bodyPr>
          <a:lstStyle/>
          <a:p>
            <a:r>
              <a:rPr lang="en-US" sz="1400" dirty="0"/>
              <a:t>As you know by now, models provide a good deal more than just a collection of attractive diagrams. Models are often stored in repositories with a defined data structure. Like databases, model repositories make it possible to query the model for specific information, e.g. an impact analysis when changing a requirement. SysML doesn't define a query language, and most modeling tools allow the user to write a script to query the model. You can write queries like "are all actions allocated to parts?", "are all requirements satisfied?" and so on.</a:t>
            </a:r>
          </a:p>
          <a:p>
            <a:endParaRPr lang="en-US" sz="1400" dirty="0"/>
          </a:p>
          <a:p>
            <a:r>
              <a:rPr lang="en-US" sz="1400" dirty="0"/>
              <a:t>If you had a full data model available for your system, what would be five of the most important queries you would write to inform your system engineering functions?</a:t>
            </a:r>
          </a:p>
        </p:txBody>
      </p:sp>
    </p:spTree>
    <p:extLst>
      <p:ext uri="{BB962C8B-B14F-4D97-AF65-F5344CB8AC3E}">
        <p14:creationId xmlns:p14="http://schemas.microsoft.com/office/powerpoint/2010/main" val="4170552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5</a:t>
            </a:fld>
            <a:endParaRPr lang="en-US" dirty="0">
              <a:latin typeface="Calibri"/>
              <a:ea typeface="Calibri"/>
              <a:cs typeface="Calibri"/>
              <a:sym typeface="Calibri"/>
            </a:endParaRPr>
          </a:p>
        </p:txBody>
      </p:sp>
      <p:sp>
        <p:nvSpPr>
          <p:cNvPr id="6" name="Title 1"/>
          <p:cNvSpPr txBox="1">
            <a:spLocks/>
          </p:cNvSpPr>
          <p:nvPr/>
        </p:nvSpPr>
        <p:spPr>
          <a:xfrm>
            <a:off x="114300" y="438507"/>
            <a:ext cx="8229600"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kern="0" dirty="0"/>
              <a:t>Step 2: </a:t>
            </a:r>
            <a:r>
              <a:rPr lang="en-US" sz="2000" b="1" dirty="0">
                <a:solidFill>
                  <a:schemeClr val="tx1"/>
                </a:solidFill>
                <a:ea typeface="Source Sans Pro"/>
              </a:rPr>
              <a:t>Develop a Requirements Diagram</a:t>
            </a:r>
            <a:endParaRPr lang="en-US" sz="2000" b="1" dirty="0">
              <a:solidFill>
                <a:schemeClr val="tx1"/>
              </a:solidFill>
            </a:endParaRPr>
          </a:p>
        </p:txBody>
      </p:sp>
      <p:sp>
        <p:nvSpPr>
          <p:cNvPr id="4" name="Rectangle 3"/>
          <p:cNvSpPr/>
          <p:nvPr/>
        </p:nvSpPr>
        <p:spPr>
          <a:xfrm>
            <a:off x="140420" y="943722"/>
            <a:ext cx="8571780" cy="523220"/>
          </a:xfrm>
          <a:prstGeom prst="rect">
            <a:avLst/>
          </a:prstGeom>
        </p:spPr>
        <p:txBody>
          <a:bodyPr wrap="square">
            <a:spAutoFit/>
          </a:bodyPr>
          <a:lstStyle/>
          <a:p>
            <a:r>
              <a:rPr lang="en-US" dirty="0"/>
              <a:t>For the system you chose in Week 1, please create a requirements diagram below. Include at least five requirements.</a:t>
            </a:r>
          </a:p>
        </p:txBody>
      </p:sp>
      <p:sp>
        <p:nvSpPr>
          <p:cNvPr id="2" name="Rectangle 1">
            <a:extLst>
              <a:ext uri="{FF2B5EF4-FFF2-40B4-BE49-F238E27FC236}">
                <a16:creationId xmlns:a16="http://schemas.microsoft.com/office/drawing/2014/main" id="{29E77E56-3005-4203-8C37-31EBE6ACE249}"/>
              </a:ext>
            </a:extLst>
          </p:cNvPr>
          <p:cNvSpPr/>
          <p:nvPr/>
        </p:nvSpPr>
        <p:spPr>
          <a:xfrm>
            <a:off x="3226526" y="1466941"/>
            <a:ext cx="2325188" cy="401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EPAS SYSTEM</a:t>
            </a:r>
          </a:p>
        </p:txBody>
      </p:sp>
      <p:sp>
        <p:nvSpPr>
          <p:cNvPr id="7" name="Rectangle 6">
            <a:extLst>
              <a:ext uri="{FF2B5EF4-FFF2-40B4-BE49-F238E27FC236}">
                <a16:creationId xmlns:a16="http://schemas.microsoft.com/office/drawing/2014/main" id="{1FA47DB9-FEDF-477D-99DE-5A026AC921A4}"/>
              </a:ext>
            </a:extLst>
          </p:cNvPr>
          <p:cNvSpPr/>
          <p:nvPr/>
        </p:nvSpPr>
        <p:spPr>
          <a:xfrm>
            <a:off x="434340" y="2376987"/>
            <a:ext cx="2325188" cy="401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Functional Req</a:t>
            </a:r>
          </a:p>
        </p:txBody>
      </p:sp>
      <p:sp>
        <p:nvSpPr>
          <p:cNvPr id="8" name="Rectangle 7">
            <a:extLst>
              <a:ext uri="{FF2B5EF4-FFF2-40B4-BE49-F238E27FC236}">
                <a16:creationId xmlns:a16="http://schemas.microsoft.com/office/drawing/2014/main" id="{C3375630-B248-4B7E-BDC5-E5ED0E56F685}"/>
              </a:ext>
            </a:extLst>
          </p:cNvPr>
          <p:cNvSpPr/>
          <p:nvPr/>
        </p:nvSpPr>
        <p:spPr>
          <a:xfrm>
            <a:off x="3226526" y="2328863"/>
            <a:ext cx="2325188" cy="401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Safety Req</a:t>
            </a:r>
          </a:p>
        </p:txBody>
      </p:sp>
      <p:sp>
        <p:nvSpPr>
          <p:cNvPr id="9" name="Rectangle 8">
            <a:extLst>
              <a:ext uri="{FF2B5EF4-FFF2-40B4-BE49-F238E27FC236}">
                <a16:creationId xmlns:a16="http://schemas.microsoft.com/office/drawing/2014/main" id="{1CDB96C9-7925-44EE-9A84-F8915A3B4C87}"/>
              </a:ext>
            </a:extLst>
          </p:cNvPr>
          <p:cNvSpPr/>
          <p:nvPr/>
        </p:nvSpPr>
        <p:spPr>
          <a:xfrm>
            <a:off x="6018712" y="2307091"/>
            <a:ext cx="2325188" cy="401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Performance Req</a:t>
            </a:r>
          </a:p>
        </p:txBody>
      </p:sp>
      <p:sp>
        <p:nvSpPr>
          <p:cNvPr id="10" name="Rectangle 9">
            <a:extLst>
              <a:ext uri="{FF2B5EF4-FFF2-40B4-BE49-F238E27FC236}">
                <a16:creationId xmlns:a16="http://schemas.microsoft.com/office/drawing/2014/main" id="{48664FDB-5D72-44B8-A5E0-717B36BDD291}"/>
              </a:ext>
            </a:extLst>
          </p:cNvPr>
          <p:cNvSpPr/>
          <p:nvPr/>
        </p:nvSpPr>
        <p:spPr>
          <a:xfrm>
            <a:off x="434340" y="3087190"/>
            <a:ext cx="2325188" cy="10254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Id = “FR_01”</a:t>
            </a:r>
          </a:p>
          <a:p>
            <a:r>
              <a:rPr lang="en-US" sz="1200" dirty="0">
                <a:solidFill>
                  <a:schemeClr val="tx1"/>
                </a:solidFill>
              </a:rPr>
              <a:t>Text = “The EPAS system shall support the following tunable parameters: gain curves and dampening”</a:t>
            </a:r>
          </a:p>
        </p:txBody>
      </p:sp>
      <p:sp>
        <p:nvSpPr>
          <p:cNvPr id="11" name="Rectangle 10">
            <a:extLst>
              <a:ext uri="{FF2B5EF4-FFF2-40B4-BE49-F238E27FC236}">
                <a16:creationId xmlns:a16="http://schemas.microsoft.com/office/drawing/2014/main" id="{EFEB7566-7898-4C7A-99C2-F64DC0D170B5}"/>
              </a:ext>
            </a:extLst>
          </p:cNvPr>
          <p:cNvSpPr/>
          <p:nvPr/>
        </p:nvSpPr>
        <p:spPr>
          <a:xfrm>
            <a:off x="434340" y="4173583"/>
            <a:ext cx="2325188" cy="8665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Id = “FR_02”</a:t>
            </a:r>
          </a:p>
          <a:p>
            <a:r>
              <a:rPr lang="en-US" sz="1200" dirty="0">
                <a:solidFill>
                  <a:schemeClr val="tx1"/>
                </a:solidFill>
              </a:rPr>
              <a:t>Text = “The EPAS system shall communicate with the vehicle using CAN network”</a:t>
            </a:r>
          </a:p>
        </p:txBody>
      </p:sp>
      <p:sp>
        <p:nvSpPr>
          <p:cNvPr id="12" name="Rectangle 11">
            <a:extLst>
              <a:ext uri="{FF2B5EF4-FFF2-40B4-BE49-F238E27FC236}">
                <a16:creationId xmlns:a16="http://schemas.microsoft.com/office/drawing/2014/main" id="{8B459AFD-5E1C-448B-8CD9-D4A2FF70BDF0}"/>
              </a:ext>
            </a:extLst>
          </p:cNvPr>
          <p:cNvSpPr/>
          <p:nvPr/>
        </p:nvSpPr>
        <p:spPr>
          <a:xfrm>
            <a:off x="434340" y="5127170"/>
            <a:ext cx="2325188" cy="866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Id = “FR_03”</a:t>
            </a:r>
          </a:p>
          <a:p>
            <a:r>
              <a:rPr lang="en-US" sz="1200" dirty="0">
                <a:solidFill>
                  <a:schemeClr val="tx1"/>
                </a:solidFill>
              </a:rPr>
              <a:t>Text = “The EPAS system shall operate in a voltage range from 6 Volts to 16 Volts”</a:t>
            </a:r>
          </a:p>
        </p:txBody>
      </p:sp>
      <p:cxnSp>
        <p:nvCxnSpPr>
          <p:cNvPr id="16" name="Straight Arrow Connector 15">
            <a:extLst>
              <a:ext uri="{FF2B5EF4-FFF2-40B4-BE49-F238E27FC236}">
                <a16:creationId xmlns:a16="http://schemas.microsoft.com/office/drawing/2014/main" id="{2994C754-7C0E-444E-ACC2-2EDDB2B93EF0}"/>
              </a:ext>
            </a:extLst>
          </p:cNvPr>
          <p:cNvCxnSpPr>
            <a:stCxn id="2" idx="2"/>
            <a:endCxn id="7" idx="0"/>
          </p:cNvCxnSpPr>
          <p:nvPr/>
        </p:nvCxnSpPr>
        <p:spPr>
          <a:xfrm flipH="1">
            <a:off x="1596934" y="1867988"/>
            <a:ext cx="2792186" cy="508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7179D09-253E-4B38-B49B-0FEED91BCFC1}"/>
              </a:ext>
            </a:extLst>
          </p:cNvPr>
          <p:cNvCxnSpPr>
            <a:stCxn id="2" idx="2"/>
            <a:endCxn id="8" idx="0"/>
          </p:cNvCxnSpPr>
          <p:nvPr/>
        </p:nvCxnSpPr>
        <p:spPr>
          <a:xfrm>
            <a:off x="4389120" y="1867988"/>
            <a:ext cx="0" cy="460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EFA1B8E-AF91-40A9-AA1F-0AAF66196C7A}"/>
              </a:ext>
            </a:extLst>
          </p:cNvPr>
          <p:cNvCxnSpPr>
            <a:stCxn id="2" idx="2"/>
            <a:endCxn id="9" idx="0"/>
          </p:cNvCxnSpPr>
          <p:nvPr/>
        </p:nvCxnSpPr>
        <p:spPr>
          <a:xfrm>
            <a:off x="4389120" y="1867988"/>
            <a:ext cx="2792186" cy="439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5E892813-8652-490A-9926-10E8EB2EAD65}"/>
              </a:ext>
            </a:extLst>
          </p:cNvPr>
          <p:cNvSpPr/>
          <p:nvPr/>
        </p:nvSpPr>
        <p:spPr>
          <a:xfrm>
            <a:off x="6018712" y="3100254"/>
            <a:ext cx="2325188" cy="857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Id = “PR_01”</a:t>
            </a:r>
          </a:p>
          <a:p>
            <a:r>
              <a:rPr lang="en-US" sz="1200" dirty="0">
                <a:solidFill>
                  <a:schemeClr val="tx1"/>
                </a:solidFill>
              </a:rPr>
              <a:t>Text = “The EPAS system shall communicate with the vehicle at a minimum rate of 10ms. “</a:t>
            </a:r>
          </a:p>
        </p:txBody>
      </p:sp>
      <p:sp>
        <p:nvSpPr>
          <p:cNvPr id="22" name="Rectangle 21">
            <a:extLst>
              <a:ext uri="{FF2B5EF4-FFF2-40B4-BE49-F238E27FC236}">
                <a16:creationId xmlns:a16="http://schemas.microsoft.com/office/drawing/2014/main" id="{09C0073A-71BC-44B5-93B9-45589517F2B1}"/>
              </a:ext>
            </a:extLst>
          </p:cNvPr>
          <p:cNvSpPr/>
          <p:nvPr/>
        </p:nvSpPr>
        <p:spPr>
          <a:xfrm>
            <a:off x="6018712" y="4045131"/>
            <a:ext cx="2325188" cy="10167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Id = “PR_02”</a:t>
            </a:r>
          </a:p>
          <a:p>
            <a:r>
              <a:rPr lang="en-US" sz="1200" dirty="0">
                <a:solidFill>
                  <a:schemeClr val="tx1"/>
                </a:solidFill>
              </a:rPr>
              <a:t>Text = “The EPAS system software shall not surpass 80% of the total memory (RAM or Flash) allocated to the system“</a:t>
            </a:r>
          </a:p>
        </p:txBody>
      </p:sp>
      <p:sp>
        <p:nvSpPr>
          <p:cNvPr id="23" name="Rectangle 22">
            <a:extLst>
              <a:ext uri="{FF2B5EF4-FFF2-40B4-BE49-F238E27FC236}">
                <a16:creationId xmlns:a16="http://schemas.microsoft.com/office/drawing/2014/main" id="{7AD105A0-ABCC-48BE-A5DC-16DDDB9D7AF3}"/>
              </a:ext>
            </a:extLst>
          </p:cNvPr>
          <p:cNvSpPr/>
          <p:nvPr/>
        </p:nvSpPr>
        <p:spPr>
          <a:xfrm>
            <a:off x="6018712" y="5173532"/>
            <a:ext cx="2325188" cy="857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Id = “PR_01”</a:t>
            </a:r>
          </a:p>
          <a:p>
            <a:r>
              <a:rPr lang="en-US" sz="1200" dirty="0">
                <a:solidFill>
                  <a:schemeClr val="tx1"/>
                </a:solidFill>
              </a:rPr>
              <a:t>Text = “The EPAS system shall meet load capacity of 10 KN at parking conditions. “</a:t>
            </a:r>
          </a:p>
        </p:txBody>
      </p:sp>
      <p:sp>
        <p:nvSpPr>
          <p:cNvPr id="24" name="Rectangle 23">
            <a:extLst>
              <a:ext uri="{FF2B5EF4-FFF2-40B4-BE49-F238E27FC236}">
                <a16:creationId xmlns:a16="http://schemas.microsoft.com/office/drawing/2014/main" id="{6AB2F248-68E0-497A-8B01-C97327123CED}"/>
              </a:ext>
            </a:extLst>
          </p:cNvPr>
          <p:cNvSpPr/>
          <p:nvPr/>
        </p:nvSpPr>
        <p:spPr>
          <a:xfrm>
            <a:off x="3226526" y="3087190"/>
            <a:ext cx="2325188" cy="10254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Id = “SR_01”</a:t>
            </a:r>
          </a:p>
          <a:p>
            <a:r>
              <a:rPr lang="en-US" sz="1200" dirty="0">
                <a:solidFill>
                  <a:schemeClr val="tx1"/>
                </a:solidFill>
              </a:rPr>
              <a:t>Text = “The EPAS system shall have a fail safe operation. This include robustness to single point failures”</a:t>
            </a:r>
          </a:p>
        </p:txBody>
      </p:sp>
      <p:sp>
        <p:nvSpPr>
          <p:cNvPr id="25" name="Rectangle 24">
            <a:extLst>
              <a:ext uri="{FF2B5EF4-FFF2-40B4-BE49-F238E27FC236}">
                <a16:creationId xmlns:a16="http://schemas.microsoft.com/office/drawing/2014/main" id="{B12D7B41-10B0-475F-9F85-9D6CA9CE2597}"/>
              </a:ext>
            </a:extLst>
          </p:cNvPr>
          <p:cNvSpPr/>
          <p:nvPr/>
        </p:nvSpPr>
        <p:spPr>
          <a:xfrm>
            <a:off x="3226526" y="4219305"/>
            <a:ext cx="2325188" cy="11717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Id = “SR_02”</a:t>
            </a:r>
          </a:p>
          <a:p>
            <a:r>
              <a:rPr lang="en-US" sz="1200" dirty="0">
                <a:solidFill>
                  <a:schemeClr val="tx1"/>
                </a:solidFill>
              </a:rPr>
              <a:t>Text = “The EPAS system shall communicate its health status to the rest of the vehicle. This includes setting diagnostics when needed”</a:t>
            </a:r>
          </a:p>
        </p:txBody>
      </p:sp>
    </p:spTree>
    <p:extLst>
      <p:ext uri="{BB962C8B-B14F-4D97-AF65-F5344CB8AC3E}">
        <p14:creationId xmlns:p14="http://schemas.microsoft.com/office/powerpoint/2010/main" val="3455747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6</a:t>
            </a:fld>
            <a:endParaRPr lang="en-US" dirty="0">
              <a:latin typeface="Calibri"/>
              <a:ea typeface="Calibri"/>
              <a:cs typeface="Calibri"/>
              <a:sym typeface="Calibri"/>
            </a:endParaRPr>
          </a:p>
        </p:txBody>
      </p:sp>
      <p:sp>
        <p:nvSpPr>
          <p:cNvPr id="5" name="Title 1"/>
          <p:cNvSpPr txBox="1">
            <a:spLocks/>
          </p:cNvSpPr>
          <p:nvPr/>
        </p:nvSpPr>
        <p:spPr>
          <a:xfrm>
            <a:off x="127000" y="473800"/>
            <a:ext cx="8229600"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kern="0" dirty="0"/>
              <a:t>Step 3: </a:t>
            </a:r>
            <a:r>
              <a:rPr lang="en-US" sz="2000" b="1" dirty="0">
                <a:solidFill>
                  <a:schemeClr val="tx1"/>
                </a:solidFill>
                <a:ea typeface="Source Sans Pro"/>
              </a:rPr>
              <a:t>Develop a Use Case Diagram</a:t>
            </a:r>
            <a:endParaRPr lang="en-US" sz="2000" b="1" dirty="0">
              <a:solidFill>
                <a:schemeClr val="tx1"/>
              </a:solidFill>
            </a:endParaRPr>
          </a:p>
        </p:txBody>
      </p:sp>
      <p:sp>
        <p:nvSpPr>
          <p:cNvPr id="4" name="Rectangle 3"/>
          <p:cNvSpPr/>
          <p:nvPr/>
        </p:nvSpPr>
        <p:spPr>
          <a:xfrm>
            <a:off x="165820" y="887581"/>
            <a:ext cx="8584480" cy="523220"/>
          </a:xfrm>
          <a:prstGeom prst="rect">
            <a:avLst/>
          </a:prstGeom>
        </p:spPr>
        <p:txBody>
          <a:bodyPr wrap="square">
            <a:spAutoFit/>
          </a:bodyPr>
          <a:lstStyle/>
          <a:p>
            <a:r>
              <a:rPr lang="en-US" sz="1400" dirty="0"/>
              <a:t>For the system you chose in Week 1, please create a use case diagram. Please feel free to leverage the format below or create your own.</a:t>
            </a:r>
          </a:p>
        </p:txBody>
      </p:sp>
      <p:sp>
        <p:nvSpPr>
          <p:cNvPr id="6" name="Rectangle 2"/>
          <p:cNvSpPr>
            <a:spLocks noChangeArrowheads="1"/>
          </p:cNvSpPr>
          <p:nvPr/>
        </p:nvSpPr>
        <p:spPr bwMode="auto">
          <a:xfrm>
            <a:off x="2343491" y="1436687"/>
            <a:ext cx="4514850" cy="4937125"/>
          </a:xfrm>
          <a:prstGeom prst="rect">
            <a:avLst/>
          </a:prstGeom>
          <a:solidFill>
            <a:srgbClr val="DDDDDD"/>
          </a:solidFill>
          <a:ln w="9525">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07950" tIns="53975" rIns="107950" bIns="53975" anchor="ctr"/>
          <a:lstStyle/>
          <a:p>
            <a:endParaRPr lang="en-US">
              <a:latin typeface="+mn-lt"/>
            </a:endParaRPr>
          </a:p>
        </p:txBody>
      </p:sp>
      <p:sp>
        <p:nvSpPr>
          <p:cNvPr id="9" name="Line 5"/>
          <p:cNvSpPr>
            <a:spLocks noChangeShapeType="1"/>
          </p:cNvSpPr>
          <p:nvPr/>
        </p:nvSpPr>
        <p:spPr bwMode="auto">
          <a:xfrm flipV="1">
            <a:off x="5910603" y="3578224"/>
            <a:ext cx="1381125" cy="490538"/>
          </a:xfrm>
          <a:prstGeom prst="line">
            <a:avLst/>
          </a:prstGeom>
          <a:noFill/>
          <a:ln w="28575">
            <a:solidFill>
              <a:schemeClr val="bg1"/>
            </a:solidFill>
            <a:round/>
            <a:headEnd type="none" w="sm" len="sm"/>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16" name="Oval 13"/>
          <p:cNvSpPr>
            <a:spLocks noChangeArrowheads="1"/>
          </p:cNvSpPr>
          <p:nvPr/>
        </p:nvSpPr>
        <p:spPr bwMode="auto">
          <a:xfrm>
            <a:off x="1297328" y="2884487"/>
            <a:ext cx="119063" cy="115887"/>
          </a:xfrm>
          <a:prstGeom prst="ellipse">
            <a:avLst/>
          </a:pr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17" name="Line 14"/>
          <p:cNvSpPr>
            <a:spLocks noChangeShapeType="1"/>
          </p:cNvSpPr>
          <p:nvPr/>
        </p:nvSpPr>
        <p:spPr bwMode="auto">
          <a:xfrm>
            <a:off x="1359241" y="2998787"/>
            <a:ext cx="0" cy="153987"/>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18" name="Line 15"/>
          <p:cNvSpPr>
            <a:spLocks noChangeShapeType="1"/>
          </p:cNvSpPr>
          <p:nvPr/>
        </p:nvSpPr>
        <p:spPr bwMode="auto">
          <a:xfrm>
            <a:off x="1257641" y="3052762"/>
            <a:ext cx="201612"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19" name="Line 16"/>
          <p:cNvSpPr>
            <a:spLocks noChangeShapeType="1"/>
          </p:cNvSpPr>
          <p:nvPr/>
        </p:nvSpPr>
        <p:spPr bwMode="auto">
          <a:xfrm flipH="1" flipV="1">
            <a:off x="1352891" y="3152774"/>
            <a:ext cx="120650" cy="11588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20" name="Line 17"/>
          <p:cNvSpPr>
            <a:spLocks noChangeShapeType="1"/>
          </p:cNvSpPr>
          <p:nvPr/>
        </p:nvSpPr>
        <p:spPr bwMode="auto">
          <a:xfrm flipV="1">
            <a:off x="1230653" y="3152774"/>
            <a:ext cx="122238" cy="11588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21" name="Rectangle 18"/>
          <p:cNvSpPr>
            <a:spLocks noChangeArrowheads="1"/>
          </p:cNvSpPr>
          <p:nvPr/>
        </p:nvSpPr>
        <p:spPr bwMode="auto">
          <a:xfrm>
            <a:off x="732178" y="3341687"/>
            <a:ext cx="841578" cy="3879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7788" tIns="39688" rIns="77788" bIns="39688">
            <a:spAutoFit/>
          </a:bodyPr>
          <a:lstStyle/>
          <a:p>
            <a:pPr defTabSz="661988" eaLnBrk="0" hangingPunct="0">
              <a:lnSpc>
                <a:spcPct val="100000"/>
              </a:lnSpc>
              <a:buClrTx/>
              <a:buFontTx/>
              <a:buNone/>
            </a:pPr>
            <a:r>
              <a:rPr lang="en-US" sz="2000" dirty="0">
                <a:latin typeface="+mn-lt"/>
              </a:rPr>
              <a:t>Driver</a:t>
            </a:r>
          </a:p>
        </p:txBody>
      </p:sp>
      <p:sp>
        <p:nvSpPr>
          <p:cNvPr id="22" name="Rectangle 19"/>
          <p:cNvSpPr>
            <a:spLocks noChangeArrowheads="1"/>
          </p:cNvSpPr>
          <p:nvPr/>
        </p:nvSpPr>
        <p:spPr bwMode="auto">
          <a:xfrm>
            <a:off x="2440328" y="1533524"/>
            <a:ext cx="4724400" cy="387928"/>
          </a:xfrm>
          <a:prstGeom prst="rect">
            <a:avLst/>
          </a:prstGeom>
          <a:noFill/>
          <a:ln>
            <a:noFill/>
          </a:ln>
          <a:effectLst/>
          <a:extLst>
            <a:ext uri="{909E8E84-426E-40dd-AFC4-6F175D3DCCD1}">
              <a14:hiddenFill xmlns:a14="http://schemas.microsoft.com/office/drawing/2010/main" xmlns="">
                <a:solidFill>
                  <a:srgbClr val="FFFFCC"/>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lIns="77788" tIns="39688" rIns="77788" bIns="39688">
            <a:spAutoFit/>
          </a:bodyPr>
          <a:lstStyle/>
          <a:p>
            <a:pPr algn="ctr" defTabSz="661988" eaLnBrk="0" hangingPunct="0">
              <a:lnSpc>
                <a:spcPct val="100000"/>
              </a:lnSpc>
              <a:buClrTx/>
              <a:buFontTx/>
              <a:buNone/>
            </a:pPr>
            <a:r>
              <a:rPr lang="en-US" sz="2000" dirty="0">
                <a:latin typeface="+mn-lt"/>
              </a:rPr>
              <a:t>EPAS System</a:t>
            </a:r>
          </a:p>
        </p:txBody>
      </p:sp>
      <p:sp>
        <p:nvSpPr>
          <p:cNvPr id="23" name="Oval 20"/>
          <p:cNvSpPr>
            <a:spLocks noChangeArrowheads="1"/>
          </p:cNvSpPr>
          <p:nvPr/>
        </p:nvSpPr>
        <p:spPr bwMode="auto">
          <a:xfrm>
            <a:off x="1268753" y="4762499"/>
            <a:ext cx="119063" cy="115888"/>
          </a:xfrm>
          <a:prstGeom prst="ellipse">
            <a:avLst/>
          </a:pr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24" name="Line 21"/>
          <p:cNvSpPr>
            <a:spLocks noChangeShapeType="1"/>
          </p:cNvSpPr>
          <p:nvPr/>
        </p:nvSpPr>
        <p:spPr bwMode="auto">
          <a:xfrm>
            <a:off x="1330666" y="4876799"/>
            <a:ext cx="0" cy="15398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25" name="Line 22"/>
          <p:cNvSpPr>
            <a:spLocks noChangeShapeType="1"/>
          </p:cNvSpPr>
          <p:nvPr/>
        </p:nvSpPr>
        <p:spPr bwMode="auto">
          <a:xfrm>
            <a:off x="1229066" y="4930774"/>
            <a:ext cx="201612"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26" name="Line 23"/>
          <p:cNvSpPr>
            <a:spLocks noChangeShapeType="1"/>
          </p:cNvSpPr>
          <p:nvPr/>
        </p:nvSpPr>
        <p:spPr bwMode="auto">
          <a:xfrm flipH="1" flipV="1">
            <a:off x="1324316" y="5030787"/>
            <a:ext cx="120650" cy="115887"/>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27" name="Line 24"/>
          <p:cNvSpPr>
            <a:spLocks noChangeShapeType="1"/>
          </p:cNvSpPr>
          <p:nvPr/>
        </p:nvSpPr>
        <p:spPr bwMode="auto">
          <a:xfrm flipV="1">
            <a:off x="1202078" y="5030787"/>
            <a:ext cx="122238" cy="115887"/>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28" name="Rectangle 25"/>
          <p:cNvSpPr>
            <a:spLocks noChangeArrowheads="1"/>
          </p:cNvSpPr>
          <p:nvPr/>
        </p:nvSpPr>
        <p:spPr bwMode="auto">
          <a:xfrm>
            <a:off x="848066" y="5229224"/>
            <a:ext cx="1280801" cy="6957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7788" tIns="39688" rIns="77788" bIns="39688">
            <a:spAutoFit/>
          </a:bodyPr>
          <a:lstStyle/>
          <a:p>
            <a:pPr defTabSz="661988" eaLnBrk="0" hangingPunct="0">
              <a:lnSpc>
                <a:spcPct val="100000"/>
              </a:lnSpc>
              <a:buClrTx/>
              <a:buFontTx/>
              <a:buNone/>
            </a:pPr>
            <a:r>
              <a:rPr lang="en-US" sz="2000" dirty="0">
                <a:latin typeface="+mn-lt"/>
              </a:rPr>
              <a:t>Manufact.</a:t>
            </a:r>
          </a:p>
          <a:p>
            <a:pPr defTabSz="661988" eaLnBrk="0" hangingPunct="0">
              <a:lnSpc>
                <a:spcPct val="100000"/>
              </a:lnSpc>
              <a:buClrTx/>
              <a:buFontTx/>
              <a:buNone/>
            </a:pPr>
            <a:r>
              <a:rPr lang="en-US" sz="2000" dirty="0">
                <a:latin typeface="+mn-lt"/>
              </a:rPr>
              <a:t>Operator</a:t>
            </a:r>
          </a:p>
        </p:txBody>
      </p:sp>
      <p:sp>
        <p:nvSpPr>
          <p:cNvPr id="29" name="Oval 26"/>
          <p:cNvSpPr>
            <a:spLocks noChangeAspect="1" noChangeArrowheads="1"/>
          </p:cNvSpPr>
          <p:nvPr/>
        </p:nvSpPr>
        <p:spPr bwMode="auto">
          <a:xfrm>
            <a:off x="3688103" y="2022474"/>
            <a:ext cx="2071688" cy="474663"/>
          </a:xfrm>
          <a:prstGeom prst="ellipse">
            <a:avLst/>
          </a:prstGeom>
          <a:solidFill>
            <a:schemeClr val="tx1"/>
          </a:solidFill>
          <a:ln w="28575">
            <a:solidFill>
              <a:schemeClr val="bg1"/>
            </a:solidFill>
            <a:round/>
            <a:headEnd type="none" w="sm" len="sm"/>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lnSpc>
                <a:spcPct val="100000"/>
              </a:lnSpc>
              <a:spcBef>
                <a:spcPts val="1000"/>
              </a:spcBef>
              <a:buClrTx/>
              <a:buFontTx/>
              <a:buNone/>
            </a:pPr>
            <a:r>
              <a:rPr lang="en-US" sz="2000" dirty="0">
                <a:solidFill>
                  <a:schemeClr val="bg1"/>
                </a:solidFill>
                <a:latin typeface="+mn-lt"/>
              </a:rPr>
              <a:t>Steering</a:t>
            </a:r>
          </a:p>
        </p:txBody>
      </p:sp>
      <p:sp>
        <p:nvSpPr>
          <p:cNvPr id="30" name="Oval 27"/>
          <p:cNvSpPr>
            <a:spLocks noChangeAspect="1" noChangeArrowheads="1"/>
          </p:cNvSpPr>
          <p:nvPr/>
        </p:nvSpPr>
        <p:spPr bwMode="auto">
          <a:xfrm>
            <a:off x="3583328" y="3831994"/>
            <a:ext cx="2602019" cy="535997"/>
          </a:xfrm>
          <a:prstGeom prst="ellipse">
            <a:avLst/>
          </a:prstGeom>
          <a:solidFill>
            <a:schemeClr val="tx1"/>
          </a:solidFill>
          <a:ln w="28575">
            <a:solidFill>
              <a:schemeClr val="bg1"/>
            </a:solidFill>
            <a:round/>
            <a:headEnd type="none" w="sm" len="sm"/>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lnSpc>
                <a:spcPct val="100000"/>
              </a:lnSpc>
              <a:spcBef>
                <a:spcPts val="1000"/>
              </a:spcBef>
              <a:buClrTx/>
              <a:buFontTx/>
              <a:buNone/>
            </a:pPr>
            <a:r>
              <a:rPr lang="en-US" sz="2000" dirty="0">
                <a:solidFill>
                  <a:schemeClr val="bg1"/>
                </a:solidFill>
                <a:latin typeface="+mn-lt"/>
              </a:rPr>
              <a:t>Activate Features</a:t>
            </a:r>
          </a:p>
        </p:txBody>
      </p:sp>
      <p:sp>
        <p:nvSpPr>
          <p:cNvPr id="32" name="Oval 29"/>
          <p:cNvSpPr>
            <a:spLocks noChangeAspect="1" noChangeArrowheads="1"/>
          </p:cNvSpPr>
          <p:nvPr/>
        </p:nvSpPr>
        <p:spPr bwMode="auto">
          <a:xfrm>
            <a:off x="3344523" y="5624513"/>
            <a:ext cx="2539093" cy="640340"/>
          </a:xfrm>
          <a:prstGeom prst="ellipse">
            <a:avLst/>
          </a:prstGeom>
          <a:solidFill>
            <a:schemeClr val="tx1"/>
          </a:solidFill>
          <a:ln w="28575">
            <a:solidFill>
              <a:schemeClr val="bg1"/>
            </a:solidFill>
            <a:round/>
            <a:headEnd type="none" w="sm" len="sm"/>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lnSpc>
                <a:spcPct val="100000"/>
              </a:lnSpc>
              <a:buClrTx/>
              <a:buFontTx/>
              <a:buNone/>
            </a:pPr>
            <a:r>
              <a:rPr lang="en-US" sz="2000" dirty="0">
                <a:solidFill>
                  <a:schemeClr val="bg1"/>
                </a:solidFill>
                <a:latin typeface="+mn-lt"/>
              </a:rPr>
              <a:t>Maintenance </a:t>
            </a:r>
          </a:p>
          <a:p>
            <a:pPr algn="ctr" eaLnBrk="0" hangingPunct="0">
              <a:lnSpc>
                <a:spcPct val="100000"/>
              </a:lnSpc>
              <a:buClrTx/>
              <a:buFontTx/>
              <a:buNone/>
            </a:pPr>
            <a:r>
              <a:rPr lang="en-US" sz="2000" dirty="0">
                <a:solidFill>
                  <a:schemeClr val="bg1"/>
                </a:solidFill>
                <a:latin typeface="+mn-lt"/>
              </a:rPr>
              <a:t>or service</a:t>
            </a:r>
          </a:p>
        </p:txBody>
      </p:sp>
      <p:grpSp>
        <p:nvGrpSpPr>
          <p:cNvPr id="33" name="Group 30"/>
          <p:cNvGrpSpPr>
            <a:grpSpLocks/>
          </p:cNvGrpSpPr>
          <p:nvPr/>
        </p:nvGrpSpPr>
        <p:grpSpPr bwMode="auto">
          <a:xfrm>
            <a:off x="7817191" y="5364162"/>
            <a:ext cx="242887" cy="384175"/>
            <a:chOff x="4404" y="2493"/>
            <a:chExt cx="153" cy="242"/>
          </a:xfrm>
        </p:grpSpPr>
        <p:sp>
          <p:nvSpPr>
            <p:cNvPr id="34" name="Oval 31"/>
            <p:cNvSpPr>
              <a:spLocks noChangeArrowheads="1"/>
            </p:cNvSpPr>
            <p:nvPr/>
          </p:nvSpPr>
          <p:spPr bwMode="auto">
            <a:xfrm>
              <a:off x="4446" y="2493"/>
              <a:ext cx="75" cy="73"/>
            </a:xfrm>
            <a:prstGeom prst="ellipse">
              <a:avLst/>
            </a:pr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35" name="Line 32"/>
            <p:cNvSpPr>
              <a:spLocks noChangeShapeType="1"/>
            </p:cNvSpPr>
            <p:nvPr/>
          </p:nvSpPr>
          <p:spPr bwMode="auto">
            <a:xfrm>
              <a:off x="4485" y="2565"/>
              <a:ext cx="0" cy="97"/>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36" name="Line 33"/>
            <p:cNvSpPr>
              <a:spLocks noChangeShapeType="1"/>
            </p:cNvSpPr>
            <p:nvPr/>
          </p:nvSpPr>
          <p:spPr bwMode="auto">
            <a:xfrm>
              <a:off x="4421" y="2599"/>
              <a:ext cx="127"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37" name="Line 34"/>
            <p:cNvSpPr>
              <a:spLocks noChangeShapeType="1"/>
            </p:cNvSpPr>
            <p:nvPr/>
          </p:nvSpPr>
          <p:spPr bwMode="auto">
            <a:xfrm flipH="1" flipV="1">
              <a:off x="4481" y="2662"/>
              <a:ext cx="76" cy="7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38" name="Line 35"/>
            <p:cNvSpPr>
              <a:spLocks noChangeShapeType="1"/>
            </p:cNvSpPr>
            <p:nvPr/>
          </p:nvSpPr>
          <p:spPr bwMode="auto">
            <a:xfrm flipV="1">
              <a:off x="4404" y="2662"/>
              <a:ext cx="77" cy="7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grpSp>
      <p:sp>
        <p:nvSpPr>
          <p:cNvPr id="39" name="Rectangle 36"/>
          <p:cNvSpPr>
            <a:spLocks noChangeArrowheads="1"/>
          </p:cNvSpPr>
          <p:nvPr/>
        </p:nvSpPr>
        <p:spPr bwMode="auto">
          <a:xfrm>
            <a:off x="7236792" y="5876924"/>
            <a:ext cx="1840248" cy="3879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7788" tIns="39688" rIns="77788" bIns="39688">
            <a:spAutoFit/>
          </a:bodyPr>
          <a:lstStyle/>
          <a:p>
            <a:pPr defTabSz="661988" eaLnBrk="0" hangingPunct="0">
              <a:lnSpc>
                <a:spcPct val="100000"/>
              </a:lnSpc>
              <a:buClrTx/>
              <a:buFontTx/>
              <a:buNone/>
            </a:pPr>
            <a:r>
              <a:rPr lang="en-US" sz="2000" dirty="0">
                <a:latin typeface="+mn-lt"/>
              </a:rPr>
              <a:t>Dealer/Service</a:t>
            </a:r>
          </a:p>
        </p:txBody>
      </p:sp>
      <p:sp>
        <p:nvSpPr>
          <p:cNvPr id="40" name="Line 37"/>
          <p:cNvSpPr>
            <a:spLocks noChangeShapeType="1"/>
          </p:cNvSpPr>
          <p:nvPr/>
        </p:nvSpPr>
        <p:spPr bwMode="auto">
          <a:xfrm>
            <a:off x="1729128" y="4995862"/>
            <a:ext cx="1862138" cy="11112"/>
          </a:xfrm>
          <a:prstGeom prst="line">
            <a:avLst/>
          </a:prstGeom>
          <a:noFill/>
          <a:ln w="28575">
            <a:solidFill>
              <a:schemeClr val="folHlink"/>
            </a:solidFill>
            <a:round/>
            <a:headEnd type="none" w="med"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41" name="Line 38"/>
          <p:cNvSpPr>
            <a:spLocks noChangeShapeType="1"/>
          </p:cNvSpPr>
          <p:nvPr/>
        </p:nvSpPr>
        <p:spPr bwMode="auto">
          <a:xfrm flipV="1">
            <a:off x="1848191" y="2316162"/>
            <a:ext cx="1741487" cy="760412"/>
          </a:xfrm>
          <a:prstGeom prst="line">
            <a:avLst/>
          </a:prstGeom>
          <a:noFill/>
          <a:ln w="28575">
            <a:solidFill>
              <a:schemeClr val="folHlink"/>
            </a:solidFill>
            <a:round/>
            <a:headEnd type="none" w="sm" len="sm"/>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43" name="Line 40"/>
          <p:cNvSpPr>
            <a:spLocks noChangeShapeType="1"/>
          </p:cNvSpPr>
          <p:nvPr/>
        </p:nvSpPr>
        <p:spPr bwMode="auto">
          <a:xfrm>
            <a:off x="1884703" y="3473449"/>
            <a:ext cx="1733550" cy="603250"/>
          </a:xfrm>
          <a:prstGeom prst="line">
            <a:avLst/>
          </a:prstGeom>
          <a:noFill/>
          <a:ln w="28575">
            <a:solidFill>
              <a:schemeClr val="bg1"/>
            </a:solidFill>
            <a:round/>
            <a:headEnd type="none" w="sm" len="sm"/>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44" name="Line 41"/>
          <p:cNvSpPr>
            <a:spLocks noChangeShapeType="1"/>
          </p:cNvSpPr>
          <p:nvPr/>
        </p:nvSpPr>
        <p:spPr bwMode="auto">
          <a:xfrm flipH="1">
            <a:off x="5799478" y="5624512"/>
            <a:ext cx="1889125" cy="254000"/>
          </a:xfrm>
          <a:prstGeom prst="line">
            <a:avLst/>
          </a:prstGeom>
          <a:noFill/>
          <a:ln w="28575">
            <a:solidFill>
              <a:schemeClr val="bg2"/>
            </a:solidFill>
            <a:round/>
            <a:headEnd type="none" w="med"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45" name="Oval 42"/>
          <p:cNvSpPr>
            <a:spLocks noChangeAspect="1" noChangeArrowheads="1"/>
          </p:cNvSpPr>
          <p:nvPr/>
        </p:nvSpPr>
        <p:spPr bwMode="auto">
          <a:xfrm>
            <a:off x="3613491" y="4671217"/>
            <a:ext cx="2300287" cy="671514"/>
          </a:xfrm>
          <a:prstGeom prst="ellipse">
            <a:avLst/>
          </a:prstGeom>
          <a:solidFill>
            <a:schemeClr val="tx1"/>
          </a:solidFill>
          <a:ln w="28575">
            <a:solidFill>
              <a:schemeClr val="bg1"/>
            </a:solidFill>
            <a:round/>
            <a:headEnd type="none" w="sm" len="sm"/>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lnSpc>
                <a:spcPct val="100000"/>
              </a:lnSpc>
              <a:spcBef>
                <a:spcPts val="1000"/>
              </a:spcBef>
              <a:buClrTx/>
              <a:buFontTx/>
              <a:buNone/>
            </a:pPr>
            <a:r>
              <a:rPr lang="en-US" sz="2000" dirty="0">
                <a:solidFill>
                  <a:schemeClr val="bg1"/>
                </a:solidFill>
              </a:rPr>
              <a:t>Calibrate System</a:t>
            </a:r>
            <a:endParaRPr lang="en-US" sz="2000" dirty="0">
              <a:solidFill>
                <a:schemeClr val="bg1"/>
              </a:solidFill>
              <a:latin typeface="+mn-lt"/>
            </a:endParaRPr>
          </a:p>
        </p:txBody>
      </p:sp>
      <p:sp>
        <p:nvSpPr>
          <p:cNvPr id="49" name="Line 46"/>
          <p:cNvSpPr>
            <a:spLocks noChangeShapeType="1"/>
          </p:cNvSpPr>
          <p:nvPr/>
        </p:nvSpPr>
        <p:spPr bwMode="auto">
          <a:xfrm>
            <a:off x="1738653" y="4995862"/>
            <a:ext cx="1846263" cy="11112"/>
          </a:xfrm>
          <a:prstGeom prst="line">
            <a:avLst/>
          </a:prstGeom>
          <a:noFill/>
          <a:ln w="28575">
            <a:solidFill>
              <a:schemeClr val="bg2"/>
            </a:solidFill>
            <a:round/>
            <a:headEnd type="none" w="med"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50" name="Line 47"/>
          <p:cNvSpPr>
            <a:spLocks noChangeShapeType="1"/>
          </p:cNvSpPr>
          <p:nvPr/>
        </p:nvSpPr>
        <p:spPr bwMode="auto">
          <a:xfrm flipV="1">
            <a:off x="1857716" y="2316162"/>
            <a:ext cx="1725612" cy="760412"/>
          </a:xfrm>
          <a:prstGeom prst="line">
            <a:avLst/>
          </a:prstGeom>
          <a:noFill/>
          <a:ln w="28575">
            <a:solidFill>
              <a:schemeClr val="bg2"/>
            </a:solidFill>
            <a:round/>
            <a:headEnd type="none" w="sm" len="sm"/>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52" name="Line 49"/>
          <p:cNvSpPr>
            <a:spLocks noChangeShapeType="1"/>
          </p:cNvSpPr>
          <p:nvPr/>
        </p:nvSpPr>
        <p:spPr bwMode="auto">
          <a:xfrm>
            <a:off x="1892641" y="3473449"/>
            <a:ext cx="1719262" cy="603250"/>
          </a:xfrm>
          <a:prstGeom prst="line">
            <a:avLst/>
          </a:prstGeom>
          <a:noFill/>
          <a:ln w="28575">
            <a:solidFill>
              <a:schemeClr val="bg2"/>
            </a:solidFill>
            <a:round/>
            <a:headEnd type="none" w="sm" len="sm"/>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53" name="Line 50"/>
          <p:cNvSpPr>
            <a:spLocks noChangeShapeType="1"/>
          </p:cNvSpPr>
          <p:nvPr/>
        </p:nvSpPr>
        <p:spPr bwMode="auto">
          <a:xfrm flipH="1">
            <a:off x="5796303" y="5624512"/>
            <a:ext cx="1873250" cy="254000"/>
          </a:xfrm>
          <a:prstGeom prst="line">
            <a:avLst/>
          </a:prstGeom>
          <a:noFill/>
          <a:ln w="28575">
            <a:solidFill>
              <a:schemeClr val="bg2"/>
            </a:solidFill>
            <a:round/>
            <a:headEnd type="none" w="med"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mn-lt"/>
            </a:endParaRPr>
          </a:p>
        </p:txBody>
      </p:sp>
      <p:sp>
        <p:nvSpPr>
          <p:cNvPr id="54" name="Oval 28">
            <a:extLst>
              <a:ext uri="{FF2B5EF4-FFF2-40B4-BE49-F238E27FC236}">
                <a16:creationId xmlns:a16="http://schemas.microsoft.com/office/drawing/2014/main" id="{D00F5329-72C4-4C69-AC53-8C6A014DB711}"/>
              </a:ext>
            </a:extLst>
          </p:cNvPr>
          <p:cNvSpPr>
            <a:spLocks noChangeAspect="1" noChangeArrowheads="1"/>
          </p:cNvSpPr>
          <p:nvPr/>
        </p:nvSpPr>
        <p:spPr bwMode="auto">
          <a:xfrm>
            <a:off x="2426742" y="2948217"/>
            <a:ext cx="1878639" cy="427037"/>
          </a:xfrm>
          <a:prstGeom prst="ellipse">
            <a:avLst/>
          </a:prstGeom>
          <a:solidFill>
            <a:schemeClr val="tx1"/>
          </a:solidFill>
          <a:ln w="28575">
            <a:solidFill>
              <a:schemeClr val="bg1"/>
            </a:solidFill>
            <a:round/>
            <a:headEnd type="none" w="sm" len="sm"/>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lnSpc>
                <a:spcPct val="100000"/>
              </a:lnSpc>
              <a:spcBef>
                <a:spcPts val="1000"/>
              </a:spcBef>
              <a:buClrTx/>
              <a:buFontTx/>
              <a:buNone/>
            </a:pPr>
            <a:r>
              <a:rPr lang="en-US" sz="2000" dirty="0">
                <a:solidFill>
                  <a:schemeClr val="bg1"/>
                </a:solidFill>
                <a:latin typeface="+mn-lt"/>
              </a:rPr>
              <a:t>Parking</a:t>
            </a:r>
          </a:p>
        </p:txBody>
      </p:sp>
      <p:sp>
        <p:nvSpPr>
          <p:cNvPr id="55" name="Oval 28">
            <a:extLst>
              <a:ext uri="{FF2B5EF4-FFF2-40B4-BE49-F238E27FC236}">
                <a16:creationId xmlns:a16="http://schemas.microsoft.com/office/drawing/2014/main" id="{C220FC25-1BA8-43FF-83B2-4A022D3D7546}"/>
              </a:ext>
            </a:extLst>
          </p:cNvPr>
          <p:cNvSpPr>
            <a:spLocks noChangeAspect="1" noChangeArrowheads="1"/>
          </p:cNvSpPr>
          <p:nvPr/>
        </p:nvSpPr>
        <p:spPr bwMode="auto">
          <a:xfrm>
            <a:off x="4471830" y="2960444"/>
            <a:ext cx="2300288" cy="427037"/>
          </a:xfrm>
          <a:prstGeom prst="ellipse">
            <a:avLst/>
          </a:prstGeom>
          <a:solidFill>
            <a:schemeClr val="tx1"/>
          </a:solidFill>
          <a:ln w="28575">
            <a:solidFill>
              <a:schemeClr val="bg1"/>
            </a:solidFill>
            <a:round/>
            <a:headEnd type="none" w="sm" len="sm"/>
            <a:tailEnd type="non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lnSpc>
                <a:spcPct val="100000"/>
              </a:lnSpc>
              <a:spcBef>
                <a:spcPts val="1000"/>
              </a:spcBef>
              <a:buClrTx/>
              <a:buFontTx/>
              <a:buNone/>
            </a:pPr>
            <a:r>
              <a:rPr lang="en-US" sz="2000" dirty="0">
                <a:solidFill>
                  <a:schemeClr val="bg1"/>
                </a:solidFill>
                <a:latin typeface="+mn-lt"/>
              </a:rPr>
              <a:t>City &amp; Highway</a:t>
            </a:r>
          </a:p>
        </p:txBody>
      </p:sp>
      <p:cxnSp>
        <p:nvCxnSpPr>
          <p:cNvPr id="57" name="Straight Arrow Connector 56">
            <a:extLst>
              <a:ext uri="{FF2B5EF4-FFF2-40B4-BE49-F238E27FC236}">
                <a16:creationId xmlns:a16="http://schemas.microsoft.com/office/drawing/2014/main" id="{96A29C76-58D6-41B5-8150-37D3C8EB889B}"/>
              </a:ext>
            </a:extLst>
          </p:cNvPr>
          <p:cNvCxnSpPr>
            <a:stCxn id="54" idx="0"/>
          </p:cNvCxnSpPr>
          <p:nvPr/>
        </p:nvCxnSpPr>
        <p:spPr>
          <a:xfrm flipV="1">
            <a:off x="3366062" y="2497137"/>
            <a:ext cx="1248007" cy="4510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57">
            <a:extLst>
              <a:ext uri="{FF2B5EF4-FFF2-40B4-BE49-F238E27FC236}">
                <a16:creationId xmlns:a16="http://schemas.microsoft.com/office/drawing/2014/main" id="{FAAFE584-B017-4ACC-A4A6-E696BA96C08E}"/>
              </a:ext>
            </a:extLst>
          </p:cNvPr>
          <p:cNvCxnSpPr>
            <a:cxnSpLocks/>
            <a:stCxn id="55" idx="0"/>
            <a:endCxn id="29" idx="4"/>
          </p:cNvCxnSpPr>
          <p:nvPr/>
        </p:nvCxnSpPr>
        <p:spPr>
          <a:xfrm flipH="1" flipV="1">
            <a:off x="4723947" y="2497137"/>
            <a:ext cx="898027" cy="46330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10224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7</a:t>
            </a:fld>
            <a:endParaRPr lang="en-US" dirty="0">
              <a:latin typeface="Calibri"/>
              <a:ea typeface="Calibri"/>
              <a:cs typeface="Calibri"/>
              <a:sym typeface="Calibri"/>
            </a:endParaRPr>
          </a:p>
        </p:txBody>
      </p:sp>
      <p:sp>
        <p:nvSpPr>
          <p:cNvPr id="5" name="Title 1"/>
          <p:cNvSpPr txBox="1">
            <a:spLocks/>
          </p:cNvSpPr>
          <p:nvPr/>
        </p:nvSpPr>
        <p:spPr>
          <a:xfrm>
            <a:off x="127000" y="473800"/>
            <a:ext cx="8229600"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kern="0" dirty="0"/>
              <a:t>Step 4: </a:t>
            </a:r>
            <a:r>
              <a:rPr lang="en-US" sz="2000" b="1" dirty="0">
                <a:solidFill>
                  <a:schemeClr val="tx1"/>
                </a:solidFill>
                <a:ea typeface="Source Sans Pro"/>
              </a:rPr>
              <a:t>Develop a </a:t>
            </a:r>
            <a:r>
              <a:rPr lang="en-US" sz="2000" b="1" strike="sngStrike" dirty="0">
                <a:solidFill>
                  <a:schemeClr val="tx1"/>
                </a:solidFill>
                <a:ea typeface="Source Sans Pro"/>
              </a:rPr>
              <a:t>Behavior</a:t>
            </a:r>
            <a:r>
              <a:rPr lang="en-US" sz="2000" b="1" dirty="0">
                <a:solidFill>
                  <a:schemeClr val="tx1"/>
                </a:solidFill>
                <a:ea typeface="Source Sans Pro"/>
              </a:rPr>
              <a:t> or Structure Diagram</a:t>
            </a:r>
            <a:endParaRPr lang="en-US" sz="2000" b="1" dirty="0">
              <a:solidFill>
                <a:schemeClr val="tx1"/>
              </a:solidFill>
            </a:endParaRPr>
          </a:p>
        </p:txBody>
      </p:sp>
      <p:sp>
        <p:nvSpPr>
          <p:cNvPr id="4" name="Rectangle 3"/>
          <p:cNvSpPr/>
          <p:nvPr/>
        </p:nvSpPr>
        <p:spPr>
          <a:xfrm>
            <a:off x="153120" y="887581"/>
            <a:ext cx="8546380" cy="738664"/>
          </a:xfrm>
          <a:prstGeom prst="rect">
            <a:avLst/>
          </a:prstGeom>
        </p:spPr>
        <p:txBody>
          <a:bodyPr wrap="square">
            <a:spAutoFit/>
          </a:bodyPr>
          <a:lstStyle/>
          <a:p>
            <a:r>
              <a:rPr lang="en-US" dirty="0"/>
              <a:t>For the system you chose in Week 1, please create either a behavior diagram or a structure diagram. You do not need to use an MBSE modeling software; we suggest using  simple shapes available in PowerPoint to represent the blocks, and arrows for direction.</a:t>
            </a:r>
          </a:p>
        </p:txBody>
      </p:sp>
      <p:pic>
        <p:nvPicPr>
          <p:cNvPr id="2" name="Picture 1">
            <a:extLst>
              <a:ext uri="{FF2B5EF4-FFF2-40B4-BE49-F238E27FC236}">
                <a16:creationId xmlns:a16="http://schemas.microsoft.com/office/drawing/2014/main" id="{26800BFF-879E-4C78-A096-4512A463CD77}"/>
              </a:ext>
            </a:extLst>
          </p:cNvPr>
          <p:cNvPicPr>
            <a:picLocks noChangeAspect="1"/>
          </p:cNvPicPr>
          <p:nvPr/>
        </p:nvPicPr>
        <p:blipFill>
          <a:blip r:embed="rId3"/>
          <a:stretch>
            <a:fillRect/>
          </a:stretch>
        </p:blipFill>
        <p:spPr>
          <a:xfrm>
            <a:off x="0" y="2040026"/>
            <a:ext cx="9144000" cy="3889900"/>
          </a:xfrm>
          <a:prstGeom prst="rect">
            <a:avLst/>
          </a:prstGeom>
        </p:spPr>
      </p:pic>
    </p:spTree>
    <p:extLst>
      <p:ext uri="{BB962C8B-B14F-4D97-AF65-F5344CB8AC3E}">
        <p14:creationId xmlns:p14="http://schemas.microsoft.com/office/powerpoint/2010/main" val="3720638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8</a:t>
            </a:fld>
            <a:endParaRPr lang="en-US" dirty="0">
              <a:latin typeface="Calibri"/>
              <a:ea typeface="Calibri"/>
              <a:cs typeface="Calibri"/>
              <a:sym typeface="Calibri"/>
            </a:endParaRPr>
          </a:p>
        </p:txBody>
      </p:sp>
      <p:sp>
        <p:nvSpPr>
          <p:cNvPr id="4" name="Subtitle 2"/>
          <p:cNvSpPr txBox="1">
            <a:spLocks/>
          </p:cNvSpPr>
          <p:nvPr/>
        </p:nvSpPr>
        <p:spPr>
          <a:xfrm>
            <a:off x="114300" y="1257551"/>
            <a:ext cx="8496300" cy="4230419"/>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600" dirty="0">
                <a:solidFill>
                  <a:schemeClr val="tx1"/>
                </a:solidFill>
              </a:rPr>
              <a:t>Submit your completed Week 2 project file</a:t>
            </a:r>
          </a:p>
          <a:p>
            <a:pPr marL="742917" lvl="1" indent="-285750">
              <a:buFont typeface="Arial"/>
              <a:buChar char="•"/>
            </a:pPr>
            <a:r>
              <a:rPr lang="en-US" sz="1600" dirty="0">
                <a:solidFill>
                  <a:schemeClr val="tx1"/>
                </a:solidFill>
              </a:rPr>
              <a:t>Note: The maximum file size that can be submitted is 10MB. </a:t>
            </a:r>
          </a:p>
          <a:p>
            <a:pPr marL="742917" lvl="1" indent="-285750">
              <a:buFont typeface="Arial"/>
              <a:buChar char="•"/>
            </a:pPr>
            <a:endParaRPr lang="en-US" sz="1600" dirty="0">
              <a:solidFill>
                <a:schemeClr val="tx1"/>
              </a:solidFill>
            </a:endParaRPr>
          </a:p>
          <a:p>
            <a:r>
              <a:rPr lang="en-US" sz="1600" dirty="0">
                <a:solidFill>
                  <a:schemeClr val="tx1"/>
                </a:solidFill>
              </a:rPr>
              <a:t>Assess your own Week 2 project</a:t>
            </a:r>
          </a:p>
          <a:p>
            <a:pPr marL="742917" lvl="1" indent="-285750">
              <a:buFont typeface="Arial"/>
              <a:buChar char="•"/>
            </a:pPr>
            <a:r>
              <a:rPr lang="en-US" sz="1600" dirty="0"/>
              <a:t>A scoring rubric can be downloaded from the Week 2 Project Instructions page</a:t>
            </a:r>
          </a:p>
        </p:txBody>
      </p:sp>
      <p:sp>
        <p:nvSpPr>
          <p:cNvPr id="5" name="Title 1"/>
          <p:cNvSpPr txBox="1">
            <a:spLocks/>
          </p:cNvSpPr>
          <p:nvPr/>
        </p:nvSpPr>
        <p:spPr>
          <a:xfrm>
            <a:off x="114300" y="552536"/>
            <a:ext cx="8229600" cy="505215"/>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kern="0" dirty="0"/>
              <a:t>Step </a:t>
            </a:r>
            <a:r>
              <a:rPr lang="en-US" sz="2000" b="1" dirty="0"/>
              <a:t>5</a:t>
            </a:r>
            <a:r>
              <a:rPr lang="en-US" sz="2000" b="1" kern="0" dirty="0"/>
              <a:t>: Submit and Self-Assess Your Project</a:t>
            </a:r>
          </a:p>
        </p:txBody>
      </p:sp>
    </p:spTree>
    <p:extLst>
      <p:ext uri="{BB962C8B-B14F-4D97-AF65-F5344CB8AC3E}">
        <p14:creationId xmlns:p14="http://schemas.microsoft.com/office/powerpoint/2010/main" val="923374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9</a:t>
            </a:fld>
            <a:endParaRPr lang="en-US" dirty="0">
              <a:latin typeface="Calibri"/>
              <a:ea typeface="Calibri"/>
              <a:cs typeface="Calibri"/>
              <a:sym typeface="Calibri"/>
            </a:endParaRPr>
          </a:p>
        </p:txBody>
      </p:sp>
      <p:sp>
        <p:nvSpPr>
          <p:cNvPr id="4" name="Rectangle 3"/>
          <p:cNvSpPr/>
          <p:nvPr/>
        </p:nvSpPr>
        <p:spPr>
          <a:xfrm>
            <a:off x="114300" y="607517"/>
            <a:ext cx="8394700" cy="1477328"/>
          </a:xfrm>
          <a:prstGeom prst="rect">
            <a:avLst/>
          </a:prstGeom>
        </p:spPr>
        <p:txBody>
          <a:bodyPr wrap="square">
            <a:spAutoFit/>
          </a:bodyPr>
          <a:lstStyle/>
          <a:p>
            <a:r>
              <a:rPr lang="en-US" sz="2000" b="1" dirty="0">
                <a:ea typeface="Source Sans Pro"/>
              </a:rPr>
              <a:t>Scratch Page*</a:t>
            </a:r>
            <a:endParaRPr lang="en-US" sz="2000" dirty="0"/>
          </a:p>
          <a:p>
            <a:pPr>
              <a:buSzPct val="25000"/>
            </a:pPr>
            <a:endParaRPr lang="en-US" b="1" dirty="0">
              <a:ea typeface="Source Sans Pro"/>
            </a:endParaRPr>
          </a:p>
          <a:p>
            <a:pPr>
              <a:buSzPct val="25000"/>
            </a:pPr>
            <a:r>
              <a:rPr lang="en-US" b="1" dirty="0">
                <a:ea typeface="Source Sans Pro"/>
              </a:rPr>
              <a:t>Reminder: </a:t>
            </a:r>
            <a:r>
              <a:rPr lang="en-US" b="1" dirty="0" err="1">
                <a:ea typeface="Source Sans Pro"/>
              </a:rPr>
              <a:t>edX</a:t>
            </a:r>
            <a:r>
              <a:rPr lang="en-US" b="1" dirty="0">
                <a:ea typeface="Source Sans Pro"/>
              </a:rPr>
              <a:t> has a 10MB file size limit for document submission. </a:t>
            </a:r>
            <a:r>
              <a:rPr lang="en-US" dirty="0">
                <a:ea typeface="Source Sans Pro"/>
              </a:rPr>
              <a:t>If you have selected large image(s), you may need to resize before submitting, OR you may simply include a web URL for the image in the image location. Be sure to submit your assignment at least one hour before the deadline to provide time for troubleshooting.</a:t>
            </a:r>
            <a:endParaRPr lang="en-US" dirty="0"/>
          </a:p>
        </p:txBody>
      </p:sp>
    </p:spTree>
    <p:extLst>
      <p:ext uri="{BB962C8B-B14F-4D97-AF65-F5344CB8AC3E}">
        <p14:creationId xmlns:p14="http://schemas.microsoft.com/office/powerpoint/2010/main" val="803768384"/>
      </p:ext>
    </p:extLst>
  </p:cSld>
  <p:clrMapOvr>
    <a:masterClrMapping/>
  </p:clrMapOvr>
</p:sld>
</file>

<file path=ppt/theme/theme1.xml><?xml version="1.0" encoding="utf-8"?>
<a:theme xmlns:a="http://schemas.openxmlformats.org/drawingml/2006/main" name="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6265</TotalTime>
  <Words>1233</Words>
  <Application>Microsoft Office PowerPoint</Application>
  <PresentationFormat>On-screen Show (4:3)</PresentationFormat>
  <Paragraphs>112</Paragraphs>
  <Slides>10</Slides>
  <Notes>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10</vt:i4>
      </vt:variant>
    </vt:vector>
  </HeadingPairs>
  <TitlesOfParts>
    <vt:vector size="15" baseType="lpstr">
      <vt:lpstr>Arial</vt:lpstr>
      <vt:lpstr>Calibri</vt:lpstr>
      <vt:lpstr>Times New Roman</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Temes</dc:creator>
  <cp:lastModifiedBy>Mawyin, Tomas (T.)</cp:lastModifiedBy>
  <cp:revision>205</cp:revision>
  <dcterms:modified xsi:type="dcterms:W3CDTF">2020-01-13T17:21:02Z</dcterms:modified>
</cp:coreProperties>
</file>