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 id="2147483671" r:id="rId5"/>
  </p:sldMasterIdLst>
  <p:notesMasterIdLst>
    <p:notesMasterId r:id="rId23"/>
  </p:notesMasterIdLst>
  <p:handoutMasterIdLst>
    <p:handoutMasterId r:id="rId24"/>
  </p:handoutMasterIdLst>
  <p:sldIdLst>
    <p:sldId id="256" r:id="rId6"/>
    <p:sldId id="318" r:id="rId7"/>
    <p:sldId id="289" r:id="rId8"/>
    <p:sldId id="297" r:id="rId9"/>
    <p:sldId id="298" r:id="rId10"/>
    <p:sldId id="299" r:id="rId11"/>
    <p:sldId id="300" r:id="rId12"/>
    <p:sldId id="301" r:id="rId13"/>
    <p:sldId id="302" r:id="rId14"/>
    <p:sldId id="303" r:id="rId15"/>
    <p:sldId id="304" r:id="rId16"/>
    <p:sldId id="305" r:id="rId17"/>
    <p:sldId id="310" r:id="rId18"/>
    <p:sldId id="312" r:id="rId19"/>
    <p:sldId id="313" r:id="rId20"/>
    <p:sldId id="314" r:id="rId21"/>
    <p:sldId id="317" r:id="rId2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289"/>
            <p14:sldId id="297"/>
            <p14:sldId id="298"/>
            <p14:sldId id="299"/>
            <p14:sldId id="300"/>
            <p14:sldId id="301"/>
          </p14:sldIdLst>
        </p14:section>
        <p14:section name="Week 2 Project" id="{F5F169C2-9401-FA44-BB49-62518AD68DF4}">
          <p14:sldIdLst>
            <p14:sldId id="302"/>
            <p14:sldId id="303"/>
            <p14:sldId id="304"/>
            <p14:sldId id="305"/>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 id="3" name="Daniel Adsit" initials="D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10844-6A83-48D5-9B4F-71B9877E9671}" v="4" dt="2020-01-07T15:50:48.949"/>
  </p1510:revLst>
</p1510:revInfo>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03" autoAdjust="0"/>
    <p:restoredTop sz="94886" autoAdjust="0"/>
  </p:normalViewPr>
  <p:slideViewPr>
    <p:cSldViewPr snapToGrid="0" snapToObjects="1">
      <p:cViewPr varScale="1">
        <p:scale>
          <a:sx n="68" d="100"/>
          <a:sy n="68" d="100"/>
        </p:scale>
        <p:origin x="1218" y="60"/>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deep Sidhu" userId="0fc0fdfd-0e11-4d8e-b5ec-5fdae18aa781" providerId="ADAL" clId="{59C10844-6A83-48D5-9B4F-71B9877E9671}"/>
    <pc:docChg chg="custSel modSld modMainMaster">
      <pc:chgData name="Amardeep Sidhu" userId="0fc0fdfd-0e11-4d8e-b5ec-5fdae18aa781" providerId="ADAL" clId="{59C10844-6A83-48D5-9B4F-71B9877E9671}" dt="2020-01-08T10:14:56.338" v="529" actId="1037"/>
      <pc:docMkLst>
        <pc:docMk/>
      </pc:docMkLst>
      <pc:sldChg chg="modSp">
        <pc:chgData name="Amardeep Sidhu" userId="0fc0fdfd-0e11-4d8e-b5ec-5fdae18aa781" providerId="ADAL" clId="{59C10844-6A83-48D5-9B4F-71B9877E9671}" dt="2020-01-08T10:03:09.354" v="313" actId="20577"/>
        <pc:sldMkLst>
          <pc:docMk/>
          <pc:sldMk cId="724077772" sldId="299"/>
        </pc:sldMkLst>
        <pc:spChg chg="mod">
          <ac:chgData name="Amardeep Sidhu" userId="0fc0fdfd-0e11-4d8e-b5ec-5fdae18aa781" providerId="ADAL" clId="{59C10844-6A83-48D5-9B4F-71B9877E9671}" dt="2020-01-08T10:03:09.354" v="313" actId="20577"/>
          <ac:spMkLst>
            <pc:docMk/>
            <pc:sldMk cId="724077772" sldId="299"/>
            <ac:spMk id="6" creationId="{00000000-0000-0000-0000-000000000000}"/>
          </ac:spMkLst>
        </pc:spChg>
      </pc:sldChg>
      <pc:sldChg chg="modSp">
        <pc:chgData name="Amardeep Sidhu" userId="0fc0fdfd-0e11-4d8e-b5ec-5fdae18aa781" providerId="ADAL" clId="{59C10844-6A83-48D5-9B4F-71B9877E9671}" dt="2020-01-08T10:14:56.338" v="529" actId="1037"/>
        <pc:sldMkLst>
          <pc:docMk/>
          <pc:sldMk cId="1828112441" sldId="302"/>
        </pc:sldMkLst>
        <pc:graphicFrameChg chg="mod modGraphic">
          <ac:chgData name="Amardeep Sidhu" userId="0fc0fdfd-0e11-4d8e-b5ec-5fdae18aa781" providerId="ADAL" clId="{59C10844-6A83-48D5-9B4F-71B9877E9671}" dt="2020-01-08T10:14:56.338" v="529" actId="1037"/>
          <ac:graphicFrameMkLst>
            <pc:docMk/>
            <pc:sldMk cId="1828112441" sldId="302"/>
            <ac:graphicFrameMk id="5" creationId="{00000000-0000-0000-0000-000000000000}"/>
          </ac:graphicFrameMkLst>
        </pc:graphicFrameChg>
      </pc:sldChg>
      <pc:sldChg chg="addSp delSp">
        <pc:chgData name="Amardeep Sidhu" userId="0fc0fdfd-0e11-4d8e-b5ec-5fdae18aa781" providerId="ADAL" clId="{59C10844-6A83-48D5-9B4F-71B9877E9671}" dt="2020-01-07T11:35:35.861" v="5"/>
        <pc:sldMkLst>
          <pc:docMk/>
          <pc:sldMk cId="1354772880" sldId="303"/>
        </pc:sldMkLst>
        <pc:spChg chg="del">
          <ac:chgData name="Amardeep Sidhu" userId="0fc0fdfd-0e11-4d8e-b5ec-5fdae18aa781" providerId="ADAL" clId="{59C10844-6A83-48D5-9B4F-71B9877E9671}" dt="2020-01-07T11:35:34.712" v="4" actId="478"/>
          <ac:spMkLst>
            <pc:docMk/>
            <pc:sldMk cId="1354772880" sldId="303"/>
            <ac:spMk id="2" creationId="{A9404D93-D2BD-4484-BFA8-0FFE76B49A47}"/>
          </ac:spMkLst>
        </pc:spChg>
        <pc:picChg chg="add">
          <ac:chgData name="Amardeep Sidhu" userId="0fc0fdfd-0e11-4d8e-b5ec-5fdae18aa781" providerId="ADAL" clId="{59C10844-6A83-48D5-9B4F-71B9877E9671}" dt="2020-01-07T11:35:35.861" v="5"/>
          <ac:picMkLst>
            <pc:docMk/>
            <pc:sldMk cId="1354772880" sldId="303"/>
            <ac:picMk id="5" creationId="{37F6C4D4-CC5F-476E-9CCD-DF7EA9151B2B}"/>
          </ac:picMkLst>
        </pc:picChg>
      </pc:sldChg>
      <pc:sldChg chg="addSp delSp modSp">
        <pc:chgData name="Amardeep Sidhu" userId="0fc0fdfd-0e11-4d8e-b5ec-5fdae18aa781" providerId="ADAL" clId="{59C10844-6A83-48D5-9B4F-71B9877E9671}" dt="2020-01-07T11:36:04.261" v="9" actId="1076"/>
        <pc:sldMkLst>
          <pc:docMk/>
          <pc:sldMk cId="161536442" sldId="304"/>
        </pc:sldMkLst>
        <pc:spChg chg="del">
          <ac:chgData name="Amardeep Sidhu" userId="0fc0fdfd-0e11-4d8e-b5ec-5fdae18aa781" providerId="ADAL" clId="{59C10844-6A83-48D5-9B4F-71B9877E9671}" dt="2020-01-07T11:35:43.453" v="6" actId="478"/>
          <ac:spMkLst>
            <pc:docMk/>
            <pc:sldMk cId="161536442" sldId="304"/>
            <ac:spMk id="6" creationId="{089C264B-CB42-4645-9F62-792F9175C3F9}"/>
          </ac:spMkLst>
        </pc:spChg>
        <pc:picChg chg="add mod">
          <ac:chgData name="Amardeep Sidhu" userId="0fc0fdfd-0e11-4d8e-b5ec-5fdae18aa781" providerId="ADAL" clId="{59C10844-6A83-48D5-9B4F-71B9877E9671}" dt="2020-01-07T11:36:04.261" v="9" actId="1076"/>
          <ac:picMkLst>
            <pc:docMk/>
            <pc:sldMk cId="161536442" sldId="304"/>
            <ac:picMk id="2" creationId="{13C39574-8F34-493C-85AB-3BBB9C194118}"/>
          </ac:picMkLst>
        </pc:picChg>
      </pc:sldChg>
      <pc:sldChg chg="addSp delSp">
        <pc:chgData name="Amardeep Sidhu" userId="0fc0fdfd-0e11-4d8e-b5ec-5fdae18aa781" providerId="ADAL" clId="{59C10844-6A83-48D5-9B4F-71B9877E9671}" dt="2020-01-07T15:44:28.921" v="11"/>
        <pc:sldMkLst>
          <pc:docMk/>
          <pc:sldMk cId="1711313884" sldId="305"/>
        </pc:sldMkLst>
        <pc:spChg chg="del">
          <ac:chgData name="Amardeep Sidhu" userId="0fc0fdfd-0e11-4d8e-b5ec-5fdae18aa781" providerId="ADAL" clId="{59C10844-6A83-48D5-9B4F-71B9877E9671}" dt="2020-01-07T15:44:25.199" v="10" actId="478"/>
          <ac:spMkLst>
            <pc:docMk/>
            <pc:sldMk cId="1711313884" sldId="305"/>
            <ac:spMk id="6" creationId="{2AF2CBA4-F034-46F4-93F8-D52E7331512D}"/>
          </ac:spMkLst>
        </pc:spChg>
        <pc:picChg chg="add">
          <ac:chgData name="Amardeep Sidhu" userId="0fc0fdfd-0e11-4d8e-b5ec-5fdae18aa781" providerId="ADAL" clId="{59C10844-6A83-48D5-9B4F-71B9877E9671}" dt="2020-01-07T15:44:28.921" v="11"/>
          <ac:picMkLst>
            <pc:docMk/>
            <pc:sldMk cId="1711313884" sldId="305"/>
            <ac:picMk id="2" creationId="{B6234C4E-1F67-48F8-9326-A4A8C1685D51}"/>
          </ac:picMkLst>
        </pc:picChg>
      </pc:sldChg>
      <pc:sldMasterChg chg="modSp">
        <pc:chgData name="Amardeep Sidhu" userId="0fc0fdfd-0e11-4d8e-b5ec-5fdae18aa781" providerId="ADAL" clId="{59C10844-6A83-48D5-9B4F-71B9877E9671}" dt="2020-01-07T11:34:18.640" v="1" actId="20577"/>
        <pc:sldMasterMkLst>
          <pc:docMk/>
          <pc:sldMasterMk cId="0" sldId="2147483668"/>
        </pc:sldMasterMkLst>
        <pc:spChg chg="mod">
          <ac:chgData name="Amardeep Sidhu" userId="0fc0fdfd-0e11-4d8e-b5ec-5fdae18aa781" providerId="ADAL" clId="{59C10844-6A83-48D5-9B4F-71B9877E9671}" dt="2020-01-07T11:34:18.640" v="1" actId="20577"/>
          <ac:spMkLst>
            <pc:docMk/>
            <pc:sldMasterMk cId="0" sldId="2147483668"/>
            <ac:spMk id="9" creationId="{00000000-0000-0000-0000-000000000000}"/>
          </ac:spMkLst>
        </pc:spChg>
      </pc:sldMasterChg>
      <pc:sldMasterChg chg="modSp">
        <pc:chgData name="Amardeep Sidhu" userId="0fc0fdfd-0e11-4d8e-b5ec-5fdae18aa781" providerId="ADAL" clId="{59C10844-6A83-48D5-9B4F-71B9877E9671}" dt="2020-01-07T11:34:24.503" v="3" actId="20577"/>
        <pc:sldMasterMkLst>
          <pc:docMk/>
          <pc:sldMasterMk cId="2098062171" sldId="2147483671"/>
        </pc:sldMasterMkLst>
        <pc:spChg chg="mod">
          <ac:chgData name="Amardeep Sidhu" userId="0fc0fdfd-0e11-4d8e-b5ec-5fdae18aa781" providerId="ADAL" clId="{59C10844-6A83-48D5-9B4F-71B9877E9671}" dt="2020-01-07T11:34:24.503" v="3" actId="20577"/>
          <ac:spMkLst>
            <pc:docMk/>
            <pc:sldMasterMk cId="2098062171" sldId="2147483671"/>
            <ac:spMk id="7"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97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14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810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915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69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56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599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789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773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368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2019.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2019.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ae.org/news/press-room/2018/12/sae-international-releases-updated-visual-chart-for-its-%E2%80%9Clevels-of-driving-automation%E2%80%9D-standard-for-self-driving-vehicl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dirty="0">
                <a:solidFill>
                  <a:schemeClr val="tx1"/>
                </a:solidFill>
              </a:rPr>
              <a:t>Tomas Mawyin</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2: </a:t>
            </a:r>
            <a:r>
              <a:rPr lang="en-US" sz="2000" b="1" dirty="0">
                <a:ea typeface="Source Sans Pro"/>
              </a:rPr>
              <a:t>Develop a Requirements Diagram</a:t>
            </a:r>
            <a:endParaRPr lang="en-US" sz="2000" b="1" dirty="0"/>
          </a:p>
        </p:txBody>
      </p:sp>
      <p:sp>
        <p:nvSpPr>
          <p:cNvPr id="4" name="Rectangle 3"/>
          <p:cNvSpPr/>
          <p:nvPr/>
        </p:nvSpPr>
        <p:spPr>
          <a:xfrm>
            <a:off x="140420" y="943722"/>
            <a:ext cx="8571780" cy="523220"/>
          </a:xfrm>
          <a:prstGeom prst="rect">
            <a:avLst/>
          </a:prstGeom>
        </p:spPr>
        <p:txBody>
          <a:bodyPr wrap="square">
            <a:spAutoFit/>
          </a:bodyPr>
          <a:lstStyle/>
          <a:p>
            <a:r>
              <a:rPr lang="en-US" dirty="0"/>
              <a:t>For the system you chose in Week 1, please create a requirements diagram below. Include at least </a:t>
            </a:r>
            <a:r>
              <a:rPr lang="en-US" u="sng" dirty="0"/>
              <a:t>five requirements</a:t>
            </a:r>
            <a:r>
              <a:rPr lang="en-US" dirty="0"/>
              <a:t>.</a:t>
            </a:r>
          </a:p>
        </p:txBody>
      </p:sp>
      <p:pic>
        <p:nvPicPr>
          <p:cNvPr id="5" name="Picture 4">
            <a:extLst>
              <a:ext uri="{FF2B5EF4-FFF2-40B4-BE49-F238E27FC236}">
                <a16:creationId xmlns:a16="http://schemas.microsoft.com/office/drawing/2014/main" id="{37F6C4D4-CC5F-476E-9CCD-DF7EA9151B2B}"/>
              </a:ext>
            </a:extLst>
          </p:cNvPr>
          <p:cNvPicPr>
            <a:picLocks noChangeAspect="1"/>
          </p:cNvPicPr>
          <p:nvPr/>
        </p:nvPicPr>
        <p:blipFill>
          <a:blip r:embed="rId3"/>
          <a:stretch>
            <a:fillRect/>
          </a:stretch>
        </p:blipFill>
        <p:spPr>
          <a:xfrm>
            <a:off x="0" y="1979839"/>
            <a:ext cx="9144000" cy="2898321"/>
          </a:xfrm>
          <a:prstGeom prst="rect">
            <a:avLst/>
          </a:prstGeom>
        </p:spPr>
      </p:pic>
    </p:spTree>
    <p:extLst>
      <p:ext uri="{BB962C8B-B14F-4D97-AF65-F5344CB8AC3E}">
        <p14:creationId xmlns:p14="http://schemas.microsoft.com/office/powerpoint/2010/main" val="135477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3: </a:t>
            </a:r>
            <a:r>
              <a:rPr lang="en-US" sz="2000" b="1" dirty="0">
                <a:ea typeface="Source Sans Pro"/>
              </a:rPr>
              <a:t>Develop a Use Case Diagram</a:t>
            </a:r>
            <a:endParaRPr lang="en-US" sz="2000" b="1" dirty="0"/>
          </a:p>
        </p:txBody>
      </p:sp>
      <p:sp>
        <p:nvSpPr>
          <p:cNvPr id="4" name="Rectangle 3"/>
          <p:cNvSpPr/>
          <p:nvPr/>
        </p:nvSpPr>
        <p:spPr>
          <a:xfrm>
            <a:off x="165820" y="887581"/>
            <a:ext cx="8584480" cy="523220"/>
          </a:xfrm>
          <a:prstGeom prst="rect">
            <a:avLst/>
          </a:prstGeom>
        </p:spPr>
        <p:txBody>
          <a:bodyPr wrap="square">
            <a:spAutoFit/>
          </a:bodyPr>
          <a:lstStyle/>
          <a:p>
            <a:r>
              <a:rPr lang="en-US" dirty="0"/>
              <a:t>For the system you chose in Week 1, please create a use case diagram. Please feel free to leverage the format below or create your own.</a:t>
            </a:r>
          </a:p>
        </p:txBody>
      </p:sp>
      <p:pic>
        <p:nvPicPr>
          <p:cNvPr id="2" name="Picture 1">
            <a:extLst>
              <a:ext uri="{FF2B5EF4-FFF2-40B4-BE49-F238E27FC236}">
                <a16:creationId xmlns:a16="http://schemas.microsoft.com/office/drawing/2014/main" id="{13C39574-8F34-493C-85AB-3BBB9C194118}"/>
              </a:ext>
            </a:extLst>
          </p:cNvPr>
          <p:cNvPicPr>
            <a:picLocks noChangeAspect="1"/>
          </p:cNvPicPr>
          <p:nvPr/>
        </p:nvPicPr>
        <p:blipFill>
          <a:blip r:embed="rId3"/>
          <a:stretch>
            <a:fillRect/>
          </a:stretch>
        </p:blipFill>
        <p:spPr>
          <a:xfrm>
            <a:off x="758039" y="1344196"/>
            <a:ext cx="7400041" cy="5158682"/>
          </a:xfrm>
          <a:prstGeom prst="rect">
            <a:avLst/>
          </a:prstGeom>
        </p:spPr>
      </p:pic>
    </p:spTree>
    <p:extLst>
      <p:ext uri="{BB962C8B-B14F-4D97-AF65-F5344CB8AC3E}">
        <p14:creationId xmlns:p14="http://schemas.microsoft.com/office/powerpoint/2010/main" val="16153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5" name="Title 1"/>
          <p:cNvSpPr txBox="1">
            <a:spLocks/>
          </p:cNvSpPr>
          <p:nvPr/>
        </p:nvSpPr>
        <p:spPr>
          <a:xfrm>
            <a:off x="127000" y="473800"/>
            <a:ext cx="85725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4: </a:t>
            </a:r>
            <a:r>
              <a:rPr lang="en-US" sz="2000" b="1" dirty="0">
                <a:ea typeface="Source Sans Pro"/>
              </a:rPr>
              <a:t>Develop a Behavior or Structure Diagram </a:t>
            </a:r>
            <a:endParaRPr lang="en-US" sz="2000" b="1" dirty="0"/>
          </a:p>
        </p:txBody>
      </p:sp>
      <p:sp>
        <p:nvSpPr>
          <p:cNvPr id="4" name="Rectangle 3"/>
          <p:cNvSpPr/>
          <p:nvPr/>
        </p:nvSpPr>
        <p:spPr>
          <a:xfrm>
            <a:off x="153120" y="887581"/>
            <a:ext cx="8546380" cy="738664"/>
          </a:xfrm>
          <a:prstGeom prst="rect">
            <a:avLst/>
          </a:prstGeom>
        </p:spPr>
        <p:txBody>
          <a:bodyPr wrap="square">
            <a:spAutoFit/>
          </a:bodyPr>
          <a:lstStyle/>
          <a:p>
            <a:r>
              <a:rPr lang="en-US" dirty="0"/>
              <a:t>For the system you chose in Week 1, please create a behavior or structure diagram. You do not need to use an MBSE modeling software; we suggest using  simple shapes available in PowerPoint to represent the blocks, and arrows for direction.</a:t>
            </a:r>
          </a:p>
        </p:txBody>
      </p:sp>
      <p:pic>
        <p:nvPicPr>
          <p:cNvPr id="2" name="Picture 1">
            <a:extLst>
              <a:ext uri="{FF2B5EF4-FFF2-40B4-BE49-F238E27FC236}">
                <a16:creationId xmlns:a16="http://schemas.microsoft.com/office/drawing/2014/main" id="{B6234C4E-1F67-48F8-9326-A4A8C1685D51}"/>
              </a:ext>
            </a:extLst>
          </p:cNvPr>
          <p:cNvPicPr>
            <a:picLocks noChangeAspect="1"/>
          </p:cNvPicPr>
          <p:nvPr/>
        </p:nvPicPr>
        <p:blipFill>
          <a:blip r:embed="rId3"/>
          <a:stretch>
            <a:fillRect/>
          </a:stretch>
        </p:blipFill>
        <p:spPr>
          <a:xfrm>
            <a:off x="0" y="2264670"/>
            <a:ext cx="9144000" cy="2328659"/>
          </a:xfrm>
          <a:prstGeom prst="rect">
            <a:avLst/>
          </a:prstGeom>
        </p:spPr>
      </p:pic>
    </p:spTree>
    <p:extLst>
      <p:ext uri="{BB962C8B-B14F-4D97-AF65-F5344CB8AC3E}">
        <p14:creationId xmlns:p14="http://schemas.microsoft.com/office/powerpoint/2010/main" val="171131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49436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3 Project: Critiquin</a:t>
            </a:r>
            <a:r>
              <a:rPr lang="en-US" sz="2800" b="1" dirty="0">
                <a:latin typeface="Arial"/>
                <a:ea typeface="Source Sans Pro"/>
              </a:rPr>
              <a:t>g an MBSE 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sz="1400" dirty="0"/>
          </a:p>
          <a:p>
            <a:r>
              <a:rPr lang="en-US" b="1" dirty="0">
                <a:solidFill>
                  <a:srgbClr val="FFFFFF"/>
                </a:solidFill>
                <a:ea typeface="Source Sans Pro"/>
              </a:rPr>
              <a:t>REQUIRED STEPS</a:t>
            </a:r>
            <a:endParaRPr lang="en-US" dirty="0"/>
          </a:p>
          <a:p>
            <a:pPr>
              <a:lnSpc>
                <a:spcPct val="60000"/>
              </a:lnSpc>
            </a:pPr>
            <a:endParaRPr lang="en-US" dirty="0"/>
          </a:p>
          <a:p>
            <a:pPr>
              <a:lnSpc>
                <a:spcPct val="150000"/>
              </a:lnSpc>
            </a:pPr>
            <a:r>
              <a:rPr lang="en-US" b="1" dirty="0">
                <a:solidFill>
                  <a:schemeClr val="bg1"/>
                </a:solidFill>
              </a:rPr>
              <a:t>Step 1: Critique this project following the instructions.</a:t>
            </a:r>
          </a:p>
          <a:p>
            <a:pPr>
              <a:lnSpc>
                <a:spcPct val="150000"/>
              </a:lnSpc>
            </a:pPr>
            <a:r>
              <a:rPr lang="en-US" b="1" dirty="0">
                <a:solidFill>
                  <a:schemeClr val="bg1"/>
                </a:solidFill>
              </a:rPr>
              <a:t>Step 2. Save and upload the project in the platform.</a:t>
            </a:r>
          </a:p>
          <a:p>
            <a:pPr>
              <a:lnSpc>
                <a:spcPct val="150000"/>
              </a:lnSpc>
            </a:pPr>
            <a:r>
              <a:rPr lang="en-US" b="1" dirty="0">
                <a:solidFill>
                  <a:schemeClr val="bg1"/>
                </a:solidFill>
              </a:rPr>
              <a:t>Step 3. Peer review the two critiques from your peers that the platform will automatically assign you.</a:t>
            </a:r>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4794545" cy="38032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Critique this project MBSE approach covering:</a:t>
            </a:r>
          </a:p>
          <a:p>
            <a:pPr marL="342900" lvl="0" indent="-342900">
              <a:lnSpc>
                <a:spcPct val="150000"/>
              </a:lnSpc>
              <a:buClr>
                <a:schemeClr val="dk1"/>
              </a:buClr>
              <a:buSzPct val="84615"/>
              <a:buAutoNum type="arabicPeriod"/>
            </a:pPr>
            <a:r>
              <a:rPr lang="en-US" dirty="0">
                <a:solidFill>
                  <a:schemeClr val="dk1"/>
                </a:solidFill>
              </a:rPr>
              <a:t>Scope and Purpose (limit 300 words)</a:t>
            </a:r>
          </a:p>
          <a:p>
            <a:pPr marL="342900" indent="-342900">
              <a:lnSpc>
                <a:spcPct val="150000"/>
              </a:lnSpc>
              <a:buClr>
                <a:schemeClr val="dk1"/>
              </a:buClr>
              <a:buSzPct val="84615"/>
              <a:buFont typeface="+mj-lt"/>
              <a:buAutoNum type="arabicPeriod"/>
            </a:pPr>
            <a:r>
              <a:rPr lang="en-US" dirty="0">
                <a:solidFill>
                  <a:schemeClr val="dk1"/>
                </a:solidFill>
              </a:rPr>
              <a:t>Strengths and Weakness (limit 300 words)</a:t>
            </a:r>
          </a:p>
          <a:p>
            <a:pPr marL="342900" indent="-342900">
              <a:lnSpc>
                <a:spcPct val="150000"/>
              </a:lnSpc>
              <a:buClr>
                <a:schemeClr val="dk1"/>
              </a:buClr>
              <a:buSzPct val="84615"/>
              <a:buFontTx/>
              <a:buAutoNum type="arabicPeriod"/>
            </a:pPr>
            <a:r>
              <a:rPr lang="en-US" dirty="0">
                <a:solidFill>
                  <a:schemeClr val="dk1"/>
                </a:solidFill>
              </a:rPr>
              <a:t>Qualities of Great Models (limit 300 words)</a:t>
            </a:r>
          </a:p>
          <a:p>
            <a:pPr marL="342900" indent="-342900">
              <a:lnSpc>
                <a:spcPct val="150000"/>
              </a:lnSpc>
              <a:buClr>
                <a:schemeClr val="dk1"/>
              </a:buClr>
              <a:buSzPct val="84615"/>
              <a:buFontTx/>
              <a:buAutoNum type="arabicPeriod"/>
            </a:pPr>
            <a:r>
              <a:rPr lang="en-US" dirty="0">
                <a:solidFill>
                  <a:schemeClr val="dk1"/>
                </a:solidFill>
              </a:rPr>
              <a:t>Conclusions and Recommendations (limit 300 words)</a:t>
            </a:r>
          </a:p>
          <a:p>
            <a:pPr>
              <a:buClr>
                <a:schemeClr val="dk1"/>
              </a:buClr>
              <a:buSzPct val="84615"/>
            </a:pPr>
            <a:endParaRPr lang="en-US" dirty="0"/>
          </a:p>
          <a:p>
            <a:pPr>
              <a:buClr>
                <a:schemeClr val="dk1"/>
              </a:buClr>
              <a:buSzPct val="84615"/>
            </a:pPr>
            <a:r>
              <a:rPr lang="en-US" dirty="0"/>
              <a:t>You should presume that the rationale of the critique is "</a:t>
            </a:r>
            <a:r>
              <a:rPr lang="en-US" b="1" dirty="0"/>
              <a:t>Evaluate whether a project should adopt the MBSE approach or stay with the status-quo.</a:t>
            </a:r>
            <a:r>
              <a:rPr lang="en-US" dirty="0"/>
              <a:t>”</a:t>
            </a:r>
          </a:p>
          <a:p>
            <a:pPr>
              <a:buClr>
                <a:schemeClr val="dk1"/>
              </a:buClr>
              <a:buSzPct val="84615"/>
            </a:pPr>
            <a:endParaRPr lang="en-US" dirty="0">
              <a:solidFill>
                <a:schemeClr val="dk1"/>
              </a:solidFill>
            </a:endParaRPr>
          </a:p>
          <a:p>
            <a:pPr fontAlgn="base"/>
            <a:r>
              <a:rPr lang="en-US" i="1" dirty="0"/>
              <a:t>Please note that this project combines weeks 1 and 2 project submissions – good practices– from a previous course so you will not be conducting a critique of a full model.</a:t>
            </a:r>
          </a:p>
        </p:txBody>
      </p:sp>
    </p:spTree>
    <p:extLst>
      <p:ext uri="{BB962C8B-B14F-4D97-AF65-F5344CB8AC3E}">
        <p14:creationId xmlns:p14="http://schemas.microsoft.com/office/powerpoint/2010/main" val="59679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1. 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r>
              <a:rPr lang="en-US" dirty="0">
                <a:solidFill>
                  <a:schemeClr val="tx1"/>
                </a:solidFill>
              </a:rPr>
              <a:t>This project is using MBSE to build a Vehicle Traffic Assist (VTA) model. The scope of the model is clear in terms of the main function of the model but there are some components of the scope missing. The analysis does a good job in giving the reader an idea of what elements are excluded on the model, for instance, the vehicle itself or other vehicles on the road. However, there is missing information about the organizations involved, and what level of hardware/software will be included.</a:t>
            </a:r>
          </a:p>
          <a:p>
            <a:endParaRPr lang="en-US" dirty="0">
              <a:solidFill>
                <a:schemeClr val="tx1"/>
              </a:solidFill>
            </a:endParaRPr>
          </a:p>
          <a:p>
            <a:r>
              <a:rPr lang="en-US" dirty="0">
                <a:solidFill>
                  <a:schemeClr val="tx1"/>
                </a:solidFill>
              </a:rPr>
              <a:t>There is a good amount of detail in terms of other dimensions. For example, there is a good level of detail on what information the model will contain to inform the users. This is well related to the purpose of the MBSE approach which is to help in the integration of the VTA system with the vehicle. The reader can see the benefits of using an MBSE approach on such a complex system, but there are no details on how the main purpose of the model will be implemented or under what conditions. For instance, there is no real representation on how the VTA system will integrate and work with the vehicle.</a:t>
            </a:r>
          </a:p>
          <a:p>
            <a:endParaRPr lang="en-US" dirty="0">
              <a:solidFill>
                <a:schemeClr val="tx1"/>
              </a:solidFill>
            </a:endParaRPr>
          </a:p>
          <a:p>
            <a:r>
              <a:rPr lang="en-US" dirty="0">
                <a:solidFill>
                  <a:schemeClr val="tx1"/>
                </a:solidFill>
              </a:rPr>
              <a:t>After reviewing the diagrams on this model, it’s clear that the developers spend a lot of time on the internal requirements and structure of the system, as well as the main use cases, but the model still lack the details on the integration to the vehicle as stated in the purpose. On another note, the diagrams are detail enough to show some of the additional benefits described in the purpose. There is a good amount of information that can be used to query the model in a clear and effective way.</a:t>
            </a:r>
          </a:p>
        </p:txBody>
      </p:sp>
    </p:spTree>
    <p:extLst>
      <p:ext uri="{BB962C8B-B14F-4D97-AF65-F5344CB8AC3E}">
        <p14:creationId xmlns:p14="http://schemas.microsoft.com/office/powerpoint/2010/main" val="27219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28600" y="59001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90534" y="1149116"/>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2. 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a typeface="Source Sans Pro"/>
            </a:endParaRPr>
          </a:p>
          <a:p>
            <a:pPr marL="285750" indent="-285750">
              <a:buFont typeface="Arial" panose="020B0604020202020204" pitchFamily="34" charset="0"/>
              <a:buChar char="•"/>
            </a:pPr>
            <a:r>
              <a:rPr lang="en-US" dirty="0">
                <a:solidFill>
                  <a:schemeClr val="tx1"/>
                </a:solidFill>
                <a:ea typeface="Source Sans Pro"/>
              </a:rPr>
              <a:t>There is a really good organization and definition on how the model is set up. Most diagrams indicate their main benefits and the relationship to the overall system.</a:t>
            </a:r>
          </a:p>
          <a:p>
            <a:pPr marL="285750" indent="-285750">
              <a:buFont typeface="Arial" panose="020B0604020202020204" pitchFamily="34" charset="0"/>
              <a:buChar char="•"/>
            </a:pPr>
            <a:r>
              <a:rPr lang="en-US" dirty="0">
                <a:solidFill>
                  <a:schemeClr val="tx1"/>
                </a:solidFill>
                <a:ea typeface="Source Sans Pro"/>
              </a:rPr>
              <a:t>Sequence diagrams show a good amount of information on how the system needs to behave to complete the function of assisting during traffic.</a:t>
            </a:r>
          </a:p>
          <a:p>
            <a:pPr marL="285750" indent="-285750">
              <a:buFont typeface="Arial" panose="020B0604020202020204" pitchFamily="34" charset="0"/>
              <a:buChar char="•"/>
            </a:pPr>
            <a:r>
              <a:rPr lang="en-US" dirty="0">
                <a:solidFill>
                  <a:schemeClr val="tx1"/>
                </a:solidFill>
                <a:ea typeface="Source Sans Pro"/>
              </a:rPr>
              <a:t>There is a clear list of requirements that are classified in a proper manner. By implementing requirements this way it is easy for engineers to query the system effectively.</a:t>
            </a:r>
          </a:p>
          <a:p>
            <a:pPr marL="285750" indent="-285750">
              <a:buFont typeface="Arial" panose="020B0604020202020204" pitchFamily="34" charset="0"/>
              <a:buChar char="•"/>
            </a:pPr>
            <a:r>
              <a:rPr lang="en-US" dirty="0">
                <a:solidFill>
                  <a:schemeClr val="tx1"/>
                </a:solidFill>
                <a:ea typeface="Source Sans Pro"/>
              </a:rPr>
              <a:t>Uses cases show a good amount of detail for the main function and the interaction with other vehicles and services.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122098"/>
            <a:ext cx="426061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dirty="0">
              <a:solidFill>
                <a:schemeClr val="tx1"/>
              </a:solidFill>
            </a:endParaRPr>
          </a:p>
          <a:p>
            <a:r>
              <a:rPr lang="en-US" b="1" i="1" dirty="0">
                <a:solidFill>
                  <a:schemeClr val="tx1"/>
                </a:solidFill>
                <a:ea typeface="Source Sans Pro"/>
              </a:rPr>
              <a:t>Weakness</a:t>
            </a:r>
          </a:p>
          <a:p>
            <a:r>
              <a:rPr lang="en-US" b="1" i="1" dirty="0">
                <a:solidFill>
                  <a:schemeClr val="tx1"/>
                </a:solidFill>
                <a:ea typeface="Source Sans Pro"/>
              </a:rPr>
              <a:t>(Limit 150 words)</a:t>
            </a:r>
          </a:p>
          <a:p>
            <a:endParaRPr lang="en-US" b="1" i="1" dirty="0">
              <a:solidFill>
                <a:schemeClr val="tx1"/>
              </a:solidFill>
              <a:ea typeface="Source Sans Pro"/>
            </a:endParaRPr>
          </a:p>
          <a:p>
            <a:pPr marL="285750" lvl="0" indent="-285750" fontAlgn="base">
              <a:buFont typeface="Arial" panose="020B0604020202020204" pitchFamily="34" charset="0"/>
              <a:buChar char="•"/>
            </a:pPr>
            <a:r>
              <a:rPr lang="en-US" dirty="0"/>
              <a:t>The scope of the project mentions hardware and software implementation but there seems to be more focus on software functions.</a:t>
            </a:r>
          </a:p>
          <a:p>
            <a:pPr marL="285750" lvl="0" indent="-285750" fontAlgn="base">
              <a:buFont typeface="Arial" panose="020B0604020202020204" pitchFamily="34" charset="0"/>
              <a:buChar char="•"/>
            </a:pPr>
            <a:r>
              <a:rPr lang="en-US" dirty="0"/>
              <a:t>There is no indications of failure modes or any mitigating actions in case of a fault. For example, what would happen if the perception subsystem fails to recognize other vehicles?</a:t>
            </a:r>
          </a:p>
          <a:p>
            <a:pPr marL="285750" lvl="0" indent="-285750" fontAlgn="base">
              <a:buFont typeface="Arial" panose="020B0604020202020204" pitchFamily="34" charset="0"/>
              <a:buChar char="•"/>
            </a:pPr>
            <a:r>
              <a:rPr lang="en-US" dirty="0"/>
              <a:t>There is no allocation of requirements to any of the components shown in the structural diagrams, making traceability difficult.</a:t>
            </a:r>
          </a:p>
          <a:p>
            <a:pPr marL="285750" lvl="0" indent="-285750" fontAlgn="base">
              <a:buFont typeface="Arial" panose="020B0604020202020204" pitchFamily="34" charset="0"/>
              <a:buChar char="•"/>
            </a:pPr>
            <a:r>
              <a:rPr lang="en-US" dirty="0"/>
              <a:t>There is no method shown to verified and validate requirements.</a:t>
            </a:r>
          </a:p>
          <a:p>
            <a:pPr marL="285750" lvl="0" indent="-285750" fontAlgn="base">
              <a:buFont typeface="Arial" panose="020B0604020202020204" pitchFamily="34" charset="0"/>
              <a:buChar char="•"/>
            </a:pPr>
            <a:r>
              <a:rPr lang="en-US" dirty="0"/>
              <a:t>The approach mentions the use of data for simulations but there are no parametric diagrams to achieve this.</a:t>
            </a:r>
          </a:p>
          <a:p>
            <a:endParaRPr lang="en-US"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dirty="0">
              <a:solidFill>
                <a:schemeClr val="tx1"/>
              </a:solidFill>
            </a:endParaRPr>
          </a:p>
          <a:p>
            <a:pPr>
              <a:lnSpc>
                <a:spcPct val="60000"/>
              </a:lnSpc>
            </a:pPr>
            <a:endParaRPr lang="en-US"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3. 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buFont typeface="Arial" panose="020B0604020202020204" pitchFamily="34" charset="0"/>
              <a:buChar char="•"/>
            </a:pPr>
            <a:r>
              <a:rPr lang="en-US" b="1" dirty="0">
                <a:solidFill>
                  <a:schemeClr val="tx1"/>
                </a:solidFill>
              </a:rPr>
              <a:t>Linked to Decision Support:</a:t>
            </a:r>
            <a:r>
              <a:rPr lang="en-US" dirty="0">
                <a:solidFill>
                  <a:schemeClr val="tx1"/>
                </a:solidFill>
              </a:rPr>
              <a:t> Even though this is an initial model and is still missing some information, the model shows value for the decision making process. The users of the model would be able to understand if the system is meeting the expected function or which parts are not performing as required.</a:t>
            </a:r>
          </a:p>
          <a:p>
            <a:pPr marL="285750" indent="-285750">
              <a:buFont typeface="Arial" panose="020B0604020202020204" pitchFamily="34" charset="0"/>
              <a:buChar char="•"/>
            </a:pPr>
            <a:r>
              <a:rPr lang="en-US" b="1" dirty="0">
                <a:solidFill>
                  <a:schemeClr val="tx1"/>
                </a:solidFill>
              </a:rPr>
              <a:t>Understandable and Well-Organized: </a:t>
            </a:r>
            <a:r>
              <a:rPr lang="en-US" dirty="0">
                <a:solidFill>
                  <a:schemeClr val="tx1"/>
                </a:solidFill>
              </a:rPr>
              <a:t>The model is very well organized. It starts by providing an overview of the different diagrams and how they are connected to form the system. All the diagrams are clear to understand and it would be easy to aggregate new diagrams (for example, parametric or state machines) or add/update components to the existing diagrams. Some additional work can be put into the modularization of the different components.</a:t>
            </a:r>
          </a:p>
          <a:p>
            <a:pPr marL="285750" indent="-285750">
              <a:buFont typeface="Arial" panose="020B0604020202020204" pitchFamily="34" charset="0"/>
              <a:buChar char="•"/>
            </a:pPr>
            <a:r>
              <a:rPr lang="en-US" b="1" dirty="0">
                <a:solidFill>
                  <a:schemeClr val="tx1"/>
                </a:solidFill>
              </a:rPr>
              <a:t>Elegant: </a:t>
            </a:r>
            <a:r>
              <a:rPr lang="en-US" dirty="0">
                <a:solidFill>
                  <a:schemeClr val="tx1"/>
                </a:solidFill>
              </a:rPr>
              <a:t>The model is at its infancy and therefore it is difficult to tell if the model is build with an economy of description. Once the model is build with representative data it would be ideal to keep in mind this point in mind.</a:t>
            </a:r>
          </a:p>
          <a:p>
            <a:pPr marL="285750" indent="-285750">
              <a:buFont typeface="Arial" panose="020B0604020202020204" pitchFamily="34" charset="0"/>
              <a:buChar char="•"/>
            </a:pPr>
            <a:endParaRPr lang="en-US" b="1" dirty="0">
              <a:solidFill>
                <a:schemeClr val="tx1"/>
              </a:solidFill>
            </a:endParaRPr>
          </a:p>
          <a:p>
            <a:pPr marL="285750" indent="-285750">
              <a:buFont typeface="Arial" panose="020B0604020202020204" pitchFamily="34" charset="0"/>
              <a:buChar char="•"/>
            </a:pPr>
            <a:r>
              <a:rPr lang="en-US" b="1" dirty="0">
                <a:solidFill>
                  <a:schemeClr val="tx1"/>
                </a:solidFill>
              </a:rPr>
              <a:t>Deployment: </a:t>
            </a:r>
            <a:r>
              <a:rPr lang="en-US" dirty="0">
                <a:solidFill>
                  <a:schemeClr val="tx1"/>
                </a:solidFill>
              </a:rPr>
              <a:t>Another aspect I would emphasize is the issue of deployment. Since the VTA feature is to be used on commercial vehicles, this could be an important factor to be represented if the system needs to interact with different brands of vehicles. Also, this is an important factor to consider if there is a supply chain involved in the development of this system.</a:t>
            </a:r>
            <a:endParaRPr lang="en-US" b="1"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a:t>4. </a:t>
            </a:r>
            <a:r>
              <a:rPr lang="en-US" sz="2000"/>
              <a:t>Offer your conclusions and recommendations evaluating whether a project should adopt the MBSE approach or stay with the status-quo.</a:t>
            </a:r>
          </a:p>
          <a:p>
            <a:pPr lvl="0" fontAlgn="base"/>
            <a:r>
              <a:rPr lang="en-US" sz="2000" i="1"/>
              <a:t>[</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dirty="0"/>
          </a:p>
          <a:p>
            <a:endParaRPr lang="en-US" b="1" i="1" dirty="0">
              <a:solidFill>
                <a:schemeClr val="tx1"/>
              </a:solidFill>
              <a:ea typeface="Source Sans Pro"/>
            </a:endParaRPr>
          </a:p>
          <a:p>
            <a:r>
              <a:rPr lang="en-US" dirty="0">
                <a:solidFill>
                  <a:schemeClr val="tx1"/>
                </a:solidFill>
              </a:rPr>
              <a:t>There seems to be a lot of effort put in the initial creation of the model. As stated before, some additional work needs to be done to complete other areas of the model, this will include the hardware components, allocation of requirement to the hardware and software blocks, failure mode detection and corrective actions, as well as some emphasis in the distribution and deployment of the system. That being said, it is clear that the MBSE approach is showing great benefits and will allow the system developers to analyze, optimize, and verify their system with great results.</a:t>
            </a:r>
          </a:p>
          <a:p>
            <a:endParaRPr lang="en-US" dirty="0">
              <a:solidFill>
                <a:schemeClr val="tx1"/>
              </a:solidFill>
            </a:endParaRPr>
          </a:p>
          <a:p>
            <a:r>
              <a:rPr lang="en-US" dirty="0">
                <a:solidFill>
                  <a:schemeClr val="tx1"/>
                </a:solidFill>
              </a:rPr>
              <a:t>I would recommend the use of the MBSE approach for the remainder of this project. I would also recommend, if possible, to assign a developer to ensure the modularity of the system is included, that way this project could serve as a template for future projects.</a:t>
            </a:r>
          </a:p>
          <a:p>
            <a:endParaRPr lang="en-US"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7" name="CustomShape 5"/>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b="1" dirty="0">
                <a:solidFill>
                  <a:schemeClr val="bg1"/>
                </a:solidFill>
              </a:rPr>
              <a:t>Step 1: </a:t>
            </a:r>
            <a:r>
              <a:rPr lang="en-US" dirty="0">
                <a:solidFill>
                  <a:schemeClr val="bg1"/>
                </a:solidFill>
              </a:rPr>
              <a:t>Choose one of the good practices provided</a:t>
            </a:r>
          </a:p>
          <a:p>
            <a:pPr>
              <a:lnSpc>
                <a:spcPct val="150000"/>
              </a:lnSpc>
            </a:pPr>
            <a:r>
              <a:rPr lang="en-US" b="1" dirty="0">
                <a:solidFill>
                  <a:schemeClr val="bg1"/>
                </a:solidFill>
              </a:rPr>
              <a:t>Step 2</a:t>
            </a:r>
            <a:r>
              <a:rPr lang="en-US" dirty="0">
                <a:solidFill>
                  <a:schemeClr val="bg1"/>
                </a:solidFill>
              </a:rPr>
              <a:t>: Download and read the project</a:t>
            </a:r>
          </a:p>
          <a:p>
            <a:pPr>
              <a:lnSpc>
                <a:spcPct val="150000"/>
              </a:lnSpc>
            </a:pPr>
            <a:r>
              <a:rPr lang="en-US" b="1" dirty="0">
                <a:solidFill>
                  <a:schemeClr val="bg1"/>
                </a:solidFill>
              </a:rPr>
              <a:t>Step 3</a:t>
            </a:r>
            <a:r>
              <a:rPr lang="en-US" dirty="0">
                <a:solidFill>
                  <a:schemeClr val="bg1"/>
                </a:solidFill>
              </a:rPr>
              <a:t>: Critique the project using the template from the document you downloaded</a:t>
            </a:r>
          </a:p>
          <a:p>
            <a:pPr>
              <a:lnSpc>
                <a:spcPct val="150000"/>
              </a:lnSpc>
            </a:pPr>
            <a:r>
              <a:rPr lang="en-US" b="1" dirty="0">
                <a:solidFill>
                  <a:schemeClr val="bg1"/>
                </a:solidFill>
              </a:rPr>
              <a:t>Step 4</a:t>
            </a:r>
            <a:r>
              <a:rPr lang="en-US" dirty="0">
                <a:solidFill>
                  <a:schemeClr val="bg1"/>
                </a:solidFill>
              </a:rPr>
              <a:t>: Add your name and surname to the project, and save your file with your name and surname too, i.e., [</a:t>
            </a:r>
            <a:r>
              <a:rPr lang="en-US" b="1" dirty="0">
                <a:solidFill>
                  <a:schemeClr val="bg1"/>
                </a:solidFill>
              </a:rPr>
              <a:t>W3Critique_Name_Surname</a:t>
            </a:r>
            <a:r>
              <a:rPr lang="en-US" dirty="0">
                <a:solidFill>
                  <a:schemeClr val="bg1"/>
                </a:solidFill>
              </a:rPr>
              <a:t>] </a:t>
            </a:r>
          </a:p>
          <a:p>
            <a:pPr>
              <a:lnSpc>
                <a:spcPct val="150000"/>
              </a:lnSpc>
            </a:pPr>
            <a:r>
              <a:rPr lang="en-US" b="1" dirty="0">
                <a:solidFill>
                  <a:schemeClr val="bg1"/>
                </a:solidFill>
              </a:rPr>
              <a:t>Step 4</a:t>
            </a:r>
            <a:r>
              <a:rPr lang="en-US" dirty="0">
                <a:solidFill>
                  <a:schemeClr val="bg1"/>
                </a:solidFill>
              </a:rPr>
              <a:t>: Evaluate the two critiques from your peers that the platform will automatically assign you</a:t>
            </a:r>
          </a:p>
          <a:p>
            <a:pPr>
              <a:lnSpc>
                <a:spcPct val="15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2" name="TextBox 1"/>
          <p:cNvSpPr txBox="1"/>
          <p:nvPr/>
        </p:nvSpPr>
        <p:spPr>
          <a:xfrm>
            <a:off x="351692" y="1969477"/>
            <a:ext cx="8440616" cy="2246769"/>
          </a:xfrm>
          <a:prstGeom prst="rect">
            <a:avLst/>
          </a:prstGeom>
          <a:noFill/>
        </p:spPr>
        <p:txBody>
          <a:bodyPr wrap="square" rtlCol="0">
            <a:spAutoFit/>
          </a:bodyPr>
          <a:lstStyle/>
          <a:p>
            <a:r>
              <a:rPr lang="en-US" dirty="0"/>
              <a:t>Vehicle Traffic Assist (VTA) is a software and hardware package for consumer passenger vehicles to manage both keeping the vehicle in it's lane as well as managing the distance to the car ahead during traffic jams. The design of the vehicle itself is outside the scope, as are other vehicles on the road, and infrastructure elements. VTA is envisioned to be an SAE Level 3 [1] feature, such that the driver is always expected to oversee the vehicle operation and takeover when requested by the system.</a:t>
            </a:r>
          </a:p>
          <a:p>
            <a:endParaRPr lang="en-US" dirty="0"/>
          </a:p>
          <a:p>
            <a:r>
              <a:rPr lang="en-US" dirty="0"/>
              <a:t>Initial MBSE effort for VTA will include capturing system functional requirements, system architecture, feature level use cases, and information on how the use cases are realized. Subsequent iterations of the VTA model will include architecture decomposition from function to form elements, identification of interfaces, requirements decomposition and their allocation to elements and interfaces.</a:t>
            </a:r>
          </a:p>
        </p:txBody>
      </p:sp>
      <p:sp>
        <p:nvSpPr>
          <p:cNvPr id="6" name="TextBox 5">
            <a:extLst>
              <a:ext uri="{FF2B5EF4-FFF2-40B4-BE49-F238E27FC236}">
                <a16:creationId xmlns:a16="http://schemas.microsoft.com/office/drawing/2014/main" id="{EBCA0380-662B-4DDA-AE8F-64A60DB3348C}"/>
              </a:ext>
            </a:extLst>
          </p:cNvPr>
          <p:cNvSpPr txBox="1"/>
          <p:nvPr/>
        </p:nvSpPr>
        <p:spPr>
          <a:xfrm>
            <a:off x="433633" y="6070862"/>
            <a:ext cx="2712602" cy="307777"/>
          </a:xfrm>
          <a:prstGeom prst="rect">
            <a:avLst/>
          </a:prstGeom>
          <a:noFill/>
        </p:spPr>
        <p:txBody>
          <a:bodyPr wrap="none" rtlCol="0">
            <a:spAutoFit/>
          </a:bodyPr>
          <a:lstStyle/>
          <a:p>
            <a:r>
              <a:rPr lang="en-US" dirty="0"/>
              <a:t>[1] </a:t>
            </a:r>
            <a:r>
              <a:rPr lang="en-US" dirty="0">
                <a:hlinkClick r:id="rId3"/>
              </a:rPr>
              <a:t>Levels of Driving Automation</a:t>
            </a:r>
            <a:endParaRPr lang="en-US" dirty="0"/>
          </a:p>
        </p:txBody>
      </p:sp>
    </p:spTree>
    <p:extLst>
      <p:ext uri="{BB962C8B-B14F-4D97-AF65-F5344CB8AC3E}">
        <p14:creationId xmlns:p14="http://schemas.microsoft.com/office/powerpoint/2010/main" val="61419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2" name="TextBox 1"/>
          <p:cNvSpPr txBox="1"/>
          <p:nvPr/>
        </p:nvSpPr>
        <p:spPr>
          <a:xfrm>
            <a:off x="353647" y="1397978"/>
            <a:ext cx="8168053" cy="1384995"/>
          </a:xfrm>
          <a:prstGeom prst="rect">
            <a:avLst/>
          </a:prstGeom>
          <a:noFill/>
        </p:spPr>
        <p:txBody>
          <a:bodyPr wrap="square" rtlCol="0">
            <a:spAutoFit/>
          </a:bodyPr>
          <a:lstStyle/>
          <a:p>
            <a:r>
              <a:rPr lang="en-US" dirty="0"/>
              <a:t>The approach to building VTA will change dramatically with MBSE-driven development, as compared to a traditional approach to building this kind of vehicle functionality. Specifically, the team will have designed with the rule that no requirements are allowed outside of the model, and all requirements must be testable against the model. Further, the team will incorporate traffic simulations directly with system models, so that the system parameters can be calibrated against simulation data automatically.</a:t>
            </a:r>
          </a:p>
        </p:txBody>
      </p:sp>
    </p:spTree>
    <p:extLst>
      <p:ext uri="{BB962C8B-B14F-4D97-AF65-F5344CB8AC3E}">
        <p14:creationId xmlns:p14="http://schemas.microsoft.com/office/powerpoint/2010/main" val="265759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2" name="TextBox 1"/>
          <p:cNvSpPr txBox="1"/>
          <p:nvPr/>
        </p:nvSpPr>
        <p:spPr>
          <a:xfrm>
            <a:off x="527538" y="1670538"/>
            <a:ext cx="8308731" cy="954107"/>
          </a:xfrm>
          <a:prstGeom prst="rect">
            <a:avLst/>
          </a:prstGeom>
          <a:noFill/>
        </p:spPr>
        <p:txBody>
          <a:bodyPr wrap="square" rtlCol="0">
            <a:spAutoFit/>
          </a:bodyPr>
          <a:lstStyle/>
          <a:p>
            <a:r>
              <a:rPr lang="en-US" dirty="0"/>
              <a:t>The purpose of employing MBSE to help build VTA is strictly to support integration of the system with the vehicle. By forcing all team members to work through a single model, we will mature our understanding of the internal interface between parts of the system. If this MBSE effort results in some increase in productivity, it will be an added benefit (but not one that the company will invest against). </a:t>
            </a:r>
          </a:p>
        </p:txBody>
      </p:sp>
    </p:spTree>
    <p:extLst>
      <p:ext uri="{BB962C8B-B14F-4D97-AF65-F5344CB8AC3E}">
        <p14:creationId xmlns:p14="http://schemas.microsoft.com/office/powerpoint/2010/main" val="197407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6" name="TextBox 5"/>
          <p:cNvSpPr txBox="1"/>
          <p:nvPr/>
        </p:nvSpPr>
        <p:spPr>
          <a:xfrm>
            <a:off x="468924" y="1503485"/>
            <a:ext cx="8206152" cy="4401205"/>
          </a:xfrm>
          <a:prstGeom prst="rect">
            <a:avLst/>
          </a:prstGeom>
          <a:noFill/>
        </p:spPr>
        <p:txBody>
          <a:bodyPr wrap="square" rtlCol="0">
            <a:spAutoFit/>
          </a:bodyPr>
          <a:lstStyle/>
          <a:p>
            <a:r>
              <a:rPr lang="en-US" b="1" dirty="0"/>
              <a:t>Central model or federation of models:</a:t>
            </a:r>
            <a:r>
              <a:rPr lang="en-US" dirty="0"/>
              <a:t> The VTA project will employ a central model that could be accessed (</a:t>
            </a:r>
            <a:r>
              <a:rPr lang="en-US" dirty="0" err="1"/>
              <a:t>r&amp;w</a:t>
            </a:r>
            <a:r>
              <a:rPr lang="en-US" dirty="0"/>
              <a:t>) by multiple teams. Changing the model will involve a review process involving technical experts and/or peers.</a:t>
            </a:r>
          </a:p>
          <a:p>
            <a:r>
              <a:rPr lang="en-US" b="1" dirty="0"/>
              <a:t>Model Views: </a:t>
            </a:r>
            <a:r>
              <a:rPr lang="en-US" dirty="0"/>
              <a:t>To start, the model views will be identical to the </a:t>
            </a:r>
            <a:r>
              <a:rPr lang="en-US" dirty="0" err="1"/>
              <a:t>SysML</a:t>
            </a:r>
            <a:r>
              <a:rPr lang="en-US" dirty="0"/>
              <a:t> diagrams, until the team is able to gather feedback on </a:t>
            </a:r>
            <a:r>
              <a:rPr lang="en-US" dirty="0" err="1"/>
              <a:t>SysML</a:t>
            </a:r>
            <a:r>
              <a:rPr lang="en-US" dirty="0"/>
              <a:t> diagrams from internal and external stakeholders. We may customize these views for stakeholders (VP of Engineering, Product Manager, External Vehicle Partner) in the future. </a:t>
            </a:r>
          </a:p>
          <a:p>
            <a:r>
              <a:rPr lang="en-US" dirty="0"/>
              <a:t>All system blocks will be named with capitalized first letters to promote easier identification as a pattern. A numbering convention will be followed for all requirements. </a:t>
            </a:r>
          </a:p>
          <a:p>
            <a:r>
              <a:rPr lang="en-US" b="1" dirty="0"/>
              <a:t>Model repository or library: </a:t>
            </a:r>
            <a:r>
              <a:rPr lang="en-US" dirty="0"/>
              <a:t>The model repository will be stored on the team's shared drive - it will not be permitted to branch the repository. Users may check out code, but it must be re-integrated with the central model. </a:t>
            </a:r>
          </a:p>
          <a:p>
            <a:r>
              <a:rPr lang="en-US" b="1" dirty="0"/>
              <a:t>Model Checking: </a:t>
            </a:r>
            <a:r>
              <a:rPr lang="en-US" dirty="0"/>
              <a:t>The model will enable unit consistency checks and logic check for normal and degraded (including diagnostic) functionality. Performance checks and calibration shall be excluded from the scope of model checking.</a:t>
            </a:r>
          </a:p>
          <a:p>
            <a:r>
              <a:rPr lang="en-US" b="1" dirty="0"/>
              <a:t>Ontology: </a:t>
            </a:r>
            <a:r>
              <a:rPr lang="en-US" dirty="0"/>
              <a:t>Function, component, and interface requirements should show clear allocation to architectural elements. Taxonomy as defined in SAE's J3016 shall be employed when modeling the system. </a:t>
            </a:r>
          </a:p>
          <a:p>
            <a:r>
              <a:rPr lang="en-US" b="1" dirty="0"/>
              <a:t>MBSE Methodology: </a:t>
            </a:r>
            <a:r>
              <a:rPr lang="en-US" dirty="0"/>
              <a:t>The team will not use a proprietary MBSE Methodology, but rather will follow the company's existing Agile process for the first attempt </a:t>
            </a:r>
          </a:p>
        </p:txBody>
      </p:sp>
    </p:spTree>
    <p:extLst>
      <p:ext uri="{BB962C8B-B14F-4D97-AF65-F5344CB8AC3E}">
        <p14:creationId xmlns:p14="http://schemas.microsoft.com/office/powerpoint/2010/main" val="72407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TextBox 5"/>
          <p:cNvSpPr txBox="1"/>
          <p:nvPr/>
        </p:nvSpPr>
        <p:spPr>
          <a:xfrm>
            <a:off x="354623" y="1747175"/>
            <a:ext cx="7802442" cy="1384995"/>
          </a:xfrm>
          <a:prstGeom prst="rect">
            <a:avLst/>
          </a:prstGeom>
          <a:noFill/>
        </p:spPr>
        <p:txBody>
          <a:bodyPr wrap="square" rtlCol="0">
            <a:spAutoFit/>
          </a:bodyPr>
          <a:lstStyle/>
          <a:p>
            <a:r>
              <a:rPr lang="en-US" dirty="0"/>
              <a:t>The most important quality for the model is "Internally Consistent", as referenced above in the Purpose of MBSE - our objective is to make it obvious where we have interface deficiencies internally and fix them. A secondary quality we are looking for is  "Well Formed for Optimization", as this VTA function is going to require significant training with simulation data.</a:t>
            </a:r>
          </a:p>
          <a:p>
            <a:r>
              <a:rPr lang="en-US" dirty="0"/>
              <a:t>Finally, we would like the model to be reusable. The VTA system must be usable on multiple vehicle models.</a:t>
            </a:r>
          </a:p>
        </p:txBody>
      </p:sp>
    </p:spTree>
    <p:extLst>
      <p:ext uri="{BB962C8B-B14F-4D97-AF65-F5344CB8AC3E}">
        <p14:creationId xmlns:p14="http://schemas.microsoft.com/office/powerpoint/2010/main" val="144575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p:txBody>
      </p:sp>
      <p:sp>
        <p:nvSpPr>
          <p:cNvPr id="2" name="TextBox 1"/>
          <p:cNvSpPr txBox="1"/>
          <p:nvPr/>
        </p:nvSpPr>
        <p:spPr>
          <a:xfrm>
            <a:off x="659423" y="2074985"/>
            <a:ext cx="7807569" cy="954107"/>
          </a:xfrm>
          <a:prstGeom prst="rect">
            <a:avLst/>
          </a:prstGeom>
          <a:noFill/>
        </p:spPr>
        <p:txBody>
          <a:bodyPr wrap="square" rtlCol="0">
            <a:spAutoFit/>
          </a:bodyPr>
          <a:lstStyle/>
          <a:p>
            <a:r>
              <a:rPr lang="en-US" dirty="0"/>
              <a:t>One of the key tasks for VTA is to encode the system requirements in a model, so that we can trace where requirements impact the different pieces of the system. VTA will also be used to formally specify the interfaces between system components, to the extent that we will not use the existing company "Interface Control Document" on this program.</a:t>
            </a:r>
          </a:p>
        </p:txBody>
      </p:sp>
    </p:spTree>
    <p:extLst>
      <p:ext uri="{BB962C8B-B14F-4D97-AF65-F5344CB8AC3E}">
        <p14:creationId xmlns:p14="http://schemas.microsoft.com/office/powerpoint/2010/main" val="176063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1: Develop Five Queries for Your System</a:t>
            </a:r>
          </a:p>
        </p:txBody>
      </p:sp>
      <p:graphicFrame>
        <p:nvGraphicFramePr>
          <p:cNvPr id="5" name="Table 4"/>
          <p:cNvGraphicFramePr>
            <a:graphicFrameLocks noGrp="1"/>
          </p:cNvGraphicFramePr>
          <p:nvPr>
            <p:extLst>
              <p:ext uri="{D42A27DB-BD31-4B8C-83A1-F6EECF244321}">
                <p14:modId xmlns:p14="http://schemas.microsoft.com/office/powerpoint/2010/main" val="2401425341"/>
              </p:ext>
            </p:extLst>
          </p:nvPr>
        </p:nvGraphicFramePr>
        <p:xfrm>
          <a:off x="212509" y="2738528"/>
          <a:ext cx="8579556" cy="3732060"/>
        </p:xfrm>
        <a:graphic>
          <a:graphicData uri="http://schemas.openxmlformats.org/drawingml/2006/table">
            <a:tbl>
              <a:tblPr firstRow="1" bandRow="1">
                <a:tableStyleId>{2D5ABB26-0587-4C30-8999-92F81FD0307C}</a:tableStyleId>
              </a:tblPr>
              <a:tblGrid>
                <a:gridCol w="2822921">
                  <a:extLst>
                    <a:ext uri="{9D8B030D-6E8A-4147-A177-3AD203B41FA5}">
                      <a16:colId xmlns:a16="http://schemas.microsoft.com/office/drawing/2014/main" val="20000"/>
                    </a:ext>
                  </a:extLst>
                </a:gridCol>
                <a:gridCol w="5756635">
                  <a:extLst>
                    <a:ext uri="{9D8B030D-6E8A-4147-A177-3AD203B41FA5}">
                      <a16:colId xmlns:a16="http://schemas.microsoft.com/office/drawing/2014/main" val="20001"/>
                    </a:ext>
                  </a:extLst>
                </a:gridCol>
              </a:tblGrid>
              <a:tr h="247932">
                <a:tc>
                  <a:txBody>
                    <a:bodyPr/>
                    <a:lstStyle/>
                    <a:p>
                      <a:pPr algn="ctr"/>
                      <a:r>
                        <a:rPr lang="en-US" sz="1200" b="1"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192">
                <a:tc>
                  <a:txBody>
                    <a:bodyPr/>
                    <a:lstStyle/>
                    <a:p>
                      <a:pPr algn="l"/>
                      <a:r>
                        <a:rPr lang="en-US" sz="1200" b="0" i="0" u="none" strike="noStrike" cap="none" baseline="0" dirty="0">
                          <a:solidFill>
                            <a:schemeClr val="tx1"/>
                          </a:solidFill>
                          <a:effectLst/>
                          <a:latin typeface="+mn-lt"/>
                          <a:ea typeface="+mn-ea"/>
                          <a:cs typeface="+mn-cs"/>
                          <a:sym typeface="Arial"/>
                        </a:rPr>
                        <a:t>What is the requirement traceability?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b="0" i="1" u="none" strike="noStrike" cap="none" baseline="0" dirty="0">
                          <a:solidFill>
                            <a:schemeClr val="tx1"/>
                          </a:solidFill>
                          <a:effectLst/>
                          <a:latin typeface="+mn-lt"/>
                          <a:ea typeface="+mn-ea"/>
                          <a:cs typeface="+mn-cs"/>
                          <a:sym typeface="Arial"/>
                        </a:rPr>
                        <a:t>Ensuring traceability of the requirements across all functions and abstraction levels. Feature definition requirements at the top shall be traceable to component (hardware and software) requirements at the lowest level. This query should provide similar current DOORS 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94430">
                <a:tc>
                  <a:txBody>
                    <a:bodyPr/>
                    <a:lstStyle/>
                    <a:p>
                      <a:pPr algn="l"/>
                      <a:r>
                        <a:rPr lang="en-US" sz="1200" dirty="0"/>
                        <a:t>Have the functions been allocated to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dirty="0"/>
                        <a:t>There needs to be a clear decomposition of function and form, along with allocation of function to one or more components.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88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tx1"/>
                          </a:solidFill>
                          <a:effectLst/>
                          <a:latin typeface="+mn-lt"/>
                          <a:ea typeface="+mn-ea"/>
                          <a:cs typeface="+mn-cs"/>
                          <a:sym typeface="Arial"/>
                        </a:rPr>
                        <a:t>Are all the requirements covered by testcases?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b="0" i="1" dirty="0"/>
                        <a:t>Requirements need to be tested during unit testing, verification, and validation stage. The testcases are part of the testing plan and based on the component, element, and functional requirements. Each requirement should then map to one or more testcases.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94430">
                <a:tc>
                  <a:txBody>
                    <a:bodyPr/>
                    <a:lstStyle/>
                    <a:p>
                      <a:pPr algn="l"/>
                      <a:r>
                        <a:rPr lang="en-US" sz="1200" dirty="0"/>
                        <a:t>Do the use cases cover the complete operational concept (</a:t>
                      </a:r>
                      <a:r>
                        <a:rPr lang="en-US" sz="1200" dirty="0" err="1"/>
                        <a:t>OpsCon</a:t>
                      </a: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a:t>A use </a:t>
                      </a:r>
                      <a:r>
                        <a:rPr lang="en-US" sz="1200" i="1" dirty="0"/>
                        <a:t>case completeness check needs to be performed. The existing use cases need to be checked against the existing/agreed </a:t>
                      </a:r>
                      <a:r>
                        <a:rPr lang="en-US" sz="1200" i="1" dirty="0" err="1"/>
                        <a:t>OpsCon</a:t>
                      </a:r>
                      <a:r>
                        <a:rPr lang="en-US" sz="1200" i="1" dirty="0"/>
                        <a:t> to confirm coverage.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806148">
                <a:tc>
                  <a:txBody>
                    <a:bodyPr/>
                    <a:lstStyle/>
                    <a:p>
                      <a:pPr algn="l"/>
                      <a:r>
                        <a:rPr lang="en-US" sz="1200" b="0" i="0" u="none" strike="noStrike" cap="none" baseline="0" dirty="0">
                          <a:solidFill>
                            <a:schemeClr val="tx1"/>
                          </a:solidFill>
                          <a:effectLst/>
                          <a:latin typeface="+mn-lt"/>
                          <a:ea typeface="+mn-ea"/>
                          <a:cs typeface="+mn-cs"/>
                          <a:sym typeface="Arial"/>
                        </a:rPr>
                        <a:t>How do the requirements perform against various requirement quality metrics?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cap="none" baseline="0" dirty="0">
                          <a:solidFill>
                            <a:schemeClr val="tx1"/>
                          </a:solidFill>
                          <a:effectLst/>
                          <a:latin typeface="+mn-lt"/>
                          <a:ea typeface="+mn-ea"/>
                          <a:cs typeface="+mn-cs"/>
                          <a:sym typeface="Arial"/>
                        </a:rPr>
                        <a:t>A quality assessment of all the requirements will be based on their ability to express the information clearly and precisely in textual format. This check could be based on the guidelines offered in the INCOSE guide for writing requirements.</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37988"/>
            <a:ext cx="8469489" cy="1815882"/>
          </a:xfrm>
          <a:prstGeom prst="rect">
            <a:avLst/>
          </a:prstGeom>
        </p:spPr>
        <p:txBody>
          <a:bodyPr wrap="square">
            <a:spAutoFit/>
          </a:bodyPr>
          <a:lstStyle/>
          <a:p>
            <a:r>
              <a:rPr lang="en-US"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r>
              <a:rPr lang="en-US"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1828112441"/>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537067EEE49444AC974DC3A8E1865F" ma:contentTypeVersion="11" ma:contentTypeDescription="Create a new document." ma:contentTypeScope="" ma:versionID="e4225a80defd21702e30ac81b544ee20">
  <xsd:schema xmlns:xsd="http://www.w3.org/2001/XMLSchema" xmlns:xs="http://www.w3.org/2001/XMLSchema" xmlns:p="http://schemas.microsoft.com/office/2006/metadata/properties" xmlns:ns3="6f982e51-e1da-4b8c-99ff-08d6b2e4190f" xmlns:ns4="b04ee916-fc04-4a8b-8f62-cbeee2d8ec77" targetNamespace="http://schemas.microsoft.com/office/2006/metadata/properties" ma:root="true" ma:fieldsID="5cde225f1c2b5116304ba4be22ceebc7" ns3:_="" ns4:_="">
    <xsd:import namespace="6f982e51-e1da-4b8c-99ff-08d6b2e4190f"/>
    <xsd:import namespace="b04ee916-fc04-4a8b-8f62-cbeee2d8ec7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82e51-e1da-4b8c-99ff-08d6b2e41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4ee916-fc04-4a8b-8f62-cbeee2d8ec7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831817-D2EB-484E-A98C-B740B4495245}">
  <ds:schemaRefs>
    <ds:schemaRef ds:uri="http://schemas.microsoft.com/sharepoint/v3/contenttype/forms"/>
  </ds:schemaRefs>
</ds:datastoreItem>
</file>

<file path=customXml/itemProps2.xml><?xml version="1.0" encoding="utf-8"?>
<ds:datastoreItem xmlns:ds="http://schemas.openxmlformats.org/officeDocument/2006/customXml" ds:itemID="{103930B8-B0D5-4A43-B1A9-372F93852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982e51-e1da-4b8c-99ff-08d6b2e4190f"/>
    <ds:schemaRef ds:uri="b04ee916-fc04-4a8b-8f62-cbeee2d8e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56C578-AD0B-4EEF-8562-C04FB4A7B62B}">
  <ds:schemaRefs>
    <ds:schemaRef ds:uri="http://purl.org/dc/dcmitype/"/>
    <ds:schemaRef ds:uri="http://schemas.microsoft.com/office/infopath/2007/PartnerControls"/>
    <ds:schemaRef ds:uri="http://purl.org/dc/elements/1.1/"/>
    <ds:schemaRef ds:uri="http://schemas.microsoft.com/office/2006/metadata/properties"/>
    <ds:schemaRef ds:uri="b04ee916-fc04-4a8b-8f62-cbeee2d8ec77"/>
    <ds:schemaRef ds:uri="http://purl.org/dc/terms/"/>
    <ds:schemaRef ds:uri="http://schemas.microsoft.com/office/2006/documentManagement/types"/>
    <ds:schemaRef ds:uri="6f982e51-e1da-4b8c-99ff-08d6b2e4190f"/>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346</TotalTime>
  <Words>2792</Words>
  <Application>Microsoft Office PowerPoint</Application>
  <PresentationFormat>On-screen Show (4:3)</PresentationFormat>
  <Paragraphs>152</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Massachusetts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P3</dc:title>
  <dc:subject>Carrier-Based Unmanned Air System</dc:subject>
  <dc:creator>MIT xPRO</dc:creator>
  <cp:keywords>MBSE, Engineering, Systems, Activity, Professional Education</cp:keywords>
  <dc:description/>
  <cp:lastModifiedBy>Mawyin, Tomas (T.)</cp:lastModifiedBy>
  <cp:revision>242</cp:revision>
  <dcterms:modified xsi:type="dcterms:W3CDTF">2020-01-15T01:28:11Z</dcterms:modified>
  <cp:category>Professional Education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0x01010027537067EEE49444AC974DC3A8E1865F</vt:lpwstr>
  </property>
</Properties>
</file>