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20"/>
  </p:notesMasterIdLst>
  <p:handoutMasterIdLst>
    <p:handoutMasterId r:id="rId21"/>
  </p:handoutMasterIdLst>
  <p:sldIdLst>
    <p:sldId id="256" r:id="rId3"/>
    <p:sldId id="318" r:id="rId4"/>
    <p:sldId id="289" r:id="rId5"/>
    <p:sldId id="297" r:id="rId6"/>
    <p:sldId id="298" r:id="rId7"/>
    <p:sldId id="299" r:id="rId8"/>
    <p:sldId id="300" r:id="rId9"/>
    <p:sldId id="301" r:id="rId10"/>
    <p:sldId id="302" r:id="rId11"/>
    <p:sldId id="303" r:id="rId12"/>
    <p:sldId id="304" r:id="rId13"/>
    <p:sldId id="305" r:id="rId14"/>
    <p:sldId id="310" r:id="rId15"/>
    <p:sldId id="312" r:id="rId16"/>
    <p:sldId id="313" r:id="rId17"/>
    <p:sldId id="314" r:id="rId18"/>
    <p:sldId id="317" r:id="rId1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36BA8F7A-0B03-4746-BAD3-3E96071FB8B6}">
          <p14:sldIdLst>
            <p14:sldId id="256"/>
            <p14:sldId id="318"/>
          </p14:sldIdLst>
        </p14:section>
        <p14:section name="Week 1 Project" id="{4D01BB91-ECDA-4141-9859-023FE47B820A}">
          <p14:sldIdLst>
            <p14:sldId id="289"/>
            <p14:sldId id="297"/>
            <p14:sldId id="298"/>
            <p14:sldId id="299"/>
            <p14:sldId id="300"/>
            <p14:sldId id="301"/>
          </p14:sldIdLst>
        </p14:section>
        <p14:section name="Week 2 Project" id="{F5F169C2-9401-FA44-BB49-62518AD68DF4}">
          <p14:sldIdLst>
            <p14:sldId id="302"/>
            <p14:sldId id="303"/>
            <p14:sldId id="304"/>
            <p14:sldId id="305"/>
          </p14:sldIdLst>
        </p14:section>
        <p14:section name="Your Critique" id="{D6CCB759-5CFE-8C4B-961C-9F7A8292BCF5}">
          <p14:sldIdLst>
            <p14:sldId id="310"/>
            <p14:sldId id="312"/>
            <p14:sldId id="313"/>
            <p14:sldId id="314"/>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cmAuthor id="2" name="Nathan  Benjamin" initials="" lastIdx="1" clrIdx="1"/>
  <p:cmAuthor id="3" name="Daniel Adsit" initials="DA"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30"/>
    <a:srgbClr val="3489C7"/>
    <a:srgbClr val="8A8B8C"/>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25" autoAdjust="0"/>
    <p:restoredTop sz="94886" autoAdjust="0"/>
  </p:normalViewPr>
  <p:slideViewPr>
    <p:cSldViewPr snapToGrid="0" snapToObjects="1">
      <p:cViewPr varScale="1">
        <p:scale>
          <a:sx n="72" d="100"/>
          <a:sy n="72" d="100"/>
        </p:scale>
        <p:origin x="936" y="72"/>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12/21/2019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097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8149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5810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500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55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43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058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29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9936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915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069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7562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599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7898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7736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368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
        <p:nvSpPr>
          <p:cNvPr id="7" name="Rectangle 6"/>
          <p:cNvSpPr/>
          <p:nvPr userDrawn="1"/>
        </p:nvSpPr>
        <p:spPr>
          <a:xfrm>
            <a:off x="-8640" y="-1"/>
            <a:ext cx="4800600" cy="357337"/>
          </a:xfrm>
          <a:prstGeom prst="rect">
            <a:avLst/>
          </a:prstGeom>
          <a:solidFill>
            <a:srgbClr val="00A9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hape 64"/>
          <p:cNvSpPr txBox="1"/>
          <p:nvPr userDrawn="1"/>
        </p:nvSpPr>
        <p:spPr>
          <a:xfrm>
            <a:off x="135608" y="31314"/>
            <a:ext cx="4790797" cy="527767"/>
          </a:xfrm>
          <a:prstGeom prst="rect">
            <a:avLst/>
          </a:prstGeom>
          <a:noFill/>
          <a:ln>
            <a:noFill/>
          </a:ln>
        </p:spPr>
        <p:txBody>
          <a:bodyPr lIns="91425" tIns="45700" rIns="91425" bIns="45700" anchor="t" anchorCtr="0">
            <a:noAutofit/>
          </a:bodyPr>
          <a:lstStyle/>
          <a:p>
            <a:pPr algn="l">
              <a:buClr>
                <a:schemeClr val="lt1"/>
              </a:buClr>
              <a:buSzPct val="25000"/>
            </a:pPr>
            <a:r>
              <a:rPr lang="en-US" sz="1100" b="1" i="0" dirty="0">
                <a:solidFill>
                  <a:srgbClr val="FFFFFF"/>
                </a:solidFill>
                <a:latin typeface="Arial"/>
                <a:ea typeface="Source Sans Pro"/>
                <a:cs typeface="Arial"/>
                <a:sym typeface="Source Sans Pro"/>
              </a:rPr>
              <a:t>Model-Based</a:t>
            </a:r>
            <a:r>
              <a:rPr lang="en-US" sz="1100" b="1" i="0" baseline="0" dirty="0">
                <a:solidFill>
                  <a:srgbClr val="FFFFFF"/>
                </a:solidFill>
                <a:latin typeface="Arial"/>
                <a:ea typeface="Source Sans Pro"/>
                <a:cs typeface="Arial"/>
                <a:sym typeface="Source Sans Pro"/>
              </a:rPr>
              <a:t> Systems</a:t>
            </a:r>
            <a:r>
              <a:rPr lang="en-US" sz="1100" b="1" i="0" dirty="0">
                <a:solidFill>
                  <a:srgbClr val="FFFFFF"/>
                </a:solidFill>
                <a:latin typeface="Arial"/>
                <a:ea typeface="Source Sans Pro"/>
                <a:cs typeface="Arial"/>
                <a:sym typeface="Source Sans Pro"/>
              </a:rPr>
              <a:t> Engineering: Documentation and Analysis</a:t>
            </a:r>
            <a:endParaRPr lang="en-US" sz="1100" b="0" i="1" dirty="0">
              <a:solidFill>
                <a:srgbClr val="565656"/>
              </a:solidFill>
              <a:latin typeface="Arial"/>
              <a:ea typeface="Source Sans Pro"/>
              <a:cs typeface="Arial"/>
              <a:sym typeface="Source Sans Pro"/>
            </a:endParaRPr>
          </a:p>
        </p:txBody>
      </p:sp>
      <p:pic>
        <p:nvPicPr>
          <p:cNvPr id="8" name="Picture 7">
            <a:extLst>
              <a:ext uri="{FF2B5EF4-FFF2-40B4-BE49-F238E27FC236}">
                <a16:creationId xmlns:a16="http://schemas.microsoft.com/office/drawing/2014/main" id="{6619603A-2F55-5842-9078-B9212CF8F1E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2018.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
        <p:cNvGrpSpPr/>
        <p:nvPr/>
      </p:nvGrpSpPr>
      <p:grpSpPr>
        <a:xfrm>
          <a:off x="0" y="0"/>
          <a:ext cx="0" cy="0"/>
          <a:chOff x="0" y="0"/>
          <a:chExt cx="0" cy="0"/>
        </a:xfrm>
      </p:grpSpPr>
      <p:pic>
        <p:nvPicPr>
          <p:cNvPr id="13" name="Picture 12">
            <a:extLst>
              <a:ext uri="{FF2B5EF4-FFF2-40B4-BE49-F238E27FC236}">
                <a16:creationId xmlns:a16="http://schemas.microsoft.com/office/drawing/2014/main" id="{1CCADD7C-DB75-5F4F-85E0-AB0BCA983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2" y="1870198"/>
            <a:ext cx="9148061" cy="3425765"/>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Model-Based Systems Engineering: Documentation and Analysis</a:t>
            </a:r>
          </a:p>
          <a:p>
            <a:pPr>
              <a:buClr>
                <a:schemeClr val="lt1"/>
              </a:buClr>
              <a:buSzPct val="25000"/>
            </a:pPr>
            <a:r>
              <a:rPr lang="en-US" i="1" dirty="0">
                <a:solidFill>
                  <a:srgbClr val="565656"/>
                </a:solidFill>
                <a:ea typeface="Source Sans Pro"/>
              </a:rPr>
              <a:t>Week 3: Critiquing an MBSE Approach</a:t>
            </a:r>
            <a:endParaRPr lang="en-US" sz="2000" b="1" dirty="0">
              <a:solidFill>
                <a:schemeClr val="tx1"/>
              </a:solidFill>
              <a:ea typeface="Source Sans Pro"/>
              <a:sym typeface="Source Sans Pro"/>
            </a:endParaRP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r>
              <a:rPr lang="en-US" b="1" i="1" dirty="0">
                <a:solidFill>
                  <a:schemeClr val="tx1"/>
                </a:solidFill>
              </a:rPr>
              <a:t>Your Name Surname</a:t>
            </a: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1302209"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p>
        </p:txBody>
      </p:sp>
      <p:pic>
        <p:nvPicPr>
          <p:cNvPr id="18" name="Picture 17">
            <a:extLst>
              <a:ext uri="{FF2B5EF4-FFF2-40B4-BE49-F238E27FC236}">
                <a16:creationId xmlns:a16="http://schemas.microsoft.com/office/drawing/2014/main" id="{D34A7C43-5C81-D448-88F7-CBADAECD1E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
        <p:nvSpPr>
          <p:cNvPr id="6" name="Title 1"/>
          <p:cNvSpPr txBox="1">
            <a:spLocks/>
          </p:cNvSpPr>
          <p:nvPr/>
        </p:nvSpPr>
        <p:spPr>
          <a:xfrm>
            <a:off x="114300" y="438507"/>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2: </a:t>
            </a:r>
            <a:r>
              <a:rPr lang="en-US" sz="2000" b="1" dirty="0">
                <a:ea typeface="Source Sans Pro"/>
              </a:rPr>
              <a:t>Develop a Requirements Diagram</a:t>
            </a:r>
            <a:endParaRPr lang="en-US" sz="2000" b="1" dirty="0"/>
          </a:p>
        </p:txBody>
      </p:sp>
      <p:sp>
        <p:nvSpPr>
          <p:cNvPr id="4" name="Rectangle 3"/>
          <p:cNvSpPr/>
          <p:nvPr/>
        </p:nvSpPr>
        <p:spPr>
          <a:xfrm>
            <a:off x="140420" y="943722"/>
            <a:ext cx="8571780" cy="523220"/>
          </a:xfrm>
          <a:prstGeom prst="rect">
            <a:avLst/>
          </a:prstGeom>
        </p:spPr>
        <p:txBody>
          <a:bodyPr wrap="square">
            <a:spAutoFit/>
          </a:bodyPr>
          <a:lstStyle/>
          <a:p>
            <a:r>
              <a:rPr lang="en-US" dirty="0"/>
              <a:t>For the system you chose in Week 1, please create a requirements diagram below. Include at least </a:t>
            </a:r>
            <a:r>
              <a:rPr lang="en-US" u="sng" dirty="0"/>
              <a:t>five requirements</a:t>
            </a:r>
            <a:r>
              <a:rPr lang="en-US" dirty="0"/>
              <a:t>.</a:t>
            </a:r>
          </a:p>
        </p:txBody>
      </p:sp>
      <p:sp>
        <p:nvSpPr>
          <p:cNvPr id="5" name="Rectangle 4"/>
          <p:cNvSpPr/>
          <p:nvPr/>
        </p:nvSpPr>
        <p:spPr>
          <a:xfrm>
            <a:off x="3754621" y="1510811"/>
            <a:ext cx="1456524"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UAV System Specification</a:t>
            </a:r>
          </a:p>
        </p:txBody>
      </p:sp>
      <p:sp>
        <p:nvSpPr>
          <p:cNvPr id="11" name="Rectangle 10"/>
          <p:cNvSpPr/>
          <p:nvPr/>
        </p:nvSpPr>
        <p:spPr>
          <a:xfrm>
            <a:off x="289901" y="2509936"/>
            <a:ext cx="1240948" cy="6585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Control Station Management</a:t>
            </a:r>
          </a:p>
        </p:txBody>
      </p:sp>
      <p:sp>
        <p:nvSpPr>
          <p:cNvPr id="12" name="Rectangle 11"/>
          <p:cNvSpPr/>
          <p:nvPr/>
        </p:nvSpPr>
        <p:spPr>
          <a:xfrm>
            <a:off x="3754621" y="2509936"/>
            <a:ext cx="1343378"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UAV Mission Management</a:t>
            </a:r>
          </a:p>
        </p:txBody>
      </p:sp>
      <p:sp>
        <p:nvSpPr>
          <p:cNvPr id="13" name="Rectangle 12"/>
          <p:cNvSpPr/>
          <p:nvPr/>
        </p:nvSpPr>
        <p:spPr>
          <a:xfrm>
            <a:off x="7208589" y="2533526"/>
            <a:ext cx="1343378"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Mission Planning</a:t>
            </a:r>
          </a:p>
        </p:txBody>
      </p:sp>
      <p:cxnSp>
        <p:nvCxnSpPr>
          <p:cNvPr id="8" name="Straight Connector 7"/>
          <p:cNvCxnSpPr/>
          <p:nvPr/>
        </p:nvCxnSpPr>
        <p:spPr>
          <a:xfrm>
            <a:off x="910375" y="2199437"/>
            <a:ext cx="6969903" cy="242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11" idx="0"/>
          </p:cNvCxnSpPr>
          <p:nvPr/>
        </p:nvCxnSpPr>
        <p:spPr>
          <a:xfrm>
            <a:off x="910375" y="2199437"/>
            <a:ext cx="0" cy="3104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13" idx="0"/>
          </p:cNvCxnSpPr>
          <p:nvPr/>
        </p:nvCxnSpPr>
        <p:spPr>
          <a:xfrm>
            <a:off x="7880278" y="2223695"/>
            <a:ext cx="0" cy="3098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482883" y="2185013"/>
            <a:ext cx="0" cy="3249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5" idx="2"/>
            <a:endCxn id="5" idx="2"/>
          </p:cNvCxnSpPr>
          <p:nvPr/>
        </p:nvCxnSpPr>
        <p:spPr>
          <a:xfrm>
            <a:off x="4482883" y="1968011"/>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2"/>
          </p:cNvCxnSpPr>
          <p:nvPr/>
        </p:nvCxnSpPr>
        <p:spPr>
          <a:xfrm>
            <a:off x="4482883" y="1968011"/>
            <a:ext cx="0" cy="217003"/>
          </a:xfrm>
          <a:prstGeom prst="line">
            <a:avLst/>
          </a:prstGeom>
        </p:spPr>
        <p:style>
          <a:lnRef idx="2">
            <a:schemeClr val="accent1"/>
          </a:lnRef>
          <a:fillRef idx="0">
            <a:schemeClr val="accent1"/>
          </a:fillRef>
          <a:effectRef idx="1">
            <a:schemeClr val="accent1"/>
          </a:effectRef>
          <a:fontRef idx="minor">
            <a:schemeClr val="tx1"/>
          </a:fontRef>
        </p:style>
      </p:cxnSp>
      <p:sp>
        <p:nvSpPr>
          <p:cNvPr id="1054" name="Rectangle 1053"/>
          <p:cNvSpPr/>
          <p:nvPr/>
        </p:nvSpPr>
        <p:spPr>
          <a:xfrm>
            <a:off x="246790" y="3318553"/>
            <a:ext cx="1843099" cy="796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rPr>
              <a:t>Requirement ID = </a:t>
            </a:r>
            <a:r>
              <a:rPr lang="en-US" sz="1000" dirty="0">
                <a:solidFill>
                  <a:srgbClr val="000000"/>
                </a:solidFill>
              </a:rPr>
              <a:t>1.1</a:t>
            </a:r>
          </a:p>
          <a:p>
            <a:r>
              <a:rPr lang="en-US" sz="1000" b="1" dirty="0">
                <a:solidFill>
                  <a:srgbClr val="000000"/>
                </a:solidFill>
              </a:rPr>
              <a:t>Text</a:t>
            </a:r>
            <a:r>
              <a:rPr lang="en-US" sz="1000" dirty="0">
                <a:solidFill>
                  <a:srgbClr val="000000"/>
                </a:solidFill>
              </a:rPr>
              <a:t> = Provide the capability to pass control of a UAV from one CS to another. </a:t>
            </a:r>
          </a:p>
        </p:txBody>
      </p:sp>
      <p:sp>
        <p:nvSpPr>
          <p:cNvPr id="65" name="Rectangle 64"/>
          <p:cNvSpPr/>
          <p:nvPr/>
        </p:nvSpPr>
        <p:spPr>
          <a:xfrm>
            <a:off x="289900" y="4375078"/>
            <a:ext cx="1843099" cy="796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rPr>
              <a:t>Requirement ID = </a:t>
            </a:r>
            <a:r>
              <a:rPr lang="en-US" sz="1000" dirty="0">
                <a:solidFill>
                  <a:srgbClr val="000000"/>
                </a:solidFill>
              </a:rPr>
              <a:t>1.2</a:t>
            </a:r>
          </a:p>
          <a:p>
            <a:r>
              <a:rPr lang="en-US" sz="1000" b="1" dirty="0">
                <a:solidFill>
                  <a:srgbClr val="000000"/>
                </a:solidFill>
              </a:rPr>
              <a:t>Text</a:t>
            </a:r>
            <a:r>
              <a:rPr lang="en-US" sz="1000" dirty="0">
                <a:solidFill>
                  <a:srgbClr val="000000"/>
                </a:solidFill>
              </a:rPr>
              <a:t> = Provide the operator a caution/warning when the UAV system has identified  a malfunction</a:t>
            </a:r>
          </a:p>
        </p:txBody>
      </p:sp>
      <p:sp>
        <p:nvSpPr>
          <p:cNvPr id="69" name="Rectangle 68"/>
          <p:cNvSpPr/>
          <p:nvPr/>
        </p:nvSpPr>
        <p:spPr>
          <a:xfrm>
            <a:off x="289901" y="5402495"/>
            <a:ext cx="1843099" cy="796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rPr>
              <a:t>Requirement ID = </a:t>
            </a:r>
            <a:r>
              <a:rPr lang="en-US" sz="1000" dirty="0">
                <a:solidFill>
                  <a:srgbClr val="000000"/>
                </a:solidFill>
              </a:rPr>
              <a:t>1.3</a:t>
            </a:r>
            <a:endParaRPr lang="en-US" sz="1000" dirty="0">
              <a:solidFill>
                <a:srgbClr val="FF0000"/>
              </a:solidFill>
            </a:endParaRPr>
          </a:p>
          <a:p>
            <a:r>
              <a:rPr lang="en-US" sz="1000" b="1" dirty="0">
                <a:solidFill>
                  <a:srgbClr val="000000"/>
                </a:solidFill>
              </a:rPr>
              <a:t>Text</a:t>
            </a:r>
            <a:r>
              <a:rPr lang="en-US" sz="1000" dirty="0">
                <a:solidFill>
                  <a:srgbClr val="000000"/>
                </a:solidFill>
              </a:rPr>
              <a:t> = Enable DATA link for both Line-of-Sight and Beyond-Line-of-Sight operations.</a:t>
            </a:r>
          </a:p>
        </p:txBody>
      </p:sp>
      <p:sp>
        <p:nvSpPr>
          <p:cNvPr id="70" name="Rectangle 69"/>
          <p:cNvSpPr/>
          <p:nvPr/>
        </p:nvSpPr>
        <p:spPr>
          <a:xfrm>
            <a:off x="6958728" y="3318551"/>
            <a:ext cx="1843099" cy="796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rPr>
              <a:t>Requirement ID = </a:t>
            </a:r>
            <a:r>
              <a:rPr lang="en-US" sz="1000" dirty="0">
                <a:solidFill>
                  <a:srgbClr val="000000"/>
                </a:solidFill>
              </a:rPr>
              <a:t>3.1</a:t>
            </a:r>
          </a:p>
          <a:p>
            <a:r>
              <a:rPr lang="en-US" sz="1000" b="1" dirty="0">
                <a:solidFill>
                  <a:srgbClr val="000000"/>
                </a:solidFill>
              </a:rPr>
              <a:t>Text</a:t>
            </a:r>
            <a:r>
              <a:rPr lang="en-US" sz="1000" dirty="0">
                <a:solidFill>
                  <a:srgbClr val="000000"/>
                </a:solidFill>
              </a:rPr>
              <a:t> = Be capable of importing digital terrain data. </a:t>
            </a:r>
          </a:p>
        </p:txBody>
      </p:sp>
      <p:sp>
        <p:nvSpPr>
          <p:cNvPr id="72" name="Rectangle 71"/>
          <p:cNvSpPr/>
          <p:nvPr/>
        </p:nvSpPr>
        <p:spPr>
          <a:xfrm>
            <a:off x="6992830" y="4375078"/>
            <a:ext cx="1843099" cy="796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rPr>
              <a:t>Requirement ID = </a:t>
            </a:r>
            <a:r>
              <a:rPr lang="en-US" sz="1000" dirty="0">
                <a:solidFill>
                  <a:srgbClr val="000000"/>
                </a:solidFill>
              </a:rPr>
              <a:t>3.2</a:t>
            </a:r>
          </a:p>
          <a:p>
            <a:r>
              <a:rPr lang="en-US" sz="1000" b="1" dirty="0">
                <a:solidFill>
                  <a:srgbClr val="000000"/>
                </a:solidFill>
              </a:rPr>
              <a:t>Text</a:t>
            </a:r>
            <a:r>
              <a:rPr lang="en-US" sz="1000" dirty="0">
                <a:solidFill>
                  <a:srgbClr val="000000"/>
                </a:solidFill>
              </a:rPr>
              <a:t> = Be capable of providing point and click route and sensor planning</a:t>
            </a:r>
          </a:p>
        </p:txBody>
      </p:sp>
      <p:sp>
        <p:nvSpPr>
          <p:cNvPr id="75" name="Rectangle 74"/>
          <p:cNvSpPr/>
          <p:nvPr/>
        </p:nvSpPr>
        <p:spPr>
          <a:xfrm>
            <a:off x="6992829" y="5402494"/>
            <a:ext cx="1843099" cy="796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rPr>
              <a:t>Requirement ID = </a:t>
            </a:r>
            <a:r>
              <a:rPr lang="en-US" sz="1000" dirty="0">
                <a:solidFill>
                  <a:srgbClr val="000000"/>
                </a:solidFill>
              </a:rPr>
              <a:t>3.3</a:t>
            </a:r>
            <a:endParaRPr lang="en-US" sz="1000" dirty="0">
              <a:solidFill>
                <a:srgbClr val="FF0000"/>
              </a:solidFill>
            </a:endParaRPr>
          </a:p>
          <a:p>
            <a:r>
              <a:rPr lang="en-US" sz="1000" b="1" dirty="0">
                <a:solidFill>
                  <a:srgbClr val="000000"/>
                </a:solidFill>
              </a:rPr>
              <a:t>Text</a:t>
            </a:r>
            <a:r>
              <a:rPr lang="en-US" sz="1000" dirty="0">
                <a:solidFill>
                  <a:srgbClr val="000000"/>
                </a:solidFill>
              </a:rPr>
              <a:t> =  Be capable of changing the mission plan while the UAV is airborne.</a:t>
            </a:r>
          </a:p>
        </p:txBody>
      </p:sp>
      <p:sp>
        <p:nvSpPr>
          <p:cNvPr id="76" name="Rectangle 75"/>
          <p:cNvSpPr/>
          <p:nvPr/>
        </p:nvSpPr>
        <p:spPr>
          <a:xfrm>
            <a:off x="3561333" y="3318553"/>
            <a:ext cx="1843099" cy="796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rPr>
              <a:t>Requirement ID = </a:t>
            </a:r>
            <a:r>
              <a:rPr lang="en-US" sz="1000" dirty="0">
                <a:solidFill>
                  <a:srgbClr val="000000"/>
                </a:solidFill>
              </a:rPr>
              <a:t>2.1</a:t>
            </a:r>
            <a:endParaRPr lang="en-US" sz="1000" dirty="0">
              <a:solidFill>
                <a:srgbClr val="FF0000"/>
              </a:solidFill>
            </a:endParaRPr>
          </a:p>
          <a:p>
            <a:r>
              <a:rPr lang="en-US" sz="1000" b="1" dirty="0">
                <a:solidFill>
                  <a:srgbClr val="000000"/>
                </a:solidFill>
              </a:rPr>
              <a:t>Text</a:t>
            </a:r>
            <a:r>
              <a:rPr lang="en-US" sz="1000" dirty="0">
                <a:solidFill>
                  <a:srgbClr val="000000"/>
                </a:solidFill>
              </a:rPr>
              <a:t> = Be capable to receive and transmit  data links from/to command  control station(s) and satellites</a:t>
            </a:r>
          </a:p>
        </p:txBody>
      </p:sp>
      <p:sp>
        <p:nvSpPr>
          <p:cNvPr id="77" name="Rectangle 76"/>
          <p:cNvSpPr/>
          <p:nvPr/>
        </p:nvSpPr>
        <p:spPr>
          <a:xfrm>
            <a:off x="3561333" y="4375078"/>
            <a:ext cx="1843099" cy="885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rPr>
              <a:t>Requirement ID = </a:t>
            </a:r>
            <a:r>
              <a:rPr lang="en-US" sz="1000" dirty="0">
                <a:solidFill>
                  <a:srgbClr val="000000"/>
                </a:solidFill>
              </a:rPr>
              <a:t>2.2</a:t>
            </a:r>
            <a:endParaRPr lang="en-US" sz="1000" dirty="0">
              <a:solidFill>
                <a:srgbClr val="FF0000"/>
              </a:solidFill>
            </a:endParaRPr>
          </a:p>
          <a:p>
            <a:r>
              <a:rPr lang="en-US" sz="1000" b="1" dirty="0">
                <a:solidFill>
                  <a:srgbClr val="000000"/>
                </a:solidFill>
              </a:rPr>
              <a:t>Text</a:t>
            </a:r>
            <a:r>
              <a:rPr lang="en-US" sz="1000" dirty="0">
                <a:solidFill>
                  <a:srgbClr val="000000"/>
                </a:solidFill>
              </a:rPr>
              <a:t> = Be capable to perform mission management : flight control (stability maneuver), telecommunications, power distribution</a:t>
            </a:r>
          </a:p>
        </p:txBody>
      </p:sp>
      <p:sp>
        <p:nvSpPr>
          <p:cNvPr id="78" name="Rectangle 77"/>
          <p:cNvSpPr/>
          <p:nvPr/>
        </p:nvSpPr>
        <p:spPr>
          <a:xfrm>
            <a:off x="3561333" y="5419619"/>
            <a:ext cx="1860262" cy="796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rPr>
              <a:t>Requirement ID = </a:t>
            </a:r>
            <a:r>
              <a:rPr lang="en-US" sz="1000" dirty="0">
                <a:solidFill>
                  <a:srgbClr val="000000"/>
                </a:solidFill>
              </a:rPr>
              <a:t>2.3</a:t>
            </a:r>
            <a:endParaRPr lang="en-US" sz="1000" dirty="0">
              <a:solidFill>
                <a:srgbClr val="FF0000"/>
              </a:solidFill>
            </a:endParaRPr>
          </a:p>
          <a:p>
            <a:r>
              <a:rPr lang="en-US" sz="1000" b="1" dirty="0">
                <a:solidFill>
                  <a:srgbClr val="000000"/>
                </a:solidFill>
              </a:rPr>
              <a:t>Text</a:t>
            </a:r>
            <a:r>
              <a:rPr lang="en-US" sz="1000" dirty="0">
                <a:solidFill>
                  <a:srgbClr val="000000"/>
                </a:solidFill>
              </a:rPr>
              <a:t> = Provide launch and recovery operations</a:t>
            </a:r>
          </a:p>
        </p:txBody>
      </p:sp>
      <p:sp>
        <p:nvSpPr>
          <p:cNvPr id="38" name="Rectangle 37"/>
          <p:cNvSpPr/>
          <p:nvPr/>
        </p:nvSpPr>
        <p:spPr>
          <a:xfrm>
            <a:off x="261089" y="1466942"/>
            <a:ext cx="3300244" cy="226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solidFill>
                  <a:srgbClr val="000000"/>
                </a:solidFill>
              </a:rPr>
              <a:t>req</a:t>
            </a:r>
            <a:r>
              <a:rPr lang="en-US" dirty="0">
                <a:solidFill>
                  <a:srgbClr val="000000"/>
                </a:solidFill>
              </a:rPr>
              <a:t> [package] UAV requirements(spec]</a:t>
            </a:r>
          </a:p>
        </p:txBody>
      </p:sp>
      <p:cxnSp>
        <p:nvCxnSpPr>
          <p:cNvPr id="40" name="Straight Connector 39"/>
          <p:cNvCxnSpPr>
            <a:stCxn id="11" idx="3"/>
          </p:cNvCxnSpPr>
          <p:nvPr/>
        </p:nvCxnSpPr>
        <p:spPr>
          <a:xfrm>
            <a:off x="1530849" y="2839219"/>
            <a:ext cx="947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478590" y="2839219"/>
            <a:ext cx="9827" cy="2961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54" idx="3"/>
          </p:cNvCxnSpPr>
          <p:nvPr/>
        </p:nvCxnSpPr>
        <p:spPr>
          <a:xfrm flipV="1">
            <a:off x="2089889" y="3716674"/>
            <a:ext cx="398528"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65" idx="3"/>
          </p:cNvCxnSpPr>
          <p:nvPr/>
        </p:nvCxnSpPr>
        <p:spPr>
          <a:xfrm flipV="1">
            <a:off x="2132999" y="4773201"/>
            <a:ext cx="35541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2140656" y="5817742"/>
            <a:ext cx="3379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2" idx="3"/>
          </p:cNvCxnSpPr>
          <p:nvPr/>
        </p:nvCxnSpPr>
        <p:spPr>
          <a:xfrm>
            <a:off x="5097999" y="2738536"/>
            <a:ext cx="6471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745192" y="2738536"/>
            <a:ext cx="0" cy="3079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421595" y="5817742"/>
            <a:ext cx="3235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6" idx="3"/>
          </p:cNvCxnSpPr>
          <p:nvPr/>
        </p:nvCxnSpPr>
        <p:spPr>
          <a:xfrm flipV="1">
            <a:off x="5404432" y="3716674"/>
            <a:ext cx="340760"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7" idx="3"/>
          </p:cNvCxnSpPr>
          <p:nvPr/>
        </p:nvCxnSpPr>
        <p:spPr>
          <a:xfrm flipV="1">
            <a:off x="5404432" y="4817723"/>
            <a:ext cx="3407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3" idx="1"/>
          </p:cNvCxnSpPr>
          <p:nvPr/>
        </p:nvCxnSpPr>
        <p:spPr>
          <a:xfrm flipH="1">
            <a:off x="6520070" y="2762126"/>
            <a:ext cx="6885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520070" y="2762126"/>
            <a:ext cx="0" cy="3055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5" idx="1"/>
          </p:cNvCxnSpPr>
          <p:nvPr/>
        </p:nvCxnSpPr>
        <p:spPr>
          <a:xfrm flipH="1" flipV="1">
            <a:off x="6520070" y="5800617"/>
            <a:ext cx="47275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6" name="Straight Connector 1055"/>
          <p:cNvCxnSpPr>
            <a:stCxn id="72" idx="1"/>
          </p:cNvCxnSpPr>
          <p:nvPr/>
        </p:nvCxnSpPr>
        <p:spPr>
          <a:xfrm flipH="1" flipV="1">
            <a:off x="6520070" y="4773201"/>
            <a:ext cx="4727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8" name="Straight Connector 1057"/>
          <p:cNvCxnSpPr>
            <a:stCxn id="70" idx="1"/>
          </p:cNvCxnSpPr>
          <p:nvPr/>
        </p:nvCxnSpPr>
        <p:spPr>
          <a:xfrm flipH="1" flipV="1">
            <a:off x="6520070" y="3716674"/>
            <a:ext cx="438658"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77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11</a:t>
            </a:fld>
            <a:endParaRPr lang="en-US" dirty="0">
              <a:latin typeface="Calibri"/>
              <a:ea typeface="Calibri"/>
              <a:cs typeface="Calibri"/>
              <a:sym typeface="Calibri"/>
            </a:endParaRPr>
          </a:p>
        </p:txBody>
      </p:sp>
      <p:sp>
        <p:nvSpPr>
          <p:cNvPr id="5" name="Title 1"/>
          <p:cNvSpPr txBox="1">
            <a:spLocks/>
          </p:cNvSpPr>
          <p:nvPr/>
        </p:nvSpPr>
        <p:spPr>
          <a:xfrm>
            <a:off x="127000" y="473800"/>
            <a:ext cx="8229600"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3: </a:t>
            </a:r>
            <a:r>
              <a:rPr lang="en-US" sz="2000" b="1" dirty="0">
                <a:ea typeface="Source Sans Pro"/>
              </a:rPr>
              <a:t>Develop a Use Case Diagram</a:t>
            </a:r>
            <a:endParaRPr lang="en-US" sz="2000" b="1" dirty="0"/>
          </a:p>
        </p:txBody>
      </p:sp>
      <p:sp>
        <p:nvSpPr>
          <p:cNvPr id="4" name="Rectangle 3"/>
          <p:cNvSpPr/>
          <p:nvPr/>
        </p:nvSpPr>
        <p:spPr>
          <a:xfrm>
            <a:off x="165820" y="887581"/>
            <a:ext cx="8584480" cy="523220"/>
          </a:xfrm>
          <a:prstGeom prst="rect">
            <a:avLst/>
          </a:prstGeom>
        </p:spPr>
        <p:txBody>
          <a:bodyPr wrap="square">
            <a:spAutoFit/>
          </a:bodyPr>
          <a:lstStyle/>
          <a:p>
            <a:r>
              <a:rPr lang="en-US" dirty="0"/>
              <a:t>For the system you chose in Week 1, please create a use case diagram. Please feel free to leverage the format below or create your own.</a:t>
            </a:r>
          </a:p>
        </p:txBody>
      </p:sp>
      <p:sp>
        <p:nvSpPr>
          <p:cNvPr id="6" name="Rectangle 2"/>
          <p:cNvSpPr>
            <a:spLocks noChangeArrowheads="1"/>
          </p:cNvSpPr>
          <p:nvPr/>
        </p:nvSpPr>
        <p:spPr bwMode="auto">
          <a:xfrm>
            <a:off x="2343491" y="1436687"/>
            <a:ext cx="4514850" cy="4937125"/>
          </a:xfrm>
          <a:prstGeom prst="rect">
            <a:avLst/>
          </a:prstGeom>
          <a:solidFill>
            <a:srgbClr val="DDDDDD"/>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dirty="0"/>
          </a:p>
        </p:txBody>
      </p:sp>
      <p:sp>
        <p:nvSpPr>
          <p:cNvPr id="10" name="Oval 7"/>
          <p:cNvSpPr>
            <a:spLocks noChangeArrowheads="1"/>
          </p:cNvSpPr>
          <p:nvPr/>
        </p:nvSpPr>
        <p:spPr bwMode="auto">
          <a:xfrm>
            <a:off x="8029629" y="2854324"/>
            <a:ext cx="119063" cy="1143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 name="Line 8"/>
          <p:cNvSpPr>
            <a:spLocks noChangeShapeType="1"/>
          </p:cNvSpPr>
          <p:nvPr/>
        </p:nvSpPr>
        <p:spPr bwMode="auto">
          <a:xfrm>
            <a:off x="8091542" y="2970212"/>
            <a:ext cx="0" cy="1524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Line 9"/>
          <p:cNvSpPr>
            <a:spLocks noChangeShapeType="1"/>
          </p:cNvSpPr>
          <p:nvPr/>
        </p:nvSpPr>
        <p:spPr bwMode="auto">
          <a:xfrm>
            <a:off x="7989942" y="3022599"/>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Line 10"/>
          <p:cNvSpPr>
            <a:spLocks noChangeShapeType="1"/>
          </p:cNvSpPr>
          <p:nvPr/>
        </p:nvSpPr>
        <p:spPr bwMode="auto">
          <a:xfrm flipH="1" flipV="1">
            <a:off x="8085192" y="3122612"/>
            <a:ext cx="120650"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Line 11"/>
          <p:cNvSpPr>
            <a:spLocks noChangeShapeType="1"/>
          </p:cNvSpPr>
          <p:nvPr/>
        </p:nvSpPr>
        <p:spPr bwMode="auto">
          <a:xfrm flipV="1">
            <a:off x="7962954" y="3122612"/>
            <a:ext cx="122238" cy="1158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5" name="Rectangle 12"/>
          <p:cNvSpPr>
            <a:spLocks noChangeArrowheads="1"/>
          </p:cNvSpPr>
          <p:nvPr/>
        </p:nvSpPr>
        <p:spPr bwMode="auto">
          <a:xfrm>
            <a:off x="7540273" y="3267833"/>
            <a:ext cx="1614225" cy="78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r>
              <a:rPr lang="en-US" sz="1600" dirty="0"/>
              <a:t>Mission Planner</a:t>
            </a:r>
          </a:p>
          <a:p>
            <a:pPr defTabSz="661988" eaLnBrk="0" hangingPunct="0"/>
            <a:r>
              <a:rPr lang="en-US" sz="1600" dirty="0"/>
              <a:t>Provider</a:t>
            </a:r>
          </a:p>
          <a:p>
            <a:pPr defTabSz="661988" eaLnBrk="0" hangingPunct="0"/>
            <a:r>
              <a:rPr lang="en-US" dirty="0"/>
              <a:t> </a:t>
            </a:r>
          </a:p>
        </p:txBody>
      </p:sp>
      <p:sp>
        <p:nvSpPr>
          <p:cNvPr id="16" name="Oval 13"/>
          <p:cNvSpPr>
            <a:spLocks noChangeArrowheads="1"/>
          </p:cNvSpPr>
          <p:nvPr/>
        </p:nvSpPr>
        <p:spPr bwMode="auto">
          <a:xfrm>
            <a:off x="1297328" y="2884487"/>
            <a:ext cx="119063" cy="11588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 name="Line 14"/>
          <p:cNvSpPr>
            <a:spLocks noChangeShapeType="1"/>
          </p:cNvSpPr>
          <p:nvPr/>
        </p:nvSpPr>
        <p:spPr bwMode="auto">
          <a:xfrm>
            <a:off x="1359241" y="2998787"/>
            <a:ext cx="0" cy="15398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8" name="Line 15"/>
          <p:cNvSpPr>
            <a:spLocks noChangeShapeType="1"/>
          </p:cNvSpPr>
          <p:nvPr/>
        </p:nvSpPr>
        <p:spPr bwMode="auto">
          <a:xfrm>
            <a:off x="1257641" y="3052762"/>
            <a:ext cx="20161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 name="Line 16"/>
          <p:cNvSpPr>
            <a:spLocks noChangeShapeType="1"/>
          </p:cNvSpPr>
          <p:nvPr/>
        </p:nvSpPr>
        <p:spPr bwMode="auto">
          <a:xfrm flipH="1" flipV="1">
            <a:off x="1352891" y="3152774"/>
            <a:ext cx="120650"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 name="Line 17"/>
          <p:cNvSpPr>
            <a:spLocks noChangeShapeType="1"/>
          </p:cNvSpPr>
          <p:nvPr/>
        </p:nvSpPr>
        <p:spPr bwMode="auto">
          <a:xfrm flipV="1">
            <a:off x="1230653" y="3152774"/>
            <a:ext cx="122238" cy="1158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 name="Rectangle 18"/>
          <p:cNvSpPr>
            <a:spLocks noChangeArrowheads="1"/>
          </p:cNvSpPr>
          <p:nvPr/>
        </p:nvSpPr>
        <p:spPr bwMode="auto">
          <a:xfrm>
            <a:off x="732178" y="3341687"/>
            <a:ext cx="968215" cy="32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r>
              <a:rPr lang="en-US" sz="1600" dirty="0"/>
              <a:t>Operator</a:t>
            </a:r>
          </a:p>
        </p:txBody>
      </p:sp>
      <p:sp>
        <p:nvSpPr>
          <p:cNvPr id="22" name="Rectangle 19"/>
          <p:cNvSpPr>
            <a:spLocks noChangeArrowheads="1"/>
          </p:cNvSpPr>
          <p:nvPr/>
        </p:nvSpPr>
        <p:spPr bwMode="auto">
          <a:xfrm>
            <a:off x="2440328" y="1533524"/>
            <a:ext cx="4724400" cy="38792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77788" tIns="39688" rIns="77788" bIns="39688">
            <a:spAutoFit/>
          </a:bodyPr>
          <a:lstStyle/>
          <a:p>
            <a:pPr algn="ctr" defTabSz="661988" eaLnBrk="0" hangingPunct="0"/>
            <a:r>
              <a:rPr lang="en-US" sz="2000" dirty="0"/>
              <a:t>UAV System </a:t>
            </a:r>
          </a:p>
        </p:txBody>
      </p:sp>
      <p:sp>
        <p:nvSpPr>
          <p:cNvPr id="29" name="Oval 26"/>
          <p:cNvSpPr>
            <a:spLocks noChangeAspect="1" noChangeArrowheads="1"/>
          </p:cNvSpPr>
          <p:nvPr/>
        </p:nvSpPr>
        <p:spPr bwMode="auto">
          <a:xfrm>
            <a:off x="3734272" y="2009547"/>
            <a:ext cx="2420038" cy="569651"/>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ts val="1000"/>
              </a:spcBef>
            </a:pPr>
            <a:r>
              <a:rPr lang="en-US" dirty="0">
                <a:solidFill>
                  <a:srgbClr val="FFFFFF"/>
                </a:solidFill>
              </a:rPr>
              <a:t>UAV Command/Control</a:t>
            </a:r>
          </a:p>
        </p:txBody>
      </p:sp>
      <p:sp>
        <p:nvSpPr>
          <p:cNvPr id="30" name="Oval 27"/>
          <p:cNvSpPr>
            <a:spLocks noChangeAspect="1" noChangeArrowheads="1"/>
          </p:cNvSpPr>
          <p:nvPr/>
        </p:nvSpPr>
        <p:spPr bwMode="auto">
          <a:xfrm>
            <a:off x="3650003" y="3022599"/>
            <a:ext cx="2504307" cy="516142"/>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ts val="1000"/>
              </a:spcBef>
            </a:pPr>
            <a:r>
              <a:rPr lang="en-US" dirty="0">
                <a:solidFill>
                  <a:srgbClr val="FFFFFF"/>
                </a:solidFill>
              </a:rPr>
              <a:t>Mission Planning</a:t>
            </a:r>
          </a:p>
        </p:txBody>
      </p:sp>
      <p:sp>
        <p:nvSpPr>
          <p:cNvPr id="31" name="Oval 28"/>
          <p:cNvSpPr>
            <a:spLocks noChangeAspect="1" noChangeArrowheads="1"/>
          </p:cNvSpPr>
          <p:nvPr/>
        </p:nvSpPr>
        <p:spPr bwMode="auto">
          <a:xfrm>
            <a:off x="3583328" y="3944937"/>
            <a:ext cx="2570982" cy="527672"/>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ts val="1000"/>
              </a:spcBef>
            </a:pPr>
            <a:r>
              <a:rPr lang="en-US" dirty="0">
                <a:solidFill>
                  <a:srgbClr val="FFFFFF"/>
                </a:solidFill>
              </a:rPr>
              <a:t>Control Station </a:t>
            </a:r>
            <a:r>
              <a:rPr lang="en-US" dirty="0" err="1">
                <a:solidFill>
                  <a:srgbClr val="FFFFFF"/>
                </a:solidFill>
              </a:rPr>
              <a:t>Mgmt</a:t>
            </a:r>
            <a:endParaRPr lang="en-US" dirty="0">
              <a:solidFill>
                <a:srgbClr val="FFFFFF"/>
              </a:solidFill>
            </a:endParaRPr>
          </a:p>
        </p:txBody>
      </p:sp>
      <p:sp>
        <p:nvSpPr>
          <p:cNvPr id="41" name="Line 38"/>
          <p:cNvSpPr>
            <a:spLocks noChangeShapeType="1"/>
          </p:cNvSpPr>
          <p:nvPr/>
        </p:nvSpPr>
        <p:spPr bwMode="auto">
          <a:xfrm flipV="1">
            <a:off x="1848191" y="2316162"/>
            <a:ext cx="1741487" cy="760412"/>
          </a:xfrm>
          <a:prstGeom prst="line">
            <a:avLst/>
          </a:prstGeom>
          <a:noFill/>
          <a:ln w="28575">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2" name="Line 39"/>
          <p:cNvSpPr>
            <a:spLocks noChangeShapeType="1"/>
          </p:cNvSpPr>
          <p:nvPr/>
        </p:nvSpPr>
        <p:spPr bwMode="auto">
          <a:xfrm>
            <a:off x="1829141" y="3248024"/>
            <a:ext cx="1784350" cy="3175"/>
          </a:xfrm>
          <a:prstGeom prst="line">
            <a:avLst/>
          </a:prstGeom>
          <a:noFill/>
          <a:ln w="28575">
            <a:solidFill>
              <a:schemeClr val="folHlink"/>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3" name="Line 40"/>
          <p:cNvSpPr>
            <a:spLocks noChangeShapeType="1"/>
          </p:cNvSpPr>
          <p:nvPr/>
        </p:nvSpPr>
        <p:spPr bwMode="auto">
          <a:xfrm>
            <a:off x="1884703" y="3473449"/>
            <a:ext cx="1733550" cy="603250"/>
          </a:xfrm>
          <a:prstGeom prst="line">
            <a:avLst/>
          </a:prstGeom>
          <a:noFill/>
          <a:ln w="28575">
            <a:solidFill>
              <a:schemeClr val="bg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5" name="Oval 42"/>
          <p:cNvSpPr>
            <a:spLocks noChangeAspect="1" noChangeArrowheads="1"/>
          </p:cNvSpPr>
          <p:nvPr/>
        </p:nvSpPr>
        <p:spPr bwMode="auto">
          <a:xfrm>
            <a:off x="3589678" y="4802184"/>
            <a:ext cx="2524944" cy="551655"/>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ts val="1000"/>
              </a:spcBef>
            </a:pPr>
            <a:r>
              <a:rPr lang="en-US" dirty="0">
                <a:solidFill>
                  <a:srgbClr val="FFFFFF"/>
                </a:solidFill>
              </a:rPr>
              <a:t>Data Links Communications</a:t>
            </a:r>
          </a:p>
        </p:txBody>
      </p:sp>
      <p:sp>
        <p:nvSpPr>
          <p:cNvPr id="46" name="Line 43"/>
          <p:cNvSpPr>
            <a:spLocks noChangeShapeType="1"/>
          </p:cNvSpPr>
          <p:nvPr/>
        </p:nvSpPr>
        <p:spPr bwMode="auto">
          <a:xfrm flipV="1">
            <a:off x="6217920" y="1727487"/>
            <a:ext cx="1388929" cy="532317"/>
          </a:xfrm>
          <a:prstGeom prst="line">
            <a:avLst/>
          </a:prstGeom>
          <a:ln>
            <a:headEnd type="none" w="sm" len="sm"/>
            <a:tailEnd/>
          </a:ln>
        </p:spPr>
        <p:style>
          <a:lnRef idx="3">
            <a:schemeClr val="accent1"/>
          </a:lnRef>
          <a:fillRef idx="0">
            <a:schemeClr val="accent1"/>
          </a:fillRef>
          <a:effectRef idx="2">
            <a:schemeClr val="accent1"/>
          </a:effectRef>
          <a:fontRef idx="minor">
            <a:schemeClr val="tx1"/>
          </a:fontRef>
        </p:style>
        <p:txBody>
          <a:bodyPr wrap="none" anchor="ctr"/>
          <a:lstStyle/>
          <a:p>
            <a:endParaRPr lang="en-US" dirty="0">
              <a:solidFill>
                <a:srgbClr val="000000"/>
              </a:solidFill>
            </a:endParaRPr>
          </a:p>
        </p:txBody>
      </p:sp>
      <p:sp>
        <p:nvSpPr>
          <p:cNvPr id="47" name="Line 44"/>
          <p:cNvSpPr>
            <a:spLocks noChangeShapeType="1"/>
          </p:cNvSpPr>
          <p:nvPr/>
        </p:nvSpPr>
        <p:spPr bwMode="auto">
          <a:xfrm flipV="1">
            <a:off x="6154310" y="3219449"/>
            <a:ext cx="1251718" cy="30161"/>
          </a:xfrm>
          <a:prstGeom prst="line">
            <a:avLst/>
          </a:prstGeom>
          <a:ln>
            <a:headEnd type="none" w="sm" len="sm"/>
            <a:tailEnd/>
          </a:ln>
        </p:spPr>
        <p:style>
          <a:lnRef idx="3">
            <a:schemeClr val="accent1"/>
          </a:lnRef>
          <a:fillRef idx="0">
            <a:schemeClr val="accent1"/>
          </a:fillRef>
          <a:effectRef idx="2">
            <a:schemeClr val="accent1"/>
          </a:effectRef>
          <a:fontRef idx="minor">
            <a:schemeClr val="tx1"/>
          </a:fontRef>
        </p:style>
        <p:txBody>
          <a:bodyPr wrap="none" anchor="ctr"/>
          <a:lstStyle/>
          <a:p>
            <a:endParaRPr lang="en-US" dirty="0">
              <a:solidFill>
                <a:srgbClr val="000000"/>
              </a:solidFill>
            </a:endParaRPr>
          </a:p>
        </p:txBody>
      </p:sp>
      <p:sp>
        <p:nvSpPr>
          <p:cNvPr id="48" name="Line 45"/>
          <p:cNvSpPr>
            <a:spLocks noChangeShapeType="1"/>
          </p:cNvSpPr>
          <p:nvPr/>
        </p:nvSpPr>
        <p:spPr bwMode="auto">
          <a:xfrm flipV="1">
            <a:off x="6217920" y="3538741"/>
            <a:ext cx="1188108" cy="670032"/>
          </a:xfrm>
          <a:prstGeom prst="line">
            <a:avLst/>
          </a:prstGeom>
          <a:ln>
            <a:headEnd type="none" w="sm" len="sm"/>
            <a:tailEnd/>
          </a:ln>
        </p:spPr>
        <p:style>
          <a:lnRef idx="3">
            <a:schemeClr val="accent1"/>
          </a:lnRef>
          <a:fillRef idx="0">
            <a:schemeClr val="accent1"/>
          </a:fillRef>
          <a:effectRef idx="2">
            <a:schemeClr val="accent1"/>
          </a:effectRef>
          <a:fontRef idx="minor">
            <a:schemeClr val="tx1"/>
          </a:fontRef>
        </p:style>
        <p:txBody>
          <a:bodyPr wrap="none" anchor="ctr"/>
          <a:lstStyle/>
          <a:p>
            <a:endParaRPr lang="en-US" dirty="0">
              <a:solidFill>
                <a:srgbClr val="000000"/>
              </a:solidFill>
            </a:endParaRPr>
          </a:p>
        </p:txBody>
      </p:sp>
      <p:sp>
        <p:nvSpPr>
          <p:cNvPr id="49" name="Line 46"/>
          <p:cNvSpPr>
            <a:spLocks noChangeShapeType="1"/>
          </p:cNvSpPr>
          <p:nvPr/>
        </p:nvSpPr>
        <p:spPr bwMode="auto">
          <a:xfrm>
            <a:off x="1729129" y="3775074"/>
            <a:ext cx="1855788" cy="1231900"/>
          </a:xfrm>
          <a:prstGeom prst="line">
            <a:avLst/>
          </a:prstGeom>
          <a:ln>
            <a:headEnd type="none" w="med" len="lg"/>
            <a:tailEnd/>
          </a:ln>
        </p:spPr>
        <p:style>
          <a:lnRef idx="3">
            <a:schemeClr val="accent1"/>
          </a:lnRef>
          <a:fillRef idx="0">
            <a:schemeClr val="accent1"/>
          </a:fillRef>
          <a:effectRef idx="2">
            <a:schemeClr val="accent1"/>
          </a:effectRef>
          <a:fontRef idx="minor">
            <a:schemeClr val="tx1"/>
          </a:fontRef>
        </p:style>
        <p:txBody>
          <a:bodyPr wrap="none" anchor="ctr"/>
          <a:lstStyle/>
          <a:p>
            <a:endParaRPr lang="en-US" dirty="0">
              <a:solidFill>
                <a:srgbClr val="000000"/>
              </a:solidFill>
            </a:endParaRPr>
          </a:p>
        </p:txBody>
      </p:sp>
      <p:sp>
        <p:nvSpPr>
          <p:cNvPr id="50" name="Line 47"/>
          <p:cNvSpPr>
            <a:spLocks noChangeShapeType="1"/>
          </p:cNvSpPr>
          <p:nvPr/>
        </p:nvSpPr>
        <p:spPr bwMode="auto">
          <a:xfrm flipV="1">
            <a:off x="1857716" y="2316162"/>
            <a:ext cx="1725612" cy="760412"/>
          </a:xfrm>
          <a:prstGeom prst="line">
            <a:avLst/>
          </a:prstGeom>
          <a:ln>
            <a:headEnd type="none" w="sm" len="sm"/>
            <a:tailEnd/>
          </a:ln>
        </p:spPr>
        <p:style>
          <a:lnRef idx="3">
            <a:schemeClr val="accent1"/>
          </a:lnRef>
          <a:fillRef idx="0">
            <a:schemeClr val="accent1"/>
          </a:fillRef>
          <a:effectRef idx="2">
            <a:schemeClr val="accent1"/>
          </a:effectRef>
          <a:fontRef idx="minor">
            <a:schemeClr val="tx1"/>
          </a:fontRef>
        </p:style>
        <p:txBody>
          <a:bodyPr wrap="none" anchor="ctr"/>
          <a:lstStyle/>
          <a:p>
            <a:endParaRPr lang="en-US" dirty="0">
              <a:solidFill>
                <a:srgbClr val="000000"/>
              </a:solidFill>
            </a:endParaRPr>
          </a:p>
        </p:txBody>
      </p:sp>
      <p:sp>
        <p:nvSpPr>
          <p:cNvPr id="51" name="Line 48"/>
          <p:cNvSpPr>
            <a:spLocks noChangeShapeType="1"/>
          </p:cNvSpPr>
          <p:nvPr/>
        </p:nvSpPr>
        <p:spPr bwMode="auto">
          <a:xfrm>
            <a:off x="1838666" y="3248024"/>
            <a:ext cx="1768475" cy="3175"/>
          </a:xfrm>
          <a:prstGeom prst="line">
            <a:avLst/>
          </a:prstGeom>
          <a:ln>
            <a:headEnd type="none" w="sm" len="sm"/>
            <a:tailEnd/>
          </a:ln>
        </p:spPr>
        <p:style>
          <a:lnRef idx="3">
            <a:schemeClr val="accent1"/>
          </a:lnRef>
          <a:fillRef idx="0">
            <a:schemeClr val="accent1"/>
          </a:fillRef>
          <a:effectRef idx="2">
            <a:schemeClr val="accent1"/>
          </a:effectRef>
          <a:fontRef idx="minor">
            <a:schemeClr val="tx1"/>
          </a:fontRef>
        </p:style>
        <p:txBody>
          <a:bodyPr wrap="none" anchor="ctr"/>
          <a:lstStyle/>
          <a:p>
            <a:endParaRPr lang="en-US" dirty="0">
              <a:solidFill>
                <a:srgbClr val="000000"/>
              </a:solidFill>
            </a:endParaRPr>
          </a:p>
        </p:txBody>
      </p:sp>
      <p:sp>
        <p:nvSpPr>
          <p:cNvPr id="52" name="Line 49"/>
          <p:cNvSpPr>
            <a:spLocks noChangeShapeType="1"/>
          </p:cNvSpPr>
          <p:nvPr/>
        </p:nvSpPr>
        <p:spPr bwMode="auto">
          <a:xfrm>
            <a:off x="1892641" y="3473449"/>
            <a:ext cx="1719262" cy="603250"/>
          </a:xfrm>
          <a:prstGeom prst="line">
            <a:avLst/>
          </a:prstGeom>
          <a:ln>
            <a:headEnd type="none" w="sm" len="sm"/>
            <a:tailEnd/>
          </a:ln>
        </p:spPr>
        <p:style>
          <a:lnRef idx="3">
            <a:schemeClr val="accent1"/>
          </a:lnRef>
          <a:fillRef idx="0">
            <a:schemeClr val="accent1"/>
          </a:fillRef>
          <a:effectRef idx="2">
            <a:schemeClr val="accent1"/>
          </a:effectRef>
          <a:fontRef idx="minor">
            <a:schemeClr val="tx1"/>
          </a:fontRef>
        </p:style>
        <p:txBody>
          <a:bodyPr wrap="none" anchor="ctr"/>
          <a:lstStyle/>
          <a:p>
            <a:endParaRPr lang="en-US"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1634" y="1354541"/>
            <a:ext cx="268287"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Rectangle 18"/>
          <p:cNvSpPr>
            <a:spLocks noChangeArrowheads="1"/>
          </p:cNvSpPr>
          <p:nvPr/>
        </p:nvSpPr>
        <p:spPr bwMode="auto">
          <a:xfrm>
            <a:off x="7670514" y="1815583"/>
            <a:ext cx="577082" cy="32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p>
            <a:pPr defTabSz="661988" eaLnBrk="0" hangingPunct="0"/>
            <a:r>
              <a:rPr lang="en-US" sz="1600" dirty="0"/>
              <a:t>UAV</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929" y="4949697"/>
            <a:ext cx="26828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743478" y="5402119"/>
            <a:ext cx="1015021" cy="584775"/>
          </a:xfrm>
          <a:prstGeom prst="rect">
            <a:avLst/>
          </a:prstGeom>
          <a:noFill/>
        </p:spPr>
        <p:txBody>
          <a:bodyPr wrap="none" rtlCol="0">
            <a:spAutoFit/>
          </a:bodyPr>
          <a:lstStyle/>
          <a:p>
            <a:r>
              <a:rPr lang="en-US" sz="1600" dirty="0"/>
              <a:t>Satellite</a:t>
            </a:r>
          </a:p>
          <a:p>
            <a:r>
              <a:rPr lang="en-US" sz="1600" dirty="0"/>
              <a:t> Provider</a:t>
            </a:r>
          </a:p>
        </p:txBody>
      </p:sp>
      <p:cxnSp>
        <p:nvCxnSpPr>
          <p:cNvPr id="56" name="Straight Connector 55"/>
          <p:cNvCxnSpPr/>
          <p:nvPr/>
        </p:nvCxnSpPr>
        <p:spPr>
          <a:xfrm flipV="1">
            <a:off x="6512119" y="5276849"/>
            <a:ext cx="1325357" cy="587238"/>
          </a:xfrm>
          <a:prstGeom prst="line">
            <a:avLst/>
          </a:prstGeom>
          <a:ln/>
        </p:spPr>
        <p:style>
          <a:lnRef idx="3">
            <a:schemeClr val="accent1"/>
          </a:lnRef>
          <a:fillRef idx="0">
            <a:schemeClr val="accent1"/>
          </a:fillRef>
          <a:effectRef idx="2">
            <a:schemeClr val="accent1"/>
          </a:effectRef>
          <a:fontRef idx="minor">
            <a:schemeClr val="tx1"/>
          </a:fontRef>
        </p:style>
      </p:cxnSp>
      <p:sp>
        <p:nvSpPr>
          <p:cNvPr id="69" name="Oval 42"/>
          <p:cNvSpPr>
            <a:spLocks noChangeAspect="1" noChangeArrowheads="1"/>
          </p:cNvSpPr>
          <p:nvPr/>
        </p:nvSpPr>
        <p:spPr bwMode="auto">
          <a:xfrm>
            <a:off x="2960112" y="5711067"/>
            <a:ext cx="1338507" cy="551655"/>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ts val="1000"/>
              </a:spcBef>
            </a:pPr>
            <a:r>
              <a:rPr lang="en-US" dirty="0">
                <a:solidFill>
                  <a:srgbClr val="FFFFFF"/>
                </a:solidFill>
              </a:rPr>
              <a:t>LOS</a:t>
            </a:r>
          </a:p>
        </p:txBody>
      </p:sp>
      <p:sp>
        <p:nvSpPr>
          <p:cNvPr id="71" name="Oval 42"/>
          <p:cNvSpPr>
            <a:spLocks noChangeAspect="1" noChangeArrowheads="1"/>
          </p:cNvSpPr>
          <p:nvPr/>
        </p:nvSpPr>
        <p:spPr bwMode="auto">
          <a:xfrm>
            <a:off x="5173612" y="5683104"/>
            <a:ext cx="1338507" cy="551655"/>
          </a:xfrm>
          <a:prstGeom prst="ellipse">
            <a:avLst/>
          </a:prstGeom>
          <a:solidFill>
            <a:schemeClr val="tx1"/>
          </a:solidFill>
          <a:ln w="28575">
            <a:solidFill>
              <a:schemeClr val="bg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ts val="1000"/>
              </a:spcBef>
            </a:pPr>
            <a:r>
              <a:rPr lang="en-US" dirty="0">
                <a:solidFill>
                  <a:srgbClr val="FFFFFF"/>
                </a:solidFill>
              </a:rPr>
              <a:t>Beyond LOS</a:t>
            </a:r>
          </a:p>
        </p:txBody>
      </p:sp>
      <p:cxnSp>
        <p:nvCxnSpPr>
          <p:cNvPr id="2069" name="Straight Arrow Connector 2068"/>
          <p:cNvCxnSpPr/>
          <p:nvPr/>
        </p:nvCxnSpPr>
        <p:spPr>
          <a:xfrm flipV="1">
            <a:off x="3933650" y="5353841"/>
            <a:ext cx="616299" cy="3820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6" name="Straight Arrow Connector 95"/>
          <p:cNvCxnSpPr/>
          <p:nvPr/>
        </p:nvCxnSpPr>
        <p:spPr>
          <a:xfrm flipH="1" flipV="1">
            <a:off x="5337313" y="5353841"/>
            <a:ext cx="460771" cy="34344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78" name="Straight Connector 2077"/>
          <p:cNvCxnSpPr/>
          <p:nvPr/>
        </p:nvCxnSpPr>
        <p:spPr>
          <a:xfrm flipH="1">
            <a:off x="4868819" y="4540250"/>
            <a:ext cx="1" cy="2032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53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12</a:t>
            </a:fld>
            <a:endParaRPr lang="en-US" dirty="0">
              <a:latin typeface="Calibri"/>
              <a:ea typeface="Calibri"/>
              <a:cs typeface="Calibri"/>
              <a:sym typeface="Calibri"/>
            </a:endParaRPr>
          </a:p>
        </p:txBody>
      </p:sp>
      <p:sp>
        <p:nvSpPr>
          <p:cNvPr id="5" name="Title 1"/>
          <p:cNvSpPr txBox="1">
            <a:spLocks/>
          </p:cNvSpPr>
          <p:nvPr/>
        </p:nvSpPr>
        <p:spPr>
          <a:xfrm>
            <a:off x="127000" y="473800"/>
            <a:ext cx="8572500" cy="505215"/>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4: </a:t>
            </a:r>
            <a:r>
              <a:rPr lang="en-US" sz="2000" b="1" dirty="0">
                <a:ea typeface="Source Sans Pro"/>
              </a:rPr>
              <a:t>Develop a Behavior or Structure Diagram </a:t>
            </a:r>
            <a:endParaRPr lang="en-US" sz="2000" b="1" dirty="0"/>
          </a:p>
        </p:txBody>
      </p:sp>
      <p:sp>
        <p:nvSpPr>
          <p:cNvPr id="4" name="Rectangle 3"/>
          <p:cNvSpPr/>
          <p:nvPr/>
        </p:nvSpPr>
        <p:spPr>
          <a:xfrm>
            <a:off x="153120" y="887581"/>
            <a:ext cx="8546380" cy="769441"/>
          </a:xfrm>
          <a:prstGeom prst="rect">
            <a:avLst/>
          </a:prstGeom>
        </p:spPr>
        <p:txBody>
          <a:bodyPr wrap="square">
            <a:spAutoFit/>
          </a:bodyPr>
          <a:lstStyle/>
          <a:p>
            <a:r>
              <a:rPr lang="en-US" dirty="0"/>
              <a:t>For the system you chose in Week 1, please create a </a:t>
            </a:r>
            <a:r>
              <a:rPr lang="en-US" b="1" dirty="0">
                <a:solidFill>
                  <a:srgbClr val="3489C7"/>
                </a:solidFill>
              </a:rPr>
              <a:t>S</a:t>
            </a:r>
            <a:r>
              <a:rPr lang="en-US" sz="1600" b="1" dirty="0">
                <a:solidFill>
                  <a:srgbClr val="3489C7"/>
                </a:solidFill>
              </a:rPr>
              <a:t>tructure Diagram – Package Diagram</a:t>
            </a:r>
            <a:r>
              <a:rPr lang="en-US" dirty="0"/>
              <a:t>. You do not need to use an MBSE modeling software; we suggest using  simple shapes available in PowerPoint to represent the blocks, and arrows for direction.</a:t>
            </a:r>
          </a:p>
        </p:txBody>
      </p:sp>
      <p:sp>
        <p:nvSpPr>
          <p:cNvPr id="2" name="Rectangle 1"/>
          <p:cNvSpPr/>
          <p:nvPr/>
        </p:nvSpPr>
        <p:spPr>
          <a:xfrm>
            <a:off x="280711" y="1624913"/>
            <a:ext cx="1707578" cy="5128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solidFill>
                  <a:srgbClr val="000000"/>
                </a:solidFill>
              </a:rPr>
              <a:t>Unmanned System Model</a:t>
            </a:r>
          </a:p>
        </p:txBody>
      </p:sp>
      <p:sp>
        <p:nvSpPr>
          <p:cNvPr id="6" name="Rectangle 5"/>
          <p:cNvSpPr/>
          <p:nvPr/>
        </p:nvSpPr>
        <p:spPr>
          <a:xfrm>
            <a:off x="2944783" y="4035163"/>
            <a:ext cx="1334530" cy="32745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Requirements</a:t>
            </a:r>
          </a:p>
        </p:txBody>
      </p:sp>
      <p:cxnSp>
        <p:nvCxnSpPr>
          <p:cNvPr id="8" name="Straight Connector 7"/>
          <p:cNvCxnSpPr/>
          <p:nvPr/>
        </p:nvCxnSpPr>
        <p:spPr>
          <a:xfrm>
            <a:off x="2483706" y="726407"/>
            <a:ext cx="1346889"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5558912" y="3893060"/>
            <a:ext cx="1334530" cy="28420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Use Cases</a:t>
            </a:r>
          </a:p>
        </p:txBody>
      </p:sp>
      <p:sp>
        <p:nvSpPr>
          <p:cNvPr id="10" name="Rectangle 9"/>
          <p:cNvSpPr/>
          <p:nvPr/>
        </p:nvSpPr>
        <p:spPr>
          <a:xfrm>
            <a:off x="2920932" y="4865423"/>
            <a:ext cx="1334530" cy="4185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Sensors</a:t>
            </a:r>
          </a:p>
          <a:p>
            <a:pPr algn="ctr"/>
            <a:r>
              <a:rPr lang="en-US" dirty="0">
                <a:solidFill>
                  <a:srgbClr val="000000"/>
                </a:solidFill>
              </a:rPr>
              <a:t>Models</a:t>
            </a:r>
          </a:p>
        </p:txBody>
      </p:sp>
      <p:sp>
        <p:nvSpPr>
          <p:cNvPr id="11" name="Rectangle 10"/>
          <p:cNvSpPr/>
          <p:nvPr/>
        </p:nvSpPr>
        <p:spPr>
          <a:xfrm>
            <a:off x="2900387" y="5731810"/>
            <a:ext cx="1334527" cy="4350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System Performance</a:t>
            </a:r>
          </a:p>
        </p:txBody>
      </p:sp>
      <p:sp>
        <p:nvSpPr>
          <p:cNvPr id="12" name="Rectangle 11"/>
          <p:cNvSpPr/>
          <p:nvPr/>
        </p:nvSpPr>
        <p:spPr>
          <a:xfrm>
            <a:off x="5546557" y="3018974"/>
            <a:ext cx="1322169" cy="4571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Trade off  Analysis</a:t>
            </a:r>
          </a:p>
        </p:txBody>
      </p:sp>
      <p:sp>
        <p:nvSpPr>
          <p:cNvPr id="7" name="Rectangle 6"/>
          <p:cNvSpPr/>
          <p:nvPr/>
        </p:nvSpPr>
        <p:spPr>
          <a:xfrm>
            <a:off x="2928550" y="3168809"/>
            <a:ext cx="14847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Physical Design Models</a:t>
            </a:r>
          </a:p>
        </p:txBody>
      </p:sp>
      <p:sp>
        <p:nvSpPr>
          <p:cNvPr id="13" name="Rectangle 12"/>
          <p:cNvSpPr/>
          <p:nvPr/>
        </p:nvSpPr>
        <p:spPr>
          <a:xfrm>
            <a:off x="5539604" y="4576189"/>
            <a:ext cx="1362698"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Verification &amp; Validation</a:t>
            </a:r>
          </a:p>
        </p:txBody>
      </p:sp>
      <p:sp>
        <p:nvSpPr>
          <p:cNvPr id="14" name="Rectangle 13"/>
          <p:cNvSpPr/>
          <p:nvPr/>
        </p:nvSpPr>
        <p:spPr>
          <a:xfrm>
            <a:off x="2916193" y="2219369"/>
            <a:ext cx="1592011" cy="61465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rgbClr val="000000"/>
                </a:solidFill>
              </a:rPr>
              <a:t>Units of Measurement Conversion</a:t>
            </a:r>
          </a:p>
        </p:txBody>
      </p:sp>
      <p:cxnSp>
        <p:nvCxnSpPr>
          <p:cNvPr id="16" name="Straight Connector 15"/>
          <p:cNvCxnSpPr>
            <a:stCxn id="2" idx="3"/>
          </p:cNvCxnSpPr>
          <p:nvPr/>
        </p:nvCxnSpPr>
        <p:spPr>
          <a:xfrm>
            <a:off x="1988289" y="1881316"/>
            <a:ext cx="361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49795" y="1881316"/>
            <a:ext cx="0" cy="4470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1"/>
          </p:cNvCxnSpPr>
          <p:nvPr/>
        </p:nvCxnSpPr>
        <p:spPr>
          <a:xfrm flipH="1">
            <a:off x="4989009" y="4804789"/>
            <a:ext cx="550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1"/>
          </p:cNvCxnSpPr>
          <p:nvPr/>
        </p:nvCxnSpPr>
        <p:spPr>
          <a:xfrm flipH="1">
            <a:off x="4980149" y="4035163"/>
            <a:ext cx="578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1"/>
          </p:cNvCxnSpPr>
          <p:nvPr/>
        </p:nvCxnSpPr>
        <p:spPr>
          <a:xfrm flipH="1" flipV="1">
            <a:off x="4967794" y="3247573"/>
            <a:ext cx="57876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1"/>
          </p:cNvCxnSpPr>
          <p:nvPr/>
        </p:nvCxnSpPr>
        <p:spPr>
          <a:xfrm flipH="1">
            <a:off x="2354530" y="5074697"/>
            <a:ext cx="5664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1"/>
          </p:cNvCxnSpPr>
          <p:nvPr/>
        </p:nvCxnSpPr>
        <p:spPr>
          <a:xfrm flipH="1">
            <a:off x="2346723" y="4198890"/>
            <a:ext cx="5980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1"/>
          </p:cNvCxnSpPr>
          <p:nvPr/>
        </p:nvCxnSpPr>
        <p:spPr>
          <a:xfrm flipH="1">
            <a:off x="2362148" y="3397409"/>
            <a:ext cx="5664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4" idx="1"/>
          </p:cNvCxnSpPr>
          <p:nvPr/>
        </p:nvCxnSpPr>
        <p:spPr>
          <a:xfrm flipH="1">
            <a:off x="2349795" y="2526699"/>
            <a:ext cx="5663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349792" y="5904805"/>
            <a:ext cx="55059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546557" y="4376375"/>
            <a:ext cx="457200" cy="1729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000000"/>
              </a:solidFill>
            </a:endParaRPr>
          </a:p>
        </p:txBody>
      </p:sp>
      <p:sp>
        <p:nvSpPr>
          <p:cNvPr id="40" name="Rectangle 39"/>
          <p:cNvSpPr/>
          <p:nvPr/>
        </p:nvSpPr>
        <p:spPr>
          <a:xfrm>
            <a:off x="5558912" y="3720065"/>
            <a:ext cx="457200" cy="1729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000000"/>
              </a:solidFill>
            </a:endParaRPr>
          </a:p>
        </p:txBody>
      </p:sp>
      <p:sp>
        <p:nvSpPr>
          <p:cNvPr id="41" name="Rectangle 40"/>
          <p:cNvSpPr/>
          <p:nvPr/>
        </p:nvSpPr>
        <p:spPr>
          <a:xfrm>
            <a:off x="5558912" y="2834029"/>
            <a:ext cx="457200" cy="1729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000000"/>
              </a:solidFill>
            </a:endParaRPr>
          </a:p>
        </p:txBody>
      </p:sp>
      <p:sp>
        <p:nvSpPr>
          <p:cNvPr id="42" name="Rectangle 41"/>
          <p:cNvSpPr/>
          <p:nvPr/>
        </p:nvSpPr>
        <p:spPr>
          <a:xfrm>
            <a:off x="2928550" y="4692428"/>
            <a:ext cx="457200" cy="1729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000000"/>
              </a:solidFill>
            </a:endParaRPr>
          </a:p>
        </p:txBody>
      </p:sp>
      <p:sp>
        <p:nvSpPr>
          <p:cNvPr id="43" name="Rectangle 42"/>
          <p:cNvSpPr/>
          <p:nvPr/>
        </p:nvSpPr>
        <p:spPr>
          <a:xfrm>
            <a:off x="2947514" y="3847390"/>
            <a:ext cx="457200" cy="1729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000000"/>
              </a:solidFill>
            </a:endParaRPr>
          </a:p>
        </p:txBody>
      </p:sp>
      <p:sp>
        <p:nvSpPr>
          <p:cNvPr id="44" name="Rectangle 43"/>
          <p:cNvSpPr/>
          <p:nvPr/>
        </p:nvSpPr>
        <p:spPr>
          <a:xfrm>
            <a:off x="2928550" y="2995814"/>
            <a:ext cx="457200" cy="1729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000000"/>
              </a:solidFill>
            </a:endParaRPr>
          </a:p>
        </p:txBody>
      </p:sp>
      <p:sp>
        <p:nvSpPr>
          <p:cNvPr id="45" name="Rectangle 44"/>
          <p:cNvSpPr/>
          <p:nvPr/>
        </p:nvSpPr>
        <p:spPr>
          <a:xfrm>
            <a:off x="2900387" y="2033715"/>
            <a:ext cx="457200" cy="1729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000000"/>
              </a:solidFill>
            </a:endParaRPr>
          </a:p>
        </p:txBody>
      </p:sp>
      <p:sp>
        <p:nvSpPr>
          <p:cNvPr id="46" name="Rectangle 45"/>
          <p:cNvSpPr/>
          <p:nvPr/>
        </p:nvSpPr>
        <p:spPr>
          <a:xfrm>
            <a:off x="2928550" y="5542024"/>
            <a:ext cx="457200" cy="1729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rgbClr val="000000"/>
              </a:solidFill>
            </a:endParaRPr>
          </a:p>
        </p:txBody>
      </p:sp>
      <p:cxnSp>
        <p:nvCxnSpPr>
          <p:cNvPr id="48" name="Straight Connector 47"/>
          <p:cNvCxnSpPr/>
          <p:nvPr/>
        </p:nvCxnSpPr>
        <p:spPr>
          <a:xfrm>
            <a:off x="2346723" y="6351373"/>
            <a:ext cx="26210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4986670" y="3247575"/>
            <a:ext cx="2339" cy="31037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31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13</a:t>
            </a:fld>
            <a:endParaRPr lang="en-US" dirty="0">
              <a:latin typeface="Calibri"/>
              <a:ea typeface="Calibri"/>
              <a:cs typeface="Calibri"/>
              <a:sym typeface="Calibri"/>
            </a:endParaRPr>
          </a:p>
        </p:txBody>
      </p:sp>
      <p:sp>
        <p:nvSpPr>
          <p:cNvPr id="4" name="CustomShape 2"/>
          <p:cNvSpPr/>
          <p:nvPr/>
        </p:nvSpPr>
        <p:spPr>
          <a:xfrm>
            <a:off x="228600" y="49436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3 Project: Critiquin</a:t>
            </a:r>
            <a:r>
              <a:rPr lang="en-US" sz="2800" b="1" dirty="0">
                <a:latin typeface="Arial"/>
                <a:ea typeface="Source Sans Pro"/>
              </a:rPr>
              <a:t>g an MBSE Approach</a:t>
            </a:r>
            <a:endParaRPr sz="1600" dirty="0"/>
          </a:p>
        </p:txBody>
      </p:sp>
      <p:sp>
        <p:nvSpPr>
          <p:cNvPr id="5" name="CustomShape 3"/>
          <p:cNvSpPr/>
          <p:nvPr/>
        </p:nvSpPr>
        <p:spPr>
          <a:xfrm>
            <a:off x="228600" y="2111371"/>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5045446" y="2036310"/>
            <a:ext cx="3769920" cy="4059690"/>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sz="1400" dirty="0"/>
          </a:p>
          <a:p>
            <a:r>
              <a:rPr lang="en-US" b="1" dirty="0">
                <a:solidFill>
                  <a:srgbClr val="FFFFFF"/>
                </a:solidFill>
                <a:ea typeface="Source Sans Pro"/>
              </a:rPr>
              <a:t>REQUIRED STEPS</a:t>
            </a:r>
            <a:endParaRPr lang="en-US" dirty="0"/>
          </a:p>
          <a:p>
            <a:pPr>
              <a:lnSpc>
                <a:spcPct val="60000"/>
              </a:lnSpc>
            </a:pPr>
            <a:endParaRPr lang="en-US" dirty="0"/>
          </a:p>
          <a:p>
            <a:pPr>
              <a:lnSpc>
                <a:spcPct val="150000"/>
              </a:lnSpc>
            </a:pPr>
            <a:r>
              <a:rPr lang="en-US" b="1" dirty="0">
                <a:solidFill>
                  <a:schemeClr val="bg1"/>
                </a:solidFill>
              </a:rPr>
              <a:t>Step 1: Critique this project following the instructions.</a:t>
            </a:r>
          </a:p>
          <a:p>
            <a:pPr>
              <a:lnSpc>
                <a:spcPct val="150000"/>
              </a:lnSpc>
            </a:pPr>
            <a:r>
              <a:rPr lang="en-US" b="1" dirty="0">
                <a:solidFill>
                  <a:schemeClr val="bg1"/>
                </a:solidFill>
              </a:rPr>
              <a:t>Step 2. Save and upload the project in the platform.</a:t>
            </a:r>
          </a:p>
          <a:p>
            <a:pPr>
              <a:lnSpc>
                <a:spcPct val="150000"/>
              </a:lnSpc>
            </a:pPr>
            <a:r>
              <a:rPr lang="en-US" b="1" dirty="0">
                <a:solidFill>
                  <a:schemeClr val="bg1"/>
                </a:solidFill>
              </a:rPr>
              <a:t>Step 3. Peer review the two critiques from your peers that the platform will automatically assign you.</a:t>
            </a:r>
          </a:p>
        </p:txBody>
      </p:sp>
      <p:sp>
        <p:nvSpPr>
          <p:cNvPr id="8" name="CustomShape 4">
            <a:extLst>
              <a:ext uri="{FF2B5EF4-FFF2-40B4-BE49-F238E27FC236}">
                <a16:creationId xmlns:a16="http://schemas.microsoft.com/office/drawing/2014/main" id="{AA7DD3EA-CD3D-7644-B18D-92E72592A005}"/>
              </a:ext>
            </a:extLst>
          </p:cNvPr>
          <p:cNvSpPr/>
          <p:nvPr/>
        </p:nvSpPr>
        <p:spPr>
          <a:xfrm>
            <a:off x="228600" y="2497526"/>
            <a:ext cx="4794545" cy="38032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dirty="0">
                <a:solidFill>
                  <a:srgbClr val="3F3F3F"/>
                </a:solidFill>
                <a:ea typeface="Source Sans Pro"/>
              </a:rPr>
              <a:t>Critique this project MBSE approach covering:</a:t>
            </a:r>
          </a:p>
          <a:p>
            <a:pPr marL="342900" lvl="0" indent="-342900">
              <a:lnSpc>
                <a:spcPct val="150000"/>
              </a:lnSpc>
              <a:buClr>
                <a:schemeClr val="dk1"/>
              </a:buClr>
              <a:buSzPct val="84615"/>
              <a:buAutoNum type="arabicPeriod"/>
            </a:pPr>
            <a:r>
              <a:rPr lang="en-US" dirty="0">
                <a:solidFill>
                  <a:schemeClr val="dk1"/>
                </a:solidFill>
              </a:rPr>
              <a:t>Scope and Purpose (limit 300 words)</a:t>
            </a:r>
          </a:p>
          <a:p>
            <a:pPr marL="342900" indent="-342900">
              <a:lnSpc>
                <a:spcPct val="150000"/>
              </a:lnSpc>
              <a:buClr>
                <a:schemeClr val="dk1"/>
              </a:buClr>
              <a:buSzPct val="84615"/>
              <a:buFont typeface="+mj-lt"/>
              <a:buAutoNum type="arabicPeriod"/>
            </a:pPr>
            <a:r>
              <a:rPr lang="en-US" dirty="0">
                <a:solidFill>
                  <a:schemeClr val="dk1"/>
                </a:solidFill>
              </a:rPr>
              <a:t>Strengths and Weakness (limit 300 words)</a:t>
            </a:r>
          </a:p>
          <a:p>
            <a:pPr marL="342900" indent="-342900">
              <a:lnSpc>
                <a:spcPct val="150000"/>
              </a:lnSpc>
              <a:buClr>
                <a:schemeClr val="dk1"/>
              </a:buClr>
              <a:buSzPct val="84615"/>
              <a:buFontTx/>
              <a:buAutoNum type="arabicPeriod"/>
            </a:pPr>
            <a:r>
              <a:rPr lang="en-US" dirty="0">
                <a:solidFill>
                  <a:schemeClr val="dk1"/>
                </a:solidFill>
              </a:rPr>
              <a:t>Qualities of Great Models (limit 300 words)</a:t>
            </a:r>
          </a:p>
          <a:p>
            <a:pPr marL="342900" indent="-342900">
              <a:lnSpc>
                <a:spcPct val="150000"/>
              </a:lnSpc>
              <a:buClr>
                <a:schemeClr val="dk1"/>
              </a:buClr>
              <a:buSzPct val="84615"/>
              <a:buFontTx/>
              <a:buAutoNum type="arabicPeriod"/>
            </a:pPr>
            <a:r>
              <a:rPr lang="en-US" dirty="0">
                <a:solidFill>
                  <a:schemeClr val="dk1"/>
                </a:solidFill>
              </a:rPr>
              <a:t>Conclusions and Recommendations (limit 300 words)</a:t>
            </a:r>
          </a:p>
          <a:p>
            <a:pPr>
              <a:buClr>
                <a:schemeClr val="dk1"/>
              </a:buClr>
              <a:buSzPct val="84615"/>
            </a:pPr>
            <a:endParaRPr lang="en-US" dirty="0"/>
          </a:p>
          <a:p>
            <a:pPr>
              <a:buClr>
                <a:schemeClr val="dk1"/>
              </a:buClr>
              <a:buSzPct val="84615"/>
            </a:pPr>
            <a:r>
              <a:rPr lang="en-US" dirty="0"/>
              <a:t>You should presume that the rationale of the critique is "</a:t>
            </a:r>
            <a:r>
              <a:rPr lang="en-US" b="1" dirty="0"/>
              <a:t>Evaluate whether a project should adopt the MBSE approach or stay with the status-quo.</a:t>
            </a:r>
            <a:r>
              <a:rPr lang="en-US" dirty="0"/>
              <a:t>”</a:t>
            </a:r>
          </a:p>
          <a:p>
            <a:pPr>
              <a:buClr>
                <a:schemeClr val="dk1"/>
              </a:buClr>
              <a:buSzPct val="84615"/>
            </a:pPr>
            <a:endParaRPr lang="en-US" dirty="0">
              <a:solidFill>
                <a:schemeClr val="dk1"/>
              </a:solidFill>
            </a:endParaRPr>
          </a:p>
          <a:p>
            <a:pPr fontAlgn="base"/>
            <a:r>
              <a:rPr lang="en-US" i="1" dirty="0"/>
              <a:t>Please note that this project combines weeks 1 and 2 project submissions – good practices– from a previous course so you will not be conducting a critique of a full model.</a:t>
            </a:r>
          </a:p>
        </p:txBody>
      </p:sp>
    </p:spTree>
    <p:extLst>
      <p:ext uri="{BB962C8B-B14F-4D97-AF65-F5344CB8AC3E}">
        <p14:creationId xmlns:p14="http://schemas.microsoft.com/office/powerpoint/2010/main" val="59679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14</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4"/>
            <a:ext cx="8528426" cy="7247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1. Remark on whether the model is meeting the intended scope and purpose </a:t>
            </a:r>
            <a:r>
              <a:rPr lang="en-US" sz="2000" i="1" dirty="0"/>
              <a:t>[Limit 300 words]</a:t>
            </a:r>
            <a:endParaRPr sz="2000" i="1"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048568"/>
            <a:ext cx="8528426" cy="40394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200" dirty="0">
              <a:solidFill>
                <a:schemeClr val="tx1"/>
              </a:solidFill>
            </a:endParaRPr>
          </a:p>
        </p:txBody>
      </p:sp>
    </p:spTree>
    <p:extLst>
      <p:ext uri="{BB962C8B-B14F-4D97-AF65-F5344CB8AC3E}">
        <p14:creationId xmlns:p14="http://schemas.microsoft.com/office/powerpoint/2010/main" val="2721926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15</a:t>
            </a:fld>
            <a:endParaRPr lang="en-US" dirty="0">
              <a:latin typeface="Calibri"/>
              <a:ea typeface="Calibri"/>
              <a:cs typeface="Calibri"/>
              <a:sym typeface="Calibri"/>
            </a:endParaRPr>
          </a:p>
        </p:txBody>
      </p:sp>
      <p:sp>
        <p:nvSpPr>
          <p:cNvPr id="4" name="CustomShape 2"/>
          <p:cNvSpPr/>
          <p:nvPr/>
        </p:nvSpPr>
        <p:spPr>
          <a:xfrm>
            <a:off x="228600" y="59001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90534" y="1149116"/>
            <a:ext cx="8528426" cy="10408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2. List the model’s strengths and weaknesses. Your findings should relate back to specific instances of the model with screenshots or callbacks. </a:t>
            </a:r>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0" y="2122098"/>
            <a:ext cx="4130599" cy="414635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b="1" i="1" dirty="0">
                <a:solidFill>
                  <a:schemeClr val="tx1"/>
                </a:solidFill>
                <a:ea typeface="Source Sans Pro"/>
              </a:rPr>
              <a:t>Strengths </a:t>
            </a:r>
          </a:p>
          <a:p>
            <a:r>
              <a:rPr lang="en-US" b="1" i="1" dirty="0">
                <a:solidFill>
                  <a:schemeClr val="tx1"/>
                </a:solidFill>
                <a:ea typeface="Source Sans Pro"/>
              </a:rPr>
              <a:t>(Limit 150 words)</a:t>
            </a:r>
          </a:p>
          <a:p>
            <a:endParaRPr lang="en-US" b="1" i="1" dirty="0">
              <a:solidFill>
                <a:schemeClr val="tx1"/>
              </a:solidFill>
            </a:endParaRPr>
          </a:p>
          <a:p>
            <a:pPr marL="171450" lvl="0" indent="-171450" fontAlgn="base">
              <a:buFont typeface="Arial" panose="020B0604020202020204" pitchFamily="34" charset="0"/>
              <a:buChar char="•"/>
            </a:pPr>
            <a:endParaRPr lang="en-US" sz="1250" i="1" dirty="0">
              <a:solidFill>
                <a:schemeClr val="tx1"/>
              </a:solidFill>
            </a:endParaRPr>
          </a:p>
          <a:p>
            <a:pPr>
              <a:lnSpc>
                <a:spcPct val="60000"/>
              </a:lnSpc>
            </a:pPr>
            <a:endParaRPr lang="en-US" sz="1250" dirty="0">
              <a:solidFill>
                <a:schemeClr val="tx1"/>
              </a:solidFill>
            </a:endParaRPr>
          </a:p>
          <a:p>
            <a:pPr>
              <a:lnSpc>
                <a:spcPct val="60000"/>
              </a:lnSpc>
            </a:pPr>
            <a:endParaRPr lang="en-US" sz="1050" dirty="0">
              <a:solidFill>
                <a:schemeClr val="tx1"/>
              </a:solidFill>
            </a:endParaRPr>
          </a:p>
        </p:txBody>
      </p:sp>
      <p:sp>
        <p:nvSpPr>
          <p:cNvPr id="8" name="CustomShape 5">
            <a:extLst>
              <a:ext uri="{FF2B5EF4-FFF2-40B4-BE49-F238E27FC236}">
                <a16:creationId xmlns:a16="http://schemas.microsoft.com/office/drawing/2014/main" id="{1BAEA7E3-014F-0A48-9E0C-CBFD53783085}"/>
              </a:ext>
            </a:extLst>
          </p:cNvPr>
          <p:cNvSpPr/>
          <p:nvPr/>
        </p:nvSpPr>
        <p:spPr>
          <a:xfrm>
            <a:off x="4554747" y="2207978"/>
            <a:ext cx="4260619" cy="4060475"/>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60000"/>
              </a:lnSpc>
            </a:pPr>
            <a:endParaRPr lang="en-US" sz="1050" dirty="0">
              <a:solidFill>
                <a:schemeClr val="tx1"/>
              </a:solidFill>
            </a:endParaRPr>
          </a:p>
          <a:p>
            <a:r>
              <a:rPr lang="en-US" sz="1200" b="1" i="1" dirty="0">
                <a:solidFill>
                  <a:schemeClr val="tx1"/>
                </a:solidFill>
                <a:ea typeface="Source Sans Pro"/>
              </a:rPr>
              <a:t>Weakness</a:t>
            </a:r>
          </a:p>
          <a:p>
            <a:r>
              <a:rPr lang="en-US" sz="1200" b="1" i="1" dirty="0">
                <a:solidFill>
                  <a:schemeClr val="tx1"/>
                </a:solidFill>
                <a:ea typeface="Source Sans Pro"/>
              </a:rPr>
              <a:t>(Limit 150 words)</a:t>
            </a:r>
          </a:p>
          <a:p>
            <a:endParaRPr lang="en-US" sz="1200" b="1" i="1" dirty="0">
              <a:solidFill>
                <a:schemeClr val="tx1"/>
              </a:solidFill>
              <a:ea typeface="Source Sans Pro"/>
            </a:endParaRPr>
          </a:p>
          <a:p>
            <a:pPr marL="171450" lvl="0" indent="-171450" fontAlgn="base">
              <a:buFont typeface="Arial" panose="020B0604020202020204" pitchFamily="34" charset="0"/>
              <a:buChar char="•"/>
            </a:pPr>
            <a:endParaRPr lang="en-US" sz="1250" dirty="0"/>
          </a:p>
          <a:p>
            <a:endParaRPr lang="en-US" sz="1250" b="1" i="1" dirty="0">
              <a:solidFill>
                <a:schemeClr val="tx1"/>
              </a:solidFill>
              <a:ea typeface="Source Sans Pro"/>
            </a:endParaRPr>
          </a:p>
          <a:p>
            <a:endParaRPr lang="en-US" b="1" i="1" dirty="0">
              <a:solidFill>
                <a:schemeClr val="tx1"/>
              </a:solidFill>
            </a:endParaRPr>
          </a:p>
          <a:p>
            <a:endParaRPr lang="en-US" i="1" dirty="0">
              <a:solidFill>
                <a:schemeClr val="tx1"/>
              </a:solidFill>
            </a:endParaRPr>
          </a:p>
          <a:p>
            <a:pPr>
              <a:lnSpc>
                <a:spcPct val="60000"/>
              </a:lnSpc>
            </a:pPr>
            <a:endParaRPr lang="en-US" sz="1050" dirty="0">
              <a:solidFill>
                <a:schemeClr val="tx1"/>
              </a:solidFill>
            </a:endParaRPr>
          </a:p>
          <a:p>
            <a:pPr>
              <a:lnSpc>
                <a:spcPct val="60000"/>
              </a:lnSpc>
            </a:pPr>
            <a:endParaRPr lang="en-US" sz="1050" dirty="0">
              <a:solidFill>
                <a:schemeClr val="tx1"/>
              </a:solidFill>
            </a:endParaRPr>
          </a:p>
        </p:txBody>
      </p:sp>
    </p:spTree>
    <p:extLst>
      <p:ext uri="{BB962C8B-B14F-4D97-AF65-F5344CB8AC3E}">
        <p14:creationId xmlns:p14="http://schemas.microsoft.com/office/powerpoint/2010/main" val="97831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16</a:t>
            </a:fld>
            <a:endParaRPr lang="en-US" dirty="0">
              <a:latin typeface="Calibri"/>
              <a:ea typeface="Calibri"/>
              <a:cs typeface="Calibri"/>
              <a:sym typeface="Calibri"/>
            </a:endParaRPr>
          </a:p>
        </p:txBody>
      </p:sp>
      <p:sp>
        <p:nvSpPr>
          <p:cNvPr id="4" name="CustomShape 2"/>
          <p:cNvSpPr/>
          <p:nvPr/>
        </p:nvSpPr>
        <p:spPr>
          <a:xfrm>
            <a:off x="228600" y="579720"/>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106760"/>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dirty="0"/>
              <a:t>3. Evaluate the model against three qualities of great models, as well as supplementary behaviors or qualities you believe are relevant to MBSE. </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42593" y="2321915"/>
            <a:ext cx="8528426" cy="366981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1" i="1" dirty="0">
              <a:solidFill>
                <a:schemeClr val="tx1"/>
              </a:solidFill>
              <a:ea typeface="Source Sans Pro"/>
            </a:endParaRPr>
          </a:p>
          <a:p>
            <a:pPr marL="285750" lvl="0" indent="-285750" fontAlgn="base">
              <a:buFont typeface="Arial" panose="020B0604020202020204" pitchFamily="34" charset="0"/>
              <a:buChar char="•"/>
            </a:pPr>
            <a:endParaRPr lang="en-US" sz="16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33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17</a:t>
            </a:fld>
            <a:endParaRPr lang="en-US" dirty="0">
              <a:latin typeface="Calibri"/>
              <a:ea typeface="Calibri"/>
              <a:cs typeface="Calibri"/>
              <a:sym typeface="Calibri"/>
            </a:endParaRPr>
          </a:p>
        </p:txBody>
      </p:sp>
      <p:sp>
        <p:nvSpPr>
          <p:cNvPr id="4" name="CustomShape 2"/>
          <p:cNvSpPr/>
          <p:nvPr/>
        </p:nvSpPr>
        <p:spPr>
          <a:xfrm>
            <a:off x="228600" y="757881"/>
            <a:ext cx="7379898"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Critiquin</a:t>
            </a:r>
            <a:r>
              <a:rPr lang="en-US" sz="2800" b="1" dirty="0">
                <a:latin typeface="Arial"/>
                <a:ea typeface="Source Sans Pro"/>
              </a:rPr>
              <a:t>g an MBSE Approach</a:t>
            </a:r>
            <a:endParaRPr sz="1600" dirty="0"/>
          </a:p>
        </p:txBody>
      </p:sp>
      <p:sp>
        <p:nvSpPr>
          <p:cNvPr id="5" name="CustomShape 3"/>
          <p:cNvSpPr/>
          <p:nvPr/>
        </p:nvSpPr>
        <p:spPr>
          <a:xfrm>
            <a:off x="228600" y="1289323"/>
            <a:ext cx="8528426" cy="934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0" fontAlgn="base"/>
            <a:r>
              <a:rPr lang="en-US" sz="2000" dirty="0"/>
              <a:t>4. </a:t>
            </a:r>
            <a:r>
              <a:rPr lang="en-US" sz="2000"/>
              <a:t>Offer your conclusions and recommendations evaluating whether a project should adopt the MBSE approach or stay with the status-quo.</a:t>
            </a:r>
          </a:p>
          <a:p>
            <a:pPr lvl="0" fontAlgn="base"/>
            <a:r>
              <a:rPr lang="en-US" sz="2000" i="1"/>
              <a:t>[</a:t>
            </a:r>
            <a:r>
              <a:rPr lang="en-US" sz="2000" i="1" dirty="0"/>
              <a:t>Limit 300 words]</a:t>
            </a:r>
          </a:p>
          <a:p>
            <a:endParaRPr sz="2000" dirty="0"/>
          </a:p>
        </p:txBody>
      </p:sp>
      <p:sp>
        <p:nvSpPr>
          <p:cNvPr id="6" name="CustomShape 4"/>
          <p:cNvSpPr/>
          <p:nvPr/>
        </p:nvSpPr>
        <p:spPr>
          <a:xfrm>
            <a:off x="286941" y="2497526"/>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lang="en-US" dirty="0"/>
          </a:p>
          <a:p>
            <a:pPr>
              <a:lnSpc>
                <a:spcPct val="110000"/>
              </a:lnSpc>
            </a:pPr>
            <a:endParaRPr lang="en-US" dirty="0"/>
          </a:p>
        </p:txBody>
      </p:sp>
      <p:sp>
        <p:nvSpPr>
          <p:cNvPr id="7" name="CustomShape 5"/>
          <p:cNvSpPr/>
          <p:nvPr/>
        </p:nvSpPr>
        <p:spPr>
          <a:xfrm>
            <a:off x="286941" y="2406244"/>
            <a:ext cx="8528426" cy="3847962"/>
          </a:xfrm>
          <a:prstGeom prst="rect">
            <a:avLst/>
          </a:prstGeom>
          <a:solidFill>
            <a:schemeClr val="bg1">
              <a:lumMod val="65000"/>
              <a:alpha val="10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fontAlgn="base"/>
            <a:endParaRPr lang="en-US" sz="1800" dirty="0"/>
          </a:p>
          <a:p>
            <a:endParaRPr lang="en-US" sz="1800" b="1" i="1" dirty="0">
              <a:solidFill>
                <a:schemeClr val="tx1"/>
              </a:solidFill>
              <a:ea typeface="Source Sans Pro"/>
            </a:endParaRPr>
          </a:p>
          <a:p>
            <a:pPr>
              <a:lnSpc>
                <a:spcPct val="60000"/>
              </a:lnSpc>
            </a:pPr>
            <a:endParaRPr lang="en-US" sz="1200" dirty="0">
              <a:solidFill>
                <a:schemeClr val="tx1"/>
              </a:solidFill>
            </a:endParaRPr>
          </a:p>
          <a:p>
            <a:pPr>
              <a:lnSpc>
                <a:spcPct val="60000"/>
              </a:lnSpc>
            </a:pPr>
            <a:endParaRPr lang="en-US" sz="1200" dirty="0">
              <a:solidFill>
                <a:schemeClr val="tx1"/>
              </a:solidFill>
            </a:endParaRPr>
          </a:p>
        </p:txBody>
      </p:sp>
    </p:spTree>
    <p:extLst>
      <p:ext uri="{BB962C8B-B14F-4D97-AF65-F5344CB8AC3E}">
        <p14:creationId xmlns:p14="http://schemas.microsoft.com/office/powerpoint/2010/main" val="12449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
        <p:nvSpPr>
          <p:cNvPr id="4" name="CustomShape 2"/>
          <p:cNvSpPr/>
          <p:nvPr/>
        </p:nvSpPr>
        <p:spPr>
          <a:xfrm>
            <a:off x="228600" y="757881"/>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dirty="0">
                <a:solidFill>
                  <a:srgbClr val="000000"/>
                </a:solidFill>
                <a:latin typeface="Arial"/>
                <a:ea typeface="Source Sans Pro"/>
              </a:rPr>
              <a:t>Week </a:t>
            </a:r>
            <a:r>
              <a:rPr lang="en-US" sz="2800" b="1" dirty="0">
                <a:latin typeface="Arial"/>
                <a:ea typeface="Source Sans Pro"/>
              </a:rPr>
              <a:t>3 </a:t>
            </a:r>
            <a:r>
              <a:rPr lang="en-US" sz="2800" b="1" strike="noStrike" dirty="0">
                <a:solidFill>
                  <a:srgbClr val="000000"/>
                </a:solidFill>
                <a:latin typeface="Arial"/>
                <a:ea typeface="Source Sans Pro"/>
              </a:rPr>
              <a:t>Project</a:t>
            </a:r>
            <a:endParaRPr sz="1600" dirty="0"/>
          </a:p>
        </p:txBody>
      </p:sp>
      <p:sp>
        <p:nvSpPr>
          <p:cNvPr id="5" name="CustomShape 3"/>
          <p:cNvSpPr/>
          <p:nvPr/>
        </p:nvSpPr>
        <p:spPr>
          <a:xfrm>
            <a:off x="228600" y="145567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a:latin typeface="Arial"/>
                <a:ea typeface="Source Sans Pro"/>
              </a:rPr>
              <a:t>Overview</a:t>
            </a:r>
            <a:endParaRPr dirty="0"/>
          </a:p>
        </p:txBody>
      </p:sp>
      <p:sp>
        <p:nvSpPr>
          <p:cNvPr id="6" name="CustomShape 4"/>
          <p:cNvSpPr/>
          <p:nvPr/>
        </p:nvSpPr>
        <p:spPr>
          <a:xfrm>
            <a:off x="250902" y="1974691"/>
            <a:ext cx="4130598" cy="4121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endParaRPr dirty="0"/>
          </a:p>
          <a:p>
            <a:pPr>
              <a:lnSpc>
                <a:spcPct val="110000"/>
              </a:lnSpc>
            </a:pPr>
            <a:endParaRPr dirty="0"/>
          </a:p>
        </p:txBody>
      </p:sp>
      <p:sp>
        <p:nvSpPr>
          <p:cNvPr id="8" name="TextBox 7">
            <a:extLst>
              <a:ext uri="{FF2B5EF4-FFF2-40B4-BE49-F238E27FC236}">
                <a16:creationId xmlns:a16="http://schemas.microsoft.com/office/drawing/2014/main" id="{30B69AC7-D822-3445-884D-637331D2EC31}"/>
              </a:ext>
            </a:extLst>
          </p:cNvPr>
          <p:cNvSpPr txBox="1"/>
          <p:nvPr/>
        </p:nvSpPr>
        <p:spPr>
          <a:xfrm>
            <a:off x="250902" y="1897426"/>
            <a:ext cx="4545385" cy="4308872"/>
          </a:xfrm>
          <a:prstGeom prst="rect">
            <a:avLst/>
          </a:prstGeom>
          <a:noFill/>
        </p:spPr>
        <p:txBody>
          <a:bodyPr wrap="square" rtlCol="0">
            <a:spAutoFit/>
          </a:bodyPr>
          <a:lstStyle/>
          <a:p>
            <a:pPr fontAlgn="base"/>
            <a:r>
              <a:rPr lang="en-US" sz="1500" dirty="0"/>
              <a:t>In Week 3, you will choose, download, and critique one of the projects we provided. </a:t>
            </a:r>
          </a:p>
          <a:p>
            <a:pPr fontAlgn="base"/>
            <a:r>
              <a:rPr lang="en-US" sz="1500" dirty="0"/>
              <a:t>Please note that the project provided combines weeks 1 and 2 project submissions – good practices– from a previous course so you will not be conducting a critique of a full model.</a:t>
            </a:r>
          </a:p>
          <a:p>
            <a:pPr fontAlgn="base"/>
            <a:endParaRPr lang="en-US" sz="1500" dirty="0"/>
          </a:p>
          <a:p>
            <a:pPr fontAlgn="base"/>
            <a:r>
              <a:rPr lang="en-US" sz="1500" dirty="0"/>
              <a:t>Each document contains real cases from different industries, so you can select the one you are more interested in.</a:t>
            </a:r>
          </a:p>
          <a:p>
            <a:pPr fontAlgn="base"/>
            <a:endParaRPr lang="en-US" sz="1500" dirty="0"/>
          </a:p>
          <a:p>
            <a:pPr fontAlgn="base"/>
            <a:r>
              <a:rPr lang="en-US" sz="1500" b="1" dirty="0"/>
              <a:t>Project Objectives</a:t>
            </a:r>
          </a:p>
          <a:p>
            <a:pPr marL="285750" lvl="2" indent="-285750" fontAlgn="base">
              <a:buFont typeface="Arial" panose="020B0604020202020204" pitchFamily="34" charset="0"/>
              <a:buChar char="•"/>
            </a:pPr>
            <a:r>
              <a:rPr lang="en-US" sz="1500" dirty="0"/>
              <a:t>To practice creating quality critiques</a:t>
            </a:r>
          </a:p>
          <a:p>
            <a:pPr lvl="2" fontAlgn="base"/>
            <a:endParaRPr lang="en-US" sz="1500" dirty="0"/>
          </a:p>
          <a:p>
            <a:pPr fontAlgn="base"/>
            <a:r>
              <a:rPr lang="en-US" sz="1500" dirty="0"/>
              <a:t>You should presume that the rationale for your critique is to: "</a:t>
            </a:r>
            <a:r>
              <a:rPr lang="en-US" sz="1500" b="1" dirty="0"/>
              <a:t>Evaluate whether a project should adopt the MBSE approach or stay with the status-quo.</a:t>
            </a:r>
            <a:r>
              <a:rPr lang="en-US" sz="1500" dirty="0"/>
              <a:t>”</a:t>
            </a:r>
          </a:p>
        </p:txBody>
      </p:sp>
      <p:sp>
        <p:nvSpPr>
          <p:cNvPr id="9" name="CustomShape 5">
            <a:extLst>
              <a:ext uri="{FF2B5EF4-FFF2-40B4-BE49-F238E27FC236}">
                <a16:creationId xmlns:a16="http://schemas.microsoft.com/office/drawing/2014/main" id="{29CCF4F5-A0D6-40B1-9FE5-9C54728EF889}"/>
              </a:ext>
            </a:extLst>
          </p:cNvPr>
          <p:cNvSpPr/>
          <p:nvPr/>
        </p:nvSpPr>
        <p:spPr>
          <a:xfrm>
            <a:off x="5045446" y="1455670"/>
            <a:ext cx="3769920" cy="4439804"/>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TASKS</a:t>
            </a:r>
            <a:endParaRPr sz="1400" dirty="0"/>
          </a:p>
          <a:p>
            <a:pPr>
              <a:lnSpc>
                <a:spcPct val="60000"/>
              </a:lnSpc>
            </a:pPr>
            <a:endParaRPr sz="1400" dirty="0"/>
          </a:p>
          <a:p>
            <a:pPr>
              <a:lnSpc>
                <a:spcPct val="150000"/>
              </a:lnSpc>
            </a:pPr>
            <a:r>
              <a:rPr lang="en-US" b="1" dirty="0">
                <a:solidFill>
                  <a:schemeClr val="bg1"/>
                </a:solidFill>
              </a:rPr>
              <a:t>Task 1: </a:t>
            </a:r>
            <a:r>
              <a:rPr lang="en-US" dirty="0">
                <a:solidFill>
                  <a:schemeClr val="bg1"/>
                </a:solidFill>
              </a:rPr>
              <a:t>Read slides 3 through 12</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2</a:t>
            </a:r>
            <a:r>
              <a:rPr lang="en-US" dirty="0">
                <a:solidFill>
                  <a:schemeClr val="bg1"/>
                </a:solidFill>
              </a:rPr>
              <a:t>: Critique whether the project outlined in slides 3 through 12 should adopt a MBSE approach. Templates for your critique are provided on slides 14-17. </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3</a:t>
            </a:r>
            <a:r>
              <a:rPr lang="en-US" dirty="0">
                <a:solidFill>
                  <a:schemeClr val="bg1"/>
                </a:solidFill>
              </a:rPr>
              <a:t>: Enter your name on slide 1.</a:t>
            </a:r>
            <a:br>
              <a:rPr lang="en-US" dirty="0">
                <a:solidFill>
                  <a:schemeClr val="bg1"/>
                </a:solidFill>
              </a:rPr>
            </a:br>
            <a:endParaRPr lang="en-US" dirty="0">
              <a:solidFill>
                <a:schemeClr val="bg1"/>
              </a:solidFill>
            </a:endParaRPr>
          </a:p>
          <a:p>
            <a:pPr>
              <a:lnSpc>
                <a:spcPct val="150000"/>
              </a:lnSpc>
            </a:pPr>
            <a:r>
              <a:rPr lang="en-US" b="1" dirty="0">
                <a:solidFill>
                  <a:schemeClr val="bg1"/>
                </a:solidFill>
              </a:rPr>
              <a:t>Task 4</a:t>
            </a:r>
            <a:r>
              <a:rPr lang="en-US" dirty="0">
                <a:solidFill>
                  <a:schemeClr val="bg1"/>
                </a:solidFill>
              </a:rPr>
              <a:t>: Save the file as: [</a:t>
            </a:r>
            <a:r>
              <a:rPr lang="en-US" b="1" dirty="0">
                <a:solidFill>
                  <a:schemeClr val="bg1"/>
                </a:solidFill>
              </a:rPr>
              <a:t>W3Critique_Name_Surname</a:t>
            </a:r>
            <a:r>
              <a:rPr lang="en-US" dirty="0">
                <a:solidFill>
                  <a:schemeClr val="bg1"/>
                </a:solidFill>
              </a:rPr>
              <a:t>] </a:t>
            </a:r>
          </a:p>
          <a:p>
            <a:pPr>
              <a:lnSpc>
                <a:spcPct val="150000"/>
              </a:lnSpc>
            </a:pPr>
            <a:endParaRPr dirty="0"/>
          </a:p>
        </p:txBody>
      </p:sp>
    </p:spTree>
    <p:extLst>
      <p:ext uri="{BB962C8B-B14F-4D97-AF65-F5344CB8AC3E}">
        <p14:creationId xmlns:p14="http://schemas.microsoft.com/office/powerpoint/2010/main" val="130835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kern="0" dirty="0"/>
              <a:t>Step 1: </a:t>
            </a:r>
            <a:r>
              <a:rPr lang="en-US" sz="2000" b="1" dirty="0">
                <a:latin typeface="Arial" charset="0"/>
              </a:rPr>
              <a:t>Choose System and Define Scope</a:t>
            </a:r>
            <a:endParaRPr lang="en-US" sz="2000" b="1" dirty="0"/>
          </a:p>
        </p:txBody>
      </p:sp>
      <p:sp>
        <p:nvSpPr>
          <p:cNvPr id="5" name="Rectangle 4"/>
          <p:cNvSpPr/>
          <p:nvPr/>
        </p:nvSpPr>
        <p:spPr>
          <a:xfrm>
            <a:off x="114300" y="981072"/>
            <a:ext cx="8407400" cy="307777"/>
          </a:xfrm>
          <a:prstGeom prst="rect">
            <a:avLst/>
          </a:prstGeom>
        </p:spPr>
        <p:txBody>
          <a:bodyPr wrap="square">
            <a:spAutoFit/>
          </a:bodyPr>
          <a:lstStyle/>
          <a:p>
            <a:r>
              <a:rPr lang="en-US" dirty="0">
                <a:latin typeface="+mj-lt"/>
              </a:rPr>
              <a:t>What is your system? What is in scope for the MBSE effort for your chosen system? </a:t>
            </a:r>
          </a:p>
        </p:txBody>
      </p:sp>
      <p:sp>
        <p:nvSpPr>
          <p:cNvPr id="2" name="TextBox 1"/>
          <p:cNvSpPr txBox="1"/>
          <p:nvPr/>
        </p:nvSpPr>
        <p:spPr>
          <a:xfrm>
            <a:off x="351692" y="1969477"/>
            <a:ext cx="8440616" cy="3539430"/>
          </a:xfrm>
          <a:prstGeom prst="rect">
            <a:avLst/>
          </a:prstGeom>
          <a:noFill/>
        </p:spPr>
        <p:txBody>
          <a:bodyPr wrap="square" rtlCol="0">
            <a:spAutoFit/>
          </a:bodyPr>
          <a:lstStyle/>
          <a:p>
            <a:r>
              <a:rPr lang="en-US" dirty="0"/>
              <a:t>For this project we are going to try to apply the MBSE to build a Carrier-Based Unmanned Air System (UAS).  This includes the three major segments: the UAS platform, the carrier launch and recovery environment, and the Carrier Control Station (CCS).   As an example of one of the risk elements that needs to be addressed we would apply MBSE specifically to the data link (connecting the UAS to the control station) to ensure we address critical components particular importance.  Both the UAS and CCS are very complex subsystems that are composed of many different components/elements.  The data link between the two subsystems must have very capable transmit and receive modules, be very stable in operation, be secure in operation, and have contingency plan software for loss-of-link conditions and therefore communicate with the mission computing environment.</a:t>
            </a:r>
          </a:p>
          <a:p>
            <a:endParaRPr lang="en-US" dirty="0"/>
          </a:p>
          <a:p>
            <a:r>
              <a:rPr lang="en-US" dirty="0"/>
              <a:t>The purpose of the MBSE model is to help manage the development of this system with particular focus on the complex data link to ensure we can appropriately and rapidly identify and issues and then mange the design modifications.  As an example both the vehicle (UAS) and the CCS Subsystem Teams must be able to see how the operational environment can affect the loss-of-link scenario, how we will maintain the secure link, and how we will operate in a contingency plan scenario (and potentially reconnect after appropriate measures have been executed).   </a:t>
            </a:r>
          </a:p>
        </p:txBody>
      </p:sp>
    </p:spTree>
    <p:extLst>
      <p:ext uri="{BB962C8B-B14F-4D97-AF65-F5344CB8AC3E}">
        <p14:creationId xmlns:p14="http://schemas.microsoft.com/office/powerpoint/2010/main" val="61419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2: </a:t>
            </a:r>
            <a:r>
              <a:rPr lang="en-US" sz="2000" b="1" dirty="0">
                <a:latin typeface="Arial" charset="0"/>
              </a:rPr>
              <a:t>Define MBSE Approach</a:t>
            </a:r>
            <a:endParaRPr lang="en-US" sz="2000" dirty="0"/>
          </a:p>
        </p:txBody>
      </p:sp>
      <p:sp>
        <p:nvSpPr>
          <p:cNvPr id="5" name="Rectangle 4"/>
          <p:cNvSpPr/>
          <p:nvPr/>
        </p:nvSpPr>
        <p:spPr>
          <a:xfrm>
            <a:off x="114300" y="981072"/>
            <a:ext cx="8407400" cy="307777"/>
          </a:xfrm>
          <a:prstGeom prst="rect">
            <a:avLst/>
          </a:prstGeom>
        </p:spPr>
        <p:txBody>
          <a:bodyPr wrap="square">
            <a:spAutoFit/>
          </a:bodyPr>
          <a:lstStyle/>
          <a:p>
            <a:r>
              <a:rPr lang="en-US" dirty="0"/>
              <a:t>How would the approach to this project change with MBSE?</a:t>
            </a:r>
          </a:p>
        </p:txBody>
      </p:sp>
      <p:sp>
        <p:nvSpPr>
          <p:cNvPr id="2" name="TextBox 1"/>
          <p:cNvSpPr txBox="1"/>
          <p:nvPr/>
        </p:nvSpPr>
        <p:spPr>
          <a:xfrm>
            <a:off x="353647" y="1397978"/>
            <a:ext cx="8168053" cy="5262979"/>
          </a:xfrm>
          <a:prstGeom prst="rect">
            <a:avLst/>
          </a:prstGeom>
          <a:noFill/>
        </p:spPr>
        <p:txBody>
          <a:bodyPr wrap="square" rtlCol="0">
            <a:spAutoFit/>
          </a:bodyPr>
          <a:lstStyle/>
          <a:p>
            <a:r>
              <a:rPr lang="en-US" dirty="0"/>
              <a:t>The main challenge developing and integrating a ship-board (CVN) Unmanned Aerial Vehicle (UAV) and Ship-Based (CVN) Control station is reaching across three major program segments to ensure programmatic decisions that are implemented are visible across the various segment teams and represent a best value / best practice for the system as a whole. In our case, the three major segments are the UAV, Aircraft Carrier (launch and recovery) and Control Station(s). The MBSE approach will allow improved technical team collaboration across the major systems segments and acquisition paths with geographically dispersed teams throughout the country. We expect MBSE process improvements through instantaneous data accessibility (i.e. interfaces, informed decisions, validation of decisions),  standardized processes and a common modeling language (i.e. SysML).</a:t>
            </a:r>
          </a:p>
          <a:p>
            <a:endParaRPr lang="en-US" dirty="0"/>
          </a:p>
          <a:p>
            <a:pPr marL="342900" indent="-342900">
              <a:buAutoNum type="arabicPeriod"/>
            </a:pPr>
            <a:r>
              <a:rPr lang="en-US" dirty="0"/>
              <a:t>By implementing a MBSE approach that uses Federated Models that possess the ability to link Specialized  Models, Configuration Control / Management will be improved. These improvements will come from expedited verification of the proposed changes and traceability of requirements from all segment stakeholders.</a:t>
            </a:r>
          </a:p>
          <a:p>
            <a:pPr marL="342900" indent="-342900">
              <a:buAutoNum type="arabicPeriod"/>
            </a:pPr>
            <a:endParaRPr lang="en-US" dirty="0"/>
          </a:p>
          <a:p>
            <a:pPr marL="342900" indent="-342900">
              <a:buAutoNum type="arabicPeriod"/>
            </a:pPr>
            <a:r>
              <a:rPr lang="en-US" dirty="0"/>
              <a:t>MBSE implementation will also allow design teams to quickly and efficiently capture trickle down effects Engineering Change Proposals (ECP’s) on ancillary systems and asses the impacts across all program segments. Currently verification of ECP’s occur serially, vice a parallel review, which will save time.</a:t>
            </a:r>
          </a:p>
          <a:p>
            <a:pPr marL="342900" indent="-342900">
              <a:buAutoNum type="arabicPeriod"/>
            </a:pPr>
            <a:endParaRPr lang="en-US" dirty="0"/>
          </a:p>
          <a:p>
            <a:pPr marL="342900" indent="-342900">
              <a:buAutoNum type="arabicPeriod"/>
            </a:pPr>
            <a:r>
              <a:rPr lang="en-US" dirty="0"/>
              <a:t>An MBSE approach will allow the various UAV segment groups to weigh in on the technical merits of programmatic decisions to ensure they represent best value across all program segments.</a:t>
            </a:r>
          </a:p>
          <a:p>
            <a:endParaRPr lang="en-US" dirty="0"/>
          </a:p>
        </p:txBody>
      </p:sp>
    </p:spTree>
    <p:extLst>
      <p:ext uri="{BB962C8B-B14F-4D97-AF65-F5344CB8AC3E}">
        <p14:creationId xmlns:p14="http://schemas.microsoft.com/office/powerpoint/2010/main" val="265759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3: </a:t>
            </a:r>
            <a:r>
              <a:rPr lang="en-US" sz="2000" b="1" dirty="0">
                <a:latin typeface="Arial" charset="0"/>
              </a:rPr>
              <a:t>Define MBSE Purpose</a:t>
            </a:r>
            <a:endParaRPr lang="en-US" sz="2000" b="1" dirty="0"/>
          </a:p>
        </p:txBody>
      </p:sp>
      <p:sp>
        <p:nvSpPr>
          <p:cNvPr id="5" name="Rectangle 4"/>
          <p:cNvSpPr/>
          <p:nvPr/>
        </p:nvSpPr>
        <p:spPr>
          <a:xfrm>
            <a:off x="114300" y="981072"/>
            <a:ext cx="8559800" cy="307777"/>
          </a:xfrm>
          <a:prstGeom prst="rect">
            <a:avLst/>
          </a:prstGeom>
        </p:spPr>
        <p:txBody>
          <a:bodyPr wrap="square">
            <a:spAutoFit/>
          </a:bodyPr>
          <a:lstStyle/>
          <a:p>
            <a:r>
              <a:rPr lang="en-US" dirty="0"/>
              <a:t>What are the purposes of your MBSE effort? Describe the financial and non-financial benefits you expect.</a:t>
            </a:r>
          </a:p>
        </p:txBody>
      </p:sp>
      <p:sp>
        <p:nvSpPr>
          <p:cNvPr id="2" name="TextBox 1"/>
          <p:cNvSpPr txBox="1"/>
          <p:nvPr/>
        </p:nvSpPr>
        <p:spPr>
          <a:xfrm>
            <a:off x="527538" y="1670538"/>
            <a:ext cx="8308731" cy="3970318"/>
          </a:xfrm>
          <a:prstGeom prst="rect">
            <a:avLst/>
          </a:prstGeom>
          <a:noFill/>
        </p:spPr>
        <p:txBody>
          <a:bodyPr wrap="square" rtlCol="0">
            <a:spAutoFit/>
          </a:bodyPr>
          <a:lstStyle/>
          <a:p>
            <a:r>
              <a:rPr lang="en-US" dirty="0"/>
              <a:t>The purposes of our MBSE effort is to ensure that the design iteration occurs in a rapid fashion early in the program in a unified model environment with common representation (language and object-orientation).  We want subsystem teams to understand the design trades at their perspective levels and the combined impact at the systems level.  Optimization can then occur to ensure we provide the best design for the user.  Again we would apply the MBSE (model environment and tools) to critical components of the design (e.g. data link) and potentially accept some portions of the system sans MBSE (as was highlighted in the MARS 2020 project).   </a:t>
            </a:r>
          </a:p>
          <a:p>
            <a:endParaRPr lang="en-US" dirty="0"/>
          </a:p>
          <a:p>
            <a:r>
              <a:rPr lang="en-US" dirty="0"/>
              <a:t>The financial impact will be three-fold:  (1) An increased upfront program cost associated with implementing the MBSE environment (tools and training/culture).  This may not be trivial as an initial cost but we would expect it to be negligible when associated with the total costs savings/avoidance and (2) A greatly reduced overall design cost due to the reduce time spent in design as we will be able to iterate the design faster and with a better, common understanding of potential impacts, and (3) As we upgrade the design to improve capability and add new functionality we will now have a stable, defined baseline to design from.  All follow-on improvements should take less time to implement based on the component-nature of the MBSE “sub-models” and their combined view at the system-level.  Testing costs for all improvements/new block capabilities will also be reduced as compared to the non-MBSE approach. </a:t>
            </a:r>
          </a:p>
        </p:txBody>
      </p:sp>
    </p:spTree>
    <p:extLst>
      <p:ext uri="{BB962C8B-B14F-4D97-AF65-F5344CB8AC3E}">
        <p14:creationId xmlns:p14="http://schemas.microsoft.com/office/powerpoint/2010/main" val="197407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4:</a:t>
            </a:r>
            <a:r>
              <a:rPr lang="en-US" sz="2000" b="1" dirty="0">
                <a:latin typeface="Arial" charset="0"/>
              </a:rPr>
              <a:t> List Major Tenets of MBSE</a:t>
            </a:r>
            <a:endParaRPr lang="en-US" sz="2000" b="1" dirty="0"/>
          </a:p>
        </p:txBody>
      </p:sp>
      <p:sp>
        <p:nvSpPr>
          <p:cNvPr id="5" name="Rectangle 4"/>
          <p:cNvSpPr/>
          <p:nvPr/>
        </p:nvSpPr>
        <p:spPr>
          <a:xfrm>
            <a:off x="114300" y="981072"/>
            <a:ext cx="8858830" cy="307777"/>
          </a:xfrm>
          <a:prstGeom prst="rect">
            <a:avLst/>
          </a:prstGeom>
        </p:spPr>
        <p:txBody>
          <a:bodyPr wrap="square">
            <a:spAutoFit/>
          </a:bodyPr>
          <a:lstStyle/>
          <a:p>
            <a:r>
              <a:rPr lang="en-US" dirty="0"/>
              <a:t>Describe how will you model the system. Briefly describe your approach to each of the major tenets of MBSE.</a:t>
            </a:r>
          </a:p>
        </p:txBody>
      </p:sp>
      <p:sp>
        <p:nvSpPr>
          <p:cNvPr id="6" name="TextBox 5"/>
          <p:cNvSpPr txBox="1"/>
          <p:nvPr/>
        </p:nvSpPr>
        <p:spPr>
          <a:xfrm>
            <a:off x="468924" y="1503485"/>
            <a:ext cx="2734408" cy="1200329"/>
          </a:xfrm>
          <a:prstGeom prst="rect">
            <a:avLst/>
          </a:prstGeom>
          <a:noFill/>
        </p:spPr>
        <p:txBody>
          <a:bodyPr wrap="square" rtlCol="0">
            <a:spAutoFit/>
          </a:bodyPr>
          <a:lstStyle/>
          <a:p>
            <a:r>
              <a:rPr lang="en-US" sz="1200" b="1" dirty="0"/>
              <a:t>Federation of Models: </a:t>
            </a:r>
            <a:r>
              <a:rPr lang="en-US" sz="1200" dirty="0"/>
              <a:t>We have chosen to use a federated approach over centralized.  All subsystems could model their perspective performance and connect in the MBSE environment/tool.</a:t>
            </a:r>
            <a:endParaRPr lang="en-US" sz="1200" b="1" dirty="0"/>
          </a:p>
        </p:txBody>
      </p:sp>
      <p:sp>
        <p:nvSpPr>
          <p:cNvPr id="7" name="TextBox 6"/>
          <p:cNvSpPr txBox="1"/>
          <p:nvPr/>
        </p:nvSpPr>
        <p:spPr>
          <a:xfrm>
            <a:off x="468924" y="2850350"/>
            <a:ext cx="2734408" cy="1754326"/>
          </a:xfrm>
          <a:prstGeom prst="rect">
            <a:avLst/>
          </a:prstGeom>
          <a:noFill/>
        </p:spPr>
        <p:txBody>
          <a:bodyPr wrap="square" rtlCol="0">
            <a:spAutoFit/>
          </a:bodyPr>
          <a:lstStyle/>
          <a:p>
            <a:r>
              <a:rPr lang="en-US" sz="1200" b="1" dirty="0"/>
              <a:t>Model Views: </a:t>
            </a:r>
            <a:r>
              <a:rPr lang="en-US" sz="1200" dirty="0"/>
              <a:t>The MBSE environment will allow each subsystem to understand changes brought by everyone in the system…and highlight their impact on each subsystem as well as complete design impacts.  All data will be in common language and “fresh” for consumption.</a:t>
            </a:r>
            <a:endParaRPr lang="en-US" sz="1200" b="1" dirty="0"/>
          </a:p>
        </p:txBody>
      </p:sp>
      <p:sp>
        <p:nvSpPr>
          <p:cNvPr id="8" name="TextBox 7"/>
          <p:cNvSpPr txBox="1"/>
          <p:nvPr/>
        </p:nvSpPr>
        <p:spPr>
          <a:xfrm>
            <a:off x="468924" y="4803530"/>
            <a:ext cx="2734408" cy="1569660"/>
          </a:xfrm>
          <a:prstGeom prst="rect">
            <a:avLst/>
          </a:prstGeom>
          <a:noFill/>
        </p:spPr>
        <p:txBody>
          <a:bodyPr wrap="square" rtlCol="0">
            <a:spAutoFit/>
          </a:bodyPr>
          <a:lstStyle/>
          <a:p>
            <a:r>
              <a:rPr lang="en-US" sz="1200" b="1" dirty="0"/>
              <a:t>Model Library: </a:t>
            </a:r>
            <a:r>
              <a:rPr lang="en-US" sz="1200" dirty="0"/>
              <a:t>As we pass commands from UAS to Control Station or within a particular subsystem we could employ MBSE to model the format, structure, and content to validate the correct information was being passed and received by subsystems.</a:t>
            </a:r>
            <a:endParaRPr lang="en-US" sz="1200" b="1" dirty="0"/>
          </a:p>
        </p:txBody>
      </p:sp>
      <p:sp>
        <p:nvSpPr>
          <p:cNvPr id="9" name="TextBox 8"/>
          <p:cNvSpPr txBox="1"/>
          <p:nvPr/>
        </p:nvSpPr>
        <p:spPr>
          <a:xfrm>
            <a:off x="3766038" y="1636632"/>
            <a:ext cx="4841956" cy="830997"/>
          </a:xfrm>
          <a:prstGeom prst="rect">
            <a:avLst/>
          </a:prstGeom>
          <a:noFill/>
        </p:spPr>
        <p:txBody>
          <a:bodyPr wrap="square" rtlCol="0">
            <a:spAutoFit/>
          </a:bodyPr>
          <a:lstStyle/>
          <a:p>
            <a:r>
              <a:rPr lang="en-US" sz="1200" b="1" dirty="0"/>
              <a:t>Standards and Patterns: </a:t>
            </a:r>
            <a:r>
              <a:rPr lang="en-US" sz="1200" dirty="0"/>
              <a:t>Utilizing MBSE we will be able to ensure the data content, structure, format, and language is standardized.  Changes could be more easily tracked and validated.  The data link testing could be greatly reduced via MBSE approach.</a:t>
            </a:r>
            <a:endParaRPr lang="en-US" sz="1200" b="1" dirty="0"/>
          </a:p>
        </p:txBody>
      </p:sp>
      <p:sp>
        <p:nvSpPr>
          <p:cNvPr id="10" name="TextBox 9"/>
          <p:cNvSpPr txBox="1"/>
          <p:nvPr/>
        </p:nvSpPr>
        <p:spPr>
          <a:xfrm>
            <a:off x="3779157" y="3719083"/>
            <a:ext cx="4963095" cy="646331"/>
          </a:xfrm>
          <a:prstGeom prst="rect">
            <a:avLst/>
          </a:prstGeom>
          <a:noFill/>
        </p:spPr>
        <p:txBody>
          <a:bodyPr wrap="square" rtlCol="0">
            <a:spAutoFit/>
          </a:bodyPr>
          <a:lstStyle/>
          <a:p>
            <a:r>
              <a:rPr lang="en-US" sz="1200" b="1" dirty="0"/>
              <a:t>Model Checking: </a:t>
            </a:r>
            <a:r>
              <a:rPr lang="en-US" sz="1200" dirty="0"/>
              <a:t>MBSE will allow us to validate data transmit/receive via standard approach to “go/no-go” filter.  The model will not allow us to pass bad data provide we build in the proper logic testing.</a:t>
            </a:r>
            <a:endParaRPr lang="en-US" sz="1200" b="1" dirty="0"/>
          </a:p>
        </p:txBody>
      </p:sp>
      <p:sp>
        <p:nvSpPr>
          <p:cNvPr id="11" name="TextBox 10"/>
          <p:cNvSpPr txBox="1"/>
          <p:nvPr/>
        </p:nvSpPr>
        <p:spPr>
          <a:xfrm>
            <a:off x="3766038" y="4472790"/>
            <a:ext cx="4771293" cy="1754326"/>
          </a:xfrm>
          <a:prstGeom prst="rect">
            <a:avLst/>
          </a:prstGeom>
          <a:noFill/>
        </p:spPr>
        <p:txBody>
          <a:bodyPr wrap="square" rtlCol="0">
            <a:spAutoFit/>
          </a:bodyPr>
          <a:lstStyle/>
          <a:p>
            <a:r>
              <a:rPr lang="en-US" sz="1200" b="1" dirty="0"/>
              <a:t>MBSE Methodology: </a:t>
            </a:r>
            <a:r>
              <a:rPr lang="en-US" sz="1200" dirty="0"/>
              <a:t>We have chosen to use a federated approach to optimize the existing models and then link them in an MBSE environment to show the impact of design changes at the system level.  In the case of the data link we will model the transmit/receive functionality and validate the message structure, format, data content, to understand link stability and range performance…we will also be able to validate the loss-link capability and contingency plans in a shared-environment knowing the impact of one component on the other and the total system performance.   </a:t>
            </a:r>
            <a:endParaRPr lang="en-US" sz="1200" b="1" dirty="0"/>
          </a:p>
        </p:txBody>
      </p:sp>
      <p:sp>
        <p:nvSpPr>
          <p:cNvPr id="12" name="TextBox 11"/>
          <p:cNvSpPr txBox="1"/>
          <p:nvPr/>
        </p:nvSpPr>
        <p:spPr>
          <a:xfrm>
            <a:off x="3766038" y="2538460"/>
            <a:ext cx="4841956" cy="1200329"/>
          </a:xfrm>
          <a:prstGeom prst="rect">
            <a:avLst/>
          </a:prstGeom>
          <a:noFill/>
        </p:spPr>
        <p:txBody>
          <a:bodyPr wrap="square" rtlCol="0">
            <a:spAutoFit/>
          </a:bodyPr>
          <a:lstStyle/>
          <a:p>
            <a:r>
              <a:rPr lang="en-US" sz="1200" b="1" dirty="0"/>
              <a:t>Ontology: </a:t>
            </a:r>
            <a:r>
              <a:rPr lang="en-US" sz="1200" dirty="0"/>
              <a:t>For the three major program segments, technical specifications\requirements have defined relationships among these segments. The MBSE strategy will use taxonomy to describe and classify interoperability exchange relationships such as how the system passes data between segments.  It additionally provides common language between MBSE elements.</a:t>
            </a:r>
            <a:endParaRPr lang="en-US" sz="1200" b="1" dirty="0"/>
          </a:p>
        </p:txBody>
      </p:sp>
    </p:spTree>
    <p:extLst>
      <p:ext uri="{BB962C8B-B14F-4D97-AF65-F5344CB8AC3E}">
        <p14:creationId xmlns:p14="http://schemas.microsoft.com/office/powerpoint/2010/main" val="72407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5: </a:t>
            </a:r>
            <a:r>
              <a:rPr lang="en-US" sz="2000" b="1" dirty="0">
                <a:latin typeface="Arial" charset="0"/>
              </a:rPr>
              <a:t>Identify the Most Important Qualities of Great Models</a:t>
            </a:r>
            <a:endParaRPr lang="en-US" sz="2000" dirty="0"/>
          </a:p>
        </p:txBody>
      </p:sp>
      <p:sp>
        <p:nvSpPr>
          <p:cNvPr id="5" name="Rectangle 4"/>
          <p:cNvSpPr/>
          <p:nvPr/>
        </p:nvSpPr>
        <p:spPr>
          <a:xfrm>
            <a:off x="114300" y="981072"/>
            <a:ext cx="8858830" cy="523220"/>
          </a:xfrm>
          <a:prstGeom prst="rect">
            <a:avLst/>
          </a:prstGeom>
        </p:spPr>
        <p:txBody>
          <a:bodyPr wrap="square">
            <a:spAutoFit/>
          </a:bodyPr>
          <a:lstStyle/>
          <a:p>
            <a:r>
              <a:rPr lang="en-US" dirty="0"/>
              <a:t>Reflect on the qualities of great models – what are the top three you are concerned about for your MBSE approach?</a:t>
            </a:r>
          </a:p>
        </p:txBody>
      </p:sp>
      <p:sp>
        <p:nvSpPr>
          <p:cNvPr id="6" name="TextBox 5"/>
          <p:cNvSpPr txBox="1"/>
          <p:nvPr/>
        </p:nvSpPr>
        <p:spPr>
          <a:xfrm>
            <a:off x="354623" y="1747175"/>
            <a:ext cx="7802442" cy="1015663"/>
          </a:xfrm>
          <a:prstGeom prst="rect">
            <a:avLst/>
          </a:prstGeom>
          <a:noFill/>
        </p:spPr>
        <p:txBody>
          <a:bodyPr wrap="square" rtlCol="0">
            <a:spAutoFit/>
          </a:bodyPr>
          <a:lstStyle/>
          <a:p>
            <a:r>
              <a:rPr lang="en-US" sz="1200" b="1" dirty="0"/>
              <a:t>Clear Scope: </a:t>
            </a:r>
            <a:r>
              <a:rPr lang="en-US" sz="1200" dirty="0"/>
              <a:t>We believe that for us to be successful we need to understand the performance requirements.  We also need to understand the modeling needs to best apply MBSE…we may not need to model the entire system due to its complexity.  MBSE will help us understand the most risk-driven nature of the design (could be interfaces) so we do not spend time non-value added work/modeling.  Again focusing on modeling the data-link could pay huge dividends while modeling a much more know component of the design may not yield much value.   </a:t>
            </a:r>
            <a:endParaRPr lang="en-US" sz="1200" b="1" dirty="0"/>
          </a:p>
        </p:txBody>
      </p:sp>
      <p:sp>
        <p:nvSpPr>
          <p:cNvPr id="7" name="TextBox 6"/>
          <p:cNvSpPr txBox="1"/>
          <p:nvPr/>
        </p:nvSpPr>
        <p:spPr>
          <a:xfrm>
            <a:off x="354623" y="3218422"/>
            <a:ext cx="7802442" cy="830997"/>
          </a:xfrm>
          <a:prstGeom prst="rect">
            <a:avLst/>
          </a:prstGeom>
          <a:noFill/>
        </p:spPr>
        <p:txBody>
          <a:bodyPr wrap="square" rtlCol="0">
            <a:spAutoFit/>
          </a:bodyPr>
          <a:lstStyle/>
          <a:p>
            <a:r>
              <a:rPr lang="en-US" sz="1200" b="1" dirty="0"/>
              <a:t>Model Fidelity: </a:t>
            </a:r>
            <a:r>
              <a:rPr lang="en-US" sz="1200" dirty="0"/>
              <a:t>Our UAS and Carrier-Based Control Station will be operating in a very dynamic environment.  The fidelity of the models could mean the difference between mission success and mission failure.  Less fidelity could mean that we make poor design decisions and thus drive the system to be less capable than required.  Some modelling will not required high fidelity and this is “o.k.”  </a:t>
            </a:r>
            <a:endParaRPr lang="en-US" sz="1200" b="1" dirty="0"/>
          </a:p>
        </p:txBody>
      </p:sp>
      <p:sp>
        <p:nvSpPr>
          <p:cNvPr id="8" name="TextBox 7"/>
          <p:cNvSpPr txBox="1"/>
          <p:nvPr/>
        </p:nvSpPr>
        <p:spPr>
          <a:xfrm>
            <a:off x="354623" y="4407942"/>
            <a:ext cx="7802442" cy="830997"/>
          </a:xfrm>
          <a:prstGeom prst="rect">
            <a:avLst/>
          </a:prstGeom>
          <a:noFill/>
        </p:spPr>
        <p:txBody>
          <a:bodyPr wrap="square" rtlCol="0">
            <a:spAutoFit/>
          </a:bodyPr>
          <a:lstStyle/>
          <a:p>
            <a:r>
              <a:rPr lang="en-US" sz="1200" b="1" dirty="0"/>
              <a:t>Internally consistent: </a:t>
            </a:r>
            <a:r>
              <a:rPr lang="en-US" sz="1200" dirty="0"/>
              <a:t>The MBSE environment cannot contain any direct contradictions…in the case of the data link we need to ensure that content, format, structure of the data is precise in nature.  Due to the transmit/receive function of the UAS and Control Station teams we need to ensure consistency of the information/data or we will lose the link and potentially lose the UAS. </a:t>
            </a:r>
            <a:endParaRPr lang="en-US" sz="1200" b="1" dirty="0"/>
          </a:p>
        </p:txBody>
      </p:sp>
    </p:spTree>
    <p:extLst>
      <p:ext uri="{BB962C8B-B14F-4D97-AF65-F5344CB8AC3E}">
        <p14:creationId xmlns:p14="http://schemas.microsoft.com/office/powerpoint/2010/main" val="144575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r>
              <a:rPr lang="en-US" sz="2000" b="1" dirty="0"/>
              <a:t>Step 6: </a:t>
            </a:r>
            <a:r>
              <a:rPr lang="en-US" sz="2000" b="1" dirty="0">
                <a:latin typeface="Arial" charset="0"/>
              </a:rPr>
              <a:t>Identify Systems Engineering Tasks</a:t>
            </a:r>
            <a:endParaRPr lang="en-US" sz="2000" dirty="0"/>
          </a:p>
        </p:txBody>
      </p:sp>
      <p:sp>
        <p:nvSpPr>
          <p:cNvPr id="5" name="Rectangle 4"/>
          <p:cNvSpPr/>
          <p:nvPr/>
        </p:nvSpPr>
        <p:spPr>
          <a:xfrm>
            <a:off x="114300" y="981072"/>
            <a:ext cx="8858830" cy="738664"/>
          </a:xfrm>
          <a:prstGeom prst="rect">
            <a:avLst/>
          </a:prstGeom>
        </p:spPr>
        <p:txBody>
          <a:bodyPr wrap="square">
            <a:spAutoFit/>
          </a:bodyPr>
          <a:lstStyle/>
          <a:p>
            <a:r>
              <a:rPr lang="en-US" dirty="0"/>
              <a:t>Systems engineering has a variety of different tasks depending upon its role in the organization such as interface management, change management, facilitate information transfer. Which of these or other tasks in your view are applicable to your chosen MBSE strategy? </a:t>
            </a:r>
          </a:p>
        </p:txBody>
      </p:sp>
      <p:sp>
        <p:nvSpPr>
          <p:cNvPr id="2" name="TextBox 1"/>
          <p:cNvSpPr txBox="1"/>
          <p:nvPr/>
        </p:nvSpPr>
        <p:spPr>
          <a:xfrm>
            <a:off x="659423" y="2074985"/>
            <a:ext cx="7807569" cy="4062046"/>
          </a:xfrm>
          <a:prstGeom prst="rect">
            <a:avLst/>
          </a:prstGeom>
          <a:noFill/>
        </p:spPr>
        <p:txBody>
          <a:bodyPr wrap="square" rtlCol="0">
            <a:spAutoFit/>
          </a:bodyPr>
          <a:lstStyle/>
          <a:p>
            <a:r>
              <a:rPr lang="en-US" dirty="0"/>
              <a:t>Systems engineering tasks, both technical process and management controls, are applicable to the chosen MBSE strategy. The organization applies scientific and engineering efforts to (a) transform operational need into system performance and design requirements through the use of iterative process definition, synthesis, analysis, design, test and evaluation; (b) integrate and ensure compatibility for physical, functional, human, and other program interfaces in a manner to optimize the system design solution; while also ensuring (c) reliability, maintainability, safety, and other critical factors, to meet user needs for cost, schedule, and performance. Interface and change management are necessary to facilitate timely and relevant information exchange among subject matter experts, chief systems engineers, and integrated product team managers. System hardware/software internal (system element to system element) and external interfaces are complete, codified, and traceable within and across MBSE views (e.g., SysML). With concurrent engineering involved, baseline architecture configuration management is employed to ensure timely and effective collaboration and management of the interfaces (e.g., data type, format, timing). Change management is used to manage subsystem element model versions across the integrated product for coherency in the development and life-cycle sustainment process. Both these tasks (interface and change management) are better supported through the use of MBSE since it allows for better information flow and real-time controls throughout the system.</a:t>
            </a:r>
          </a:p>
          <a:p>
            <a:endParaRPr lang="en-US" dirty="0"/>
          </a:p>
        </p:txBody>
      </p:sp>
    </p:spTree>
    <p:extLst>
      <p:ext uri="{BB962C8B-B14F-4D97-AF65-F5344CB8AC3E}">
        <p14:creationId xmlns:p14="http://schemas.microsoft.com/office/powerpoint/2010/main" val="176063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
        <p:nvSpPr>
          <p:cNvPr id="4" name="Title 1"/>
          <p:cNvSpPr txBox="1">
            <a:spLocks/>
          </p:cNvSpPr>
          <p:nvPr/>
        </p:nvSpPr>
        <p:spPr>
          <a:xfrm>
            <a:off x="115711" y="463157"/>
            <a:ext cx="8041354" cy="505215"/>
          </a:xfrm>
          <a:prstGeom prst="rect">
            <a:avLst/>
          </a:prstGeom>
          <a:noFill/>
          <a:ln>
            <a:noFill/>
          </a:ln>
        </p:spPr>
        <p:txBody>
          <a:bodyPr lIns="91425" tIns="91425" rIns="91425" bIns="91425" anchor="t" anchorCtr="0">
            <a:normAutofit fontScale="97500"/>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algn="l">
              <a:buClr>
                <a:srgbClr val="000000"/>
              </a:buClr>
            </a:pPr>
            <a:r>
              <a:rPr lang="en-US" sz="2000" b="1" dirty="0"/>
              <a:t>Step 1: Develop Five Queries for Your System</a:t>
            </a:r>
          </a:p>
        </p:txBody>
      </p:sp>
      <p:graphicFrame>
        <p:nvGraphicFramePr>
          <p:cNvPr id="5" name="Table 4"/>
          <p:cNvGraphicFramePr>
            <a:graphicFrameLocks noGrp="1"/>
          </p:cNvGraphicFramePr>
          <p:nvPr/>
        </p:nvGraphicFramePr>
        <p:xfrm>
          <a:off x="259644" y="2994698"/>
          <a:ext cx="8579556" cy="3612902"/>
        </p:xfrm>
        <a:graphic>
          <a:graphicData uri="http://schemas.openxmlformats.org/drawingml/2006/table">
            <a:tbl>
              <a:tblPr firstRow="1" bandRow="1">
                <a:tableStyleId>{2D5ABB26-0587-4C30-8999-92F81FD0307C}</a:tableStyleId>
              </a:tblPr>
              <a:tblGrid>
                <a:gridCol w="3064128">
                  <a:extLst>
                    <a:ext uri="{9D8B030D-6E8A-4147-A177-3AD203B41FA5}">
                      <a16:colId xmlns:a16="http://schemas.microsoft.com/office/drawing/2014/main" val="20000"/>
                    </a:ext>
                  </a:extLst>
                </a:gridCol>
                <a:gridCol w="5515428">
                  <a:extLst>
                    <a:ext uri="{9D8B030D-6E8A-4147-A177-3AD203B41FA5}">
                      <a16:colId xmlns:a16="http://schemas.microsoft.com/office/drawing/2014/main" val="20001"/>
                    </a:ext>
                  </a:extLst>
                </a:gridCol>
              </a:tblGrid>
              <a:tr h="247932">
                <a:tc>
                  <a:txBody>
                    <a:bodyPr/>
                    <a:lstStyle/>
                    <a:p>
                      <a:pPr algn="ctr"/>
                      <a:r>
                        <a:rPr lang="en-US" sz="1600" dirty="0"/>
                        <a:t>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Rationale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97192">
                <a:tc>
                  <a:txBody>
                    <a:bodyPr/>
                    <a:lstStyle/>
                    <a:p>
                      <a:pPr algn="ctr"/>
                      <a:r>
                        <a:rPr lang="en-US" sz="1200" b="0" i="0" u="none" strike="noStrike" cap="none" baseline="0" dirty="0">
                          <a:solidFill>
                            <a:schemeClr val="tx1"/>
                          </a:solidFill>
                          <a:effectLst/>
                          <a:latin typeface="+mn-lt"/>
                          <a:ea typeface="+mn-ea"/>
                          <a:cs typeface="+mn-cs"/>
                          <a:sym typeface="Arial"/>
                        </a:rPr>
                        <a:t>What is the requirement traceability for each of the major segments?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i="1" u="none" strike="noStrike" cap="none" baseline="0" dirty="0">
                          <a:solidFill>
                            <a:schemeClr val="tx1"/>
                          </a:solidFill>
                          <a:effectLst/>
                          <a:latin typeface="+mn-lt"/>
                          <a:ea typeface="+mn-ea"/>
                          <a:cs typeface="+mn-cs"/>
                          <a:sym typeface="Arial"/>
                        </a:rPr>
                        <a:t>Ensuring traceability of the requirements across all segments for allocated functions. This query should provide similar current DOORS functionality</a:t>
                      </a:r>
                      <a:endParaRPr lang="en-US" sz="1200" b="0" i="0" u="none" strike="noStrike" cap="none" baseline="0" dirty="0">
                        <a:solidFill>
                          <a:schemeClr val="tx1"/>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94430">
                <a:tc>
                  <a:txBody>
                    <a:bodyPr/>
                    <a:lstStyle/>
                    <a:p>
                      <a:pPr algn="ctr"/>
                      <a:r>
                        <a:rPr lang="en-US" sz="1200" b="0" i="0" u="none" strike="noStrike" cap="none" baseline="0" dirty="0">
                          <a:solidFill>
                            <a:schemeClr val="tx1"/>
                          </a:solidFill>
                          <a:effectLst/>
                          <a:latin typeface="+mn-lt"/>
                          <a:ea typeface="+mn-ea"/>
                          <a:cs typeface="+mn-cs"/>
                          <a:sym typeface="Arial"/>
                        </a:rPr>
                        <a:t>What are the changes made recently by a particular discipline or user?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i="1" u="none" strike="noStrike" cap="none" baseline="0" dirty="0">
                          <a:solidFill>
                            <a:schemeClr val="tx1"/>
                          </a:solidFill>
                          <a:effectLst/>
                          <a:latin typeface="+mn-lt"/>
                          <a:ea typeface="+mn-ea"/>
                          <a:cs typeface="+mn-cs"/>
                          <a:sym typeface="Arial"/>
                        </a:rPr>
                        <a:t>Ensuring changes made in any of the  program segments by other disciplines and/or users do not impact our organization efforts</a:t>
                      </a:r>
                      <a:endParaRPr lang="en-US" sz="1200" b="0" i="0" u="none" strike="noStrike" cap="none" baseline="0" dirty="0">
                        <a:solidFill>
                          <a:schemeClr val="tx1"/>
                        </a:solidFill>
                        <a:effectLst/>
                        <a:latin typeface="+mn-lt"/>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885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tx1"/>
                          </a:solidFill>
                          <a:effectLst/>
                          <a:latin typeface="+mn-lt"/>
                          <a:ea typeface="+mn-ea"/>
                          <a:cs typeface="+mn-cs"/>
                          <a:sym typeface="Arial"/>
                        </a:rPr>
                        <a:t>Where are the components/parts residing across the entire program segments?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i="0" u="none" strike="noStrike" cap="none" baseline="0" dirty="0">
                          <a:solidFill>
                            <a:schemeClr val="tx1"/>
                          </a:solidFill>
                          <a:effectLst/>
                          <a:latin typeface="+mn-lt"/>
                          <a:ea typeface="+mn-ea"/>
                          <a:cs typeface="+mn-cs"/>
                          <a:sym typeface="Arial"/>
                        </a:rPr>
                        <a:t>Checking for a particular part. Component\part obsolescence is a major issue for the organization for the identification and replacement during the life cycle of the program due to the development in electronic components\parts that are taking place at a rapid rate and they are replaced very quickly by the  OEM.</a:t>
                      </a:r>
                      <a:endParaRPr lang="en-US" sz="12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94430">
                <a:tc>
                  <a:txBody>
                    <a:bodyPr/>
                    <a:lstStyle/>
                    <a:p>
                      <a:pPr algn="ctr"/>
                      <a:r>
                        <a:rPr lang="en-US" sz="1200" dirty="0"/>
                        <a:t>Do we have any components that are not</a:t>
                      </a:r>
                      <a:r>
                        <a:rPr lang="en-US" sz="1200" baseline="0" dirty="0"/>
                        <a:t> associated with any of the segments functions or vise versa?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i="1" dirty="0"/>
                        <a:t>Checking for components that are not assigned any of the functions or functions not associated with any of the 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r h="806148">
                <a:tc>
                  <a:txBody>
                    <a:bodyPr/>
                    <a:lstStyle/>
                    <a:p>
                      <a:pPr algn="ctr"/>
                      <a:r>
                        <a:rPr lang="en-US" sz="1200" b="0" i="0" u="none" strike="noStrike" cap="none" baseline="0" dirty="0">
                          <a:solidFill>
                            <a:schemeClr val="tx1"/>
                          </a:solidFill>
                          <a:effectLst/>
                          <a:latin typeface="+mn-lt"/>
                          <a:ea typeface="+mn-ea"/>
                          <a:cs typeface="+mn-cs"/>
                          <a:sym typeface="Arial"/>
                        </a:rPr>
                        <a:t>What is a unique discipline deign function effort in the entire system segments?</a:t>
                      </a:r>
                    </a:p>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tx1"/>
                          </a:solidFill>
                          <a:effectLst/>
                          <a:latin typeface="+mn-lt"/>
                          <a:ea typeface="+mn-ea"/>
                          <a:cs typeface="+mn-cs"/>
                          <a:sym typeface="Arial"/>
                        </a:rPr>
                        <a:t>Checking for a unique discipline model contribution for the entire program system segments for the purpose of communicating. In some cases, we have overlapping disciples’ efforts and in those cases we are interested in their discipline system function design approach.</a:t>
                      </a:r>
                      <a:endParaRPr 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6410459"/>
                  </a:ext>
                </a:extLst>
              </a:tr>
            </a:tbl>
          </a:graphicData>
        </a:graphic>
      </p:graphicFrame>
      <p:sp>
        <p:nvSpPr>
          <p:cNvPr id="6" name="Rectangle 5"/>
          <p:cNvSpPr/>
          <p:nvPr/>
        </p:nvSpPr>
        <p:spPr>
          <a:xfrm>
            <a:off x="115711" y="937988"/>
            <a:ext cx="8469489" cy="2031325"/>
          </a:xfrm>
          <a:prstGeom prst="rect">
            <a:avLst/>
          </a:prstGeom>
        </p:spPr>
        <p:txBody>
          <a:bodyPr wrap="square">
            <a:spAutoFit/>
          </a:bodyPr>
          <a:lstStyle/>
          <a:p>
            <a:r>
              <a:rPr lang="en-US" dirty="0"/>
              <a:t>As you know by now, models provide a good deal more than just a collection of attractive diagrams. Models are often stored in repositories with a defined data structure. Like databases, model repositories make it possible to query the model for specific information, e.g. an impact analysis when changing a requirement. SysML doesn't define a query language, and most modeling tools allow the user to write a script to query the model. You can write queries like "are all actions allocated to parts?", "are all requirements satisfied?" and so on.</a:t>
            </a:r>
          </a:p>
          <a:p>
            <a:endParaRPr lang="en-US" dirty="0"/>
          </a:p>
          <a:p>
            <a:r>
              <a:rPr lang="en-US" dirty="0"/>
              <a:t>If you had a full data model available for your system, what would be five of the most important queries you would write to inform your system engineering functions?</a:t>
            </a:r>
          </a:p>
        </p:txBody>
      </p:sp>
    </p:spTree>
    <p:extLst>
      <p:ext uri="{BB962C8B-B14F-4D97-AF65-F5344CB8AC3E}">
        <p14:creationId xmlns:p14="http://schemas.microsoft.com/office/powerpoint/2010/main" val="1828112441"/>
      </p:ext>
    </p:extLst>
  </p:cSld>
  <p:clrMapOvr>
    <a:masterClrMapping/>
  </p:clrMapOvr>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7776</TotalTime>
  <Words>3101</Words>
  <Application>Microsoft Office PowerPoint</Application>
  <PresentationFormat>On-screen Show (4:3)</PresentationFormat>
  <Paragraphs>188</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Massachusetts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C3W3: Best Practice P3</dc:title>
  <dc:subject>Carrier-Based Unmanned Air System</dc:subject>
  <dc:creator>MIT xPRO</dc:creator>
  <cp:keywords>MBSE, Engineering, Systems, Activity, Professional Education</cp:keywords>
  <dc:description/>
  <cp:lastModifiedBy>Chad Jacoby</cp:lastModifiedBy>
  <cp:revision>224</cp:revision>
  <dcterms:modified xsi:type="dcterms:W3CDTF">2019-12-21T12:56:30Z</dcterms:modified>
  <cp:category>Professional Education</cp:category>
</cp:coreProperties>
</file>