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20"/>
  </p:notesMasterIdLst>
  <p:handoutMasterIdLst>
    <p:handoutMasterId r:id="rId21"/>
  </p:handoutMasterIdLst>
  <p:sldIdLst>
    <p:sldId id="256" r:id="rId3"/>
    <p:sldId id="318" r:id="rId4"/>
    <p:sldId id="289" r:id="rId5"/>
    <p:sldId id="297" r:id="rId6"/>
    <p:sldId id="298" r:id="rId7"/>
    <p:sldId id="299" r:id="rId8"/>
    <p:sldId id="300" r:id="rId9"/>
    <p:sldId id="301" r:id="rId10"/>
    <p:sldId id="304" r:id="rId11"/>
    <p:sldId id="305" r:id="rId12"/>
    <p:sldId id="306" r:id="rId13"/>
    <p:sldId id="307" r:id="rId14"/>
    <p:sldId id="310" r:id="rId15"/>
    <p:sldId id="312" r:id="rId16"/>
    <p:sldId id="313" r:id="rId17"/>
    <p:sldId id="314" r:id="rId18"/>
    <p:sldId id="317" r:id="rId1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289"/>
            <p14:sldId id="297"/>
            <p14:sldId id="298"/>
            <p14:sldId id="299"/>
            <p14:sldId id="300"/>
            <p14:sldId id="301"/>
          </p14:sldIdLst>
        </p14:section>
        <p14:section name="Week 2 Project" id="{F5F169C2-9401-FA44-BB49-62518AD68DF4}">
          <p14:sldIdLst>
            <p14:sldId id="304"/>
            <p14:sldId id="305"/>
            <p14:sldId id="306"/>
            <p14:sldId id="307"/>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 id="3" name="Daniel Adsit" initials="D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25" autoAdjust="0"/>
    <p:restoredTop sz="94886" autoAdjust="0"/>
  </p:normalViewPr>
  <p:slideViewPr>
    <p:cSldViewPr snapToGrid="0" snapToObjects="1">
      <p:cViewPr varScale="1">
        <p:scale>
          <a:sx n="110" d="100"/>
          <a:sy n="110" d="100"/>
        </p:scale>
        <p:origin x="1044" y="102"/>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56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7217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541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486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713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626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039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5949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161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8387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i="1" dirty="0">
                <a:solidFill>
                  <a:schemeClr val="tx1"/>
                </a:solidFill>
              </a:rPr>
              <a:t>Your Name Surname</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a:t>
            </a:r>
            <a:r>
              <a:rPr lang="en-US" sz="2000" b="1" dirty="0">
                <a:solidFill>
                  <a:schemeClr val="tx1"/>
                </a:solidFill>
                <a:ea typeface="Source Sans Pro"/>
              </a:rPr>
              <a:t>Develop a Requirements Diagram</a:t>
            </a:r>
            <a:endParaRPr lang="en-US" sz="2000" b="1" dirty="0">
              <a:solidFill>
                <a:schemeClr val="tx1"/>
              </a:solidFill>
            </a:endParaRPr>
          </a:p>
        </p:txBody>
      </p:sp>
      <p:sp>
        <p:nvSpPr>
          <p:cNvPr id="4" name="Rectangle 3"/>
          <p:cNvSpPr/>
          <p:nvPr/>
        </p:nvSpPr>
        <p:spPr>
          <a:xfrm>
            <a:off x="140420" y="943722"/>
            <a:ext cx="8571780" cy="523220"/>
          </a:xfrm>
          <a:prstGeom prst="rect">
            <a:avLst/>
          </a:prstGeom>
        </p:spPr>
        <p:txBody>
          <a:bodyPr wrap="square">
            <a:spAutoFit/>
          </a:bodyPr>
          <a:lstStyle/>
          <a:p>
            <a:r>
              <a:rPr lang="en-US" dirty="0"/>
              <a:t>For the system you chose in Week 1, please create a requirements diagram below. Include at least five requirements.</a:t>
            </a:r>
          </a:p>
        </p:txBody>
      </p:sp>
      <p:sp>
        <p:nvSpPr>
          <p:cNvPr id="2" name="Rectangle 1"/>
          <p:cNvSpPr/>
          <p:nvPr/>
        </p:nvSpPr>
        <p:spPr>
          <a:xfrm>
            <a:off x="3173505" y="1622534"/>
            <a:ext cx="1909483"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Detection System</a:t>
            </a:r>
          </a:p>
        </p:txBody>
      </p:sp>
      <p:sp>
        <p:nvSpPr>
          <p:cNvPr id="7" name="Rectangle 6"/>
          <p:cNvSpPr/>
          <p:nvPr/>
        </p:nvSpPr>
        <p:spPr>
          <a:xfrm>
            <a:off x="327212" y="2554863"/>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a:t>
            </a:r>
          </a:p>
          <a:p>
            <a:pPr algn="ctr"/>
            <a:r>
              <a:rPr lang="en-US" sz="1200" dirty="0"/>
              <a:t> 1.0</a:t>
            </a:r>
          </a:p>
        </p:txBody>
      </p:sp>
      <p:sp>
        <p:nvSpPr>
          <p:cNvPr id="10" name="Rectangle 9"/>
          <p:cNvSpPr/>
          <p:nvPr/>
        </p:nvSpPr>
        <p:spPr>
          <a:xfrm>
            <a:off x="2415987" y="2554863"/>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Usable </a:t>
            </a:r>
          </a:p>
          <a:p>
            <a:pPr algn="ctr"/>
            <a:r>
              <a:rPr lang="en-US" sz="1200" dirty="0"/>
              <a:t>2.0</a:t>
            </a:r>
          </a:p>
        </p:txBody>
      </p:sp>
      <p:sp>
        <p:nvSpPr>
          <p:cNvPr id="11" name="Rectangle 10"/>
          <p:cNvSpPr/>
          <p:nvPr/>
        </p:nvSpPr>
        <p:spPr>
          <a:xfrm>
            <a:off x="4504762" y="2554863"/>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Modular</a:t>
            </a:r>
          </a:p>
          <a:p>
            <a:pPr algn="ctr"/>
            <a:r>
              <a:rPr lang="en-US" sz="1200" dirty="0"/>
              <a:t>3.0</a:t>
            </a:r>
          </a:p>
        </p:txBody>
      </p:sp>
      <p:sp>
        <p:nvSpPr>
          <p:cNvPr id="12" name="Rectangle 11"/>
          <p:cNvSpPr/>
          <p:nvPr/>
        </p:nvSpPr>
        <p:spPr>
          <a:xfrm>
            <a:off x="6593537" y="2559267"/>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Compatible</a:t>
            </a:r>
          </a:p>
          <a:p>
            <a:pPr algn="ctr"/>
            <a:r>
              <a:rPr lang="en-US" sz="1200" dirty="0"/>
              <a:t>4.0</a:t>
            </a:r>
          </a:p>
        </p:txBody>
      </p:sp>
      <p:sp>
        <p:nvSpPr>
          <p:cNvPr id="13" name="TextBox 12"/>
          <p:cNvSpPr txBox="1"/>
          <p:nvPr/>
        </p:nvSpPr>
        <p:spPr>
          <a:xfrm>
            <a:off x="327212" y="3112995"/>
            <a:ext cx="1515036" cy="1015663"/>
          </a:xfrm>
          <a:prstGeom prst="rect">
            <a:avLst/>
          </a:prstGeom>
          <a:noFill/>
          <a:ln>
            <a:solidFill>
              <a:schemeClr val="accent1"/>
            </a:solidFill>
          </a:ln>
        </p:spPr>
        <p:txBody>
          <a:bodyPr wrap="square" rtlCol="0">
            <a:spAutoFit/>
          </a:bodyPr>
          <a:lstStyle/>
          <a:p>
            <a:r>
              <a:rPr lang="en-US" sz="1200" dirty="0" err="1"/>
              <a:t>Req</a:t>
            </a:r>
            <a:r>
              <a:rPr lang="en-US" sz="1200" dirty="0"/>
              <a:t> 1.1: System will determine the orientation of the image with respect to the sensor.</a:t>
            </a:r>
          </a:p>
        </p:txBody>
      </p:sp>
      <p:sp>
        <p:nvSpPr>
          <p:cNvPr id="14" name="TextBox 13"/>
          <p:cNvSpPr txBox="1"/>
          <p:nvPr/>
        </p:nvSpPr>
        <p:spPr>
          <a:xfrm>
            <a:off x="327212" y="4337166"/>
            <a:ext cx="1515036" cy="1569660"/>
          </a:xfrm>
          <a:prstGeom prst="rect">
            <a:avLst/>
          </a:prstGeom>
          <a:noFill/>
          <a:ln>
            <a:solidFill>
              <a:schemeClr val="accent1"/>
            </a:solidFill>
          </a:ln>
        </p:spPr>
        <p:txBody>
          <a:bodyPr wrap="square" rtlCol="0">
            <a:spAutoFit/>
          </a:bodyPr>
          <a:lstStyle/>
          <a:p>
            <a:r>
              <a:rPr lang="en-US" sz="1200" dirty="0" err="1"/>
              <a:t>Req</a:t>
            </a:r>
            <a:r>
              <a:rPr lang="en-US" sz="1200" dirty="0"/>
              <a:t> 1.2: System will filter out spurious or momentary changes such as objects flying through the sensor FOV.</a:t>
            </a:r>
          </a:p>
        </p:txBody>
      </p:sp>
      <p:sp>
        <p:nvSpPr>
          <p:cNvPr id="15" name="TextBox 14"/>
          <p:cNvSpPr txBox="1"/>
          <p:nvPr/>
        </p:nvSpPr>
        <p:spPr>
          <a:xfrm>
            <a:off x="2415987" y="3112995"/>
            <a:ext cx="1515036" cy="1200329"/>
          </a:xfrm>
          <a:prstGeom prst="rect">
            <a:avLst/>
          </a:prstGeom>
          <a:noFill/>
          <a:ln>
            <a:solidFill>
              <a:schemeClr val="accent1"/>
            </a:solidFill>
          </a:ln>
        </p:spPr>
        <p:txBody>
          <a:bodyPr wrap="square" rtlCol="0">
            <a:spAutoFit/>
          </a:bodyPr>
          <a:lstStyle/>
          <a:p>
            <a:r>
              <a:rPr lang="en-US" sz="1200" dirty="0" err="1"/>
              <a:t>Req</a:t>
            </a:r>
            <a:r>
              <a:rPr lang="en-US" sz="1200" dirty="0"/>
              <a:t> 2.1: User interface will be intuitive, with instructions incorporated into the video display.</a:t>
            </a:r>
          </a:p>
        </p:txBody>
      </p:sp>
      <p:sp>
        <p:nvSpPr>
          <p:cNvPr id="16" name="TextBox 15"/>
          <p:cNvSpPr txBox="1"/>
          <p:nvPr/>
        </p:nvSpPr>
        <p:spPr>
          <a:xfrm>
            <a:off x="2415987" y="4519592"/>
            <a:ext cx="1515036" cy="1200329"/>
          </a:xfrm>
          <a:prstGeom prst="rect">
            <a:avLst/>
          </a:prstGeom>
          <a:noFill/>
          <a:ln>
            <a:solidFill>
              <a:schemeClr val="accent1"/>
            </a:solidFill>
          </a:ln>
        </p:spPr>
        <p:txBody>
          <a:bodyPr wrap="square" rtlCol="0">
            <a:spAutoFit/>
          </a:bodyPr>
          <a:lstStyle/>
          <a:p>
            <a:r>
              <a:rPr lang="en-US" sz="1200" dirty="0" err="1"/>
              <a:t>Req</a:t>
            </a:r>
            <a:r>
              <a:rPr lang="en-US" sz="1200" dirty="0"/>
              <a:t> 2.2: Interface allows the user to select which text fields will be selected for data capture.</a:t>
            </a:r>
          </a:p>
        </p:txBody>
      </p:sp>
      <p:sp>
        <p:nvSpPr>
          <p:cNvPr id="17" name="TextBox 16"/>
          <p:cNvSpPr txBox="1"/>
          <p:nvPr/>
        </p:nvSpPr>
        <p:spPr>
          <a:xfrm>
            <a:off x="4504762" y="3112995"/>
            <a:ext cx="1515036" cy="1200329"/>
          </a:xfrm>
          <a:prstGeom prst="rect">
            <a:avLst/>
          </a:prstGeom>
          <a:noFill/>
          <a:ln>
            <a:solidFill>
              <a:schemeClr val="accent1"/>
            </a:solidFill>
          </a:ln>
        </p:spPr>
        <p:txBody>
          <a:bodyPr wrap="square" rtlCol="0">
            <a:spAutoFit/>
          </a:bodyPr>
          <a:lstStyle/>
          <a:p>
            <a:r>
              <a:rPr lang="en-US" sz="1200" dirty="0" err="1"/>
              <a:t>Req</a:t>
            </a:r>
            <a:r>
              <a:rPr lang="en-US" sz="1200" dirty="0"/>
              <a:t> 3.1: The product case will provide means to be connected on any side to a support structure.</a:t>
            </a:r>
          </a:p>
        </p:txBody>
      </p:sp>
      <p:sp>
        <p:nvSpPr>
          <p:cNvPr id="19" name="TextBox 18"/>
          <p:cNvSpPr txBox="1"/>
          <p:nvPr/>
        </p:nvSpPr>
        <p:spPr>
          <a:xfrm>
            <a:off x="6593537" y="3110755"/>
            <a:ext cx="1515036" cy="1384995"/>
          </a:xfrm>
          <a:prstGeom prst="rect">
            <a:avLst/>
          </a:prstGeom>
          <a:noFill/>
          <a:ln>
            <a:solidFill>
              <a:schemeClr val="accent1"/>
            </a:solidFill>
          </a:ln>
        </p:spPr>
        <p:txBody>
          <a:bodyPr wrap="square" rtlCol="0">
            <a:spAutoFit/>
          </a:bodyPr>
          <a:lstStyle/>
          <a:p>
            <a:r>
              <a:rPr lang="en-US" sz="1200" dirty="0" err="1"/>
              <a:t>Req</a:t>
            </a:r>
            <a:r>
              <a:rPr lang="en-US" sz="1200" dirty="0"/>
              <a:t> 4.1: The software will be compatible with top 3 commercial tablets and mobile phone operating systems.</a:t>
            </a:r>
          </a:p>
        </p:txBody>
      </p:sp>
      <p:sp>
        <p:nvSpPr>
          <p:cNvPr id="20" name="TextBox 19"/>
          <p:cNvSpPr txBox="1"/>
          <p:nvPr/>
        </p:nvSpPr>
        <p:spPr>
          <a:xfrm>
            <a:off x="6593537" y="4697614"/>
            <a:ext cx="1515036" cy="1200329"/>
          </a:xfrm>
          <a:prstGeom prst="rect">
            <a:avLst/>
          </a:prstGeom>
          <a:noFill/>
          <a:ln>
            <a:solidFill>
              <a:schemeClr val="accent1"/>
            </a:solidFill>
          </a:ln>
        </p:spPr>
        <p:txBody>
          <a:bodyPr wrap="square" rtlCol="0">
            <a:spAutoFit/>
          </a:bodyPr>
          <a:lstStyle/>
          <a:p>
            <a:r>
              <a:rPr lang="en-US" sz="1200" dirty="0" err="1"/>
              <a:t>Req</a:t>
            </a:r>
            <a:r>
              <a:rPr lang="en-US" sz="1200" dirty="0"/>
              <a:t> 4.2: Data transmission will be compatible with USB, Bluetooth, coaxial cable, and </a:t>
            </a:r>
            <a:r>
              <a:rPr lang="en-US" sz="1200" dirty="0" err="1"/>
              <a:t>Wifi</a:t>
            </a:r>
            <a:endParaRPr lang="en-US" sz="1200" dirty="0"/>
          </a:p>
        </p:txBody>
      </p:sp>
      <p:cxnSp>
        <p:nvCxnSpPr>
          <p:cNvPr id="8" name="Straight Connector 7"/>
          <p:cNvCxnSpPr/>
          <p:nvPr/>
        </p:nvCxnSpPr>
        <p:spPr>
          <a:xfrm>
            <a:off x="1084730" y="2160104"/>
            <a:ext cx="62702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0"/>
          </p:cNvCxnSpPr>
          <p:nvPr/>
        </p:nvCxnSpPr>
        <p:spPr>
          <a:xfrm flipH="1">
            <a:off x="1084730" y="2160104"/>
            <a:ext cx="0" cy="39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178183" y="2160104"/>
            <a:ext cx="0" cy="39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272417" y="2160104"/>
            <a:ext cx="0" cy="39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354957" y="2164508"/>
            <a:ext cx="0" cy="39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17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a:t>
            </a:r>
            <a:r>
              <a:rPr lang="en-US" sz="2000" b="1" dirty="0">
                <a:solidFill>
                  <a:schemeClr val="tx1"/>
                </a:solidFill>
                <a:ea typeface="Source Sans Pro"/>
              </a:rPr>
              <a:t>Develop a Use Case Diagram</a:t>
            </a:r>
            <a:endParaRPr lang="en-US" sz="2000" b="1" dirty="0">
              <a:solidFill>
                <a:schemeClr val="tx1"/>
              </a:solidFill>
            </a:endParaRPr>
          </a:p>
        </p:txBody>
      </p:sp>
      <p:sp>
        <p:nvSpPr>
          <p:cNvPr id="4" name="Rectangle 3"/>
          <p:cNvSpPr/>
          <p:nvPr/>
        </p:nvSpPr>
        <p:spPr>
          <a:xfrm>
            <a:off x="165820" y="887581"/>
            <a:ext cx="8584480" cy="523220"/>
          </a:xfrm>
          <a:prstGeom prst="rect">
            <a:avLst/>
          </a:prstGeom>
        </p:spPr>
        <p:txBody>
          <a:bodyPr wrap="square">
            <a:spAutoFit/>
          </a:bodyPr>
          <a:lstStyle/>
          <a:p>
            <a:r>
              <a:rPr lang="en-US" sz="1400" dirty="0"/>
              <a:t>For the system you chose in Week 1, please create a use case diagram. Please feel free to leverage the format below or create your own.</a:t>
            </a:r>
          </a:p>
        </p:txBody>
      </p:sp>
      <p:sp>
        <p:nvSpPr>
          <p:cNvPr id="6" name="Rectangle 2"/>
          <p:cNvSpPr>
            <a:spLocks noChangeArrowheads="1"/>
          </p:cNvSpPr>
          <p:nvPr/>
        </p:nvSpPr>
        <p:spPr bwMode="auto">
          <a:xfrm>
            <a:off x="2427629" y="1444696"/>
            <a:ext cx="4514850" cy="4937125"/>
          </a:xfrm>
          <a:prstGeom prst="rect">
            <a:avLst/>
          </a:prstGeom>
          <a:solidFill>
            <a:srgbClr val="DDDDDD"/>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07950" tIns="53975" rIns="107950" bIns="53975" anchor="ctr"/>
          <a:lstStyle/>
          <a:p>
            <a:endParaRPr lang="en-US">
              <a:latin typeface="+mn-lt"/>
            </a:endParaRPr>
          </a:p>
        </p:txBody>
      </p:sp>
      <p:sp>
        <p:nvSpPr>
          <p:cNvPr id="10" name="Oval 7"/>
          <p:cNvSpPr>
            <a:spLocks noChangeArrowheads="1"/>
          </p:cNvSpPr>
          <p:nvPr/>
        </p:nvSpPr>
        <p:spPr bwMode="auto">
          <a:xfrm>
            <a:off x="8037853" y="1781365"/>
            <a:ext cx="119063" cy="114300"/>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1" name="Line 8"/>
          <p:cNvSpPr>
            <a:spLocks noChangeShapeType="1"/>
          </p:cNvSpPr>
          <p:nvPr/>
        </p:nvSpPr>
        <p:spPr bwMode="auto">
          <a:xfrm>
            <a:off x="8099766" y="1897253"/>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2" name="Line 9"/>
          <p:cNvSpPr>
            <a:spLocks noChangeShapeType="1"/>
          </p:cNvSpPr>
          <p:nvPr/>
        </p:nvSpPr>
        <p:spPr bwMode="auto">
          <a:xfrm>
            <a:off x="7998166" y="1949640"/>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3" name="Line 10"/>
          <p:cNvSpPr>
            <a:spLocks noChangeShapeType="1"/>
          </p:cNvSpPr>
          <p:nvPr/>
        </p:nvSpPr>
        <p:spPr bwMode="auto">
          <a:xfrm flipH="1" flipV="1">
            <a:off x="8093416" y="2049653"/>
            <a:ext cx="120650"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4" name="Line 11"/>
          <p:cNvSpPr>
            <a:spLocks noChangeShapeType="1"/>
          </p:cNvSpPr>
          <p:nvPr/>
        </p:nvSpPr>
        <p:spPr bwMode="auto">
          <a:xfrm flipV="1">
            <a:off x="7971178" y="2049653"/>
            <a:ext cx="122238"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5" name="Rectangle 12"/>
          <p:cNvSpPr>
            <a:spLocks noChangeArrowheads="1"/>
          </p:cNvSpPr>
          <p:nvPr/>
        </p:nvSpPr>
        <p:spPr bwMode="auto">
          <a:xfrm>
            <a:off x="7431428" y="2268728"/>
            <a:ext cx="1671639" cy="10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77788" tIns="39688" rIns="77788" bIns="39688">
            <a:spAutoFit/>
          </a:bodyPr>
          <a:lstStyle/>
          <a:p>
            <a:pPr defTabSz="661988" eaLnBrk="0" hangingPunct="0">
              <a:lnSpc>
                <a:spcPct val="100000"/>
              </a:lnSpc>
              <a:buClrTx/>
              <a:buFontTx/>
              <a:buNone/>
            </a:pPr>
            <a:r>
              <a:rPr lang="en-US" sz="2000" dirty="0">
                <a:latin typeface="+mn-lt"/>
              </a:rPr>
              <a:t>Internet Service Provider</a:t>
            </a:r>
          </a:p>
        </p:txBody>
      </p:sp>
      <p:sp>
        <p:nvSpPr>
          <p:cNvPr id="16" name="Oval 13"/>
          <p:cNvSpPr>
            <a:spLocks noChangeArrowheads="1"/>
          </p:cNvSpPr>
          <p:nvPr/>
        </p:nvSpPr>
        <p:spPr bwMode="auto">
          <a:xfrm>
            <a:off x="1297328" y="156612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7" name="Line 14"/>
          <p:cNvSpPr>
            <a:spLocks noChangeShapeType="1"/>
          </p:cNvSpPr>
          <p:nvPr/>
        </p:nvSpPr>
        <p:spPr bwMode="auto">
          <a:xfrm>
            <a:off x="1359241" y="1694428"/>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8" name="Line 15"/>
          <p:cNvSpPr>
            <a:spLocks noChangeShapeType="1"/>
          </p:cNvSpPr>
          <p:nvPr/>
        </p:nvSpPr>
        <p:spPr bwMode="auto">
          <a:xfrm>
            <a:off x="1257641" y="1748403"/>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9" name="Line 16"/>
          <p:cNvSpPr>
            <a:spLocks noChangeShapeType="1"/>
          </p:cNvSpPr>
          <p:nvPr/>
        </p:nvSpPr>
        <p:spPr bwMode="auto">
          <a:xfrm flipH="1" flipV="1">
            <a:off x="1352891" y="1848415"/>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0" name="Line 17"/>
          <p:cNvSpPr>
            <a:spLocks noChangeShapeType="1"/>
          </p:cNvSpPr>
          <p:nvPr/>
        </p:nvSpPr>
        <p:spPr bwMode="auto">
          <a:xfrm flipV="1">
            <a:off x="1230653" y="1848415"/>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1" name="Rectangle 18"/>
          <p:cNvSpPr>
            <a:spLocks noChangeArrowheads="1"/>
          </p:cNvSpPr>
          <p:nvPr/>
        </p:nvSpPr>
        <p:spPr bwMode="auto">
          <a:xfrm>
            <a:off x="732179" y="2037328"/>
            <a:ext cx="1177926" cy="695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77788" tIns="39688" rIns="77788" bIns="39688">
            <a:spAutoFit/>
          </a:bodyPr>
          <a:lstStyle/>
          <a:p>
            <a:pPr defTabSz="661988" eaLnBrk="0" hangingPunct="0">
              <a:lnSpc>
                <a:spcPct val="100000"/>
              </a:lnSpc>
              <a:buClrTx/>
              <a:buFontTx/>
              <a:buNone/>
            </a:pPr>
            <a:r>
              <a:rPr lang="en-US" sz="2000" dirty="0">
                <a:latin typeface="+mn-lt"/>
              </a:rPr>
              <a:t>Software Engineer</a:t>
            </a:r>
          </a:p>
        </p:txBody>
      </p:sp>
      <p:sp>
        <p:nvSpPr>
          <p:cNvPr id="22" name="Rectangle 19"/>
          <p:cNvSpPr>
            <a:spLocks noChangeArrowheads="1"/>
          </p:cNvSpPr>
          <p:nvPr/>
        </p:nvSpPr>
        <p:spPr bwMode="auto">
          <a:xfrm>
            <a:off x="2440328" y="1533524"/>
            <a:ext cx="4724400" cy="387928"/>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lIns="77788" tIns="39688" rIns="77788" bIns="39688">
            <a:spAutoFit/>
          </a:bodyPr>
          <a:lstStyle/>
          <a:p>
            <a:pPr algn="ctr" defTabSz="661988" eaLnBrk="0" hangingPunct="0">
              <a:lnSpc>
                <a:spcPct val="100000"/>
              </a:lnSpc>
              <a:buClrTx/>
              <a:buFontTx/>
              <a:buNone/>
            </a:pPr>
            <a:r>
              <a:rPr lang="en-US" sz="2000" dirty="0">
                <a:latin typeface="+mn-lt"/>
              </a:rPr>
              <a:t>Change Detection System</a:t>
            </a:r>
          </a:p>
        </p:txBody>
      </p:sp>
      <p:sp>
        <p:nvSpPr>
          <p:cNvPr id="23" name="Oval 20"/>
          <p:cNvSpPr>
            <a:spLocks noChangeArrowheads="1"/>
          </p:cNvSpPr>
          <p:nvPr/>
        </p:nvSpPr>
        <p:spPr bwMode="auto">
          <a:xfrm>
            <a:off x="1006635" y="4452596"/>
            <a:ext cx="119063" cy="115888"/>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4" name="Line 21"/>
          <p:cNvSpPr>
            <a:spLocks noChangeShapeType="1"/>
          </p:cNvSpPr>
          <p:nvPr/>
        </p:nvSpPr>
        <p:spPr bwMode="auto">
          <a:xfrm>
            <a:off x="1068548" y="4566896"/>
            <a:ext cx="0" cy="1539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5" name="Line 22"/>
          <p:cNvSpPr>
            <a:spLocks noChangeShapeType="1"/>
          </p:cNvSpPr>
          <p:nvPr/>
        </p:nvSpPr>
        <p:spPr bwMode="auto">
          <a:xfrm>
            <a:off x="966948" y="4620871"/>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 name="Line 23"/>
          <p:cNvSpPr>
            <a:spLocks noChangeShapeType="1"/>
          </p:cNvSpPr>
          <p:nvPr/>
        </p:nvSpPr>
        <p:spPr bwMode="auto">
          <a:xfrm flipH="1" flipV="1">
            <a:off x="1062198" y="4720884"/>
            <a:ext cx="120650"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7" name="Line 24"/>
          <p:cNvSpPr>
            <a:spLocks noChangeShapeType="1"/>
          </p:cNvSpPr>
          <p:nvPr/>
        </p:nvSpPr>
        <p:spPr bwMode="auto">
          <a:xfrm flipV="1">
            <a:off x="939960" y="4720884"/>
            <a:ext cx="122238"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8" name="Rectangle 25"/>
          <p:cNvSpPr>
            <a:spLocks noChangeArrowheads="1"/>
          </p:cNvSpPr>
          <p:nvPr/>
        </p:nvSpPr>
        <p:spPr bwMode="auto">
          <a:xfrm>
            <a:off x="585948" y="4919321"/>
            <a:ext cx="1267977" cy="387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Customer</a:t>
            </a:r>
          </a:p>
        </p:txBody>
      </p:sp>
      <p:sp>
        <p:nvSpPr>
          <p:cNvPr id="29" name="Oval 26"/>
          <p:cNvSpPr>
            <a:spLocks noChangeAspect="1" noChangeArrowheads="1"/>
          </p:cNvSpPr>
          <p:nvPr/>
        </p:nvSpPr>
        <p:spPr bwMode="auto">
          <a:xfrm>
            <a:off x="3688103" y="2022474"/>
            <a:ext cx="2071688" cy="4746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600" dirty="0">
                <a:solidFill>
                  <a:schemeClr val="bg1"/>
                </a:solidFill>
                <a:latin typeface="+mn-lt"/>
              </a:rPr>
              <a:t>Software Updates</a:t>
            </a:r>
          </a:p>
        </p:txBody>
      </p:sp>
      <p:sp>
        <p:nvSpPr>
          <p:cNvPr id="30" name="Oval 27"/>
          <p:cNvSpPr>
            <a:spLocks noChangeAspect="1" noChangeArrowheads="1"/>
          </p:cNvSpPr>
          <p:nvPr/>
        </p:nvSpPr>
        <p:spPr bwMode="auto">
          <a:xfrm>
            <a:off x="4094563" y="4822626"/>
            <a:ext cx="2119313" cy="4365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600" dirty="0">
                <a:solidFill>
                  <a:schemeClr val="bg1"/>
                </a:solidFill>
                <a:latin typeface="+mn-lt"/>
              </a:rPr>
              <a:t>User Interface</a:t>
            </a:r>
          </a:p>
        </p:txBody>
      </p:sp>
      <p:sp>
        <p:nvSpPr>
          <p:cNvPr id="31" name="Oval 28"/>
          <p:cNvSpPr>
            <a:spLocks noChangeAspect="1" noChangeArrowheads="1"/>
          </p:cNvSpPr>
          <p:nvPr/>
        </p:nvSpPr>
        <p:spPr bwMode="auto">
          <a:xfrm>
            <a:off x="4432460" y="5727970"/>
            <a:ext cx="1486106" cy="27588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200" dirty="0">
                <a:solidFill>
                  <a:schemeClr val="bg1"/>
                </a:solidFill>
                <a:latin typeface="+mn-lt"/>
              </a:rPr>
              <a:t>Sensor</a:t>
            </a:r>
          </a:p>
        </p:txBody>
      </p:sp>
      <p:sp>
        <p:nvSpPr>
          <p:cNvPr id="32" name="Oval 29"/>
          <p:cNvSpPr>
            <a:spLocks noChangeAspect="1" noChangeArrowheads="1"/>
          </p:cNvSpPr>
          <p:nvPr/>
        </p:nvSpPr>
        <p:spPr bwMode="auto">
          <a:xfrm>
            <a:off x="4951754" y="3675637"/>
            <a:ext cx="1963737" cy="381956"/>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  </a:t>
            </a:r>
            <a:r>
              <a:rPr lang="en-US" sz="1200" dirty="0">
                <a:solidFill>
                  <a:schemeClr val="bg1"/>
                </a:solidFill>
                <a:latin typeface="+mn-lt"/>
              </a:rPr>
              <a:t>Image Processor</a:t>
            </a:r>
          </a:p>
        </p:txBody>
      </p:sp>
      <p:sp>
        <p:nvSpPr>
          <p:cNvPr id="45" name="Oval 42"/>
          <p:cNvSpPr>
            <a:spLocks noChangeAspect="1" noChangeArrowheads="1"/>
          </p:cNvSpPr>
          <p:nvPr/>
        </p:nvSpPr>
        <p:spPr bwMode="auto">
          <a:xfrm>
            <a:off x="2467168" y="3869396"/>
            <a:ext cx="1895699" cy="33622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200" dirty="0">
                <a:solidFill>
                  <a:schemeClr val="bg1"/>
                </a:solidFill>
              </a:rPr>
              <a:t>Data Transfer Method</a:t>
            </a:r>
            <a:endParaRPr lang="en-US" sz="1200" dirty="0">
              <a:solidFill>
                <a:schemeClr val="bg1"/>
              </a:solidFill>
              <a:latin typeface="+mn-lt"/>
            </a:endParaRPr>
          </a:p>
        </p:txBody>
      </p:sp>
      <p:sp>
        <p:nvSpPr>
          <p:cNvPr id="46" name="Line 43"/>
          <p:cNvSpPr>
            <a:spLocks noChangeShapeType="1"/>
          </p:cNvSpPr>
          <p:nvPr/>
        </p:nvSpPr>
        <p:spPr bwMode="auto">
          <a:xfrm>
            <a:off x="5834402" y="2306637"/>
            <a:ext cx="1638301" cy="45028"/>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0" name="Line 47"/>
          <p:cNvSpPr>
            <a:spLocks noChangeShapeType="1"/>
          </p:cNvSpPr>
          <p:nvPr/>
        </p:nvSpPr>
        <p:spPr bwMode="auto">
          <a:xfrm flipV="1">
            <a:off x="2029168" y="2316162"/>
            <a:ext cx="1554160" cy="13802"/>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4" name="Line 46"/>
          <p:cNvSpPr>
            <a:spLocks noChangeShapeType="1"/>
          </p:cNvSpPr>
          <p:nvPr/>
        </p:nvSpPr>
        <p:spPr bwMode="auto">
          <a:xfrm flipV="1">
            <a:off x="1689258" y="2329962"/>
            <a:ext cx="1900420" cy="2290908"/>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5" name="Oval 28"/>
          <p:cNvSpPr>
            <a:spLocks noChangeAspect="1" noChangeArrowheads="1"/>
          </p:cNvSpPr>
          <p:nvPr/>
        </p:nvSpPr>
        <p:spPr bwMode="auto">
          <a:xfrm>
            <a:off x="3365960" y="3429439"/>
            <a:ext cx="1486106" cy="27588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200" dirty="0">
                <a:solidFill>
                  <a:schemeClr val="bg1"/>
                </a:solidFill>
                <a:latin typeface="+mn-lt"/>
              </a:rPr>
              <a:t>Data Storage</a:t>
            </a:r>
          </a:p>
        </p:txBody>
      </p:sp>
      <p:cxnSp>
        <p:nvCxnSpPr>
          <p:cNvPr id="7" name="Straight Arrow Connector 6"/>
          <p:cNvCxnSpPr>
            <a:stCxn id="32" idx="4"/>
            <a:endCxn id="30" idx="7"/>
          </p:cNvCxnSpPr>
          <p:nvPr/>
        </p:nvCxnSpPr>
        <p:spPr>
          <a:xfrm flipH="1">
            <a:off x="5903510" y="4057593"/>
            <a:ext cx="30113" cy="82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4"/>
            <a:endCxn id="30" idx="1"/>
          </p:cNvCxnSpPr>
          <p:nvPr/>
        </p:nvCxnSpPr>
        <p:spPr>
          <a:xfrm>
            <a:off x="3415018" y="4205624"/>
            <a:ext cx="989911" cy="680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5" idx="4"/>
            <a:endCxn id="30" idx="0"/>
          </p:cNvCxnSpPr>
          <p:nvPr/>
        </p:nvCxnSpPr>
        <p:spPr>
          <a:xfrm>
            <a:off x="4109013" y="3705327"/>
            <a:ext cx="1045207" cy="1117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1" idx="0"/>
            <a:endCxn id="30" idx="4"/>
          </p:cNvCxnSpPr>
          <p:nvPr/>
        </p:nvCxnSpPr>
        <p:spPr>
          <a:xfrm flipH="1" flipV="1">
            <a:off x="5154220" y="5259189"/>
            <a:ext cx="21293" cy="46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32" idx="0"/>
          </p:cNvCxnSpPr>
          <p:nvPr/>
        </p:nvCxnSpPr>
        <p:spPr>
          <a:xfrm>
            <a:off x="4723947" y="2503568"/>
            <a:ext cx="1209676" cy="1172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9" idx="4"/>
            <a:endCxn id="30" idx="0"/>
          </p:cNvCxnSpPr>
          <p:nvPr/>
        </p:nvCxnSpPr>
        <p:spPr>
          <a:xfrm>
            <a:off x="4723947" y="2497137"/>
            <a:ext cx="430273" cy="2325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9" idx="4"/>
            <a:endCxn id="55" idx="0"/>
          </p:cNvCxnSpPr>
          <p:nvPr/>
        </p:nvCxnSpPr>
        <p:spPr>
          <a:xfrm flipH="1">
            <a:off x="4109013" y="2497137"/>
            <a:ext cx="614934" cy="932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29" idx="3"/>
            <a:endCxn id="45" idx="1"/>
          </p:cNvCxnSpPr>
          <p:nvPr/>
        </p:nvCxnSpPr>
        <p:spPr>
          <a:xfrm flipH="1">
            <a:off x="2744787" y="2427624"/>
            <a:ext cx="1246708" cy="149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Line 46"/>
          <p:cNvSpPr>
            <a:spLocks noChangeShapeType="1"/>
          </p:cNvSpPr>
          <p:nvPr/>
        </p:nvSpPr>
        <p:spPr bwMode="auto">
          <a:xfrm>
            <a:off x="1689259" y="4620871"/>
            <a:ext cx="2405304" cy="336227"/>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Tree>
    <p:extLst>
      <p:ext uri="{BB962C8B-B14F-4D97-AF65-F5344CB8AC3E}">
        <p14:creationId xmlns:p14="http://schemas.microsoft.com/office/powerpoint/2010/main" val="427106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4: </a:t>
            </a:r>
            <a:r>
              <a:rPr lang="en-US" sz="2000" b="1" dirty="0">
                <a:solidFill>
                  <a:schemeClr val="tx1"/>
                </a:solidFill>
                <a:ea typeface="Source Sans Pro"/>
              </a:rPr>
              <a:t>Develop a Behavior or Structure Diagram</a:t>
            </a:r>
            <a:endParaRPr lang="en-US" sz="2000" b="1" dirty="0">
              <a:solidFill>
                <a:schemeClr val="tx1"/>
              </a:solidFill>
            </a:endParaRPr>
          </a:p>
        </p:txBody>
      </p:sp>
      <p:sp>
        <p:nvSpPr>
          <p:cNvPr id="4" name="Rectangle 3"/>
          <p:cNvSpPr/>
          <p:nvPr/>
        </p:nvSpPr>
        <p:spPr>
          <a:xfrm>
            <a:off x="153120" y="887581"/>
            <a:ext cx="8546380" cy="738664"/>
          </a:xfrm>
          <a:prstGeom prst="rect">
            <a:avLst/>
          </a:prstGeom>
        </p:spPr>
        <p:txBody>
          <a:bodyPr wrap="square">
            <a:spAutoFit/>
          </a:bodyPr>
          <a:lstStyle/>
          <a:p>
            <a:r>
              <a:rPr lang="en-US" dirty="0"/>
              <a:t>For the system you chose in Week 1, please create either a behavior diagram or a structure diagram. You do not need to use an MBSE modeling software; we suggest using  simple shapes available in PowerPoint to represent the blocks, and arrows for direction.</a:t>
            </a:r>
          </a:p>
        </p:txBody>
      </p:sp>
      <p:sp>
        <p:nvSpPr>
          <p:cNvPr id="6" name="Rectangle 5"/>
          <p:cNvSpPr/>
          <p:nvPr/>
        </p:nvSpPr>
        <p:spPr>
          <a:xfrm>
            <a:off x="170055" y="1845344"/>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a:t>
            </a:r>
          </a:p>
        </p:txBody>
      </p:sp>
      <p:sp>
        <p:nvSpPr>
          <p:cNvPr id="7" name="Rectangle 6"/>
          <p:cNvSpPr/>
          <p:nvPr/>
        </p:nvSpPr>
        <p:spPr>
          <a:xfrm>
            <a:off x="1960971" y="1843682"/>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Interface</a:t>
            </a:r>
          </a:p>
        </p:txBody>
      </p:sp>
      <p:sp>
        <p:nvSpPr>
          <p:cNvPr id="8" name="Rectangle 7"/>
          <p:cNvSpPr/>
          <p:nvPr/>
        </p:nvSpPr>
        <p:spPr>
          <a:xfrm>
            <a:off x="5593039" y="1838063"/>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Image Processor</a:t>
            </a:r>
          </a:p>
        </p:txBody>
      </p:sp>
      <p:sp>
        <p:nvSpPr>
          <p:cNvPr id="9" name="Rectangle 8"/>
          <p:cNvSpPr/>
          <p:nvPr/>
        </p:nvSpPr>
        <p:spPr>
          <a:xfrm>
            <a:off x="7354479" y="1830331"/>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Sensor</a:t>
            </a:r>
          </a:p>
        </p:txBody>
      </p:sp>
      <p:cxnSp>
        <p:nvCxnSpPr>
          <p:cNvPr id="10" name="Straight Connector 9"/>
          <p:cNvCxnSpPr>
            <a:stCxn id="6" idx="2"/>
          </p:cNvCxnSpPr>
          <p:nvPr/>
        </p:nvCxnSpPr>
        <p:spPr>
          <a:xfrm>
            <a:off x="927573" y="2194968"/>
            <a:ext cx="0" cy="36546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p:cNvCxnSpPr>
          <p:nvPr/>
        </p:nvCxnSpPr>
        <p:spPr>
          <a:xfrm flipH="1">
            <a:off x="2707587" y="2193306"/>
            <a:ext cx="10902" cy="3805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2"/>
          </p:cNvCxnSpPr>
          <p:nvPr/>
        </p:nvCxnSpPr>
        <p:spPr>
          <a:xfrm flipH="1">
            <a:off x="6339655" y="2187687"/>
            <a:ext cx="10902" cy="36546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2"/>
          </p:cNvCxnSpPr>
          <p:nvPr/>
        </p:nvCxnSpPr>
        <p:spPr>
          <a:xfrm>
            <a:off x="8111997" y="2179955"/>
            <a:ext cx="13811" cy="36546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3" idx="2"/>
            <a:endCxn id="22" idx="0"/>
          </p:cNvCxnSpPr>
          <p:nvPr/>
        </p:nvCxnSpPr>
        <p:spPr>
          <a:xfrm flipH="1">
            <a:off x="6514467" y="2803466"/>
            <a:ext cx="1430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rot="5400000">
            <a:off x="-769461" y="3971495"/>
            <a:ext cx="3399718"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TextBox 19"/>
          <p:cNvSpPr txBox="1"/>
          <p:nvPr/>
        </p:nvSpPr>
        <p:spPr>
          <a:xfrm>
            <a:off x="3519798" y="2489460"/>
            <a:ext cx="1716284" cy="276999"/>
          </a:xfrm>
          <a:prstGeom prst="rect">
            <a:avLst/>
          </a:prstGeom>
          <a:noFill/>
        </p:spPr>
        <p:txBody>
          <a:bodyPr wrap="square" rtlCol="0">
            <a:spAutoFit/>
          </a:bodyPr>
          <a:lstStyle/>
          <a:p>
            <a:r>
              <a:rPr lang="en-US" sz="1200" dirty="0"/>
              <a:t>Determines Changes</a:t>
            </a:r>
          </a:p>
        </p:txBody>
      </p:sp>
      <p:sp>
        <p:nvSpPr>
          <p:cNvPr id="21" name="Rectangle 20"/>
          <p:cNvSpPr/>
          <p:nvPr/>
        </p:nvSpPr>
        <p:spPr>
          <a:xfrm rot="5400000">
            <a:off x="2365011" y="2645277"/>
            <a:ext cx="673167"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p:cNvSpPr/>
          <p:nvPr/>
        </p:nvSpPr>
        <p:spPr>
          <a:xfrm rot="5400000">
            <a:off x="6003071" y="2633736"/>
            <a:ext cx="673167"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Rectangle 22"/>
          <p:cNvSpPr/>
          <p:nvPr/>
        </p:nvSpPr>
        <p:spPr>
          <a:xfrm rot="5400000">
            <a:off x="7782885" y="2628653"/>
            <a:ext cx="673167"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7" name="Straight Arrow Connector 26"/>
          <p:cNvCxnSpPr>
            <a:stCxn id="22" idx="2"/>
            <a:endCxn id="21" idx="0"/>
          </p:cNvCxnSpPr>
          <p:nvPr/>
        </p:nvCxnSpPr>
        <p:spPr>
          <a:xfrm flipH="1">
            <a:off x="2876407" y="2808549"/>
            <a:ext cx="3288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05210" y="4461560"/>
            <a:ext cx="1407260" cy="276999"/>
          </a:xfrm>
          <a:prstGeom prst="rect">
            <a:avLst/>
          </a:prstGeom>
          <a:noFill/>
        </p:spPr>
        <p:txBody>
          <a:bodyPr wrap="square" rtlCol="0">
            <a:spAutoFit/>
          </a:bodyPr>
          <a:lstStyle/>
          <a:p>
            <a:r>
              <a:rPr lang="en-US" sz="1200" dirty="0"/>
              <a:t>Accept Changes</a:t>
            </a:r>
          </a:p>
        </p:txBody>
      </p:sp>
      <p:cxnSp>
        <p:nvCxnSpPr>
          <p:cNvPr id="29" name="Straight Arrow Connector 28"/>
          <p:cNvCxnSpPr>
            <a:stCxn id="21" idx="2"/>
          </p:cNvCxnSpPr>
          <p:nvPr/>
        </p:nvCxnSpPr>
        <p:spPr>
          <a:xfrm flipH="1" flipV="1">
            <a:off x="1099561" y="2814319"/>
            <a:ext cx="14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59237" y="2504999"/>
            <a:ext cx="1716284" cy="276999"/>
          </a:xfrm>
          <a:prstGeom prst="rect">
            <a:avLst/>
          </a:prstGeom>
          <a:noFill/>
        </p:spPr>
        <p:txBody>
          <a:bodyPr wrap="square" rtlCol="0">
            <a:spAutoFit/>
          </a:bodyPr>
          <a:lstStyle/>
          <a:p>
            <a:r>
              <a:rPr lang="en-US" sz="1200" dirty="0"/>
              <a:t>Highlights Changes</a:t>
            </a:r>
          </a:p>
        </p:txBody>
      </p:sp>
      <p:sp>
        <p:nvSpPr>
          <p:cNvPr id="32" name="Rectangle 31"/>
          <p:cNvSpPr/>
          <p:nvPr/>
        </p:nvSpPr>
        <p:spPr>
          <a:xfrm rot="5400000">
            <a:off x="2366946" y="3550578"/>
            <a:ext cx="673167"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TextBox 32"/>
          <p:cNvSpPr txBox="1"/>
          <p:nvPr/>
        </p:nvSpPr>
        <p:spPr>
          <a:xfrm>
            <a:off x="1152310" y="3478329"/>
            <a:ext cx="1716284" cy="461665"/>
          </a:xfrm>
          <a:prstGeom prst="rect">
            <a:avLst/>
          </a:prstGeom>
          <a:noFill/>
        </p:spPr>
        <p:txBody>
          <a:bodyPr wrap="square" rtlCol="0">
            <a:spAutoFit/>
          </a:bodyPr>
          <a:lstStyle/>
          <a:p>
            <a:r>
              <a:rPr lang="en-US" sz="1200" dirty="0"/>
              <a:t>Change Detection</a:t>
            </a:r>
          </a:p>
          <a:p>
            <a:r>
              <a:rPr lang="en-US" sz="1200" dirty="0"/>
              <a:t>Override</a:t>
            </a:r>
          </a:p>
        </p:txBody>
      </p:sp>
      <p:cxnSp>
        <p:nvCxnSpPr>
          <p:cNvPr id="34" name="Straight Arrow Connector 33"/>
          <p:cNvCxnSpPr/>
          <p:nvPr/>
        </p:nvCxnSpPr>
        <p:spPr>
          <a:xfrm>
            <a:off x="1105210" y="3717902"/>
            <a:ext cx="1414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5400000">
            <a:off x="6003071" y="3550578"/>
            <a:ext cx="673167"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38" name="Straight Arrow Connector 37"/>
          <p:cNvCxnSpPr>
            <a:stCxn id="32" idx="0"/>
            <a:endCxn id="37" idx="2"/>
          </p:cNvCxnSpPr>
          <p:nvPr/>
        </p:nvCxnSpPr>
        <p:spPr>
          <a:xfrm>
            <a:off x="2878342" y="3725391"/>
            <a:ext cx="3286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14662" y="3263726"/>
            <a:ext cx="1910058" cy="461665"/>
          </a:xfrm>
          <a:prstGeom prst="rect">
            <a:avLst/>
          </a:prstGeom>
          <a:noFill/>
        </p:spPr>
        <p:txBody>
          <a:bodyPr wrap="square" rtlCol="0">
            <a:spAutoFit/>
          </a:bodyPr>
          <a:lstStyle/>
          <a:p>
            <a:r>
              <a:rPr lang="en-US" sz="1200" dirty="0"/>
              <a:t>Disregard detected changes from algorithms</a:t>
            </a:r>
          </a:p>
        </p:txBody>
      </p:sp>
      <p:sp>
        <p:nvSpPr>
          <p:cNvPr id="41" name="Rectangle 40"/>
          <p:cNvSpPr/>
          <p:nvPr/>
        </p:nvSpPr>
        <p:spPr>
          <a:xfrm>
            <a:off x="3751887" y="1838063"/>
            <a:ext cx="1515036"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Storage</a:t>
            </a:r>
          </a:p>
        </p:txBody>
      </p:sp>
      <p:cxnSp>
        <p:nvCxnSpPr>
          <p:cNvPr id="44" name="Straight Connector 43"/>
          <p:cNvCxnSpPr/>
          <p:nvPr/>
        </p:nvCxnSpPr>
        <p:spPr>
          <a:xfrm flipH="1">
            <a:off x="4469691" y="2187687"/>
            <a:ext cx="10902" cy="3805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689279" y="2471964"/>
            <a:ext cx="1208647" cy="276999"/>
          </a:xfrm>
          <a:prstGeom prst="rect">
            <a:avLst/>
          </a:prstGeom>
          <a:noFill/>
        </p:spPr>
        <p:txBody>
          <a:bodyPr wrap="square" rtlCol="0">
            <a:spAutoFit/>
          </a:bodyPr>
          <a:lstStyle/>
          <a:p>
            <a:r>
              <a:rPr lang="en-US" sz="1200" dirty="0"/>
              <a:t>Sends Image</a:t>
            </a:r>
          </a:p>
        </p:txBody>
      </p:sp>
      <p:cxnSp>
        <p:nvCxnSpPr>
          <p:cNvPr id="56" name="Straight Arrow Connector 55"/>
          <p:cNvCxnSpPr/>
          <p:nvPr/>
        </p:nvCxnSpPr>
        <p:spPr>
          <a:xfrm>
            <a:off x="1108378" y="4738287"/>
            <a:ext cx="1414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rot="5400000">
            <a:off x="2359582" y="4544661"/>
            <a:ext cx="673167"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Rectangle 57"/>
          <p:cNvSpPr/>
          <p:nvPr/>
        </p:nvSpPr>
        <p:spPr>
          <a:xfrm rot="5400000">
            <a:off x="4133108" y="4538430"/>
            <a:ext cx="673167"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9" name="Straight Arrow Connector 58"/>
          <p:cNvCxnSpPr/>
          <p:nvPr/>
        </p:nvCxnSpPr>
        <p:spPr>
          <a:xfrm>
            <a:off x="2880825" y="4738287"/>
            <a:ext cx="1414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27903" y="4461560"/>
            <a:ext cx="1407260" cy="646331"/>
          </a:xfrm>
          <a:prstGeom prst="rect">
            <a:avLst/>
          </a:prstGeom>
          <a:noFill/>
        </p:spPr>
        <p:txBody>
          <a:bodyPr wrap="square" rtlCol="0">
            <a:spAutoFit/>
          </a:bodyPr>
          <a:lstStyle/>
          <a:p>
            <a:r>
              <a:rPr lang="en-US" sz="1200" dirty="0"/>
              <a:t>Save Image w/ Detected Changes</a:t>
            </a:r>
          </a:p>
        </p:txBody>
      </p:sp>
    </p:spTree>
    <p:extLst>
      <p:ext uri="{BB962C8B-B14F-4D97-AF65-F5344CB8AC3E}">
        <p14:creationId xmlns:p14="http://schemas.microsoft.com/office/powerpoint/2010/main" val="35955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49436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3 Project: Critiquin</a:t>
            </a:r>
            <a:r>
              <a:rPr lang="en-US" sz="2800" b="1" dirty="0">
                <a:latin typeface="Arial"/>
                <a:ea typeface="Source Sans Pro"/>
              </a:rPr>
              <a:t>g an </a:t>
            </a:r>
            <a:r>
              <a:rPr lang="en-US" sz="2800" b="1">
                <a:latin typeface="Arial"/>
                <a:ea typeface="Source Sans Pro"/>
              </a:rPr>
              <a:t>MBSE 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sz="1400" dirty="0"/>
          </a:p>
          <a:p>
            <a:r>
              <a:rPr lang="en-US" b="1" dirty="0">
                <a:solidFill>
                  <a:srgbClr val="FFFFFF"/>
                </a:solidFill>
                <a:ea typeface="Source Sans Pro"/>
              </a:rPr>
              <a:t>REQUIRED STEPS</a:t>
            </a:r>
            <a:endParaRPr lang="en-US" dirty="0"/>
          </a:p>
          <a:p>
            <a:pPr>
              <a:lnSpc>
                <a:spcPct val="60000"/>
              </a:lnSpc>
            </a:pPr>
            <a:endParaRPr lang="en-US" dirty="0"/>
          </a:p>
          <a:p>
            <a:pPr>
              <a:lnSpc>
                <a:spcPct val="150000"/>
              </a:lnSpc>
            </a:pPr>
            <a:r>
              <a:rPr lang="en-US" b="1" dirty="0">
                <a:solidFill>
                  <a:schemeClr val="bg1"/>
                </a:solidFill>
              </a:rPr>
              <a:t>Step 1: Critique this project following the instructions.</a:t>
            </a:r>
          </a:p>
          <a:p>
            <a:pPr>
              <a:lnSpc>
                <a:spcPct val="150000"/>
              </a:lnSpc>
            </a:pPr>
            <a:r>
              <a:rPr lang="en-US" b="1" dirty="0">
                <a:solidFill>
                  <a:schemeClr val="bg1"/>
                </a:solidFill>
              </a:rPr>
              <a:t>Step 2. Save and upload the project in the platform.</a:t>
            </a:r>
          </a:p>
          <a:p>
            <a:pPr>
              <a:lnSpc>
                <a:spcPct val="150000"/>
              </a:lnSpc>
            </a:pPr>
            <a:r>
              <a:rPr lang="en-US" b="1" dirty="0">
                <a:solidFill>
                  <a:schemeClr val="bg1"/>
                </a:solidFill>
              </a:rPr>
              <a:t>Step 3. Peer review the two critiques from your peers that the platform will automatically assign you.</a:t>
            </a:r>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4794545" cy="38032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Critique this project MBSE approach covering:</a:t>
            </a:r>
          </a:p>
          <a:p>
            <a:pPr marL="342900" lvl="0" indent="-342900">
              <a:lnSpc>
                <a:spcPct val="150000"/>
              </a:lnSpc>
              <a:buClr>
                <a:schemeClr val="dk1"/>
              </a:buClr>
              <a:buSzPct val="84615"/>
              <a:buFont typeface="+mj-lt"/>
              <a:buAutoNum type="arabicPeriod"/>
            </a:pPr>
            <a:r>
              <a:rPr lang="en-US" dirty="0">
                <a:solidFill>
                  <a:schemeClr val="dk1"/>
                </a:solidFill>
              </a:rPr>
              <a:t>Scope and Purpose (limit 300 words)</a:t>
            </a:r>
          </a:p>
          <a:p>
            <a:pPr marL="342900" indent="-342900">
              <a:lnSpc>
                <a:spcPct val="150000"/>
              </a:lnSpc>
              <a:buClr>
                <a:schemeClr val="dk1"/>
              </a:buClr>
              <a:buSzPct val="84615"/>
              <a:buFontTx/>
              <a:buAutoNum type="arabicPeriod"/>
            </a:pPr>
            <a:r>
              <a:rPr lang="en-US" dirty="0">
                <a:solidFill>
                  <a:schemeClr val="dk1"/>
                </a:solidFill>
              </a:rPr>
              <a:t>Strengths and Weakness (limit 300 words)</a:t>
            </a:r>
          </a:p>
          <a:p>
            <a:pPr marL="342900" indent="-342900">
              <a:lnSpc>
                <a:spcPct val="150000"/>
              </a:lnSpc>
              <a:buClr>
                <a:schemeClr val="dk1"/>
              </a:buClr>
              <a:buSzPct val="84615"/>
              <a:buFontTx/>
              <a:buAutoNum type="arabicPeriod"/>
            </a:pPr>
            <a:r>
              <a:rPr lang="en-US" dirty="0">
                <a:solidFill>
                  <a:schemeClr val="dk1"/>
                </a:solidFill>
              </a:rPr>
              <a:t>Qualities of Great Models (limit 300 words)</a:t>
            </a:r>
          </a:p>
          <a:p>
            <a:pPr marL="342900" indent="-342900">
              <a:lnSpc>
                <a:spcPct val="150000"/>
              </a:lnSpc>
              <a:buClr>
                <a:schemeClr val="dk1"/>
              </a:buClr>
              <a:buSzPct val="84615"/>
              <a:buFontTx/>
              <a:buAutoNum type="arabicPeriod"/>
            </a:pPr>
            <a:r>
              <a:rPr lang="en-US" dirty="0">
                <a:solidFill>
                  <a:schemeClr val="dk1"/>
                </a:solidFill>
              </a:rPr>
              <a:t>Conclusions and Recommendations (limit 300 words)</a:t>
            </a:r>
          </a:p>
          <a:p>
            <a:pPr>
              <a:buClr>
                <a:schemeClr val="dk1"/>
              </a:buClr>
              <a:buSzPct val="84615"/>
            </a:pPr>
            <a:endParaRPr lang="en-US" dirty="0"/>
          </a:p>
          <a:p>
            <a:pPr>
              <a:buClr>
                <a:schemeClr val="dk1"/>
              </a:buClr>
              <a:buSzPct val="84615"/>
            </a:pPr>
            <a:r>
              <a:rPr lang="en-US" dirty="0"/>
              <a:t>You should presume that the rationale of the critique is "</a:t>
            </a:r>
            <a:r>
              <a:rPr lang="en-US" b="1" dirty="0"/>
              <a:t>Evaluate whether a project should adopt the MBSE approach or stay with the status-quo.</a:t>
            </a:r>
            <a:r>
              <a:rPr lang="en-US" dirty="0"/>
              <a:t>”</a:t>
            </a:r>
          </a:p>
          <a:p>
            <a:pPr>
              <a:buClr>
                <a:schemeClr val="dk1"/>
              </a:buClr>
              <a:buSzPct val="84615"/>
            </a:pPr>
            <a:endParaRPr lang="en-US" dirty="0">
              <a:solidFill>
                <a:schemeClr val="dk1"/>
              </a:solidFill>
            </a:endParaRPr>
          </a:p>
          <a:p>
            <a:pPr fontAlgn="base"/>
            <a:r>
              <a:rPr lang="en-US" i="1" dirty="0"/>
              <a:t>Please note that this project combines weeks 1 and 2 project submissions – good practices– from a previous course so you will not be conducting a critique of a full model.</a:t>
            </a:r>
          </a:p>
        </p:txBody>
      </p:sp>
    </p:spTree>
    <p:extLst>
      <p:ext uri="{BB962C8B-B14F-4D97-AF65-F5344CB8AC3E}">
        <p14:creationId xmlns:p14="http://schemas.microsoft.com/office/powerpoint/2010/main" val="59679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1. 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200" dirty="0">
              <a:solidFill>
                <a:schemeClr val="tx1"/>
              </a:solidFill>
            </a:endParaRPr>
          </a:p>
        </p:txBody>
      </p:sp>
    </p:spTree>
    <p:extLst>
      <p:ext uri="{BB962C8B-B14F-4D97-AF65-F5344CB8AC3E}">
        <p14:creationId xmlns:p14="http://schemas.microsoft.com/office/powerpoint/2010/main" val="27219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28600" y="62156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86940" y="1157867"/>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2. 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207978"/>
            <a:ext cx="4260619" cy="406047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sz="1200" b="1" i="1" dirty="0">
                <a:solidFill>
                  <a:schemeClr val="tx1"/>
                </a:solidFill>
                <a:ea typeface="Source Sans Pro"/>
              </a:rPr>
              <a:t>Weakness</a:t>
            </a:r>
          </a:p>
          <a:p>
            <a:r>
              <a:rPr lang="en-US" sz="1200" b="1" i="1" dirty="0">
                <a:solidFill>
                  <a:schemeClr val="tx1"/>
                </a:solidFill>
                <a:ea typeface="Source Sans Pro"/>
              </a:rPr>
              <a:t>(Limit 150 words)</a:t>
            </a:r>
          </a:p>
          <a:p>
            <a:endParaRPr lang="en-US" sz="1200" b="1" i="1" dirty="0">
              <a:solidFill>
                <a:schemeClr val="tx1"/>
              </a:solidFill>
              <a:ea typeface="Source Sans Pro"/>
            </a:endParaRPr>
          </a:p>
          <a:p>
            <a:pPr marL="171450" lvl="0" indent="-171450" fontAlgn="base">
              <a:buFont typeface="Arial" panose="020B0604020202020204" pitchFamily="34" charset="0"/>
              <a:buChar char="•"/>
            </a:pPr>
            <a:endParaRPr lang="en-US" sz="1250" dirty="0"/>
          </a:p>
          <a:p>
            <a:endParaRPr lang="en-US" sz="1250"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sz="1050" dirty="0">
              <a:solidFill>
                <a:schemeClr val="tx1"/>
              </a:solidFill>
            </a:endParaRPr>
          </a:p>
          <a:p>
            <a:pPr>
              <a:lnSpc>
                <a:spcPct val="60000"/>
              </a:lnSpc>
            </a:pPr>
            <a:endParaRPr lang="en-US" sz="1050"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3. 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1" i="1" dirty="0">
              <a:solidFill>
                <a:schemeClr val="tx1"/>
              </a:solidFill>
              <a:ea typeface="Source Sans Pro"/>
            </a:endParaRPr>
          </a:p>
          <a:p>
            <a:pPr marL="285750" lvl="0" indent="-285750" fontAlgn="base">
              <a:buFont typeface="Arial" panose="020B0604020202020204" pitchFamily="34" charset="0"/>
              <a:buChar char="•"/>
            </a:pPr>
            <a:endParaRPr lang="en-US" sz="16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a:t>4. Offer your conclusions and recommendations evaluating whether a project should adopt the MBSE approach or stay with the status-quo.</a:t>
            </a:r>
          </a:p>
          <a:p>
            <a:pPr lvl="0" fontAlgn="base"/>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18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
        <p:nvSpPr>
          <p:cNvPr id="9" name="CustomShape 5">
            <a:extLst>
              <a:ext uri="{FF2B5EF4-FFF2-40B4-BE49-F238E27FC236}">
                <a16:creationId xmlns:a16="http://schemas.microsoft.com/office/drawing/2014/main" id="{CFF3A8AE-9A0F-4BEF-AD40-BC12944E0309}"/>
              </a:ext>
            </a:extLst>
          </p:cNvPr>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TASKS</a:t>
            </a:r>
            <a:endParaRPr sz="1400" dirty="0"/>
          </a:p>
          <a:p>
            <a:pPr>
              <a:lnSpc>
                <a:spcPct val="60000"/>
              </a:lnSpc>
            </a:pPr>
            <a:endParaRPr sz="1400" dirty="0"/>
          </a:p>
          <a:p>
            <a:pPr>
              <a:lnSpc>
                <a:spcPct val="150000"/>
              </a:lnSpc>
            </a:pPr>
            <a:r>
              <a:rPr lang="en-US" b="1" dirty="0">
                <a:solidFill>
                  <a:schemeClr val="bg1"/>
                </a:solidFill>
              </a:rPr>
              <a:t>Task 1: </a:t>
            </a:r>
            <a:r>
              <a:rPr lang="en-US" dirty="0">
                <a:solidFill>
                  <a:schemeClr val="bg1"/>
                </a:solidFill>
              </a:rPr>
              <a:t>Read slides 3 through 12</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2</a:t>
            </a:r>
            <a:r>
              <a:rPr lang="en-US" dirty="0">
                <a:solidFill>
                  <a:schemeClr val="bg1"/>
                </a:solidFill>
              </a:rPr>
              <a:t>: Critique whether the project outlined in slides 3 through 12 should adopt a MBSE approach. Templates for your critique are provided on slides 14-17. </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3</a:t>
            </a:r>
            <a:r>
              <a:rPr lang="en-US" dirty="0">
                <a:solidFill>
                  <a:schemeClr val="bg1"/>
                </a:solidFill>
              </a:rPr>
              <a:t>: Enter your name on slide 1.</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4</a:t>
            </a:r>
            <a:r>
              <a:rPr lang="en-US" dirty="0">
                <a:solidFill>
                  <a:schemeClr val="bg1"/>
                </a:solidFill>
              </a:rPr>
              <a:t>: Save the file as: [</a:t>
            </a:r>
            <a:r>
              <a:rPr lang="en-US" b="1" dirty="0">
                <a:solidFill>
                  <a:schemeClr val="bg1"/>
                </a:solidFill>
              </a:rPr>
              <a:t>W3Critique_Name_Surname</a:t>
            </a:r>
            <a:r>
              <a:rPr lang="en-US" dirty="0">
                <a:solidFill>
                  <a:schemeClr val="bg1"/>
                </a:solidFill>
              </a:rPr>
              <a:t>] </a:t>
            </a:r>
          </a:p>
          <a:p>
            <a:pPr>
              <a:lnSpc>
                <a:spcPct val="150000"/>
              </a:lnSpc>
            </a:pPr>
            <a:endParaRPr dirty="0"/>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2" name="TextBox 1"/>
          <p:cNvSpPr txBox="1"/>
          <p:nvPr/>
        </p:nvSpPr>
        <p:spPr>
          <a:xfrm>
            <a:off x="228600" y="1571625"/>
            <a:ext cx="8486775" cy="2893100"/>
          </a:xfrm>
          <a:prstGeom prst="rect">
            <a:avLst/>
          </a:prstGeom>
          <a:noFill/>
        </p:spPr>
        <p:txBody>
          <a:bodyPr wrap="square" rtlCol="0">
            <a:spAutoFit/>
          </a:bodyPr>
          <a:lstStyle/>
          <a:p>
            <a:r>
              <a:rPr lang="en-US" dirty="0"/>
              <a:t>I am developing a product that captures images, determines if there are any changes between images, categorizes the changes, performs mathematical computations about the movement of those changes, and transmits the images with the information to the user on a mobile device. There is a user interface that allows the user to manipulate the data as well as place labels and take notes that will be a part of the embedded information with the images for recall.</a:t>
            </a:r>
          </a:p>
          <a:p>
            <a:endParaRPr lang="en-US" dirty="0"/>
          </a:p>
          <a:p>
            <a:r>
              <a:rPr lang="en-US" dirty="0"/>
              <a:t>Research costs must be minimal so commercial off the shelf (COTS) systems will be used to the maximum extent possible. Enough data exists on these systems online that software models will be relatively cheap to develop if they do not already exist. MBSE will be used to model the environment in which the camera will operate (visibility, shadows, solar glares, </a:t>
            </a:r>
            <a:r>
              <a:rPr lang="en-US" dirty="0" err="1"/>
              <a:t>etc</a:t>
            </a:r>
            <a:r>
              <a:rPr lang="en-US" dirty="0"/>
              <a:t>), the change detection software, the processor that will perform the calculations, as well as the user interface. MBSE will track the interface between these subsystems to ensure compatibility. The sensor, software, and human factors team will use this MBSE approach.</a:t>
            </a:r>
          </a:p>
        </p:txBody>
      </p:sp>
    </p:spTree>
    <p:extLst>
      <p:ext uri="{BB962C8B-B14F-4D97-AF65-F5344CB8AC3E}">
        <p14:creationId xmlns:p14="http://schemas.microsoft.com/office/powerpoint/2010/main" val="60415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6" name="TextBox 5"/>
          <p:cNvSpPr txBox="1"/>
          <p:nvPr/>
        </p:nvSpPr>
        <p:spPr>
          <a:xfrm>
            <a:off x="228600" y="1571625"/>
            <a:ext cx="8486775" cy="2677656"/>
          </a:xfrm>
          <a:prstGeom prst="rect">
            <a:avLst/>
          </a:prstGeom>
          <a:noFill/>
        </p:spPr>
        <p:txBody>
          <a:bodyPr wrap="square" rtlCol="0">
            <a:spAutoFit/>
          </a:bodyPr>
          <a:lstStyle/>
          <a:p>
            <a:r>
              <a:rPr lang="en-US" dirty="0"/>
              <a:t>MBSE will allow hardware testing and validation without the expense of purchasing the actual components. The outputs of the hardware can be simulated within MBSE allowing the software system models to have high credibility and the appropriate level of fidelity. System interface requirements will be captured by MBSE allowing a federation of models of the software programs. Other approaches involved disparate software development with additional software wrappers needed to ensure compatibility. MBSE will enable instant change propagation throughout the system, enabling visibility into intended and unintended consequences. </a:t>
            </a:r>
          </a:p>
          <a:p>
            <a:endParaRPr lang="en-US" dirty="0"/>
          </a:p>
          <a:p>
            <a:r>
              <a:rPr lang="en-US" dirty="0"/>
              <a:t>Without such an MBSE approach, unintended consequences to changes in software programs may not be realized until the systems begin to converge during the final stages of product development. Any changes to configuration traditionally require documentation that will need to flow to other system groups, a cumbersome and inefficient process.</a:t>
            </a:r>
          </a:p>
        </p:txBody>
      </p:sp>
    </p:spTree>
    <p:extLst>
      <p:ext uri="{BB962C8B-B14F-4D97-AF65-F5344CB8AC3E}">
        <p14:creationId xmlns:p14="http://schemas.microsoft.com/office/powerpoint/2010/main" val="404940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6" name="TextBox 5"/>
          <p:cNvSpPr txBox="1"/>
          <p:nvPr/>
        </p:nvSpPr>
        <p:spPr>
          <a:xfrm>
            <a:off x="228600" y="1571625"/>
            <a:ext cx="8486775" cy="3108543"/>
          </a:xfrm>
          <a:prstGeom prst="rect">
            <a:avLst/>
          </a:prstGeom>
          <a:noFill/>
        </p:spPr>
        <p:txBody>
          <a:bodyPr wrap="square" rtlCol="0">
            <a:spAutoFit/>
          </a:bodyPr>
          <a:lstStyle/>
          <a:p>
            <a:r>
              <a:rPr lang="en-US" dirty="0"/>
              <a:t>The purposes of the MBSE effort is two-fold. </a:t>
            </a:r>
          </a:p>
          <a:p>
            <a:pPr marL="342900" indent="-342900">
              <a:buAutoNum type="arabicPeriod"/>
            </a:pPr>
            <a:endParaRPr lang="en-US" dirty="0"/>
          </a:p>
          <a:p>
            <a:pPr marL="342900" indent="-342900">
              <a:buAutoNum type="arabicPeriod"/>
            </a:pPr>
            <a:r>
              <a:rPr lang="en-US" dirty="0"/>
              <a:t>Since the project will use COTS products, the selected products will drive the requirements. Each component of the system has several COTS options, each with their own list of pros and cons. By starting with a model-based system, I believe we can do iterative approaches using all combinations of products, to determine the best combination. Using models decreases the testing process, saving significant time in setting up the actual components for live testing to determine the best combination as well as generating the results. This improves productivity for determining the optimal system configuration.</a:t>
            </a:r>
          </a:p>
          <a:p>
            <a:pPr marL="342900" indent="-342900">
              <a:buAutoNum type="arabicPeriod"/>
            </a:pPr>
            <a:endParaRPr lang="en-US" dirty="0"/>
          </a:p>
          <a:p>
            <a:pPr marL="342900" indent="-342900">
              <a:buAutoNum type="arabicPeriod"/>
            </a:pPr>
            <a:r>
              <a:rPr lang="en-US" dirty="0"/>
              <a:t>Significant financial savings can be achieved using the MBSE by not requiring to purchase all the COTS options for each system for testing. As we have discovered in the previous course, the overall optimal system may be the result of less than optimal subsystems, which in this case may equate to being able to purchase cheaper components. </a:t>
            </a:r>
          </a:p>
        </p:txBody>
      </p:sp>
    </p:spTree>
    <p:extLst>
      <p:ext uri="{BB962C8B-B14F-4D97-AF65-F5344CB8AC3E}">
        <p14:creationId xmlns:p14="http://schemas.microsoft.com/office/powerpoint/2010/main" val="33503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6" name="TextBox 5"/>
          <p:cNvSpPr txBox="1"/>
          <p:nvPr/>
        </p:nvSpPr>
        <p:spPr>
          <a:xfrm>
            <a:off x="228600" y="1414683"/>
            <a:ext cx="8486775" cy="5170646"/>
          </a:xfrm>
          <a:prstGeom prst="rect">
            <a:avLst/>
          </a:prstGeom>
          <a:noFill/>
        </p:spPr>
        <p:txBody>
          <a:bodyPr wrap="square" rtlCol="0">
            <a:spAutoFit/>
          </a:bodyPr>
          <a:lstStyle/>
          <a:p>
            <a:r>
              <a:rPr lang="en-US" sz="1100" dirty="0"/>
              <a:t>Central Model or Federation of Models</a:t>
            </a:r>
          </a:p>
          <a:p>
            <a:r>
              <a:rPr lang="en-US" sz="1100" dirty="0"/>
              <a:t>There are several software functions (image processing, calculations) that are complex enough to require their own models, therefore the strategy is a federation of models. These models will connect with the MBSE model to ensure compatibility.</a:t>
            </a:r>
          </a:p>
          <a:p>
            <a:endParaRPr lang="en-US" sz="1100" dirty="0"/>
          </a:p>
          <a:p>
            <a:r>
              <a:rPr lang="en-US" sz="1100" dirty="0"/>
              <a:t>Model Views</a:t>
            </a:r>
          </a:p>
          <a:p>
            <a:r>
              <a:rPr lang="en-US" sz="1100" dirty="0"/>
              <a:t>The single MBSE model will ensure the latest configuration is considered across all systems. Due to the small size of the team, team leads will simply notify (verbal and email) the rest of the group when a new change is implemented. The other teams will test their system with the changes to ensure the proper results.</a:t>
            </a:r>
          </a:p>
          <a:p>
            <a:endParaRPr lang="en-US" sz="1100" dirty="0"/>
          </a:p>
          <a:p>
            <a:r>
              <a:rPr lang="en-US" sz="1100" dirty="0"/>
              <a:t>Model repository or library</a:t>
            </a:r>
          </a:p>
          <a:p>
            <a:r>
              <a:rPr lang="en-US" sz="1100" dirty="0"/>
              <a:t>The MBSE approach will be modular in nature to allow independent development of subsystems. As sensor technology improves, both the hardware and the software will be flexible to easily implement changes to improve the final product. The interface requirements will be stored in the library.</a:t>
            </a:r>
          </a:p>
          <a:p>
            <a:endParaRPr lang="en-US" sz="1100" dirty="0"/>
          </a:p>
          <a:p>
            <a:r>
              <a:rPr lang="en-US" sz="1100" dirty="0"/>
              <a:t>Standards and Patterns</a:t>
            </a:r>
          </a:p>
          <a:p>
            <a:r>
              <a:rPr lang="en-US" sz="1100" dirty="0"/>
              <a:t>Interface standards will allow a modular configuration for maximum flexibility. Subsystems can be modified as required with minimal system wide configuration changes provided the interface requirements remain the same.</a:t>
            </a:r>
          </a:p>
          <a:p>
            <a:endParaRPr lang="en-US" sz="1100" dirty="0"/>
          </a:p>
          <a:p>
            <a:r>
              <a:rPr lang="en-US" sz="1100" dirty="0"/>
              <a:t>Model Checking: Logically Verifiable Rules or Tests</a:t>
            </a:r>
          </a:p>
          <a:p>
            <a:r>
              <a:rPr lang="en-US" sz="1100" dirty="0"/>
              <a:t>Before subsystems can be plugged into the MBSE model, the program standard is to verify and validate each subsystem independently. This minimizes troubleshooting time. Tests are developed for each subsystem before they are even developed to understand how the final product should perform for that subsystem.</a:t>
            </a:r>
          </a:p>
          <a:p>
            <a:endParaRPr lang="en-US" sz="1100" dirty="0"/>
          </a:p>
          <a:p>
            <a:r>
              <a:rPr lang="en-US" sz="1100" dirty="0"/>
              <a:t>Ontology</a:t>
            </a:r>
          </a:p>
          <a:p>
            <a:r>
              <a:rPr lang="en-US" sz="1100" dirty="0"/>
              <a:t>The MBSE strategy is to develop a dictionary clearly explaining terms and definitions.</a:t>
            </a:r>
          </a:p>
          <a:p>
            <a:endParaRPr lang="en-US" sz="1100" dirty="0"/>
          </a:p>
          <a:p>
            <a:r>
              <a:rPr lang="en-US" sz="1100" dirty="0"/>
              <a:t>MBSE Methodology</a:t>
            </a:r>
          </a:p>
          <a:p>
            <a:r>
              <a:rPr lang="en-US" sz="1100" dirty="0"/>
              <a:t>MBSE will be used to determine the correct component configurations resulting in optimal product configuration. Interface requirements and information flow across systems will ensure teams continue to improve value for the entire system through subsystem enhancements.</a:t>
            </a:r>
          </a:p>
        </p:txBody>
      </p:sp>
    </p:spTree>
    <p:extLst>
      <p:ext uri="{BB962C8B-B14F-4D97-AF65-F5344CB8AC3E}">
        <p14:creationId xmlns:p14="http://schemas.microsoft.com/office/powerpoint/2010/main" val="19028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TextBox 5"/>
          <p:cNvSpPr txBox="1"/>
          <p:nvPr/>
        </p:nvSpPr>
        <p:spPr>
          <a:xfrm>
            <a:off x="228600" y="1571625"/>
            <a:ext cx="8486775" cy="3108543"/>
          </a:xfrm>
          <a:prstGeom prst="rect">
            <a:avLst/>
          </a:prstGeom>
          <a:noFill/>
        </p:spPr>
        <p:txBody>
          <a:bodyPr wrap="square" rtlCol="0">
            <a:spAutoFit/>
          </a:bodyPr>
          <a:lstStyle/>
          <a:p>
            <a:pPr marL="342900" indent="-342900">
              <a:buFontTx/>
              <a:buAutoNum type="arabicPeriod"/>
            </a:pPr>
            <a:r>
              <a:rPr lang="en-US" dirty="0"/>
              <a:t>Complete Relative to Scope and Intended Purpose:  In order to provide a model with high credibility and sufficient fidelity, the model must consider all the inputs that could have an impact on the system as a whole. Constant communication with the customer and careful analysis will help ensure the system requirements and environment are clearly identified and understood.</a:t>
            </a:r>
          </a:p>
          <a:p>
            <a:pPr marL="342900" indent="-342900">
              <a:buAutoNum type="arabicPeriod"/>
            </a:pPr>
            <a:endParaRPr lang="en-US" dirty="0"/>
          </a:p>
          <a:p>
            <a:pPr marL="342900" indent="-342900">
              <a:buAutoNum type="arabicPeriod"/>
            </a:pPr>
            <a:r>
              <a:rPr lang="en-US" dirty="0"/>
              <a:t>Availability of Interfaces:  Due to the wide variety of COTS products that will be considered, each with its own configurations, our model must allow access to underlying processes and products. There will be little hard coding of any component to help ensure this quality is maintained.</a:t>
            </a:r>
          </a:p>
          <a:p>
            <a:pPr marL="342900" indent="-342900">
              <a:buAutoNum type="arabicPeriod"/>
            </a:pPr>
            <a:endParaRPr lang="en-US" dirty="0"/>
          </a:p>
          <a:p>
            <a:pPr marL="342900" indent="-342900">
              <a:buAutoNum type="arabicPeriod"/>
            </a:pPr>
            <a:r>
              <a:rPr lang="en-US" dirty="0"/>
              <a:t>Reusable:  This product is one application of the underlying technology. Our strategy is to think several generations beyond our current products to make sure we can reuse as much of our processes, products, and software in order to be faster, leaner, and more profitable. Maintaining a modular approach to our projects and models ensure they remain relevant for the future.</a:t>
            </a:r>
          </a:p>
          <a:p>
            <a:pPr marL="342900" indent="-342900">
              <a:buAutoNum type="arabicPeriod"/>
            </a:pPr>
            <a:endParaRPr lang="en-US" dirty="0"/>
          </a:p>
        </p:txBody>
      </p:sp>
    </p:spTree>
    <p:extLst>
      <p:ext uri="{BB962C8B-B14F-4D97-AF65-F5344CB8AC3E}">
        <p14:creationId xmlns:p14="http://schemas.microsoft.com/office/powerpoint/2010/main" val="116403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p:txBody>
      </p:sp>
      <p:sp>
        <p:nvSpPr>
          <p:cNvPr id="6" name="TextBox 5"/>
          <p:cNvSpPr txBox="1"/>
          <p:nvPr/>
        </p:nvSpPr>
        <p:spPr>
          <a:xfrm>
            <a:off x="228600" y="2220982"/>
            <a:ext cx="8486775" cy="2677656"/>
          </a:xfrm>
          <a:prstGeom prst="rect">
            <a:avLst/>
          </a:prstGeom>
          <a:noFill/>
        </p:spPr>
        <p:txBody>
          <a:bodyPr wrap="square" rtlCol="0">
            <a:spAutoFit/>
          </a:bodyPr>
          <a:lstStyle/>
          <a:p>
            <a:r>
              <a:rPr lang="en-US" dirty="0"/>
              <a:t>Because of the strategy to use COTS products and the disparity of product specifications, specifically interface requirements, I believe the systems engineer will primarily focus on information transfer between subsystems. The modular approach to this product has strategic value and developing a good standard for information transfer will be key to the success of the organization.</a:t>
            </a:r>
          </a:p>
          <a:p>
            <a:endParaRPr lang="en-US" dirty="0"/>
          </a:p>
          <a:p>
            <a:r>
              <a:rPr lang="en-US" dirty="0"/>
              <a:t>Change management will also be a critical role in this MBSE strategy. The testing of multiple COTS products for all the subsystems will require careful tracking to ensure all combinations are tested in order to find the optimal solution. Change management will require detailed information for each test iteration as to which product was used in what subsystem, and what the results were for each subsystem. Results could even provide insight of the system architecture, whether modifying the architecture should be considered. Using the MBSE approach could find significant gains in system and subsystem performance that traditional methods may not have discovered.</a:t>
            </a:r>
          </a:p>
        </p:txBody>
      </p:sp>
    </p:spTree>
    <p:extLst>
      <p:ext uri="{BB962C8B-B14F-4D97-AF65-F5344CB8AC3E}">
        <p14:creationId xmlns:p14="http://schemas.microsoft.com/office/powerpoint/2010/main" val="48917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a:t>
            </a:r>
            <a:r>
              <a:rPr lang="en-US" sz="2000" b="1" dirty="0"/>
              <a:t>: Develop Five Queries for Your System</a:t>
            </a:r>
          </a:p>
        </p:txBody>
      </p:sp>
      <p:graphicFrame>
        <p:nvGraphicFramePr>
          <p:cNvPr id="5" name="Table 4"/>
          <p:cNvGraphicFramePr>
            <a:graphicFrameLocks noGrp="1"/>
          </p:cNvGraphicFramePr>
          <p:nvPr/>
        </p:nvGraphicFramePr>
        <p:xfrm>
          <a:off x="631595" y="3104018"/>
          <a:ext cx="7786540" cy="3474720"/>
        </p:xfrm>
        <a:graphic>
          <a:graphicData uri="http://schemas.openxmlformats.org/drawingml/2006/table">
            <a:tbl>
              <a:tblPr firstRow="1" bandRow="1">
                <a:tableStyleId>{2D5ABB26-0587-4C30-8999-92F81FD0307C}</a:tableStyleId>
              </a:tblPr>
              <a:tblGrid>
                <a:gridCol w="2780908">
                  <a:extLst>
                    <a:ext uri="{9D8B030D-6E8A-4147-A177-3AD203B41FA5}">
                      <a16:colId xmlns:a16="http://schemas.microsoft.com/office/drawing/2014/main" val="20000"/>
                    </a:ext>
                  </a:extLst>
                </a:gridCol>
                <a:gridCol w="5005632">
                  <a:extLst>
                    <a:ext uri="{9D8B030D-6E8A-4147-A177-3AD203B41FA5}">
                      <a16:colId xmlns:a16="http://schemas.microsoft.com/office/drawing/2014/main" val="20001"/>
                    </a:ext>
                  </a:extLst>
                </a:gridCol>
              </a:tblGrid>
              <a:tr h="247932">
                <a:tc>
                  <a:txBody>
                    <a:bodyPr/>
                    <a:lstStyle/>
                    <a:p>
                      <a:pPr algn="ctr"/>
                      <a:r>
                        <a:rPr lang="en-US" sz="1600"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192">
                <a:tc>
                  <a:txBody>
                    <a:bodyPr/>
                    <a:lstStyle/>
                    <a:p>
                      <a:pPr algn="ctr"/>
                      <a:r>
                        <a:rPr lang="en-US" sz="1400" dirty="0"/>
                        <a:t>Are</a:t>
                      </a:r>
                      <a:r>
                        <a:rPr lang="en-US" sz="1400" baseline="0" dirty="0"/>
                        <a:t> all requirements of the overall system met and how?</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Ensure the requirements are met and traceability of those requirements throughout the system.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94430">
                <a:tc>
                  <a:txBody>
                    <a:bodyPr/>
                    <a:lstStyle/>
                    <a:p>
                      <a:pPr algn="ctr"/>
                      <a:r>
                        <a:rPr lang="en-US" sz="1400" dirty="0"/>
                        <a:t>Are all interfaces complete</a:t>
                      </a:r>
                      <a:r>
                        <a:rPr lang="en-US" sz="1400" baseline="0" dirty="0"/>
                        <a:t> and compatible?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Ensures every</a:t>
                      </a:r>
                      <a:r>
                        <a:rPr lang="en-US" sz="1200" i="1" baseline="0" dirty="0"/>
                        <a:t> input and output requirement for a subsystem has been met and the data that is transferred is in the correct format and readable by the receiver.</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88553">
                <a:tc>
                  <a:txBody>
                    <a:bodyPr/>
                    <a:lstStyle/>
                    <a:p>
                      <a:pPr algn="ctr"/>
                      <a:r>
                        <a:rPr lang="en-US" sz="1400" dirty="0"/>
                        <a:t>How many subsystems are involved in a particular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Checking the relationship between components to ensure</a:t>
                      </a:r>
                      <a:r>
                        <a:rPr lang="en-US" sz="1200" i="1" baseline="0" dirty="0"/>
                        <a:t> the system behaves as designed.</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94430">
                <a:tc>
                  <a:txBody>
                    <a:bodyPr/>
                    <a:lstStyle/>
                    <a:p>
                      <a:pPr algn="ctr"/>
                      <a:r>
                        <a:rPr lang="en-US" sz="1400" dirty="0"/>
                        <a:t>What are</a:t>
                      </a:r>
                      <a:r>
                        <a:rPr lang="en-US" sz="1400" baseline="0" dirty="0"/>
                        <a:t> the cost and physical properties</a:t>
                      </a:r>
                      <a:r>
                        <a:rPr lang="en-US" sz="1400" dirty="0"/>
                        <a:t> of each function of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Determine</a:t>
                      </a:r>
                      <a:r>
                        <a:rPr lang="en-US" sz="1200" i="1" baseline="0" dirty="0"/>
                        <a:t> if there are cheaper (cost, Size, </a:t>
                      </a:r>
                      <a:r>
                        <a:rPr lang="en-US" sz="1200" i="1" baseline="0" dirty="0" err="1"/>
                        <a:t>Weight,and</a:t>
                      </a:r>
                      <a:r>
                        <a:rPr lang="en-US" sz="1200" i="1" baseline="0" dirty="0"/>
                        <a:t> Power (</a:t>
                      </a:r>
                      <a:r>
                        <a:rPr lang="en-US" sz="1200" i="1" baseline="0" dirty="0" err="1"/>
                        <a:t>SWaP</a:t>
                      </a:r>
                      <a:r>
                        <a:rPr lang="en-US" sz="1200" i="1" baseline="0" dirty="0"/>
                        <a:t>) commercial-off-the-shelf, alternatives than proposed design.</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494430">
                <a:tc>
                  <a:txBody>
                    <a:bodyPr/>
                    <a:lstStyle/>
                    <a:p>
                      <a:pPr algn="ctr"/>
                      <a:r>
                        <a:rPr lang="en-US" sz="1400" dirty="0"/>
                        <a:t>What subsystems have</a:t>
                      </a:r>
                      <a:r>
                        <a:rPr lang="en-US" sz="1400" baseline="0" dirty="0"/>
                        <a:t> maximum / minimum values of a chosen property?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Understanding what subsystem</a:t>
                      </a:r>
                      <a:r>
                        <a:rPr lang="en-US" sz="1200" i="1" baseline="0" dirty="0"/>
                        <a:t> has the largest electrical draw or the most volume (for example) helps identify areas for improving the overall product.</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51749"/>
            <a:ext cx="8469489" cy="2031325"/>
          </a:xfrm>
          <a:prstGeom prst="rect">
            <a:avLst/>
          </a:prstGeom>
        </p:spPr>
        <p:txBody>
          <a:bodyPr wrap="square">
            <a:spAutoFit/>
          </a:bodyPr>
          <a:lstStyle/>
          <a:p>
            <a:r>
              <a:rPr lang="en-US" sz="1400"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endParaRPr lang="en-US" sz="1400" dirty="0"/>
          </a:p>
          <a:p>
            <a:r>
              <a:rPr lang="en-US" sz="1400"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1384411966"/>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7777</TotalTime>
  <Words>2484</Words>
  <Application>Microsoft Office PowerPoint</Application>
  <PresentationFormat>On-screen Show (4:3)</PresentationFormat>
  <Paragraphs>195</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Massachusetts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P2 Image Processing System</dc:title>
  <dc:subject>Model-Based Systems Engineering</dc:subject>
  <dc:creator>MIT xPRO</dc:creator>
  <cp:keywords>MBSE</cp:keywords>
  <dc:description/>
  <cp:lastModifiedBy>Chad Jacoby</cp:lastModifiedBy>
  <cp:revision>227</cp:revision>
  <dcterms:modified xsi:type="dcterms:W3CDTF">2019-12-21T12:52:55Z</dcterms:modified>
  <cp:category>Professional Education</cp:category>
</cp:coreProperties>
</file>