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20"/>
  </p:notesMasterIdLst>
  <p:handoutMasterIdLst>
    <p:handoutMasterId r:id="rId21"/>
  </p:handoutMasterIdLst>
  <p:sldIdLst>
    <p:sldId id="256" r:id="rId3"/>
    <p:sldId id="318" r:id="rId4"/>
    <p:sldId id="319" r:id="rId5"/>
    <p:sldId id="297" r:id="rId6"/>
    <p:sldId id="298" r:id="rId7"/>
    <p:sldId id="299" r:id="rId8"/>
    <p:sldId id="300" r:id="rId9"/>
    <p:sldId id="301" r:id="rId10"/>
    <p:sldId id="303" r:id="rId11"/>
    <p:sldId id="304" r:id="rId12"/>
    <p:sldId id="305" r:id="rId13"/>
    <p:sldId id="306" r:id="rId14"/>
    <p:sldId id="310" r:id="rId15"/>
    <p:sldId id="312" r:id="rId16"/>
    <p:sldId id="313" r:id="rId17"/>
    <p:sldId id="314" r:id="rId18"/>
    <p:sldId id="317" r:id="rId1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6BA8F7A-0B03-4746-BAD3-3E96071FB8B6}">
          <p14:sldIdLst>
            <p14:sldId id="256"/>
            <p14:sldId id="318"/>
          </p14:sldIdLst>
        </p14:section>
        <p14:section name="Week 1 Project" id="{4D01BB91-ECDA-4141-9859-023FE47B820A}">
          <p14:sldIdLst>
            <p14:sldId id="319"/>
            <p14:sldId id="297"/>
            <p14:sldId id="298"/>
            <p14:sldId id="299"/>
            <p14:sldId id="300"/>
            <p14:sldId id="301"/>
          </p14:sldIdLst>
        </p14:section>
        <p14:section name="Week 2 Project" id="{F5F169C2-9401-FA44-BB49-62518AD68DF4}">
          <p14:sldIdLst>
            <p14:sldId id="303"/>
            <p14:sldId id="304"/>
            <p14:sldId id="305"/>
            <p14:sldId id="306"/>
          </p14:sldIdLst>
        </p14:section>
        <p14:section name="Your Critique" id="{D6CCB759-5CFE-8C4B-961C-9F7A8292BCF5}">
          <p14:sldIdLst>
            <p14:sldId id="310"/>
            <p14:sldId id="312"/>
            <p14:sldId id="313"/>
            <p14:sldId id="314"/>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 id="3" name="Daniel Adsit" initials="D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27" autoAdjust="0"/>
    <p:restoredTop sz="94886" autoAdjust="0"/>
  </p:normalViewPr>
  <p:slideViewPr>
    <p:cSldViewPr snapToGrid="0" snapToObjects="1">
      <p:cViewPr varScale="1">
        <p:scale>
          <a:sx n="72" d="100"/>
          <a:sy n="72" d="100"/>
        </p:scale>
        <p:origin x="738" y="72"/>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8064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414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5172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00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55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58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9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3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171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289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029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102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6801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070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802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pic>
        <p:nvPicPr>
          <p:cNvPr id="8" name="Picture 7">
            <a:extLst>
              <a:ext uri="{FF2B5EF4-FFF2-40B4-BE49-F238E27FC236}">
                <a16:creationId xmlns:a16="http://schemas.microsoft.com/office/drawing/2014/main" id="{6619603A-2F55-5842-9078-B9212CF8F1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
        <p:cNvGrpSpPr/>
        <p:nvPr/>
      </p:nvGrpSpPr>
      <p:grpSpPr>
        <a:xfrm>
          <a:off x="0" y="0"/>
          <a:ext cx="0" cy="0"/>
          <a:chOff x="0" y="0"/>
          <a:chExt cx="0" cy="0"/>
        </a:xfrm>
      </p:grpSpPr>
      <p:pic>
        <p:nvPicPr>
          <p:cNvPr id="13" name="Picture 12">
            <a:extLst>
              <a:ext uri="{FF2B5EF4-FFF2-40B4-BE49-F238E27FC236}">
                <a16:creationId xmlns:a16="http://schemas.microsoft.com/office/drawing/2014/main" id="{1CCADD7C-DB75-5F4F-85E0-AB0BCA98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0198"/>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3: Critiquing an MBSE Approach</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b="1" i="1" dirty="0">
                <a:solidFill>
                  <a:schemeClr val="tx1"/>
                </a:solidFill>
              </a:rPr>
              <a:t>Your Name Surname</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18" name="Picture 17">
            <a:extLst>
              <a:ext uri="{FF2B5EF4-FFF2-40B4-BE49-F238E27FC236}">
                <a16:creationId xmlns:a16="http://schemas.microsoft.com/office/drawing/2014/main" id="{D34A7C43-5C81-D448-88F7-CBADAECD1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2: </a:t>
            </a:r>
            <a:r>
              <a:rPr lang="en-US" sz="2000" b="1" dirty="0">
                <a:solidFill>
                  <a:schemeClr val="tx1"/>
                </a:solidFill>
                <a:ea typeface="Source Sans Pro"/>
              </a:rPr>
              <a:t>Develop a Requirements Diagram</a:t>
            </a:r>
            <a:endParaRPr lang="en-US" sz="2000" b="1" dirty="0">
              <a:solidFill>
                <a:schemeClr val="tx1"/>
              </a:solidFill>
            </a:endParaRPr>
          </a:p>
        </p:txBody>
      </p:sp>
      <p:sp>
        <p:nvSpPr>
          <p:cNvPr id="4" name="Rectangle 3"/>
          <p:cNvSpPr/>
          <p:nvPr/>
        </p:nvSpPr>
        <p:spPr>
          <a:xfrm>
            <a:off x="140420" y="943722"/>
            <a:ext cx="8571780" cy="954107"/>
          </a:xfrm>
          <a:prstGeom prst="rect">
            <a:avLst/>
          </a:prstGeom>
        </p:spPr>
        <p:txBody>
          <a:bodyPr wrap="square">
            <a:spAutoFit/>
          </a:bodyPr>
          <a:lstStyle/>
          <a:p>
            <a:r>
              <a:rPr lang="en-US" dirty="0"/>
              <a:t>For the system you chose in Week 1, please create a requirements diagram below. Include that includes at least five requirements. </a:t>
            </a:r>
          </a:p>
          <a:p>
            <a:r>
              <a:rPr lang="en-US" dirty="0"/>
              <a:t>Here is an example of a Option Data Delivery system</a:t>
            </a:r>
          </a:p>
          <a:p>
            <a:endParaRPr lang="en-US" dirty="0"/>
          </a:p>
        </p:txBody>
      </p:sp>
      <p:grpSp>
        <p:nvGrpSpPr>
          <p:cNvPr id="30" name="Group 29"/>
          <p:cNvGrpSpPr/>
          <p:nvPr/>
        </p:nvGrpSpPr>
        <p:grpSpPr>
          <a:xfrm>
            <a:off x="675560" y="1798857"/>
            <a:ext cx="8142225" cy="4682445"/>
            <a:chOff x="675560" y="1798857"/>
            <a:chExt cx="8142225" cy="4682445"/>
          </a:xfrm>
        </p:grpSpPr>
        <p:grpSp>
          <p:nvGrpSpPr>
            <p:cNvPr id="21" name="Group 20"/>
            <p:cNvGrpSpPr/>
            <p:nvPr/>
          </p:nvGrpSpPr>
          <p:grpSpPr>
            <a:xfrm>
              <a:off x="675560" y="1798857"/>
              <a:ext cx="8142225" cy="1404481"/>
              <a:chOff x="866632" y="2523801"/>
              <a:chExt cx="8142225" cy="1404481"/>
            </a:xfrm>
          </p:grpSpPr>
          <p:sp>
            <p:nvSpPr>
              <p:cNvPr id="2" name="Rectangle 1"/>
              <p:cNvSpPr/>
              <p:nvPr/>
            </p:nvSpPr>
            <p:spPr>
              <a:xfrm>
                <a:off x="3746877" y="2523801"/>
                <a:ext cx="2060812" cy="49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512256" y="3436963"/>
                <a:ext cx="2060812" cy="49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746877" y="3436962"/>
                <a:ext cx="2060812" cy="49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66632" y="3436963"/>
                <a:ext cx="2060812" cy="49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845540" y="2623373"/>
                <a:ext cx="1863487" cy="307777"/>
              </a:xfrm>
              <a:prstGeom prst="rect">
                <a:avLst/>
              </a:prstGeom>
              <a:noFill/>
            </p:spPr>
            <p:txBody>
              <a:bodyPr wrap="square" rtlCol="0">
                <a:spAutoFit/>
              </a:bodyPr>
              <a:lstStyle/>
              <a:p>
                <a:r>
                  <a:rPr lang="en-US" dirty="0"/>
                  <a:t>Option Data Delivery</a:t>
                </a:r>
              </a:p>
            </p:txBody>
          </p:sp>
          <p:sp>
            <p:nvSpPr>
              <p:cNvPr id="10" name="TextBox 9"/>
              <p:cNvSpPr txBox="1"/>
              <p:nvPr/>
            </p:nvSpPr>
            <p:spPr>
              <a:xfrm>
                <a:off x="7145370" y="3524829"/>
                <a:ext cx="1863487" cy="307777"/>
              </a:xfrm>
              <a:prstGeom prst="rect">
                <a:avLst/>
              </a:prstGeom>
              <a:noFill/>
            </p:spPr>
            <p:txBody>
              <a:bodyPr wrap="square" rtlCol="0">
                <a:spAutoFit/>
              </a:bodyPr>
              <a:lstStyle/>
              <a:p>
                <a:r>
                  <a:rPr lang="en-US" dirty="0"/>
                  <a:t>Interfaces</a:t>
                </a:r>
              </a:p>
            </p:txBody>
          </p:sp>
          <p:sp>
            <p:nvSpPr>
              <p:cNvPr id="11" name="TextBox 10"/>
              <p:cNvSpPr txBox="1"/>
              <p:nvPr/>
            </p:nvSpPr>
            <p:spPr>
              <a:xfrm>
                <a:off x="4229100" y="3524830"/>
                <a:ext cx="1863487" cy="307777"/>
              </a:xfrm>
              <a:prstGeom prst="rect">
                <a:avLst/>
              </a:prstGeom>
              <a:noFill/>
            </p:spPr>
            <p:txBody>
              <a:bodyPr wrap="square" rtlCol="0">
                <a:spAutoFit/>
              </a:bodyPr>
              <a:lstStyle/>
              <a:p>
                <a:r>
                  <a:rPr lang="en-US" dirty="0"/>
                  <a:t>Performance</a:t>
                </a:r>
              </a:p>
            </p:txBody>
          </p:sp>
          <p:sp>
            <p:nvSpPr>
              <p:cNvPr id="12" name="TextBox 11"/>
              <p:cNvSpPr txBox="1"/>
              <p:nvPr/>
            </p:nvSpPr>
            <p:spPr>
              <a:xfrm>
                <a:off x="1349423" y="3534965"/>
                <a:ext cx="1863487" cy="307777"/>
              </a:xfrm>
              <a:prstGeom prst="rect">
                <a:avLst/>
              </a:prstGeom>
              <a:noFill/>
            </p:spPr>
            <p:txBody>
              <a:bodyPr wrap="square" rtlCol="0">
                <a:spAutoFit/>
              </a:bodyPr>
              <a:lstStyle/>
              <a:p>
                <a:r>
                  <a:rPr lang="en-US" dirty="0"/>
                  <a:t>Functional</a:t>
                </a:r>
              </a:p>
            </p:txBody>
          </p:sp>
          <p:cxnSp>
            <p:nvCxnSpPr>
              <p:cNvPr id="14" name="Straight Connector 13"/>
              <p:cNvCxnSpPr>
                <a:stCxn id="2" idx="2"/>
                <a:endCxn id="8" idx="0"/>
              </p:cNvCxnSpPr>
              <p:nvPr/>
            </p:nvCxnSpPr>
            <p:spPr>
              <a:xfrm>
                <a:off x="4777283" y="3015120"/>
                <a:ext cx="0" cy="421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0"/>
                <a:endCxn id="7" idx="0"/>
              </p:cNvCxnSpPr>
              <p:nvPr/>
            </p:nvCxnSpPr>
            <p:spPr>
              <a:xfrm rot="5400000" flipH="1" flipV="1">
                <a:off x="4719850" y="614151"/>
                <a:ext cx="12700" cy="5645624"/>
              </a:xfrm>
              <a:prstGeom prst="bent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2"/>
                <a:endCxn id="8" idx="0"/>
              </p:cNvCxnSpPr>
              <p:nvPr/>
            </p:nvCxnSpPr>
            <p:spPr>
              <a:xfrm>
                <a:off x="4777283" y="3015120"/>
                <a:ext cx="0" cy="421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675560" y="3642344"/>
              <a:ext cx="2060812" cy="1169551"/>
            </a:xfrm>
            <a:prstGeom prst="rect">
              <a:avLst/>
            </a:prstGeom>
            <a:noFill/>
            <a:ln w="28575">
              <a:solidFill>
                <a:schemeClr val="tx1"/>
              </a:solidFill>
            </a:ln>
          </p:spPr>
          <p:txBody>
            <a:bodyPr wrap="square" rtlCol="0">
              <a:spAutoFit/>
            </a:bodyPr>
            <a:lstStyle/>
            <a:p>
              <a:r>
                <a:rPr lang="en-US" b="1" dirty="0"/>
                <a:t>Requirement ID: </a:t>
              </a:r>
              <a:r>
                <a:rPr lang="en-US" dirty="0"/>
                <a:t>1.1</a:t>
              </a:r>
            </a:p>
            <a:p>
              <a:r>
                <a:rPr lang="en-US" b="1" dirty="0"/>
                <a:t>Text</a:t>
              </a:r>
              <a:r>
                <a:rPr lang="en-US" dirty="0"/>
                <a:t>: If triggers from the PLC do not exist, the HMI will display zeros for initial display</a:t>
              </a:r>
            </a:p>
          </p:txBody>
        </p:sp>
        <p:sp>
          <p:nvSpPr>
            <p:cNvPr id="25" name="TextBox 24"/>
            <p:cNvSpPr txBox="1"/>
            <p:nvPr/>
          </p:nvSpPr>
          <p:spPr>
            <a:xfrm>
              <a:off x="675560" y="5221498"/>
              <a:ext cx="2060812" cy="1169551"/>
            </a:xfrm>
            <a:prstGeom prst="rect">
              <a:avLst/>
            </a:prstGeom>
            <a:noFill/>
            <a:ln w="28575">
              <a:solidFill>
                <a:schemeClr val="tx1"/>
              </a:solidFill>
            </a:ln>
          </p:spPr>
          <p:txBody>
            <a:bodyPr wrap="square" rtlCol="0">
              <a:spAutoFit/>
            </a:bodyPr>
            <a:lstStyle/>
            <a:p>
              <a:r>
                <a:rPr lang="en-US" b="1" dirty="0"/>
                <a:t>Requirement ID: </a:t>
              </a:r>
              <a:r>
                <a:rPr lang="en-US" dirty="0"/>
                <a:t>1.2</a:t>
              </a:r>
            </a:p>
            <a:p>
              <a:r>
                <a:rPr lang="en-US" b="1" dirty="0"/>
                <a:t>Text</a:t>
              </a:r>
              <a:r>
                <a:rPr lang="en-US" dirty="0"/>
                <a:t>: If triggers from the PLC do exist, the HMI will display build data</a:t>
              </a:r>
            </a:p>
          </p:txBody>
        </p:sp>
        <p:sp>
          <p:nvSpPr>
            <p:cNvPr id="26" name="TextBox 25"/>
            <p:cNvSpPr txBox="1"/>
            <p:nvPr/>
          </p:nvSpPr>
          <p:spPr>
            <a:xfrm>
              <a:off x="3576733" y="5096307"/>
              <a:ext cx="2061825" cy="1384995"/>
            </a:xfrm>
            <a:prstGeom prst="rect">
              <a:avLst/>
            </a:prstGeom>
            <a:noFill/>
            <a:ln w="28575">
              <a:solidFill>
                <a:schemeClr val="tx1"/>
              </a:solidFill>
            </a:ln>
          </p:spPr>
          <p:txBody>
            <a:bodyPr wrap="square" rtlCol="0">
              <a:spAutoFit/>
            </a:bodyPr>
            <a:lstStyle/>
            <a:p>
              <a:r>
                <a:rPr lang="en-US" b="1" dirty="0"/>
                <a:t>Requirement ID: </a:t>
              </a:r>
              <a:r>
                <a:rPr lang="en-US" dirty="0"/>
                <a:t>2.2</a:t>
              </a:r>
            </a:p>
            <a:p>
              <a:r>
                <a:rPr lang="en-US" b="1" dirty="0"/>
                <a:t>Text</a:t>
              </a:r>
              <a:r>
                <a:rPr lang="en-US" dirty="0"/>
                <a:t>: IF the data packet is valid, the HMI will show the data moving into each cell/zone</a:t>
              </a:r>
            </a:p>
          </p:txBody>
        </p:sp>
        <p:sp>
          <p:nvSpPr>
            <p:cNvPr id="27" name="TextBox 26"/>
            <p:cNvSpPr txBox="1"/>
            <p:nvPr/>
          </p:nvSpPr>
          <p:spPr>
            <a:xfrm>
              <a:off x="3577747" y="3653832"/>
              <a:ext cx="2060812" cy="954107"/>
            </a:xfrm>
            <a:prstGeom prst="rect">
              <a:avLst/>
            </a:prstGeom>
            <a:noFill/>
            <a:ln w="28575">
              <a:solidFill>
                <a:schemeClr val="tx1"/>
              </a:solidFill>
            </a:ln>
          </p:spPr>
          <p:txBody>
            <a:bodyPr wrap="square" rtlCol="0">
              <a:spAutoFit/>
            </a:bodyPr>
            <a:lstStyle/>
            <a:p>
              <a:r>
                <a:rPr lang="en-US" b="1" dirty="0"/>
                <a:t>Requirement ID: </a:t>
              </a:r>
              <a:r>
                <a:rPr lang="en-US" dirty="0"/>
                <a:t>2.1</a:t>
              </a:r>
            </a:p>
            <a:p>
              <a:r>
                <a:rPr lang="en-US" b="1" dirty="0"/>
                <a:t>Text</a:t>
              </a:r>
              <a:r>
                <a:rPr lang="en-US" dirty="0"/>
                <a:t>: HMI must show feedback within 1 sec of receiving data packet</a:t>
              </a:r>
            </a:p>
          </p:txBody>
        </p:sp>
        <p:sp>
          <p:nvSpPr>
            <p:cNvPr id="28" name="TextBox 27"/>
            <p:cNvSpPr txBox="1"/>
            <p:nvPr/>
          </p:nvSpPr>
          <p:spPr>
            <a:xfrm>
              <a:off x="6327534" y="5085164"/>
              <a:ext cx="2060812" cy="1169551"/>
            </a:xfrm>
            <a:prstGeom prst="rect">
              <a:avLst/>
            </a:prstGeom>
            <a:noFill/>
            <a:ln w="28575">
              <a:solidFill>
                <a:schemeClr val="tx1"/>
              </a:solidFill>
            </a:ln>
          </p:spPr>
          <p:txBody>
            <a:bodyPr wrap="square" rtlCol="0">
              <a:spAutoFit/>
            </a:bodyPr>
            <a:lstStyle/>
            <a:p>
              <a:r>
                <a:rPr lang="en-US" b="1" dirty="0"/>
                <a:t>Requirement ID: </a:t>
              </a:r>
              <a:r>
                <a:rPr lang="en-US" dirty="0"/>
                <a:t>3.2</a:t>
              </a:r>
            </a:p>
            <a:p>
              <a:r>
                <a:rPr lang="en-US" b="1" dirty="0"/>
                <a:t>Text</a:t>
              </a:r>
              <a:r>
                <a:rPr lang="en-US" dirty="0"/>
                <a:t>: If option data is not valid, the PLC must re-query the server for an updated packet</a:t>
              </a:r>
            </a:p>
          </p:txBody>
        </p:sp>
        <p:sp>
          <p:nvSpPr>
            <p:cNvPr id="29" name="TextBox 28"/>
            <p:cNvSpPr txBox="1"/>
            <p:nvPr/>
          </p:nvSpPr>
          <p:spPr>
            <a:xfrm>
              <a:off x="6327534" y="3653832"/>
              <a:ext cx="2060812" cy="1169551"/>
            </a:xfrm>
            <a:prstGeom prst="rect">
              <a:avLst/>
            </a:prstGeom>
            <a:noFill/>
            <a:ln w="28575">
              <a:solidFill>
                <a:schemeClr val="tx1"/>
              </a:solidFill>
            </a:ln>
          </p:spPr>
          <p:txBody>
            <a:bodyPr wrap="square" rtlCol="0">
              <a:spAutoFit/>
            </a:bodyPr>
            <a:lstStyle/>
            <a:p>
              <a:r>
                <a:rPr lang="en-US" b="1" dirty="0"/>
                <a:t>Requirement ID: </a:t>
              </a:r>
              <a:r>
                <a:rPr lang="en-US" dirty="0"/>
                <a:t>3.1</a:t>
              </a:r>
            </a:p>
            <a:p>
              <a:r>
                <a:rPr lang="en-US" b="1" dirty="0"/>
                <a:t>Text</a:t>
              </a:r>
              <a:r>
                <a:rPr lang="en-US" dirty="0"/>
                <a:t>: Interfaces to the servers must show feedback within 1 sec of user input</a:t>
              </a:r>
            </a:p>
          </p:txBody>
        </p:sp>
      </p:grpSp>
    </p:spTree>
    <p:extLst>
      <p:ext uri="{BB962C8B-B14F-4D97-AF65-F5344CB8AC3E}">
        <p14:creationId xmlns:p14="http://schemas.microsoft.com/office/powerpoint/2010/main" val="188892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a:t>
            </a:r>
            <a:r>
              <a:rPr lang="en-US" sz="2000" b="1" dirty="0">
                <a:solidFill>
                  <a:schemeClr val="tx1"/>
                </a:solidFill>
                <a:ea typeface="Source Sans Pro"/>
              </a:rPr>
              <a:t>Develop a Use Case Diagram</a:t>
            </a:r>
            <a:endParaRPr lang="en-US" sz="2000" b="1" dirty="0">
              <a:solidFill>
                <a:schemeClr val="tx1"/>
              </a:solidFill>
            </a:endParaRPr>
          </a:p>
        </p:txBody>
      </p:sp>
      <p:sp>
        <p:nvSpPr>
          <p:cNvPr id="4" name="Rectangle 3"/>
          <p:cNvSpPr/>
          <p:nvPr/>
        </p:nvSpPr>
        <p:spPr>
          <a:xfrm>
            <a:off x="165820" y="887581"/>
            <a:ext cx="8584480" cy="523220"/>
          </a:xfrm>
          <a:prstGeom prst="rect">
            <a:avLst/>
          </a:prstGeom>
        </p:spPr>
        <p:txBody>
          <a:bodyPr wrap="square">
            <a:spAutoFit/>
          </a:bodyPr>
          <a:lstStyle/>
          <a:p>
            <a:r>
              <a:rPr lang="en-US" sz="1400" dirty="0"/>
              <a:t>For the system you chose in Week 1, please create a use case diagram. Please feel free to leverage the format below or create your own.</a:t>
            </a:r>
          </a:p>
        </p:txBody>
      </p:sp>
      <p:sp>
        <p:nvSpPr>
          <p:cNvPr id="6" name="Rectangle 2"/>
          <p:cNvSpPr>
            <a:spLocks noChangeArrowheads="1"/>
          </p:cNvSpPr>
          <p:nvPr/>
        </p:nvSpPr>
        <p:spPr bwMode="auto">
          <a:xfrm>
            <a:off x="2217611" y="1395943"/>
            <a:ext cx="4514850" cy="4937125"/>
          </a:xfrm>
          <a:prstGeom prst="rect">
            <a:avLst/>
          </a:prstGeom>
          <a:solidFill>
            <a:srgbClr val="DDDDDD"/>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07950" tIns="53975" rIns="107950" bIns="53975" anchor="ctr"/>
          <a:lstStyle/>
          <a:p>
            <a:endParaRPr lang="en-US" dirty="0">
              <a:latin typeface="+mn-lt"/>
            </a:endParaRPr>
          </a:p>
        </p:txBody>
      </p:sp>
      <p:sp>
        <p:nvSpPr>
          <p:cNvPr id="7" name="Line 3"/>
          <p:cNvSpPr>
            <a:spLocks noChangeShapeType="1"/>
          </p:cNvSpPr>
          <p:nvPr/>
        </p:nvSpPr>
        <p:spPr bwMode="auto">
          <a:xfrm>
            <a:off x="5834403" y="2306637"/>
            <a:ext cx="1504950" cy="519112"/>
          </a:xfrm>
          <a:prstGeom prst="line">
            <a:avLst/>
          </a:prstGeom>
          <a:noFill/>
          <a:ln w="28575">
            <a:solidFill>
              <a:schemeClr val="folHlink"/>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0" name="Oval 7"/>
          <p:cNvSpPr>
            <a:spLocks noChangeArrowheads="1"/>
          </p:cNvSpPr>
          <p:nvPr/>
        </p:nvSpPr>
        <p:spPr bwMode="auto">
          <a:xfrm>
            <a:off x="8037853" y="2749549"/>
            <a:ext cx="119063" cy="114300"/>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1" name="Line 8"/>
          <p:cNvSpPr>
            <a:spLocks noChangeShapeType="1"/>
          </p:cNvSpPr>
          <p:nvPr/>
        </p:nvSpPr>
        <p:spPr bwMode="auto">
          <a:xfrm>
            <a:off x="8099766" y="2865437"/>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2" name="Line 9"/>
          <p:cNvSpPr>
            <a:spLocks noChangeShapeType="1"/>
          </p:cNvSpPr>
          <p:nvPr/>
        </p:nvSpPr>
        <p:spPr bwMode="auto">
          <a:xfrm>
            <a:off x="7998166" y="2917824"/>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3" name="Line 10"/>
          <p:cNvSpPr>
            <a:spLocks noChangeShapeType="1"/>
          </p:cNvSpPr>
          <p:nvPr/>
        </p:nvSpPr>
        <p:spPr bwMode="auto">
          <a:xfrm flipH="1" flipV="1">
            <a:off x="8093416" y="3017837"/>
            <a:ext cx="120650"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4" name="Line 11"/>
          <p:cNvSpPr>
            <a:spLocks noChangeShapeType="1"/>
          </p:cNvSpPr>
          <p:nvPr/>
        </p:nvSpPr>
        <p:spPr bwMode="auto">
          <a:xfrm flipV="1">
            <a:off x="7971178" y="3017837"/>
            <a:ext cx="122238"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5" name="Rectangle 12"/>
          <p:cNvSpPr>
            <a:spLocks noChangeArrowheads="1"/>
          </p:cNvSpPr>
          <p:nvPr/>
        </p:nvSpPr>
        <p:spPr bwMode="auto">
          <a:xfrm>
            <a:off x="7669550" y="3236912"/>
            <a:ext cx="1184621" cy="387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Engineer</a:t>
            </a:r>
          </a:p>
        </p:txBody>
      </p:sp>
      <p:sp>
        <p:nvSpPr>
          <p:cNvPr id="16" name="Oval 13"/>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7" name="Line 14"/>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8" name="Line 15"/>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19" name="Line 16"/>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20" name="Line 17"/>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21" name="Rectangle 18"/>
          <p:cNvSpPr>
            <a:spLocks noChangeArrowheads="1"/>
          </p:cNvSpPr>
          <p:nvPr/>
        </p:nvSpPr>
        <p:spPr bwMode="auto">
          <a:xfrm>
            <a:off x="732178" y="3341687"/>
            <a:ext cx="1069204" cy="695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Server</a:t>
            </a:r>
          </a:p>
          <a:p>
            <a:pPr defTabSz="661988" eaLnBrk="0" hangingPunct="0">
              <a:lnSpc>
                <a:spcPct val="100000"/>
              </a:lnSpc>
              <a:buClrTx/>
              <a:buFontTx/>
              <a:buNone/>
            </a:pPr>
            <a:r>
              <a:rPr lang="en-US" sz="2000" dirty="0">
                <a:latin typeface="+mn-lt"/>
              </a:rPr>
              <a:t> Analyst</a:t>
            </a:r>
          </a:p>
        </p:txBody>
      </p:sp>
      <p:sp>
        <p:nvSpPr>
          <p:cNvPr id="22" name="Rectangle 19"/>
          <p:cNvSpPr>
            <a:spLocks noChangeArrowheads="1"/>
          </p:cNvSpPr>
          <p:nvPr/>
        </p:nvSpPr>
        <p:spPr bwMode="auto">
          <a:xfrm>
            <a:off x="2440328" y="1533524"/>
            <a:ext cx="4724400" cy="387928"/>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lIns="77788" tIns="39688" rIns="77788" bIns="39688">
            <a:spAutoFit/>
          </a:bodyPr>
          <a:lstStyle/>
          <a:p>
            <a:pPr algn="ctr" defTabSz="661988" eaLnBrk="0" hangingPunct="0">
              <a:lnSpc>
                <a:spcPct val="100000"/>
              </a:lnSpc>
              <a:buClrTx/>
              <a:buFontTx/>
              <a:buNone/>
            </a:pPr>
            <a:r>
              <a:rPr lang="en-US" sz="2000" dirty="0">
                <a:latin typeface="+mn-lt"/>
              </a:rPr>
              <a:t>Option Data Delivery System</a:t>
            </a:r>
          </a:p>
        </p:txBody>
      </p:sp>
      <p:sp>
        <p:nvSpPr>
          <p:cNvPr id="29" name="Oval 26"/>
          <p:cNvSpPr>
            <a:spLocks noChangeAspect="1" noChangeArrowheads="1"/>
          </p:cNvSpPr>
          <p:nvPr/>
        </p:nvSpPr>
        <p:spPr bwMode="auto">
          <a:xfrm>
            <a:off x="3688103" y="2022474"/>
            <a:ext cx="2071688" cy="474663"/>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PLC Configuration</a:t>
            </a:r>
          </a:p>
        </p:txBody>
      </p:sp>
      <p:sp>
        <p:nvSpPr>
          <p:cNvPr id="30" name="Oval 27"/>
          <p:cNvSpPr>
            <a:spLocks noChangeAspect="1" noChangeArrowheads="1"/>
          </p:cNvSpPr>
          <p:nvPr/>
        </p:nvSpPr>
        <p:spPr bwMode="auto">
          <a:xfrm>
            <a:off x="3650003" y="3022599"/>
            <a:ext cx="2573376" cy="436563"/>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Server Configuration</a:t>
            </a:r>
          </a:p>
        </p:txBody>
      </p:sp>
      <p:sp>
        <p:nvSpPr>
          <p:cNvPr id="31" name="Oval 28"/>
          <p:cNvSpPr>
            <a:spLocks noChangeAspect="1" noChangeArrowheads="1"/>
          </p:cNvSpPr>
          <p:nvPr/>
        </p:nvSpPr>
        <p:spPr bwMode="auto">
          <a:xfrm>
            <a:off x="3583328" y="3944937"/>
            <a:ext cx="2300288" cy="42703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Request Data</a:t>
            </a:r>
          </a:p>
        </p:txBody>
      </p:sp>
      <p:sp>
        <p:nvSpPr>
          <p:cNvPr id="32" name="Oval 29"/>
          <p:cNvSpPr>
            <a:spLocks noChangeAspect="1" noChangeArrowheads="1"/>
          </p:cNvSpPr>
          <p:nvPr/>
        </p:nvSpPr>
        <p:spPr bwMode="auto">
          <a:xfrm>
            <a:off x="1936991" y="5378705"/>
            <a:ext cx="1707656" cy="332146"/>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Punch hole</a:t>
            </a:r>
          </a:p>
        </p:txBody>
      </p:sp>
      <p:grpSp>
        <p:nvGrpSpPr>
          <p:cNvPr id="33" name="Group 30"/>
          <p:cNvGrpSpPr>
            <a:grpSpLocks/>
          </p:cNvGrpSpPr>
          <p:nvPr/>
        </p:nvGrpSpPr>
        <p:grpSpPr bwMode="auto">
          <a:xfrm>
            <a:off x="7817191" y="5364162"/>
            <a:ext cx="242887" cy="384175"/>
            <a:chOff x="4404" y="2493"/>
            <a:chExt cx="153" cy="242"/>
          </a:xfrm>
        </p:grpSpPr>
        <p:sp>
          <p:nvSpPr>
            <p:cNvPr id="34" name="Oval 31"/>
            <p:cNvSpPr>
              <a:spLocks noChangeArrowheads="1"/>
            </p:cNvSpPr>
            <p:nvPr/>
          </p:nvSpPr>
          <p:spPr bwMode="auto">
            <a:xfrm>
              <a:off x="4446" y="2493"/>
              <a:ext cx="75" cy="73"/>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35" name="Line 32"/>
            <p:cNvSpPr>
              <a:spLocks noChangeShapeType="1"/>
            </p:cNvSpPr>
            <p:nvPr/>
          </p:nvSpPr>
          <p:spPr bwMode="auto">
            <a:xfrm>
              <a:off x="4485" y="2565"/>
              <a:ext cx="0" cy="9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36" name="Line 33"/>
            <p:cNvSpPr>
              <a:spLocks noChangeShapeType="1"/>
            </p:cNvSpPr>
            <p:nvPr/>
          </p:nvSpPr>
          <p:spPr bwMode="auto">
            <a:xfrm>
              <a:off x="4421" y="2599"/>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37" name="Line 34"/>
            <p:cNvSpPr>
              <a:spLocks noChangeShapeType="1"/>
            </p:cNvSpPr>
            <p:nvPr/>
          </p:nvSpPr>
          <p:spPr bwMode="auto">
            <a:xfrm flipH="1" flipV="1">
              <a:off x="4481" y="2662"/>
              <a:ext cx="76"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38" name="Line 35"/>
            <p:cNvSpPr>
              <a:spLocks noChangeShapeType="1"/>
            </p:cNvSpPr>
            <p:nvPr/>
          </p:nvSpPr>
          <p:spPr bwMode="auto">
            <a:xfrm flipV="1">
              <a:off x="4404" y="2662"/>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grpSp>
      <p:sp>
        <p:nvSpPr>
          <p:cNvPr id="39" name="Rectangle 36"/>
          <p:cNvSpPr>
            <a:spLocks noChangeArrowheads="1"/>
          </p:cNvSpPr>
          <p:nvPr/>
        </p:nvSpPr>
        <p:spPr bwMode="auto">
          <a:xfrm>
            <a:off x="7344116" y="5876924"/>
            <a:ext cx="1267977" cy="387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Customer</a:t>
            </a:r>
          </a:p>
        </p:txBody>
      </p:sp>
      <p:sp>
        <p:nvSpPr>
          <p:cNvPr id="42" name="Line 39"/>
          <p:cNvSpPr>
            <a:spLocks noChangeShapeType="1"/>
          </p:cNvSpPr>
          <p:nvPr/>
        </p:nvSpPr>
        <p:spPr bwMode="auto">
          <a:xfrm>
            <a:off x="1829141" y="3248024"/>
            <a:ext cx="1784350" cy="3175"/>
          </a:xfrm>
          <a:prstGeom prst="line">
            <a:avLst/>
          </a:prstGeom>
          <a:noFill/>
          <a:ln w="28575">
            <a:solidFill>
              <a:schemeClr val="folHlink"/>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43" name="Line 40"/>
          <p:cNvSpPr>
            <a:spLocks noChangeShapeType="1"/>
          </p:cNvSpPr>
          <p:nvPr/>
        </p:nvSpPr>
        <p:spPr bwMode="auto">
          <a:xfrm>
            <a:off x="1884703" y="3473449"/>
            <a:ext cx="1733550" cy="603250"/>
          </a:xfrm>
          <a:prstGeom prst="line">
            <a:avLst/>
          </a:prstGeom>
          <a:noFill/>
          <a:ln w="28575">
            <a:solidFill>
              <a:schemeClr val="bg1"/>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45" name="Oval 42"/>
          <p:cNvSpPr>
            <a:spLocks noChangeAspect="1" noChangeArrowheads="1"/>
          </p:cNvSpPr>
          <p:nvPr/>
        </p:nvSpPr>
        <p:spPr bwMode="auto">
          <a:xfrm>
            <a:off x="3629366" y="4569110"/>
            <a:ext cx="2300287" cy="40798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rPr>
              <a:t>Build in Station</a:t>
            </a:r>
            <a:endParaRPr lang="en-US" sz="2000" dirty="0">
              <a:solidFill>
                <a:schemeClr val="bg1"/>
              </a:solidFill>
              <a:latin typeface="+mn-lt"/>
            </a:endParaRPr>
          </a:p>
        </p:txBody>
      </p:sp>
      <p:sp>
        <p:nvSpPr>
          <p:cNvPr id="46" name="Line 43"/>
          <p:cNvSpPr>
            <a:spLocks noChangeShapeType="1"/>
          </p:cNvSpPr>
          <p:nvPr/>
        </p:nvSpPr>
        <p:spPr bwMode="auto">
          <a:xfrm>
            <a:off x="5834403" y="2306637"/>
            <a:ext cx="1504950" cy="519112"/>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51" name="Line 48"/>
          <p:cNvSpPr>
            <a:spLocks noChangeShapeType="1"/>
          </p:cNvSpPr>
          <p:nvPr/>
        </p:nvSpPr>
        <p:spPr bwMode="auto">
          <a:xfrm>
            <a:off x="1838666" y="3248024"/>
            <a:ext cx="1768475" cy="3175"/>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52" name="Line 49"/>
          <p:cNvSpPr>
            <a:spLocks noChangeShapeType="1"/>
          </p:cNvSpPr>
          <p:nvPr/>
        </p:nvSpPr>
        <p:spPr bwMode="auto">
          <a:xfrm>
            <a:off x="1892641" y="3473449"/>
            <a:ext cx="1719262" cy="603250"/>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53" name="Line 50"/>
          <p:cNvSpPr>
            <a:spLocks noChangeShapeType="1"/>
          </p:cNvSpPr>
          <p:nvPr/>
        </p:nvSpPr>
        <p:spPr bwMode="auto">
          <a:xfrm flipH="1" flipV="1">
            <a:off x="5861391" y="4843462"/>
            <a:ext cx="1808162" cy="781050"/>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latin typeface="+mn-lt"/>
            </a:endParaRPr>
          </a:p>
        </p:txBody>
      </p:sp>
      <p:cxnSp>
        <p:nvCxnSpPr>
          <p:cNvPr id="56" name="Straight Arrow Connector 55"/>
          <p:cNvCxnSpPr>
            <a:stCxn id="31" idx="4"/>
            <a:endCxn id="45" idx="0"/>
          </p:cNvCxnSpPr>
          <p:nvPr/>
        </p:nvCxnSpPr>
        <p:spPr>
          <a:xfrm>
            <a:off x="4733472" y="4371974"/>
            <a:ext cx="46038" cy="197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988216" y="4859393"/>
            <a:ext cx="515144" cy="469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5558702" y="4977097"/>
            <a:ext cx="478107" cy="49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29"/>
          <p:cNvSpPr>
            <a:spLocks noChangeAspect="1" noChangeArrowheads="1"/>
          </p:cNvSpPr>
          <p:nvPr/>
        </p:nvSpPr>
        <p:spPr bwMode="auto">
          <a:xfrm>
            <a:off x="5353338" y="5500943"/>
            <a:ext cx="1707656" cy="332146"/>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Process</a:t>
            </a:r>
          </a:p>
        </p:txBody>
      </p:sp>
      <p:sp>
        <p:nvSpPr>
          <p:cNvPr id="63" name="Oval 29"/>
          <p:cNvSpPr>
            <a:spLocks noChangeAspect="1" noChangeArrowheads="1"/>
          </p:cNvSpPr>
          <p:nvPr/>
        </p:nvSpPr>
        <p:spPr bwMode="auto">
          <a:xfrm>
            <a:off x="2535479" y="5874372"/>
            <a:ext cx="1707656" cy="332146"/>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Load part</a:t>
            </a:r>
          </a:p>
        </p:txBody>
      </p:sp>
      <p:cxnSp>
        <p:nvCxnSpPr>
          <p:cNvPr id="65" name="Straight Arrow Connector 64"/>
          <p:cNvCxnSpPr/>
          <p:nvPr/>
        </p:nvCxnSpPr>
        <p:spPr>
          <a:xfrm flipV="1">
            <a:off x="3461687" y="5026508"/>
            <a:ext cx="731071" cy="83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29"/>
          <p:cNvSpPr>
            <a:spLocks noChangeAspect="1" noChangeArrowheads="1"/>
          </p:cNvSpPr>
          <p:nvPr/>
        </p:nvSpPr>
        <p:spPr bwMode="auto">
          <a:xfrm>
            <a:off x="5148572" y="5937377"/>
            <a:ext cx="1707656" cy="332146"/>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Plug hole</a:t>
            </a:r>
          </a:p>
        </p:txBody>
      </p:sp>
      <p:sp>
        <p:nvSpPr>
          <p:cNvPr id="68" name="Oval 29"/>
          <p:cNvSpPr>
            <a:spLocks noChangeAspect="1" noChangeArrowheads="1"/>
          </p:cNvSpPr>
          <p:nvPr/>
        </p:nvSpPr>
        <p:spPr bwMode="auto">
          <a:xfrm>
            <a:off x="3865733" y="5420833"/>
            <a:ext cx="1411940" cy="274628"/>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Ship </a:t>
            </a:r>
          </a:p>
        </p:txBody>
      </p:sp>
      <p:cxnSp>
        <p:nvCxnSpPr>
          <p:cNvPr id="69" name="Straight Arrow Connector 68"/>
          <p:cNvCxnSpPr/>
          <p:nvPr/>
        </p:nvCxnSpPr>
        <p:spPr>
          <a:xfrm flipH="1" flipV="1">
            <a:off x="4546698" y="5004003"/>
            <a:ext cx="478107" cy="49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5400000" flipH="1" flipV="1">
            <a:off x="4769450" y="5406854"/>
            <a:ext cx="1126626" cy="31704"/>
          </a:xfrm>
          <a:prstGeom prst="bentConnector3">
            <a:avLst>
              <a:gd name="adj1" fmla="val 4878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46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4: </a:t>
            </a:r>
            <a:r>
              <a:rPr lang="en-US" sz="2000" b="1" dirty="0">
                <a:solidFill>
                  <a:schemeClr val="tx1"/>
                </a:solidFill>
                <a:ea typeface="Source Sans Pro"/>
              </a:rPr>
              <a:t>Develop a Behavior or Structure Diagram</a:t>
            </a:r>
            <a:endParaRPr lang="en-US" sz="2000" b="1" dirty="0">
              <a:solidFill>
                <a:schemeClr val="tx1"/>
              </a:solidFill>
            </a:endParaRPr>
          </a:p>
        </p:txBody>
      </p:sp>
      <p:sp>
        <p:nvSpPr>
          <p:cNvPr id="4" name="Rectangle 3"/>
          <p:cNvSpPr/>
          <p:nvPr/>
        </p:nvSpPr>
        <p:spPr>
          <a:xfrm>
            <a:off x="153120" y="887581"/>
            <a:ext cx="8546380" cy="738664"/>
          </a:xfrm>
          <a:prstGeom prst="rect">
            <a:avLst/>
          </a:prstGeom>
        </p:spPr>
        <p:txBody>
          <a:bodyPr wrap="square">
            <a:spAutoFit/>
          </a:bodyPr>
          <a:lstStyle/>
          <a:p>
            <a:r>
              <a:rPr lang="en-US" dirty="0"/>
              <a:t>For the system you chose in Week 1, please create either a behavior diagram or a structure diagram. You do not need to use an MBSE modeling software; we suggest using  simple shapes available in PowerPoint to represent the blocks, and arrows for direction.</a:t>
            </a:r>
          </a:p>
        </p:txBody>
      </p:sp>
      <p:sp>
        <p:nvSpPr>
          <p:cNvPr id="2" name="Rectangle 1"/>
          <p:cNvSpPr/>
          <p:nvPr/>
        </p:nvSpPr>
        <p:spPr>
          <a:xfrm>
            <a:off x="1577788" y="1932088"/>
            <a:ext cx="2456330"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77787" y="1970207"/>
            <a:ext cx="2352767" cy="523220"/>
          </a:xfrm>
          <a:prstGeom prst="rect">
            <a:avLst/>
          </a:prstGeom>
          <a:noFill/>
        </p:spPr>
        <p:txBody>
          <a:bodyPr wrap="square" rtlCol="0">
            <a:spAutoFit/>
          </a:bodyPr>
          <a:lstStyle/>
          <a:p>
            <a:pPr algn="ctr"/>
            <a:r>
              <a:rPr lang="en-US" dirty="0"/>
              <a:t>Option Data Delivery</a:t>
            </a:r>
          </a:p>
          <a:p>
            <a:pPr algn="ctr"/>
            <a:r>
              <a:rPr lang="en-US" dirty="0"/>
              <a:t> Model</a:t>
            </a:r>
          </a:p>
        </p:txBody>
      </p:sp>
      <p:grpSp>
        <p:nvGrpSpPr>
          <p:cNvPr id="36" name="Group 35"/>
          <p:cNvGrpSpPr/>
          <p:nvPr/>
        </p:nvGrpSpPr>
        <p:grpSpPr>
          <a:xfrm>
            <a:off x="5611230" y="2894771"/>
            <a:ext cx="2457956" cy="3036144"/>
            <a:chOff x="5611230" y="1939422"/>
            <a:chExt cx="2457956" cy="3036144"/>
          </a:xfrm>
        </p:grpSpPr>
        <p:grpSp>
          <p:nvGrpSpPr>
            <p:cNvPr id="15" name="Group 14"/>
            <p:cNvGrpSpPr/>
            <p:nvPr/>
          </p:nvGrpSpPr>
          <p:grpSpPr>
            <a:xfrm>
              <a:off x="5612314" y="2683013"/>
              <a:ext cx="2456601" cy="485865"/>
              <a:chOff x="5566271" y="2930074"/>
              <a:chExt cx="2456601" cy="485865"/>
            </a:xfrm>
          </p:grpSpPr>
          <p:sp>
            <p:nvSpPr>
              <p:cNvPr id="16" name="Rectangle 15"/>
              <p:cNvSpPr/>
              <p:nvPr/>
            </p:nvSpPr>
            <p:spPr>
              <a:xfrm>
                <a:off x="5566542" y="3108982"/>
                <a:ext cx="2456330" cy="30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Structure</a:t>
                </a:r>
              </a:p>
            </p:txBody>
          </p:sp>
          <p:sp>
            <p:nvSpPr>
              <p:cNvPr id="17" name="Rectangle 16"/>
              <p:cNvSpPr/>
              <p:nvPr/>
            </p:nvSpPr>
            <p:spPr>
              <a:xfrm>
                <a:off x="5566271" y="2930074"/>
                <a:ext cx="1040447" cy="161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5611772" y="3492991"/>
              <a:ext cx="2456601" cy="485865"/>
              <a:chOff x="5566271" y="2930074"/>
              <a:chExt cx="2456601" cy="485865"/>
            </a:xfrm>
          </p:grpSpPr>
          <p:sp>
            <p:nvSpPr>
              <p:cNvPr id="19" name="Rectangle 18"/>
              <p:cNvSpPr/>
              <p:nvPr/>
            </p:nvSpPr>
            <p:spPr>
              <a:xfrm>
                <a:off x="5566542" y="3108982"/>
                <a:ext cx="2456330" cy="30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566271" y="2930074"/>
                <a:ext cx="1040447" cy="161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a:off x="5611230" y="4489701"/>
              <a:ext cx="2456601" cy="485865"/>
              <a:chOff x="5566271" y="2930074"/>
              <a:chExt cx="2456601" cy="485865"/>
            </a:xfrm>
          </p:grpSpPr>
          <p:sp>
            <p:nvSpPr>
              <p:cNvPr id="22" name="Rectangle 21"/>
              <p:cNvSpPr/>
              <p:nvPr/>
            </p:nvSpPr>
            <p:spPr>
              <a:xfrm>
                <a:off x="5566542" y="3108982"/>
                <a:ext cx="2456330" cy="30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5566271" y="2930074"/>
                <a:ext cx="1040447" cy="161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5612585" y="1939422"/>
              <a:ext cx="2456601" cy="485865"/>
              <a:chOff x="5566271" y="2930074"/>
              <a:chExt cx="2456601" cy="485865"/>
            </a:xfrm>
          </p:grpSpPr>
          <p:sp>
            <p:nvSpPr>
              <p:cNvPr id="32" name="Rectangle 31"/>
              <p:cNvSpPr/>
              <p:nvPr/>
            </p:nvSpPr>
            <p:spPr>
              <a:xfrm>
                <a:off x="5566542" y="3108982"/>
                <a:ext cx="2456330" cy="30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33" name="Rectangle 32"/>
              <p:cNvSpPr/>
              <p:nvPr/>
            </p:nvSpPr>
            <p:spPr>
              <a:xfrm>
                <a:off x="5566271" y="2930074"/>
                <a:ext cx="1040447" cy="161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Box 33"/>
            <p:cNvSpPr txBox="1"/>
            <p:nvPr/>
          </p:nvSpPr>
          <p:spPr>
            <a:xfrm>
              <a:off x="6257247" y="3692947"/>
              <a:ext cx="1419368" cy="307777"/>
            </a:xfrm>
            <a:prstGeom prst="rect">
              <a:avLst/>
            </a:prstGeom>
            <a:noFill/>
          </p:spPr>
          <p:txBody>
            <a:bodyPr wrap="square" rtlCol="0">
              <a:spAutoFit/>
            </a:bodyPr>
            <a:lstStyle/>
            <a:p>
              <a:r>
                <a:rPr lang="en-US" dirty="0">
                  <a:solidFill>
                    <a:schemeClr val="lt1"/>
                  </a:solidFill>
                </a:rPr>
                <a:t>Use</a:t>
              </a:r>
              <a:r>
                <a:rPr lang="en-US" dirty="0"/>
                <a:t> </a:t>
              </a:r>
              <a:r>
                <a:rPr lang="en-US" dirty="0">
                  <a:solidFill>
                    <a:schemeClr val="lt1"/>
                  </a:solidFill>
                </a:rPr>
                <a:t>Cases</a:t>
              </a:r>
            </a:p>
          </p:txBody>
        </p:sp>
        <p:sp>
          <p:nvSpPr>
            <p:cNvPr id="35" name="Rectangle 34"/>
            <p:cNvSpPr/>
            <p:nvPr/>
          </p:nvSpPr>
          <p:spPr>
            <a:xfrm>
              <a:off x="6257247" y="4618160"/>
              <a:ext cx="732893" cy="307777"/>
            </a:xfrm>
            <a:prstGeom prst="rect">
              <a:avLst/>
            </a:prstGeom>
          </p:spPr>
          <p:txBody>
            <a:bodyPr wrap="none">
              <a:spAutoFit/>
            </a:bodyPr>
            <a:lstStyle/>
            <a:p>
              <a:r>
                <a:rPr lang="en-US" dirty="0">
                  <a:solidFill>
                    <a:schemeClr val="lt1"/>
                  </a:solidFill>
                </a:rPr>
                <a:t>Details</a:t>
              </a:r>
            </a:p>
          </p:txBody>
        </p:sp>
      </p:grpSp>
      <p:cxnSp>
        <p:nvCxnSpPr>
          <p:cNvPr id="40" name="Elbow Connector 39"/>
          <p:cNvCxnSpPr>
            <a:stCxn id="2" idx="2"/>
            <a:endCxn id="16" idx="1"/>
          </p:cNvCxnSpPr>
          <p:nvPr/>
        </p:nvCxnSpPr>
        <p:spPr>
          <a:xfrm rot="16200000" flipH="1">
            <a:off x="3503703" y="1861867"/>
            <a:ext cx="1411132" cy="28066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1577788" y="2559617"/>
            <a:ext cx="4035068" cy="5140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22" idx="1"/>
          </p:cNvCxnSpPr>
          <p:nvPr/>
        </p:nvCxnSpPr>
        <p:spPr>
          <a:xfrm>
            <a:off x="1577788" y="2559617"/>
            <a:ext cx="4033713" cy="3217820"/>
          </a:xfrm>
          <a:prstGeom prst="bentConnector3">
            <a:avLst>
              <a:gd name="adj1" fmla="val 264"/>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19" idx="1"/>
          </p:cNvCxnSpPr>
          <p:nvPr/>
        </p:nvCxnSpPr>
        <p:spPr>
          <a:xfrm>
            <a:off x="2074460" y="2559617"/>
            <a:ext cx="3537583" cy="2221110"/>
          </a:xfrm>
          <a:prstGeom prst="bentConnector3">
            <a:avLst>
              <a:gd name="adj1" fmla="val 3319"/>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
        <p:nvSpPr>
          <p:cNvPr id="4" name="CustomShape 2"/>
          <p:cNvSpPr/>
          <p:nvPr/>
        </p:nvSpPr>
        <p:spPr>
          <a:xfrm>
            <a:off x="228600" y="57946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3 Project: Critiquin</a:t>
            </a:r>
            <a:r>
              <a:rPr lang="en-US" sz="2800" b="1" dirty="0">
                <a:latin typeface="Arial"/>
                <a:ea typeface="Source Sans Pro"/>
              </a:rPr>
              <a:t>g an MBSE Approach</a:t>
            </a:r>
            <a:endParaRPr sz="1600" dirty="0"/>
          </a:p>
        </p:txBody>
      </p:sp>
      <p:sp>
        <p:nvSpPr>
          <p:cNvPr id="5" name="CustomShape 3"/>
          <p:cNvSpPr/>
          <p:nvPr/>
        </p:nvSpPr>
        <p:spPr>
          <a:xfrm>
            <a:off x="228600" y="2111371"/>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sz="1400" dirty="0"/>
          </a:p>
          <a:p>
            <a:r>
              <a:rPr lang="en-US" b="1" dirty="0">
                <a:solidFill>
                  <a:srgbClr val="FFFFFF"/>
                </a:solidFill>
                <a:ea typeface="Source Sans Pro"/>
              </a:rPr>
              <a:t>REQUIRED STEPS</a:t>
            </a:r>
            <a:endParaRPr lang="en-US" dirty="0"/>
          </a:p>
          <a:p>
            <a:pPr>
              <a:lnSpc>
                <a:spcPct val="60000"/>
              </a:lnSpc>
            </a:pPr>
            <a:endParaRPr lang="en-US" dirty="0"/>
          </a:p>
          <a:p>
            <a:pPr>
              <a:lnSpc>
                <a:spcPct val="150000"/>
              </a:lnSpc>
            </a:pPr>
            <a:r>
              <a:rPr lang="en-US" b="1" dirty="0">
                <a:solidFill>
                  <a:schemeClr val="bg1"/>
                </a:solidFill>
              </a:rPr>
              <a:t>Step 1: Critique this project following the instructions.</a:t>
            </a:r>
          </a:p>
          <a:p>
            <a:pPr>
              <a:lnSpc>
                <a:spcPct val="150000"/>
              </a:lnSpc>
            </a:pPr>
            <a:r>
              <a:rPr lang="en-US" b="1" dirty="0">
                <a:solidFill>
                  <a:schemeClr val="bg1"/>
                </a:solidFill>
              </a:rPr>
              <a:t>Step 2. Save and upload the project in the platform.</a:t>
            </a:r>
          </a:p>
          <a:p>
            <a:pPr>
              <a:lnSpc>
                <a:spcPct val="150000"/>
              </a:lnSpc>
            </a:pPr>
            <a:r>
              <a:rPr lang="en-US" b="1" dirty="0">
                <a:solidFill>
                  <a:schemeClr val="bg1"/>
                </a:solidFill>
              </a:rPr>
              <a:t>Step 3. Peer review the two critiques from your peers that the platform will automatically assign you.</a:t>
            </a:r>
          </a:p>
        </p:txBody>
      </p:sp>
      <p:sp>
        <p:nvSpPr>
          <p:cNvPr id="8" name="CustomShape 4">
            <a:extLst>
              <a:ext uri="{FF2B5EF4-FFF2-40B4-BE49-F238E27FC236}">
                <a16:creationId xmlns:a16="http://schemas.microsoft.com/office/drawing/2014/main" id="{AA7DD3EA-CD3D-7644-B18D-92E72592A005}"/>
              </a:ext>
            </a:extLst>
          </p:cNvPr>
          <p:cNvSpPr/>
          <p:nvPr/>
        </p:nvSpPr>
        <p:spPr>
          <a:xfrm>
            <a:off x="228600" y="2497526"/>
            <a:ext cx="4794545" cy="38032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Critique this project MBSE approach covering:</a:t>
            </a:r>
          </a:p>
          <a:p>
            <a:pPr marL="342900" lvl="0" indent="-342900">
              <a:lnSpc>
                <a:spcPct val="150000"/>
              </a:lnSpc>
              <a:buClr>
                <a:schemeClr val="dk1"/>
              </a:buClr>
              <a:buSzPct val="84615"/>
              <a:buFont typeface="+mj-lt"/>
              <a:buAutoNum type="arabicPeriod"/>
            </a:pPr>
            <a:r>
              <a:rPr lang="en-US" dirty="0">
                <a:solidFill>
                  <a:schemeClr val="dk1"/>
                </a:solidFill>
              </a:rPr>
              <a:t>Scope and Purpose (limit 300 words)</a:t>
            </a:r>
          </a:p>
          <a:p>
            <a:pPr marL="342900" indent="-342900">
              <a:lnSpc>
                <a:spcPct val="150000"/>
              </a:lnSpc>
              <a:buClr>
                <a:schemeClr val="dk1"/>
              </a:buClr>
              <a:buSzPct val="84615"/>
              <a:buFontTx/>
              <a:buAutoNum type="arabicPeriod"/>
            </a:pPr>
            <a:r>
              <a:rPr lang="en-US" dirty="0">
                <a:solidFill>
                  <a:schemeClr val="dk1"/>
                </a:solidFill>
              </a:rPr>
              <a:t>Strengths and Weakness (limit 300 words)</a:t>
            </a:r>
          </a:p>
          <a:p>
            <a:pPr marL="342900" indent="-342900">
              <a:lnSpc>
                <a:spcPct val="150000"/>
              </a:lnSpc>
              <a:buClr>
                <a:schemeClr val="dk1"/>
              </a:buClr>
              <a:buSzPct val="84615"/>
              <a:buFontTx/>
              <a:buAutoNum type="arabicPeriod"/>
            </a:pPr>
            <a:r>
              <a:rPr lang="en-US" dirty="0">
                <a:solidFill>
                  <a:schemeClr val="dk1"/>
                </a:solidFill>
              </a:rPr>
              <a:t>Qualities of Great Models (limit 300 words)</a:t>
            </a:r>
          </a:p>
          <a:p>
            <a:pPr marL="342900" indent="-342900">
              <a:lnSpc>
                <a:spcPct val="150000"/>
              </a:lnSpc>
              <a:buClr>
                <a:schemeClr val="dk1"/>
              </a:buClr>
              <a:buSzPct val="84615"/>
              <a:buFontTx/>
              <a:buAutoNum type="arabicPeriod"/>
            </a:pPr>
            <a:r>
              <a:rPr lang="en-US" dirty="0">
                <a:solidFill>
                  <a:schemeClr val="dk1"/>
                </a:solidFill>
              </a:rPr>
              <a:t>Conclusions and Recommendations (limit 300 words)</a:t>
            </a:r>
          </a:p>
          <a:p>
            <a:pPr>
              <a:buClr>
                <a:schemeClr val="dk1"/>
              </a:buClr>
              <a:buSzPct val="84615"/>
            </a:pPr>
            <a:endParaRPr lang="en-US" dirty="0"/>
          </a:p>
          <a:p>
            <a:pPr>
              <a:buClr>
                <a:schemeClr val="dk1"/>
              </a:buClr>
              <a:buSzPct val="84615"/>
            </a:pPr>
            <a:r>
              <a:rPr lang="en-US" dirty="0"/>
              <a:t>You should presume that the rationale of the critique is "</a:t>
            </a:r>
            <a:r>
              <a:rPr lang="en-US" b="1" dirty="0"/>
              <a:t>Evaluate whether a project should adopt the MBSE approach or stay with the status-quo.</a:t>
            </a:r>
            <a:r>
              <a:rPr lang="en-US" dirty="0"/>
              <a:t>”</a:t>
            </a:r>
          </a:p>
          <a:p>
            <a:pPr>
              <a:buClr>
                <a:schemeClr val="dk1"/>
              </a:buClr>
              <a:buSzPct val="84615"/>
            </a:pPr>
            <a:endParaRPr lang="en-US" dirty="0">
              <a:solidFill>
                <a:schemeClr val="dk1"/>
              </a:solidFill>
            </a:endParaRPr>
          </a:p>
          <a:p>
            <a:pPr fontAlgn="base"/>
            <a:r>
              <a:rPr lang="en-US" i="1" dirty="0"/>
              <a:t>Please note that this project combines weeks 1 and 2 project submissions – good practices– from a previous course so you will not be conducting a critique of a full model.</a:t>
            </a:r>
          </a:p>
        </p:txBody>
      </p:sp>
    </p:spTree>
    <p:extLst>
      <p:ext uri="{BB962C8B-B14F-4D97-AF65-F5344CB8AC3E}">
        <p14:creationId xmlns:p14="http://schemas.microsoft.com/office/powerpoint/2010/main" val="59679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4"/>
            <a:ext cx="8528426" cy="724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1. Remark on whether the model is meeting the intended scope and purpose </a:t>
            </a:r>
            <a:r>
              <a:rPr lang="en-US" sz="2000" i="1" dirty="0"/>
              <a:t>[Limit 300 words]</a:t>
            </a:r>
            <a:endParaRPr sz="2000" i="1"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048568"/>
            <a:ext cx="8528426" cy="40394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200" dirty="0">
              <a:solidFill>
                <a:schemeClr val="tx1"/>
              </a:solidFill>
            </a:endParaRPr>
          </a:p>
        </p:txBody>
      </p:sp>
    </p:spTree>
    <p:extLst>
      <p:ext uri="{BB962C8B-B14F-4D97-AF65-F5344CB8AC3E}">
        <p14:creationId xmlns:p14="http://schemas.microsoft.com/office/powerpoint/2010/main" val="272192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
        <p:nvSpPr>
          <p:cNvPr id="4" name="CustomShape 2"/>
          <p:cNvSpPr/>
          <p:nvPr/>
        </p:nvSpPr>
        <p:spPr>
          <a:xfrm>
            <a:off x="286940" y="478919"/>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90534" y="1057659"/>
            <a:ext cx="8528426" cy="10408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2. List the model’s strengths and weaknesses. Your findings should relate back to specific instances of the model with screenshots or callbacks. </a:t>
            </a:r>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0" y="2122098"/>
            <a:ext cx="413059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b="1" i="1" dirty="0">
                <a:solidFill>
                  <a:schemeClr val="tx1"/>
                </a:solidFill>
                <a:ea typeface="Source Sans Pro"/>
              </a:rPr>
              <a:t>Strengths </a:t>
            </a:r>
          </a:p>
          <a:p>
            <a:r>
              <a:rPr lang="en-US" b="1" i="1" dirty="0">
                <a:solidFill>
                  <a:schemeClr val="tx1"/>
                </a:solidFill>
                <a:ea typeface="Source Sans Pro"/>
              </a:rPr>
              <a:t>(Limit 150 words)</a:t>
            </a:r>
          </a:p>
          <a:p>
            <a:endParaRPr lang="en-US" b="1" i="1" dirty="0">
              <a:solidFill>
                <a:schemeClr val="tx1"/>
              </a:solidFill>
            </a:endParaRPr>
          </a:p>
          <a:p>
            <a:pPr marL="171450" lvl="0" indent="-171450" fontAlgn="base">
              <a:buFont typeface="Arial" panose="020B0604020202020204" pitchFamily="34" charset="0"/>
              <a:buChar char="•"/>
            </a:pPr>
            <a:endParaRPr lang="en-US" sz="1250" i="1" dirty="0">
              <a:solidFill>
                <a:schemeClr val="tx1"/>
              </a:solidFill>
            </a:endParaRPr>
          </a:p>
          <a:p>
            <a:pPr>
              <a:lnSpc>
                <a:spcPct val="60000"/>
              </a:lnSpc>
            </a:pPr>
            <a:endParaRPr lang="en-US" sz="1250" dirty="0">
              <a:solidFill>
                <a:schemeClr val="tx1"/>
              </a:solidFill>
            </a:endParaRPr>
          </a:p>
          <a:p>
            <a:pPr>
              <a:lnSpc>
                <a:spcPct val="60000"/>
              </a:lnSpc>
            </a:pPr>
            <a:endParaRPr lang="en-US" sz="1050" dirty="0">
              <a:solidFill>
                <a:schemeClr val="tx1"/>
              </a:solidFill>
            </a:endParaRPr>
          </a:p>
        </p:txBody>
      </p:sp>
      <p:sp>
        <p:nvSpPr>
          <p:cNvPr id="8" name="CustomShape 5">
            <a:extLst>
              <a:ext uri="{FF2B5EF4-FFF2-40B4-BE49-F238E27FC236}">
                <a16:creationId xmlns:a16="http://schemas.microsoft.com/office/drawing/2014/main" id="{1BAEA7E3-014F-0A48-9E0C-CBFD53783085}"/>
              </a:ext>
            </a:extLst>
          </p:cNvPr>
          <p:cNvSpPr/>
          <p:nvPr/>
        </p:nvSpPr>
        <p:spPr>
          <a:xfrm>
            <a:off x="4554747" y="2207978"/>
            <a:ext cx="4260619" cy="406047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sz="1200" b="1" i="1" dirty="0">
                <a:solidFill>
                  <a:schemeClr val="tx1"/>
                </a:solidFill>
                <a:ea typeface="Source Sans Pro"/>
              </a:rPr>
              <a:t>Weakness</a:t>
            </a:r>
          </a:p>
          <a:p>
            <a:r>
              <a:rPr lang="en-US" sz="1200" b="1" i="1" dirty="0">
                <a:solidFill>
                  <a:schemeClr val="tx1"/>
                </a:solidFill>
                <a:ea typeface="Source Sans Pro"/>
              </a:rPr>
              <a:t>(Limit 150 words)</a:t>
            </a:r>
          </a:p>
          <a:p>
            <a:endParaRPr lang="en-US" sz="1200" b="1" i="1" dirty="0">
              <a:solidFill>
                <a:schemeClr val="tx1"/>
              </a:solidFill>
              <a:ea typeface="Source Sans Pro"/>
            </a:endParaRPr>
          </a:p>
          <a:p>
            <a:pPr marL="171450" lvl="0" indent="-171450" fontAlgn="base">
              <a:buFont typeface="Arial" panose="020B0604020202020204" pitchFamily="34" charset="0"/>
              <a:buChar char="•"/>
            </a:pPr>
            <a:endParaRPr lang="en-US" sz="1250" dirty="0"/>
          </a:p>
          <a:p>
            <a:endParaRPr lang="en-US" sz="1250" b="1" i="1" dirty="0">
              <a:solidFill>
                <a:schemeClr val="tx1"/>
              </a:solidFill>
              <a:ea typeface="Source Sans Pro"/>
            </a:endParaRPr>
          </a:p>
          <a:p>
            <a:endParaRPr lang="en-US" b="1" i="1" dirty="0">
              <a:solidFill>
                <a:schemeClr val="tx1"/>
              </a:solidFill>
            </a:endParaRPr>
          </a:p>
          <a:p>
            <a:endParaRPr lang="en-US" i="1" dirty="0">
              <a:solidFill>
                <a:schemeClr val="tx1"/>
              </a:solidFill>
            </a:endParaRPr>
          </a:p>
          <a:p>
            <a:pPr>
              <a:lnSpc>
                <a:spcPct val="60000"/>
              </a:lnSpc>
            </a:pPr>
            <a:endParaRPr lang="en-US" sz="1050" dirty="0">
              <a:solidFill>
                <a:schemeClr val="tx1"/>
              </a:solidFill>
            </a:endParaRPr>
          </a:p>
          <a:p>
            <a:pPr>
              <a:lnSpc>
                <a:spcPct val="60000"/>
              </a:lnSpc>
            </a:pPr>
            <a:endParaRPr lang="en-US" sz="1050" dirty="0">
              <a:solidFill>
                <a:schemeClr val="tx1"/>
              </a:solidFill>
            </a:endParaRPr>
          </a:p>
        </p:txBody>
      </p:sp>
    </p:spTree>
    <p:extLst>
      <p:ext uri="{BB962C8B-B14F-4D97-AF65-F5344CB8AC3E}">
        <p14:creationId xmlns:p14="http://schemas.microsoft.com/office/powerpoint/2010/main" val="97831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
        <p:nvSpPr>
          <p:cNvPr id="4" name="CustomShape 2"/>
          <p:cNvSpPr/>
          <p:nvPr/>
        </p:nvSpPr>
        <p:spPr>
          <a:xfrm>
            <a:off x="228600" y="57972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106760"/>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3. Evaluate the model against three qualities of great models, as well as supplementary behaviors or qualities you believe are relevant to MBSE. </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42593" y="2321915"/>
            <a:ext cx="8528426" cy="36698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1" i="1" dirty="0">
              <a:solidFill>
                <a:schemeClr val="tx1"/>
              </a:solidFill>
              <a:ea typeface="Source Sans Pro"/>
            </a:endParaRPr>
          </a:p>
          <a:p>
            <a:pPr marL="285750" lvl="0" indent="-285750" fontAlgn="base">
              <a:buFont typeface="Arial" panose="020B0604020202020204" pitchFamily="34" charset="0"/>
              <a:buChar char="•"/>
            </a:pPr>
            <a:endParaRPr lang="en-US" sz="16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33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17</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3"/>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fontAlgn="base"/>
            <a:r>
              <a:rPr lang="en-US" sz="2000" dirty="0"/>
              <a:t>4. </a:t>
            </a:r>
            <a:r>
              <a:rPr lang="en-US" sz="2000"/>
              <a:t>Offer your conclusions and recommendations evaluating whether a project should adopt the MBSE approach or stay with the status-quo.</a:t>
            </a:r>
          </a:p>
          <a:p>
            <a:pPr lvl="0" fontAlgn="base"/>
            <a:r>
              <a:rPr lang="en-US" sz="2000" i="1"/>
              <a:t>[</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406244"/>
            <a:ext cx="8528426" cy="384796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sz="18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12449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3 </a:t>
            </a:r>
            <a:r>
              <a:rPr lang="en-US" sz="2800" b="1" strike="noStrike" dirty="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dirty="0"/>
          </a:p>
          <a:p>
            <a:pPr>
              <a:lnSpc>
                <a:spcPct val="110000"/>
              </a:lnSpc>
            </a:pPr>
            <a:endParaRPr dirty="0"/>
          </a:p>
        </p:txBody>
      </p:sp>
      <p:sp>
        <p:nvSpPr>
          <p:cNvPr id="8" name="TextBox 7">
            <a:extLst>
              <a:ext uri="{FF2B5EF4-FFF2-40B4-BE49-F238E27FC236}">
                <a16:creationId xmlns:a16="http://schemas.microsoft.com/office/drawing/2014/main" id="{30B69AC7-D822-3445-884D-637331D2EC31}"/>
              </a:ext>
            </a:extLst>
          </p:cNvPr>
          <p:cNvSpPr txBox="1"/>
          <p:nvPr/>
        </p:nvSpPr>
        <p:spPr>
          <a:xfrm>
            <a:off x="250902" y="1897426"/>
            <a:ext cx="4545385" cy="4308872"/>
          </a:xfrm>
          <a:prstGeom prst="rect">
            <a:avLst/>
          </a:prstGeom>
          <a:noFill/>
        </p:spPr>
        <p:txBody>
          <a:bodyPr wrap="square" rtlCol="0">
            <a:spAutoFit/>
          </a:bodyPr>
          <a:lstStyle/>
          <a:p>
            <a:pPr fontAlgn="base"/>
            <a:r>
              <a:rPr lang="en-US" sz="1500" dirty="0"/>
              <a:t>In Week 3, you will choose, download, and critique one of the projects we provided. </a:t>
            </a:r>
          </a:p>
          <a:p>
            <a:pPr fontAlgn="base"/>
            <a:r>
              <a:rPr lang="en-US" sz="1500" dirty="0"/>
              <a:t>Please note that the project provided combines weeks 1 and 2 project submissions – good practices– from a previous course so you will not be conducting a critique of a full model.</a:t>
            </a:r>
          </a:p>
          <a:p>
            <a:pPr fontAlgn="base"/>
            <a:endParaRPr lang="en-US" sz="1500" dirty="0"/>
          </a:p>
          <a:p>
            <a:pPr fontAlgn="base"/>
            <a:r>
              <a:rPr lang="en-US" sz="1500" dirty="0"/>
              <a:t>Each document contains real cases from different industries, so you can select the one you are more interested in.</a:t>
            </a:r>
          </a:p>
          <a:p>
            <a:pPr fontAlgn="base"/>
            <a:endParaRPr lang="en-US" sz="1500" dirty="0"/>
          </a:p>
          <a:p>
            <a:pPr fontAlgn="base"/>
            <a:r>
              <a:rPr lang="en-US" sz="1500" b="1" dirty="0"/>
              <a:t>Project Objectives</a:t>
            </a:r>
          </a:p>
          <a:p>
            <a:pPr marL="285750" lvl="2" indent="-285750" fontAlgn="base">
              <a:buFont typeface="Arial" panose="020B0604020202020204" pitchFamily="34" charset="0"/>
              <a:buChar char="•"/>
            </a:pPr>
            <a:r>
              <a:rPr lang="en-US" sz="1500" dirty="0"/>
              <a:t>To practice creating quality critiques</a:t>
            </a:r>
          </a:p>
          <a:p>
            <a:pPr lvl="2" fontAlgn="base"/>
            <a:endParaRPr lang="en-US" sz="1500" dirty="0"/>
          </a:p>
          <a:p>
            <a:pPr fontAlgn="base"/>
            <a:r>
              <a:rPr lang="en-US" sz="1500" dirty="0"/>
              <a:t>You should presume that the rationale for your critique is to: "</a:t>
            </a:r>
            <a:r>
              <a:rPr lang="en-US" sz="1500" b="1" dirty="0"/>
              <a:t>Evaluate whether a project should adopt the MBSE approach or stay with the status-quo.</a:t>
            </a:r>
            <a:r>
              <a:rPr lang="en-US" sz="1500" dirty="0"/>
              <a:t>”</a:t>
            </a:r>
          </a:p>
        </p:txBody>
      </p:sp>
      <p:sp>
        <p:nvSpPr>
          <p:cNvPr id="9" name="CustomShape 5">
            <a:extLst>
              <a:ext uri="{FF2B5EF4-FFF2-40B4-BE49-F238E27FC236}">
                <a16:creationId xmlns:a16="http://schemas.microsoft.com/office/drawing/2014/main" id="{DF9C045C-FDFB-4505-ABD1-480B74A1E962}"/>
              </a:ext>
            </a:extLst>
          </p:cNvPr>
          <p:cNvSpPr/>
          <p:nvPr/>
        </p:nvSpPr>
        <p:spPr>
          <a:xfrm>
            <a:off x="5045446" y="1455670"/>
            <a:ext cx="3769920" cy="443980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TASKS</a:t>
            </a:r>
            <a:endParaRPr sz="1400" dirty="0"/>
          </a:p>
          <a:p>
            <a:pPr>
              <a:lnSpc>
                <a:spcPct val="60000"/>
              </a:lnSpc>
            </a:pPr>
            <a:endParaRPr sz="1400" dirty="0"/>
          </a:p>
          <a:p>
            <a:pPr>
              <a:lnSpc>
                <a:spcPct val="150000"/>
              </a:lnSpc>
            </a:pPr>
            <a:r>
              <a:rPr lang="en-US" b="1" dirty="0">
                <a:solidFill>
                  <a:schemeClr val="bg1"/>
                </a:solidFill>
              </a:rPr>
              <a:t>Task 1: </a:t>
            </a:r>
            <a:r>
              <a:rPr lang="en-US" dirty="0">
                <a:solidFill>
                  <a:schemeClr val="bg1"/>
                </a:solidFill>
              </a:rPr>
              <a:t>Read slides 3 through 12</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2</a:t>
            </a:r>
            <a:r>
              <a:rPr lang="en-US" dirty="0">
                <a:solidFill>
                  <a:schemeClr val="bg1"/>
                </a:solidFill>
              </a:rPr>
              <a:t>: Critique whether the project outlined in slides 3 through 12 should adopt a MBSE approach. Templates for your critique are provided on slides 14-17. </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3</a:t>
            </a:r>
            <a:r>
              <a:rPr lang="en-US" dirty="0">
                <a:solidFill>
                  <a:schemeClr val="bg1"/>
                </a:solidFill>
              </a:rPr>
              <a:t>: Enter your name on slide 1.</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4</a:t>
            </a:r>
            <a:r>
              <a:rPr lang="en-US" dirty="0">
                <a:solidFill>
                  <a:schemeClr val="bg1"/>
                </a:solidFill>
              </a:rPr>
              <a:t>: Save the file as: [</a:t>
            </a:r>
            <a:r>
              <a:rPr lang="en-US" b="1" dirty="0">
                <a:solidFill>
                  <a:schemeClr val="bg1"/>
                </a:solidFill>
              </a:rPr>
              <a:t>W3Critique_Name_Surname</a:t>
            </a:r>
            <a:r>
              <a:rPr lang="en-US" dirty="0">
                <a:solidFill>
                  <a:schemeClr val="bg1"/>
                </a:solidFill>
              </a:rPr>
              <a:t>] </a:t>
            </a:r>
          </a:p>
          <a:p>
            <a:pPr>
              <a:lnSpc>
                <a:spcPct val="150000"/>
              </a:lnSpc>
            </a:pPr>
            <a:endParaRPr dirty="0"/>
          </a:p>
        </p:txBody>
      </p:sp>
    </p:spTree>
    <p:extLst>
      <p:ext uri="{BB962C8B-B14F-4D97-AF65-F5344CB8AC3E}">
        <p14:creationId xmlns:p14="http://schemas.microsoft.com/office/powerpoint/2010/main" val="130835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754874"/>
          </a:xfrm>
          <a:prstGeom prst="rect">
            <a:avLst/>
          </a:prstGeom>
        </p:spPr>
        <p:txBody>
          <a:bodyPr wrap="square">
            <a:spAutoFit/>
          </a:bodyPr>
          <a:lstStyle/>
          <a:p>
            <a:r>
              <a:rPr lang="en-US" dirty="0">
                <a:latin typeface="+mj-lt"/>
              </a:rPr>
              <a:t>What is your system? What is in scope for the MBSE effort for your chosen system?</a:t>
            </a:r>
          </a:p>
          <a:p>
            <a:endParaRPr lang="en-US" dirty="0">
              <a:latin typeface="+mj-lt"/>
            </a:endParaRPr>
          </a:p>
          <a:p>
            <a:endParaRPr lang="en-US" dirty="0">
              <a:latin typeface="+mj-lt"/>
            </a:endParaRPr>
          </a:p>
          <a:p>
            <a:r>
              <a:rPr lang="en-US" dirty="0">
                <a:latin typeface="+mj-lt"/>
              </a:rPr>
              <a:t>I will attempt to apply MBSE to build a software system for an option data delivery system (</a:t>
            </a:r>
            <a:r>
              <a:rPr lang="en-US">
                <a:latin typeface="+mj-lt"/>
              </a:rPr>
              <a:t>ODD). ODD </a:t>
            </a:r>
            <a:r>
              <a:rPr lang="en-US" dirty="0">
                <a:latin typeface="+mj-lt"/>
              </a:rPr>
              <a:t>is a complex system that interfaces with production tooling and machinery as well as information technology systems.  It is a system that provides data to tooling and machinery in the Body shop assembly to give instructions on which holes should be punched in the sheet metal based on option content of a automotive vehicle.  It also communicates by sending and receiving data for the vehicle through a programmable logic controller that has a defined bitmap shared with the master parts list and vehicle ordering system.</a:t>
            </a:r>
          </a:p>
          <a:p>
            <a:endParaRPr lang="en-US" dirty="0">
              <a:latin typeface="+mj-lt"/>
            </a:endParaRPr>
          </a:p>
          <a:p>
            <a:r>
              <a:rPr lang="en-US" dirty="0">
                <a:latin typeface="+mj-lt"/>
              </a:rPr>
              <a:t>The purpose of this MBSE model is to help manage the development of this complex system.  The goal is to better manage the requirements of the different subsystems, identify any conflicts and improve management of the bitmapping.  The model will also bring awareness if operating conditions and boundary conditions are met by the software, including compliance and safety regulatory requirements. The MBSE strategy will maintain a repository of information, include verification and validation and ensure sharing of information cross-functionally in the participating teams. </a:t>
            </a:r>
          </a:p>
        </p:txBody>
      </p:sp>
    </p:spTree>
    <p:extLst>
      <p:ext uri="{BB962C8B-B14F-4D97-AF65-F5344CB8AC3E}">
        <p14:creationId xmlns:p14="http://schemas.microsoft.com/office/powerpoint/2010/main" val="176686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5693866"/>
          </a:xfrm>
          <a:prstGeom prst="rect">
            <a:avLst/>
          </a:prstGeom>
        </p:spPr>
        <p:txBody>
          <a:bodyPr wrap="square">
            <a:spAutoFit/>
          </a:bodyPr>
          <a:lstStyle/>
          <a:p>
            <a:r>
              <a:rPr lang="en-US" dirty="0"/>
              <a:t>How would the approach to this project change with MBSE?</a:t>
            </a:r>
          </a:p>
          <a:p>
            <a:endParaRPr lang="en-US" dirty="0"/>
          </a:p>
          <a:p>
            <a:endParaRPr lang="en-US" dirty="0"/>
          </a:p>
          <a:p>
            <a:r>
              <a:rPr lang="en-US" dirty="0"/>
              <a:t>One of the biggest hurdles for the this project is to allow information flow between the cross-functionally teams such as  embedded controls teams, software teams and program managers. This is will be facilitated by the MBSE approach.  The MBSE model will connect with software tools used by the cross-functional teams and facilitate the flow of information.  As changes are made by the teams for requirements, the changes are instantly share with the participating teams.  This will ensure the teams have the most current information at any given period of time. As conflicts occur, the teams can manually roll back the changes as needed.  To facilitate this flow our MBSE approach needs to tackle three major challenges:</a:t>
            </a:r>
          </a:p>
          <a:p>
            <a:endParaRPr lang="en-US" dirty="0"/>
          </a:p>
          <a:p>
            <a:pPr marL="342900" indent="-342900">
              <a:buFont typeface="+mj-lt"/>
              <a:buAutoNum type="arabicPeriod"/>
            </a:pPr>
            <a:r>
              <a:rPr lang="en-US" dirty="0"/>
              <a:t>Information sharing is a main challenge that the MBSE will help overcome.  The MBSE model needs to integrate with the tools used by the cross-functionally teams and provide updates whenever there is a change. Tools must be in place to check for updates being made by the team.  If changes have been made, the model must check the updates to ensure they satisfy the model parameters.  If the changes are acceptable, then the information is shared to all the tools in the format needed by the teams.</a:t>
            </a:r>
          </a:p>
          <a:p>
            <a:pPr marL="342900" indent="-342900">
              <a:buFont typeface="+mj-lt"/>
              <a:buAutoNum type="arabicPeriod"/>
            </a:pPr>
            <a:r>
              <a:rPr lang="en-US" dirty="0"/>
              <a:t>After the MBSE model connects to the various tools, we will define rules that explain how changes to one area affects changes to others.  The different tools do not necessarily speak the same language and we will need to translate the information.  MBSE will handle this and is the major part of the MBSE approach.</a:t>
            </a:r>
          </a:p>
          <a:p>
            <a:pPr marL="342900" indent="-342900">
              <a:buFont typeface="+mj-lt"/>
              <a:buAutoNum type="arabicPeriod"/>
            </a:pPr>
            <a:r>
              <a:rPr lang="en-US" dirty="0"/>
              <a:t>MBSE models need to validation checks for the changes to ensure issues are not created downstream for the teams. An example validation check can be to see if the components of the systems are performing at least one task once a change is made.  We could also follow up with another validation check to make sure the change is not contradicting other requirements.</a:t>
            </a:r>
          </a:p>
        </p:txBody>
      </p:sp>
    </p:spTree>
    <p:extLst>
      <p:ext uri="{BB962C8B-B14F-4D97-AF65-F5344CB8AC3E}">
        <p14:creationId xmlns:p14="http://schemas.microsoft.com/office/powerpoint/2010/main" val="318831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970318"/>
          </a:xfrm>
          <a:prstGeom prst="rect">
            <a:avLst/>
          </a:prstGeom>
        </p:spPr>
        <p:txBody>
          <a:bodyPr wrap="square">
            <a:spAutoFit/>
          </a:bodyPr>
          <a:lstStyle/>
          <a:p>
            <a:r>
              <a:rPr lang="en-US" dirty="0"/>
              <a:t>What are the purposes of your MBSE effort? Describe the financial and non-financial benefits you expect.</a:t>
            </a:r>
          </a:p>
          <a:p>
            <a:endParaRPr lang="en-US" dirty="0"/>
          </a:p>
          <a:p>
            <a:r>
              <a:rPr lang="en-US" dirty="0"/>
              <a:t>ODD deals with piercing of holes in sheet metal very early in the build process and therefore tolerance for errors is extremely low.  Teams face two huge challenges.</a:t>
            </a:r>
          </a:p>
          <a:p>
            <a:endParaRPr lang="en-US" dirty="0"/>
          </a:p>
          <a:p>
            <a:pPr marL="342900" indent="-342900">
              <a:buFont typeface="+mj-lt"/>
              <a:buAutoNum type="arabicPeriod"/>
            </a:pPr>
            <a:r>
              <a:rPr lang="en-US" dirty="0"/>
              <a:t>Teams cannot be flexible about updating requirements (i.e. PLC bitmaps) later in the build process since it will have adverse consequences.  Teams will need to be timely when implementing the latest bitmap sequence at the upper and lower systems as decisions are made about option content.</a:t>
            </a:r>
          </a:p>
          <a:p>
            <a:pPr marL="342900" indent="-342900">
              <a:buFont typeface="+mj-lt"/>
              <a:buAutoNum type="arabicPeriod"/>
            </a:pPr>
            <a:r>
              <a:rPr lang="en-US" dirty="0"/>
              <a:t>They have to speed an enormous amount of time testing the software and verifying the bitmap is correct because the tolerance for error is low and is expensive.</a:t>
            </a:r>
          </a:p>
          <a:p>
            <a:pPr marL="342900" indent="-342900">
              <a:buFont typeface="+mj-lt"/>
              <a:buAutoNum type="arabicPeriod"/>
            </a:pPr>
            <a:endParaRPr lang="en-US" dirty="0"/>
          </a:p>
          <a:p>
            <a:r>
              <a:rPr lang="en-US" dirty="0"/>
              <a:t>Both challenges translate to lower profits due to scrapping materials, which yields either increased cost or reduced revenue.  The MBSE approach will attempt to address both challenges.  It creates higher visibility with proper information flow.  Leadership can make better tradeoff decision when evaluating change requests or requirement updates.  This greatly reduces testing costs since MBSE performs validation and enables automation.</a:t>
            </a:r>
          </a:p>
          <a:p>
            <a:endParaRPr lang="en-US" dirty="0"/>
          </a:p>
          <a:p>
            <a:endParaRPr lang="en-US" dirty="0"/>
          </a:p>
        </p:txBody>
      </p:sp>
    </p:spTree>
    <p:extLst>
      <p:ext uri="{BB962C8B-B14F-4D97-AF65-F5344CB8AC3E}">
        <p14:creationId xmlns:p14="http://schemas.microsoft.com/office/powerpoint/2010/main" val="181417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0" y="886167"/>
            <a:ext cx="8973130" cy="5632311"/>
          </a:xfrm>
          <a:prstGeom prst="rect">
            <a:avLst/>
          </a:prstGeom>
        </p:spPr>
        <p:txBody>
          <a:bodyPr wrap="square">
            <a:spAutoFit/>
          </a:bodyPr>
          <a:lstStyle/>
          <a:p>
            <a:r>
              <a:rPr lang="en-US" sz="1200" dirty="0"/>
              <a:t>Describe how will you model the system. Briefly describe your approach to each of the major tenets of MBSE.</a:t>
            </a:r>
          </a:p>
          <a:p>
            <a:endParaRPr lang="en-US" sz="1200" dirty="0"/>
          </a:p>
          <a:p>
            <a:pPr marR="5580"/>
            <a:r>
              <a:rPr lang="en-US" sz="1200" b="1" dirty="0">
                <a:latin typeface="Calibri" panose="020F0502020204030204" pitchFamily="34" charset="0"/>
              </a:rPr>
              <a:t>Central Model or Federation of Models: </a:t>
            </a:r>
            <a:endParaRPr lang="en-US" sz="1200" dirty="0">
              <a:latin typeface="Calibri" panose="020F0502020204030204" pitchFamily="34" charset="0"/>
            </a:endParaRPr>
          </a:p>
          <a:p>
            <a:r>
              <a:rPr lang="en-US" sz="1200" dirty="0">
                <a:latin typeface="Calibri" panose="020F0502020204030204" pitchFamily="34" charset="0"/>
              </a:rPr>
              <a:t>We are attempting to group the outputs of different software used by the cross functional teams because each software performs a series of complex functions that could be independently treated as a model. All these models connect with the MBSE model and teams keep using the software tools that they are currently using. Therefore, our strategy is a federation of models. </a:t>
            </a:r>
          </a:p>
          <a:p>
            <a:r>
              <a:rPr lang="en-US" sz="1200" b="1" dirty="0">
                <a:latin typeface="Calibri" panose="020F0502020204030204" pitchFamily="34" charset="0"/>
              </a:rPr>
              <a:t>Model Views</a:t>
            </a:r>
            <a:endParaRPr lang="en-US" sz="1200" dirty="0">
              <a:latin typeface="Calibri" panose="020F0502020204030204" pitchFamily="34" charset="0"/>
            </a:endParaRPr>
          </a:p>
          <a:p>
            <a:r>
              <a:rPr lang="en-US" sz="1200" dirty="0">
                <a:latin typeface="Calibri" panose="020F0502020204030204" pitchFamily="34" charset="0"/>
              </a:rPr>
              <a:t>The MBSE approach will accumulate the information and notify each stakeholder whenever there is a change made by someone in the system. These could be in the form of alerts generated using email and in-software notifications. In addition, the MBSE strategy will set software triggers into the various software tools to update them whenever it finds old or irrelevant information. Users will have the most up to date information.</a:t>
            </a:r>
          </a:p>
          <a:p>
            <a:r>
              <a:rPr lang="en-US" sz="1200" b="1" dirty="0">
                <a:latin typeface="Calibri" panose="020F0502020204030204" pitchFamily="34" charset="0"/>
              </a:rPr>
              <a:t>Model repository or library</a:t>
            </a:r>
            <a:endParaRPr lang="en-US" sz="1200" dirty="0">
              <a:latin typeface="Calibri" panose="020F0502020204030204" pitchFamily="34" charset="0"/>
            </a:endParaRPr>
          </a:p>
          <a:p>
            <a:r>
              <a:rPr lang="en-US" sz="1200" dirty="0">
                <a:latin typeface="Calibri" panose="020F0502020204030204" pitchFamily="34" charset="0"/>
              </a:rPr>
              <a:t>Our MBSE approach will work as a translator for various software systems. This translation function can be built modularly, so that we can add and remove software programs at will. The translation rules for each software program will be different and can be stored in a library or repository. </a:t>
            </a:r>
          </a:p>
          <a:p>
            <a:pPr marR="99600"/>
            <a:r>
              <a:rPr lang="en-US" sz="1200" b="1" dirty="0">
                <a:latin typeface="Calibri" panose="020F0502020204030204" pitchFamily="34" charset="0"/>
              </a:rPr>
              <a:t>Standards and Patterns</a:t>
            </a:r>
            <a:endParaRPr lang="en-US" sz="1200" dirty="0">
              <a:latin typeface="Calibri" panose="020F0502020204030204" pitchFamily="34" charset="0"/>
            </a:endParaRPr>
          </a:p>
          <a:p>
            <a:pPr marR="78050"/>
            <a:r>
              <a:rPr lang="en-US" sz="1200" dirty="0">
                <a:latin typeface="Calibri" panose="020F0502020204030204" pitchFamily="34" charset="0"/>
              </a:rPr>
              <a:t>The MBSE strategy will rely on web services, best practices &amp; standards to communicate with various software components. It would utilize web triggers to identify/notice any changes made by team members. It will also use triggers to update the information in the relevant software. These are example software standards used for communications. </a:t>
            </a:r>
          </a:p>
          <a:p>
            <a:r>
              <a:rPr lang="en-US" sz="1200" b="1" dirty="0">
                <a:latin typeface="Calibri" panose="020F0502020204030204" pitchFamily="34" charset="0"/>
              </a:rPr>
              <a:t>Model Checking: Logically Verifiable Rules or Tests</a:t>
            </a:r>
            <a:endParaRPr lang="en-US" sz="1200" dirty="0">
              <a:latin typeface="Calibri" panose="020F0502020204030204" pitchFamily="34" charset="0"/>
            </a:endParaRPr>
          </a:p>
          <a:p>
            <a:pPr marR="76870"/>
            <a:r>
              <a:rPr lang="en-US" sz="1200" dirty="0">
                <a:latin typeface="Calibri" panose="020F0502020204030204" pitchFamily="34" charset="0"/>
              </a:rPr>
              <a:t>As mentioned previously our MBSE approach will have certain sanity/verification checks so that people don't make changes haphazardly. </a:t>
            </a:r>
          </a:p>
          <a:p>
            <a:pPr marR="112670"/>
            <a:r>
              <a:rPr lang="en-US" sz="1200" b="1" dirty="0">
                <a:latin typeface="Calibri" panose="020F0502020204030204" pitchFamily="34" charset="0"/>
              </a:rPr>
              <a:t>Ontology </a:t>
            </a:r>
            <a:endParaRPr lang="en-US" sz="1200" dirty="0">
              <a:latin typeface="Calibri" panose="020F0502020204030204" pitchFamily="34" charset="0"/>
            </a:endParaRPr>
          </a:p>
          <a:p>
            <a:pPr marR="79070"/>
            <a:r>
              <a:rPr lang="en-US" sz="1200" dirty="0">
                <a:latin typeface="Calibri" panose="020F0502020204030204" pitchFamily="34" charset="0"/>
              </a:rPr>
              <a:t>For our software development system there are certain definitions and terminologies that are used throughout the product development organization such as components, bitmap, bugs, user acceptance test cases, technical specification, and code. These entities have defined relationships. The MBSE strategy will use these existing ontologies in its approach.</a:t>
            </a:r>
          </a:p>
          <a:p>
            <a:r>
              <a:rPr lang="en-US" sz="1200" b="1" dirty="0">
                <a:latin typeface="Calibri" panose="020F0502020204030204" pitchFamily="34" charset="0"/>
              </a:rPr>
              <a:t>MBSE Methodology </a:t>
            </a:r>
            <a:endParaRPr lang="en-US" sz="1200" dirty="0">
              <a:latin typeface="Calibri" panose="020F0502020204030204" pitchFamily="34" charset="0"/>
            </a:endParaRPr>
          </a:p>
          <a:p>
            <a:r>
              <a:rPr lang="en-US" sz="1200" dirty="0">
                <a:latin typeface="Calibri" panose="020F0502020204030204" pitchFamily="34" charset="0"/>
              </a:rPr>
              <a:t>As defined above, the MBSE approach will have four parts: a listener that will find when an update is made to a software component using webhooks, a translator that translates the input from one software to a format understandable by others, a trigger to update the other software components with the changes, and a sanity check on the updates to make sure they are consistent with the overall system.</a:t>
            </a:r>
            <a:endParaRPr lang="en-US" sz="1200" dirty="0"/>
          </a:p>
          <a:p>
            <a:endParaRPr lang="en-US" sz="1200" dirty="0"/>
          </a:p>
        </p:txBody>
      </p:sp>
    </p:spTree>
    <p:extLst>
      <p:ext uri="{BB962C8B-B14F-4D97-AF65-F5344CB8AC3E}">
        <p14:creationId xmlns:p14="http://schemas.microsoft.com/office/powerpoint/2010/main" val="142985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3539430"/>
          </a:xfrm>
          <a:prstGeom prst="rect">
            <a:avLst/>
          </a:prstGeom>
        </p:spPr>
        <p:txBody>
          <a:bodyPr wrap="square">
            <a:spAutoFit/>
          </a:bodyPr>
          <a:lstStyle/>
          <a:p>
            <a:r>
              <a:rPr lang="en-US" dirty="0"/>
              <a:t>Reflect on the qualities of great models – what are the top three you are concerned about for your MBSE approach?</a:t>
            </a:r>
          </a:p>
          <a:p>
            <a:endParaRPr lang="en-US" dirty="0"/>
          </a:p>
          <a:p>
            <a:r>
              <a:rPr lang="en-US" b="1" dirty="0"/>
              <a:t>Availability of Interfaces: </a:t>
            </a:r>
            <a:r>
              <a:rPr lang="en-US" dirty="0"/>
              <a:t>One key success factors for the MBSE approach is its availability of interfaces. In talking to other software tools, each potentially having different interfaces, our MBSE strategy should support most software standards for communication. </a:t>
            </a:r>
          </a:p>
          <a:p>
            <a:endParaRPr lang="en-US" dirty="0"/>
          </a:p>
          <a:p>
            <a:r>
              <a:rPr lang="en-US" b="1" dirty="0"/>
              <a:t>Internally Consistent: </a:t>
            </a:r>
            <a:r>
              <a:rPr lang="en-US" dirty="0"/>
              <a:t>One of the biggest goals of our MBSE strategy is to facilitate information flow and to maintain the most up to date and current information across the project. To achieve this the model needs to be internally consistent. If multiple software components are making changes at the same time, it should identify what changes are being made by which software and make updates accordingly.</a:t>
            </a:r>
          </a:p>
          <a:p>
            <a:endParaRPr lang="en-US" dirty="0"/>
          </a:p>
          <a:p>
            <a:r>
              <a:rPr lang="en-US" dirty="0"/>
              <a:t> </a:t>
            </a:r>
          </a:p>
          <a:p>
            <a:r>
              <a:rPr lang="en-US" b="1" dirty="0"/>
              <a:t>Verification &amp; Validation With Models: </a:t>
            </a:r>
            <a:r>
              <a:rPr lang="en-US" dirty="0"/>
              <a:t>Our MBSE strategy is reliant on our model to perform sanity tests to ensure that we always have a complete and consistent system. This quality is another important enabler for other qualities like model fidelity and credibility.</a:t>
            </a:r>
          </a:p>
        </p:txBody>
      </p:sp>
    </p:spTree>
    <p:extLst>
      <p:ext uri="{BB962C8B-B14F-4D97-AF65-F5344CB8AC3E}">
        <p14:creationId xmlns:p14="http://schemas.microsoft.com/office/powerpoint/2010/main" val="123122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2677656"/>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strategy? </a:t>
            </a:r>
          </a:p>
          <a:p>
            <a:endParaRPr lang="en-US" dirty="0"/>
          </a:p>
          <a:p>
            <a:r>
              <a:rPr lang="en-US" dirty="0"/>
              <a:t>Times are evolving in software development and the use of systems engineering.  Tasks mentioned above are performed by software engineers/developers that are starting to use systems thinking. In bigger projects where multiple development teams are involved, some of the engineers have to work on interface management to enable interaction between two disjoint software components. Another role that sometimes engineers need to deal with is change management, since they are the ones building the system, they often find issues and glitches in initial specifications during development and have to take the lead communicating these issues and getting them fixed by the right stakeholders. Both these tasks would be better supported by our MBSE approach since it allows for better information flow in the system.</a:t>
            </a:r>
          </a:p>
        </p:txBody>
      </p:sp>
    </p:spTree>
    <p:extLst>
      <p:ext uri="{BB962C8B-B14F-4D97-AF65-F5344CB8AC3E}">
        <p14:creationId xmlns:p14="http://schemas.microsoft.com/office/powerpoint/2010/main" val="53929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a:t>
            </a:r>
            <a:r>
              <a:rPr lang="en-US" sz="2000" b="1" dirty="0"/>
              <a:t>: Develop Five Queries for Your System</a:t>
            </a:r>
          </a:p>
        </p:txBody>
      </p:sp>
      <p:graphicFrame>
        <p:nvGraphicFramePr>
          <p:cNvPr id="5" name="Table 4"/>
          <p:cNvGraphicFramePr>
            <a:graphicFrameLocks noGrp="1"/>
          </p:cNvGraphicFramePr>
          <p:nvPr/>
        </p:nvGraphicFramePr>
        <p:xfrm>
          <a:off x="577807" y="2996444"/>
          <a:ext cx="7795227" cy="3474720"/>
        </p:xfrm>
        <a:graphic>
          <a:graphicData uri="http://schemas.openxmlformats.org/drawingml/2006/table">
            <a:tbl>
              <a:tblPr firstRow="1" bandRow="1">
                <a:tableStyleId>{2D5ABB26-0587-4C30-8999-92F81FD0307C}</a:tableStyleId>
              </a:tblPr>
              <a:tblGrid>
                <a:gridCol w="3294944">
                  <a:extLst>
                    <a:ext uri="{9D8B030D-6E8A-4147-A177-3AD203B41FA5}">
                      <a16:colId xmlns:a16="http://schemas.microsoft.com/office/drawing/2014/main" val="20000"/>
                    </a:ext>
                  </a:extLst>
                </a:gridCol>
                <a:gridCol w="4500283">
                  <a:extLst>
                    <a:ext uri="{9D8B030D-6E8A-4147-A177-3AD203B41FA5}">
                      <a16:colId xmlns:a16="http://schemas.microsoft.com/office/drawing/2014/main" val="20001"/>
                    </a:ext>
                  </a:extLst>
                </a:gridCol>
              </a:tblGrid>
              <a:tr h="235308">
                <a:tc>
                  <a:txBody>
                    <a:bodyPr/>
                    <a:lstStyle/>
                    <a:p>
                      <a:pPr algn="ctr"/>
                      <a:r>
                        <a:rPr lang="en-US" sz="1600"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77573">
                <a:tc>
                  <a:txBody>
                    <a:bodyPr/>
                    <a:lstStyle/>
                    <a:p>
                      <a:pPr algn="ctr"/>
                      <a:r>
                        <a:rPr lang="en-US" sz="1400" dirty="0"/>
                        <a:t>What are the traceability requirements of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Traceability of the requirements ensure connectivity</a:t>
                      </a:r>
                      <a:r>
                        <a:rPr lang="en-US" sz="1200" i="1" baseline="0" dirty="0"/>
                        <a:t> to the source and how they are applied between systems to subsystems and components?</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513398">
                <a:tc>
                  <a:txBody>
                    <a:bodyPr/>
                    <a:lstStyle/>
                    <a:p>
                      <a:pPr algn="ctr"/>
                      <a:r>
                        <a:rPr lang="en-US" sz="1400" dirty="0"/>
                        <a:t>Are the required functions</a:t>
                      </a:r>
                      <a:r>
                        <a:rPr lang="en-US" sz="1400" baseline="0" dirty="0"/>
                        <a:t> of the systems assigned to all components of the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Ensures all functions are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513398">
                <a:tc>
                  <a:txBody>
                    <a:bodyPr/>
                    <a:lstStyle/>
                    <a:p>
                      <a:pPr algn="ctr"/>
                      <a:r>
                        <a:rPr lang="en-US" sz="1400" dirty="0"/>
                        <a:t>Which components are leveraged</a:t>
                      </a:r>
                      <a:r>
                        <a:rPr lang="en-US" sz="1400" baseline="0" dirty="0"/>
                        <a:t> in the value delivery path of a certain function?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Confirm</a:t>
                      </a:r>
                      <a:r>
                        <a:rPr lang="en-US" sz="1200" i="1" baseline="0" dirty="0"/>
                        <a:t> the components which are involved in executing a particular function</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513398">
                <a:tc>
                  <a:txBody>
                    <a:bodyPr/>
                    <a:lstStyle/>
                    <a:p>
                      <a:pPr algn="ctr"/>
                      <a:r>
                        <a:rPr lang="en-US" sz="1400" dirty="0"/>
                        <a:t>How many instances of a component</a:t>
                      </a:r>
                      <a:r>
                        <a:rPr lang="en-US" sz="1400" baseline="0" dirty="0"/>
                        <a:t> are used in the overall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Checking the total</a:t>
                      </a:r>
                      <a:r>
                        <a:rPr lang="en-US" sz="1200" i="1" baseline="0" dirty="0"/>
                        <a:t> number of needed components for one system</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513398">
                <a:tc>
                  <a:txBody>
                    <a:bodyPr/>
                    <a:lstStyle/>
                    <a:p>
                      <a:pPr algn="ctr"/>
                      <a:r>
                        <a:rPr lang="en-US" sz="1400" dirty="0"/>
                        <a:t>What is the total number of unique components</a:t>
                      </a:r>
                      <a:r>
                        <a:rPr lang="en-US" sz="1400" baseline="0" dirty="0"/>
                        <a:t> in the overall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Confirming the total component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51749"/>
            <a:ext cx="8469489" cy="2031325"/>
          </a:xfrm>
          <a:prstGeom prst="rect">
            <a:avLst/>
          </a:prstGeom>
        </p:spPr>
        <p:txBody>
          <a:bodyPr wrap="square">
            <a:spAutoFit/>
          </a:bodyPr>
          <a:lstStyle/>
          <a:p>
            <a:r>
              <a:rPr lang="en-US" sz="1400"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endParaRPr lang="en-US" sz="1400" dirty="0"/>
          </a:p>
          <a:p>
            <a:r>
              <a:rPr lang="en-US" sz="1400"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3962696679"/>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7772</TotalTime>
  <Words>2688</Words>
  <Application>Microsoft Office PowerPoint</Application>
  <PresentationFormat>On-screen Show (4:3)</PresentationFormat>
  <Paragraphs>196</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C3W3: Best Practice P1 Validation Systems</dc:title>
  <dc:subject/>
  <dc:creator>MIT xPRO</dc:creator>
  <cp:keywords/>
  <dc:description/>
  <cp:lastModifiedBy>Chad Jacoby</cp:lastModifiedBy>
  <cp:revision>227</cp:revision>
  <dcterms:modified xsi:type="dcterms:W3CDTF">2019-12-21T12:55:32Z</dcterms:modified>
  <cp:category/>
</cp:coreProperties>
</file>