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19"/>
  </p:notesMasterIdLst>
  <p:handoutMasterIdLst>
    <p:handoutMasterId r:id="rId20"/>
  </p:handoutMasterIdLst>
  <p:sldIdLst>
    <p:sldId id="256" r:id="rId3"/>
    <p:sldId id="318" r:id="rId4"/>
    <p:sldId id="267" r:id="rId5"/>
    <p:sldId id="268" r:id="rId6"/>
    <p:sldId id="269" r:id="rId7"/>
    <p:sldId id="270" r:id="rId8"/>
    <p:sldId id="271" r:id="rId9"/>
    <p:sldId id="260" r:id="rId10"/>
    <p:sldId id="261" r:id="rId11"/>
    <p:sldId id="262" r:id="rId12"/>
    <p:sldId id="263" r:id="rId13"/>
    <p:sldId id="310" r:id="rId14"/>
    <p:sldId id="312" r:id="rId15"/>
    <p:sldId id="313" r:id="rId16"/>
    <p:sldId id="314" r:id="rId17"/>
    <p:sldId id="317" r:id="rId1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6BA8F7A-0B03-4746-BAD3-3E96071FB8B6}">
          <p14:sldIdLst>
            <p14:sldId id="256"/>
            <p14:sldId id="318"/>
          </p14:sldIdLst>
        </p14:section>
        <p14:section name="Week 1 Project" id="{4D01BB91-ECDA-4141-9859-023FE47B820A}">
          <p14:sldIdLst>
            <p14:sldId id="267"/>
            <p14:sldId id="268"/>
            <p14:sldId id="269"/>
            <p14:sldId id="270"/>
            <p14:sldId id="271"/>
          </p14:sldIdLst>
        </p14:section>
        <p14:section name="Week 2 Project" id="{F5F169C2-9401-FA44-BB49-62518AD68DF4}">
          <p14:sldIdLst>
            <p14:sldId id="260"/>
            <p14:sldId id="261"/>
            <p14:sldId id="262"/>
            <p14:sldId id="263"/>
          </p14:sldIdLst>
        </p14:section>
        <p14:section name="Your Critique" id="{D6CCB759-5CFE-8C4B-961C-9F7A8292BCF5}">
          <p14:sldIdLst>
            <p14:sldId id="310"/>
            <p14:sldId id="312"/>
            <p14:sldId id="313"/>
            <p14:sldId id="314"/>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 id="3" name="Daniel Adsit" initials="D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27" autoAdjust="0"/>
    <p:restoredTop sz="94886" autoAdjust="0"/>
  </p:normalViewPr>
  <p:slideViewPr>
    <p:cSldViewPr snapToGrid="0" snapToObjects="1">
      <p:cViewPr varScale="1">
        <p:scale>
          <a:sx n="72" d="100"/>
          <a:sy n="72" d="100"/>
        </p:scale>
        <p:origin x="738" y="72"/>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5925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7649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00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553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35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587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9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3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281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841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737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1476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9641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2044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029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pic>
        <p:nvPicPr>
          <p:cNvPr id="8" name="Picture 7">
            <a:extLst>
              <a:ext uri="{FF2B5EF4-FFF2-40B4-BE49-F238E27FC236}">
                <a16:creationId xmlns:a16="http://schemas.microsoft.com/office/drawing/2014/main" id="{6619603A-2F55-5842-9078-B9212CF8F1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
        <p:cNvGrpSpPr/>
        <p:nvPr/>
      </p:nvGrpSpPr>
      <p:grpSpPr>
        <a:xfrm>
          <a:off x="0" y="0"/>
          <a:ext cx="0" cy="0"/>
          <a:chOff x="0" y="0"/>
          <a:chExt cx="0" cy="0"/>
        </a:xfrm>
      </p:grpSpPr>
      <p:pic>
        <p:nvPicPr>
          <p:cNvPr id="13" name="Picture 12">
            <a:extLst>
              <a:ext uri="{FF2B5EF4-FFF2-40B4-BE49-F238E27FC236}">
                <a16:creationId xmlns:a16="http://schemas.microsoft.com/office/drawing/2014/main" id="{1CCADD7C-DB75-5F4F-85E0-AB0BCA98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0198"/>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3: Critiquing an MBSE Approach</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b="1" i="1" dirty="0">
                <a:solidFill>
                  <a:schemeClr val="tx1"/>
                </a:solidFill>
              </a:rPr>
              <a:t>Your Name Surname</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18" name="Picture 17">
            <a:extLst>
              <a:ext uri="{FF2B5EF4-FFF2-40B4-BE49-F238E27FC236}">
                <a16:creationId xmlns:a16="http://schemas.microsoft.com/office/drawing/2014/main" id="{D34A7C43-5C81-D448-88F7-CBADAECD1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a:t>
            </a:r>
            <a:r>
              <a:rPr lang="en-US" sz="2000" b="1" dirty="0">
                <a:solidFill>
                  <a:schemeClr val="tx1"/>
                </a:solidFill>
                <a:ea typeface="Source Sans Pro"/>
              </a:rPr>
              <a:t>Develop a Use Case Diagram</a:t>
            </a:r>
            <a:endParaRPr lang="en-US" sz="2000" b="1" dirty="0">
              <a:solidFill>
                <a:schemeClr val="tx1"/>
              </a:solidFill>
            </a:endParaRPr>
          </a:p>
        </p:txBody>
      </p:sp>
      <p:sp>
        <p:nvSpPr>
          <p:cNvPr id="4" name="Rectangle 3"/>
          <p:cNvSpPr/>
          <p:nvPr/>
        </p:nvSpPr>
        <p:spPr>
          <a:xfrm>
            <a:off x="165820" y="887581"/>
            <a:ext cx="8584480" cy="523220"/>
          </a:xfrm>
          <a:prstGeom prst="rect">
            <a:avLst/>
          </a:prstGeom>
        </p:spPr>
        <p:txBody>
          <a:bodyPr wrap="square">
            <a:spAutoFit/>
          </a:bodyPr>
          <a:lstStyle/>
          <a:p>
            <a:r>
              <a:rPr lang="en-US" sz="1400" dirty="0"/>
              <a:t>For the system you chose in Week 1, please create a use case diagram. Please feel free to leverage the format below or create your own.</a:t>
            </a:r>
          </a:p>
        </p:txBody>
      </p:sp>
      <p:sp>
        <p:nvSpPr>
          <p:cNvPr id="6" name="Rectangle 2"/>
          <p:cNvSpPr>
            <a:spLocks noChangeArrowheads="1"/>
          </p:cNvSpPr>
          <p:nvPr/>
        </p:nvSpPr>
        <p:spPr bwMode="auto">
          <a:xfrm>
            <a:off x="2343491" y="1436687"/>
            <a:ext cx="4514850" cy="4937125"/>
          </a:xfrm>
          <a:prstGeom prst="rect">
            <a:avLst/>
          </a:prstGeom>
          <a:solidFill>
            <a:srgbClr val="DDDDDD"/>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07950" tIns="53975" rIns="107950" bIns="53975" anchor="ctr"/>
          <a:lstStyle/>
          <a:p>
            <a:endParaRPr lang="en-US">
              <a:latin typeface="+mn-lt"/>
            </a:endParaRPr>
          </a:p>
        </p:txBody>
      </p:sp>
      <p:grpSp>
        <p:nvGrpSpPr>
          <p:cNvPr id="54" name="Group 53">
            <a:extLst>
              <a:ext uri="{FF2B5EF4-FFF2-40B4-BE49-F238E27FC236}">
                <a16:creationId xmlns:a16="http://schemas.microsoft.com/office/drawing/2014/main" id="{FE522104-81DA-4A65-9D4C-E6479BE878A9}"/>
              </a:ext>
            </a:extLst>
          </p:cNvPr>
          <p:cNvGrpSpPr/>
          <p:nvPr/>
        </p:nvGrpSpPr>
        <p:grpSpPr>
          <a:xfrm>
            <a:off x="7391098" y="2445209"/>
            <a:ext cx="1524457" cy="1046541"/>
            <a:chOff x="385647" y="2884487"/>
            <a:chExt cx="1524457" cy="1046541"/>
          </a:xfrm>
        </p:grpSpPr>
        <p:grpSp>
          <p:nvGrpSpPr>
            <p:cNvPr id="2" name="Group 1">
              <a:extLst>
                <a:ext uri="{FF2B5EF4-FFF2-40B4-BE49-F238E27FC236}">
                  <a16:creationId xmlns:a16="http://schemas.microsoft.com/office/drawing/2014/main" id="{3CC98D11-1779-4A69-89EF-902689D9796F}"/>
                </a:ext>
              </a:extLst>
            </p:cNvPr>
            <p:cNvGrpSpPr/>
            <p:nvPr/>
          </p:nvGrpSpPr>
          <p:grpSpPr>
            <a:xfrm>
              <a:off x="952047" y="2884487"/>
              <a:ext cx="242888" cy="384175"/>
              <a:chOff x="1230653" y="2884487"/>
              <a:chExt cx="242888" cy="384175"/>
            </a:xfrm>
          </p:grpSpPr>
          <p:sp>
            <p:nvSpPr>
              <p:cNvPr id="16" name="Oval 13"/>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7" name="Line 14"/>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8" name="Line 15"/>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9" name="Line 16"/>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0" name="Line 17"/>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21" name="Rectangle 18"/>
            <p:cNvSpPr>
              <a:spLocks noChangeArrowheads="1"/>
            </p:cNvSpPr>
            <p:nvPr/>
          </p:nvSpPr>
          <p:spPr bwMode="auto">
            <a:xfrm>
              <a:off x="385647" y="3235324"/>
              <a:ext cx="1524457" cy="695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Emergency </a:t>
              </a:r>
            </a:p>
            <a:p>
              <a:pPr defTabSz="661988" eaLnBrk="0" hangingPunct="0">
                <a:lnSpc>
                  <a:spcPct val="100000"/>
                </a:lnSpc>
                <a:buClrTx/>
                <a:buFontTx/>
                <a:buNone/>
              </a:pPr>
              <a:r>
                <a:rPr lang="en-US" sz="2000" dirty="0">
                  <a:latin typeface="+mn-lt"/>
                </a:rPr>
                <a:t>Responder</a:t>
              </a:r>
            </a:p>
          </p:txBody>
        </p:sp>
      </p:grpSp>
      <p:sp>
        <p:nvSpPr>
          <p:cNvPr id="22" name="Rectangle 19"/>
          <p:cNvSpPr>
            <a:spLocks noChangeArrowheads="1"/>
          </p:cNvSpPr>
          <p:nvPr/>
        </p:nvSpPr>
        <p:spPr bwMode="auto">
          <a:xfrm>
            <a:off x="2440328" y="1533524"/>
            <a:ext cx="4724400" cy="387928"/>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lIns="77788" tIns="39688" rIns="77788" bIns="39688">
            <a:spAutoFit/>
          </a:bodyPr>
          <a:lstStyle/>
          <a:p>
            <a:pPr algn="ctr" defTabSz="661988" eaLnBrk="0" hangingPunct="0">
              <a:lnSpc>
                <a:spcPct val="100000"/>
              </a:lnSpc>
              <a:buClrTx/>
              <a:buFontTx/>
              <a:buNone/>
            </a:pPr>
            <a:r>
              <a:rPr lang="en-US" sz="2000" dirty="0">
                <a:latin typeface="+mn-lt"/>
              </a:rPr>
              <a:t>Mobile Command Center</a:t>
            </a:r>
          </a:p>
        </p:txBody>
      </p:sp>
      <p:sp>
        <p:nvSpPr>
          <p:cNvPr id="45" name="Oval 42"/>
          <p:cNvSpPr>
            <a:spLocks noChangeAspect="1" noChangeArrowheads="1"/>
          </p:cNvSpPr>
          <p:nvPr/>
        </p:nvSpPr>
        <p:spPr bwMode="auto">
          <a:xfrm>
            <a:off x="3317071" y="5535855"/>
            <a:ext cx="3040916" cy="53934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Manage Response Assets</a:t>
            </a:r>
          </a:p>
        </p:txBody>
      </p:sp>
      <p:sp>
        <p:nvSpPr>
          <p:cNvPr id="49" name="Line 46"/>
          <p:cNvSpPr>
            <a:spLocks noChangeShapeType="1"/>
          </p:cNvSpPr>
          <p:nvPr/>
        </p:nvSpPr>
        <p:spPr bwMode="auto">
          <a:xfrm flipV="1">
            <a:off x="1487100" y="3749531"/>
            <a:ext cx="1862121" cy="528706"/>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0" name="Line 47"/>
          <p:cNvSpPr>
            <a:spLocks noChangeShapeType="1"/>
          </p:cNvSpPr>
          <p:nvPr/>
        </p:nvSpPr>
        <p:spPr bwMode="auto">
          <a:xfrm>
            <a:off x="1628965" y="2004002"/>
            <a:ext cx="1954363" cy="312160"/>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1" name="Line 48"/>
          <p:cNvSpPr>
            <a:spLocks noChangeShapeType="1"/>
          </p:cNvSpPr>
          <p:nvPr/>
        </p:nvSpPr>
        <p:spPr bwMode="auto">
          <a:xfrm>
            <a:off x="1592454" y="2179636"/>
            <a:ext cx="1717323" cy="899129"/>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3" name="Line 50"/>
          <p:cNvSpPr>
            <a:spLocks noChangeShapeType="1"/>
          </p:cNvSpPr>
          <p:nvPr/>
        </p:nvSpPr>
        <p:spPr bwMode="auto">
          <a:xfrm flipH="1">
            <a:off x="6357987" y="3174565"/>
            <a:ext cx="1066752" cy="539348"/>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grpSp>
        <p:nvGrpSpPr>
          <p:cNvPr id="63" name="Group 62">
            <a:extLst>
              <a:ext uri="{FF2B5EF4-FFF2-40B4-BE49-F238E27FC236}">
                <a16:creationId xmlns:a16="http://schemas.microsoft.com/office/drawing/2014/main" id="{3F29F3FF-54F4-444A-9827-82346B2A5F88}"/>
              </a:ext>
            </a:extLst>
          </p:cNvPr>
          <p:cNvGrpSpPr/>
          <p:nvPr/>
        </p:nvGrpSpPr>
        <p:grpSpPr>
          <a:xfrm>
            <a:off x="627012" y="1785499"/>
            <a:ext cx="841578" cy="762139"/>
            <a:chOff x="683521" y="2884487"/>
            <a:chExt cx="841578" cy="762139"/>
          </a:xfrm>
        </p:grpSpPr>
        <p:grpSp>
          <p:nvGrpSpPr>
            <p:cNvPr id="64" name="Group 63">
              <a:extLst>
                <a:ext uri="{FF2B5EF4-FFF2-40B4-BE49-F238E27FC236}">
                  <a16:creationId xmlns:a16="http://schemas.microsoft.com/office/drawing/2014/main" id="{947A4EDB-32F3-4AF7-87C1-4BE005AEA43D}"/>
                </a:ext>
              </a:extLst>
            </p:cNvPr>
            <p:cNvGrpSpPr/>
            <p:nvPr/>
          </p:nvGrpSpPr>
          <p:grpSpPr>
            <a:xfrm>
              <a:off x="952047" y="2884487"/>
              <a:ext cx="242888" cy="384175"/>
              <a:chOff x="1230653" y="2884487"/>
              <a:chExt cx="242888" cy="384175"/>
            </a:xfrm>
          </p:grpSpPr>
          <p:sp>
            <p:nvSpPr>
              <p:cNvPr id="66" name="Oval 13">
                <a:extLst>
                  <a:ext uri="{FF2B5EF4-FFF2-40B4-BE49-F238E27FC236}">
                    <a16:creationId xmlns:a16="http://schemas.microsoft.com/office/drawing/2014/main" id="{1877C406-8E5F-4B87-A035-1B47CD48CA06}"/>
                  </a:ext>
                </a:extLst>
              </p:cNvPr>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7" name="Line 14">
                <a:extLst>
                  <a:ext uri="{FF2B5EF4-FFF2-40B4-BE49-F238E27FC236}">
                    <a16:creationId xmlns:a16="http://schemas.microsoft.com/office/drawing/2014/main" id="{6108B59F-B8CC-4B22-9D1F-4FE000086F4C}"/>
                  </a:ext>
                </a:extLst>
              </p:cNvPr>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8" name="Line 15">
                <a:extLst>
                  <a:ext uri="{FF2B5EF4-FFF2-40B4-BE49-F238E27FC236}">
                    <a16:creationId xmlns:a16="http://schemas.microsoft.com/office/drawing/2014/main" id="{F3F46681-AC2A-4307-A78C-B41DF8ECC5EE}"/>
                  </a:ext>
                </a:extLst>
              </p:cNvPr>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9" name="Line 16">
                <a:extLst>
                  <a:ext uri="{FF2B5EF4-FFF2-40B4-BE49-F238E27FC236}">
                    <a16:creationId xmlns:a16="http://schemas.microsoft.com/office/drawing/2014/main" id="{8FA4E762-711E-4BC4-846F-03571FE7B89C}"/>
                  </a:ext>
                </a:extLst>
              </p:cNvPr>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0" name="Line 17">
                <a:extLst>
                  <a:ext uri="{FF2B5EF4-FFF2-40B4-BE49-F238E27FC236}">
                    <a16:creationId xmlns:a16="http://schemas.microsoft.com/office/drawing/2014/main" id="{BAAB1B55-9901-4CD9-937A-6A37012BF304}"/>
                  </a:ext>
                </a:extLst>
              </p:cNvPr>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65" name="Rectangle 18">
              <a:extLst>
                <a:ext uri="{FF2B5EF4-FFF2-40B4-BE49-F238E27FC236}">
                  <a16:creationId xmlns:a16="http://schemas.microsoft.com/office/drawing/2014/main" id="{CDC575DE-542C-4DF8-BAA3-007A937872EE}"/>
                </a:ext>
              </a:extLst>
            </p:cNvPr>
            <p:cNvSpPr>
              <a:spLocks noChangeArrowheads="1"/>
            </p:cNvSpPr>
            <p:nvPr/>
          </p:nvSpPr>
          <p:spPr bwMode="auto">
            <a:xfrm>
              <a:off x="683521" y="3258698"/>
              <a:ext cx="841578" cy="387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Driver</a:t>
              </a:r>
            </a:p>
          </p:txBody>
        </p:sp>
      </p:grpSp>
      <p:grpSp>
        <p:nvGrpSpPr>
          <p:cNvPr id="71" name="Group 70">
            <a:extLst>
              <a:ext uri="{FF2B5EF4-FFF2-40B4-BE49-F238E27FC236}">
                <a16:creationId xmlns:a16="http://schemas.microsoft.com/office/drawing/2014/main" id="{255C56D0-4930-44F5-8453-C6AF4229D434}"/>
              </a:ext>
            </a:extLst>
          </p:cNvPr>
          <p:cNvGrpSpPr/>
          <p:nvPr/>
        </p:nvGrpSpPr>
        <p:grpSpPr>
          <a:xfrm>
            <a:off x="30088" y="3976806"/>
            <a:ext cx="1567738" cy="762139"/>
            <a:chOff x="252213" y="2884487"/>
            <a:chExt cx="1567738" cy="762139"/>
          </a:xfrm>
        </p:grpSpPr>
        <p:grpSp>
          <p:nvGrpSpPr>
            <p:cNvPr id="72" name="Group 71">
              <a:extLst>
                <a:ext uri="{FF2B5EF4-FFF2-40B4-BE49-F238E27FC236}">
                  <a16:creationId xmlns:a16="http://schemas.microsoft.com/office/drawing/2014/main" id="{4EE79348-1337-4C01-853D-3C7C62805549}"/>
                </a:ext>
              </a:extLst>
            </p:cNvPr>
            <p:cNvGrpSpPr/>
            <p:nvPr/>
          </p:nvGrpSpPr>
          <p:grpSpPr>
            <a:xfrm>
              <a:off x="952047" y="2884487"/>
              <a:ext cx="242888" cy="384175"/>
              <a:chOff x="1230653" y="2884487"/>
              <a:chExt cx="242888" cy="384175"/>
            </a:xfrm>
          </p:grpSpPr>
          <p:sp>
            <p:nvSpPr>
              <p:cNvPr id="74" name="Oval 13">
                <a:extLst>
                  <a:ext uri="{FF2B5EF4-FFF2-40B4-BE49-F238E27FC236}">
                    <a16:creationId xmlns:a16="http://schemas.microsoft.com/office/drawing/2014/main" id="{E3D77164-8B69-424E-B2D0-D78075CF4E9B}"/>
                  </a:ext>
                </a:extLst>
              </p:cNvPr>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5" name="Line 14">
                <a:extLst>
                  <a:ext uri="{FF2B5EF4-FFF2-40B4-BE49-F238E27FC236}">
                    <a16:creationId xmlns:a16="http://schemas.microsoft.com/office/drawing/2014/main" id="{C8E0B641-FB11-4086-AD18-2918207FE463}"/>
                  </a:ext>
                </a:extLst>
              </p:cNvPr>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6" name="Line 15">
                <a:extLst>
                  <a:ext uri="{FF2B5EF4-FFF2-40B4-BE49-F238E27FC236}">
                    <a16:creationId xmlns:a16="http://schemas.microsoft.com/office/drawing/2014/main" id="{4668D99C-17BE-44FE-BEFF-2C199705FDBE}"/>
                  </a:ext>
                </a:extLst>
              </p:cNvPr>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7" name="Line 16">
                <a:extLst>
                  <a:ext uri="{FF2B5EF4-FFF2-40B4-BE49-F238E27FC236}">
                    <a16:creationId xmlns:a16="http://schemas.microsoft.com/office/drawing/2014/main" id="{84038A88-CE57-4E11-A408-FFDFACE3EDFB}"/>
                  </a:ext>
                </a:extLst>
              </p:cNvPr>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8" name="Line 17">
                <a:extLst>
                  <a:ext uri="{FF2B5EF4-FFF2-40B4-BE49-F238E27FC236}">
                    <a16:creationId xmlns:a16="http://schemas.microsoft.com/office/drawing/2014/main" id="{8E18D1CC-9BFE-4D26-B25F-E146BB672DCD}"/>
                  </a:ext>
                </a:extLst>
              </p:cNvPr>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73" name="Rectangle 18">
              <a:extLst>
                <a:ext uri="{FF2B5EF4-FFF2-40B4-BE49-F238E27FC236}">
                  <a16:creationId xmlns:a16="http://schemas.microsoft.com/office/drawing/2014/main" id="{858E42C6-8381-416B-808A-2FEBA32B1979}"/>
                </a:ext>
              </a:extLst>
            </p:cNvPr>
            <p:cNvSpPr>
              <a:spLocks noChangeArrowheads="1"/>
            </p:cNvSpPr>
            <p:nvPr/>
          </p:nvSpPr>
          <p:spPr bwMode="auto">
            <a:xfrm>
              <a:off x="252213" y="3258698"/>
              <a:ext cx="1567738" cy="387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Commander</a:t>
              </a:r>
            </a:p>
          </p:txBody>
        </p:sp>
      </p:grpSp>
      <p:sp>
        <p:nvSpPr>
          <p:cNvPr id="79" name="Line 50">
            <a:extLst>
              <a:ext uri="{FF2B5EF4-FFF2-40B4-BE49-F238E27FC236}">
                <a16:creationId xmlns:a16="http://schemas.microsoft.com/office/drawing/2014/main" id="{3439E0B0-C28F-40DD-BBB1-E11A43B0079F}"/>
              </a:ext>
            </a:extLst>
          </p:cNvPr>
          <p:cNvSpPr>
            <a:spLocks noChangeShapeType="1"/>
          </p:cNvSpPr>
          <p:nvPr/>
        </p:nvSpPr>
        <p:spPr bwMode="auto">
          <a:xfrm flipH="1">
            <a:off x="6081893" y="2896203"/>
            <a:ext cx="1342847" cy="215900"/>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80" name="Line 48">
            <a:extLst>
              <a:ext uri="{FF2B5EF4-FFF2-40B4-BE49-F238E27FC236}">
                <a16:creationId xmlns:a16="http://schemas.microsoft.com/office/drawing/2014/main" id="{14DC33B7-DCDC-4280-B464-2905A14969CE}"/>
              </a:ext>
            </a:extLst>
          </p:cNvPr>
          <p:cNvSpPr>
            <a:spLocks noChangeShapeType="1"/>
          </p:cNvSpPr>
          <p:nvPr/>
        </p:nvSpPr>
        <p:spPr bwMode="auto">
          <a:xfrm flipV="1">
            <a:off x="1384932" y="3286735"/>
            <a:ext cx="1862136" cy="858345"/>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81" name="Oval 42">
            <a:extLst>
              <a:ext uri="{FF2B5EF4-FFF2-40B4-BE49-F238E27FC236}">
                <a16:creationId xmlns:a16="http://schemas.microsoft.com/office/drawing/2014/main" id="{B9F5534D-588F-4EA4-A394-54F86F7C59AE}"/>
              </a:ext>
            </a:extLst>
          </p:cNvPr>
          <p:cNvSpPr>
            <a:spLocks noChangeAspect="1" noChangeArrowheads="1"/>
          </p:cNvSpPr>
          <p:nvPr/>
        </p:nvSpPr>
        <p:spPr bwMode="auto">
          <a:xfrm>
            <a:off x="3282070" y="3479857"/>
            <a:ext cx="3040916" cy="53934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Receive Information</a:t>
            </a:r>
          </a:p>
        </p:txBody>
      </p:sp>
      <p:sp>
        <p:nvSpPr>
          <p:cNvPr id="82" name="Oval 42">
            <a:extLst>
              <a:ext uri="{FF2B5EF4-FFF2-40B4-BE49-F238E27FC236}">
                <a16:creationId xmlns:a16="http://schemas.microsoft.com/office/drawing/2014/main" id="{443DF42C-D845-42A2-A499-0B521F1366DB}"/>
              </a:ext>
            </a:extLst>
          </p:cNvPr>
          <p:cNvSpPr>
            <a:spLocks noChangeAspect="1" noChangeArrowheads="1"/>
          </p:cNvSpPr>
          <p:nvPr/>
        </p:nvSpPr>
        <p:spPr bwMode="auto">
          <a:xfrm>
            <a:off x="3203489" y="1999912"/>
            <a:ext cx="3040916" cy="53934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Operate Vehicle</a:t>
            </a:r>
          </a:p>
        </p:txBody>
      </p:sp>
      <p:sp>
        <p:nvSpPr>
          <p:cNvPr id="83" name="Oval 42">
            <a:extLst>
              <a:ext uri="{FF2B5EF4-FFF2-40B4-BE49-F238E27FC236}">
                <a16:creationId xmlns:a16="http://schemas.microsoft.com/office/drawing/2014/main" id="{9F598632-6D6D-4CA3-A5FB-1D5A9C8DB575}"/>
              </a:ext>
            </a:extLst>
          </p:cNvPr>
          <p:cNvSpPr>
            <a:spLocks noChangeAspect="1" noChangeArrowheads="1"/>
          </p:cNvSpPr>
          <p:nvPr/>
        </p:nvSpPr>
        <p:spPr bwMode="auto">
          <a:xfrm>
            <a:off x="3208330" y="4117285"/>
            <a:ext cx="3040916" cy="53934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Analyze Information</a:t>
            </a:r>
          </a:p>
        </p:txBody>
      </p:sp>
      <p:sp>
        <p:nvSpPr>
          <p:cNvPr id="84" name="Line 46">
            <a:extLst>
              <a:ext uri="{FF2B5EF4-FFF2-40B4-BE49-F238E27FC236}">
                <a16:creationId xmlns:a16="http://schemas.microsoft.com/office/drawing/2014/main" id="{27DCA182-F423-4DCB-A44A-3FDDD9A1C880}"/>
              </a:ext>
            </a:extLst>
          </p:cNvPr>
          <p:cNvSpPr>
            <a:spLocks noChangeShapeType="1"/>
          </p:cNvSpPr>
          <p:nvPr/>
        </p:nvSpPr>
        <p:spPr bwMode="auto">
          <a:xfrm flipV="1">
            <a:off x="1592454" y="4431862"/>
            <a:ext cx="1654613" cy="19513"/>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85" name="Line 46">
            <a:extLst>
              <a:ext uri="{FF2B5EF4-FFF2-40B4-BE49-F238E27FC236}">
                <a16:creationId xmlns:a16="http://schemas.microsoft.com/office/drawing/2014/main" id="{7E8A6ECD-33B0-4286-8DFA-B7437EB2732F}"/>
              </a:ext>
            </a:extLst>
          </p:cNvPr>
          <p:cNvSpPr>
            <a:spLocks noChangeShapeType="1"/>
          </p:cNvSpPr>
          <p:nvPr/>
        </p:nvSpPr>
        <p:spPr bwMode="auto">
          <a:xfrm>
            <a:off x="1592455" y="4637798"/>
            <a:ext cx="1615875" cy="386589"/>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86" name="Oval 42">
            <a:extLst>
              <a:ext uri="{FF2B5EF4-FFF2-40B4-BE49-F238E27FC236}">
                <a16:creationId xmlns:a16="http://schemas.microsoft.com/office/drawing/2014/main" id="{06A3F3D6-A587-48CE-A7DA-540B4B70C336}"/>
              </a:ext>
            </a:extLst>
          </p:cNvPr>
          <p:cNvSpPr>
            <a:spLocks noChangeAspect="1" noChangeArrowheads="1"/>
          </p:cNvSpPr>
          <p:nvPr/>
        </p:nvSpPr>
        <p:spPr bwMode="auto">
          <a:xfrm>
            <a:off x="3247069" y="2779528"/>
            <a:ext cx="3040916" cy="53934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Emergency Response</a:t>
            </a:r>
          </a:p>
        </p:txBody>
      </p:sp>
      <p:sp>
        <p:nvSpPr>
          <p:cNvPr id="87" name="Oval 42">
            <a:extLst>
              <a:ext uri="{FF2B5EF4-FFF2-40B4-BE49-F238E27FC236}">
                <a16:creationId xmlns:a16="http://schemas.microsoft.com/office/drawing/2014/main" id="{0A64EE2C-1F34-4FC7-8267-48284DED8720}"/>
              </a:ext>
            </a:extLst>
          </p:cNvPr>
          <p:cNvSpPr>
            <a:spLocks noChangeAspect="1" noChangeArrowheads="1"/>
          </p:cNvSpPr>
          <p:nvPr/>
        </p:nvSpPr>
        <p:spPr bwMode="auto">
          <a:xfrm>
            <a:off x="3278776" y="4809033"/>
            <a:ext cx="3040916" cy="53934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Distribute Information</a:t>
            </a:r>
          </a:p>
        </p:txBody>
      </p:sp>
      <p:sp>
        <p:nvSpPr>
          <p:cNvPr id="88" name="Line 46">
            <a:extLst>
              <a:ext uri="{FF2B5EF4-FFF2-40B4-BE49-F238E27FC236}">
                <a16:creationId xmlns:a16="http://schemas.microsoft.com/office/drawing/2014/main" id="{A989FA50-36D6-4774-9ECD-6B042183A626}"/>
              </a:ext>
            </a:extLst>
          </p:cNvPr>
          <p:cNvSpPr>
            <a:spLocks noChangeShapeType="1"/>
          </p:cNvSpPr>
          <p:nvPr/>
        </p:nvSpPr>
        <p:spPr bwMode="auto">
          <a:xfrm>
            <a:off x="1628965" y="4790198"/>
            <a:ext cx="1574525" cy="911355"/>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Tree>
    <p:extLst>
      <p:ext uri="{BB962C8B-B14F-4D97-AF65-F5344CB8AC3E}">
        <p14:creationId xmlns:p14="http://schemas.microsoft.com/office/powerpoint/2010/main" val="54128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4: </a:t>
            </a:r>
            <a:r>
              <a:rPr lang="en-US" sz="2000" b="1" dirty="0">
                <a:solidFill>
                  <a:schemeClr val="tx1"/>
                </a:solidFill>
                <a:ea typeface="Source Sans Pro"/>
              </a:rPr>
              <a:t>Mobile Command Center Structure Diagram</a:t>
            </a:r>
            <a:endParaRPr lang="en-US" sz="2000" b="1" dirty="0">
              <a:solidFill>
                <a:schemeClr val="tx1"/>
              </a:solidFill>
            </a:endParaRPr>
          </a:p>
        </p:txBody>
      </p:sp>
      <p:sp>
        <p:nvSpPr>
          <p:cNvPr id="2" name="Rectangle 1">
            <a:extLst>
              <a:ext uri="{FF2B5EF4-FFF2-40B4-BE49-F238E27FC236}">
                <a16:creationId xmlns:a16="http://schemas.microsoft.com/office/drawing/2014/main" id="{8F046371-DA64-4E0F-8015-78EBC8683D22}"/>
              </a:ext>
            </a:extLst>
          </p:cNvPr>
          <p:cNvSpPr/>
          <p:nvPr/>
        </p:nvSpPr>
        <p:spPr>
          <a:xfrm>
            <a:off x="127000" y="979015"/>
            <a:ext cx="8733122" cy="5052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Mobile Command Center Model</a:t>
            </a:r>
          </a:p>
        </p:txBody>
      </p:sp>
      <p:sp>
        <p:nvSpPr>
          <p:cNvPr id="6" name="Rectangle 5">
            <a:extLst>
              <a:ext uri="{FF2B5EF4-FFF2-40B4-BE49-F238E27FC236}">
                <a16:creationId xmlns:a16="http://schemas.microsoft.com/office/drawing/2014/main" id="{FD2D60D2-32D2-4B79-9080-778EA0CF152D}"/>
              </a:ext>
            </a:extLst>
          </p:cNvPr>
          <p:cNvSpPr/>
          <p:nvPr/>
        </p:nvSpPr>
        <p:spPr>
          <a:xfrm>
            <a:off x="127000" y="2068049"/>
            <a:ext cx="1701800" cy="5052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Vehicle Subsystem</a:t>
            </a:r>
          </a:p>
        </p:txBody>
      </p:sp>
      <p:sp>
        <p:nvSpPr>
          <p:cNvPr id="7" name="Rectangle 6">
            <a:extLst>
              <a:ext uri="{FF2B5EF4-FFF2-40B4-BE49-F238E27FC236}">
                <a16:creationId xmlns:a16="http://schemas.microsoft.com/office/drawing/2014/main" id="{6CAE28E8-E28C-4FF3-862A-011CC5056BB9}"/>
              </a:ext>
            </a:extLst>
          </p:cNvPr>
          <p:cNvSpPr/>
          <p:nvPr/>
        </p:nvSpPr>
        <p:spPr>
          <a:xfrm>
            <a:off x="2497357" y="2068049"/>
            <a:ext cx="1701800" cy="5052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Telephone Subsystem </a:t>
            </a:r>
          </a:p>
        </p:txBody>
      </p:sp>
      <p:sp>
        <p:nvSpPr>
          <p:cNvPr id="8" name="Rectangle 7">
            <a:extLst>
              <a:ext uri="{FF2B5EF4-FFF2-40B4-BE49-F238E27FC236}">
                <a16:creationId xmlns:a16="http://schemas.microsoft.com/office/drawing/2014/main" id="{E8466A38-F2C3-48B8-92C2-1279E5163CDA}"/>
              </a:ext>
            </a:extLst>
          </p:cNvPr>
          <p:cNvSpPr/>
          <p:nvPr/>
        </p:nvSpPr>
        <p:spPr>
          <a:xfrm>
            <a:off x="4867714" y="2068049"/>
            <a:ext cx="1701800" cy="5052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Radio Subsystem</a:t>
            </a:r>
          </a:p>
        </p:txBody>
      </p:sp>
      <p:sp>
        <p:nvSpPr>
          <p:cNvPr id="9" name="Rectangle 8">
            <a:extLst>
              <a:ext uri="{FF2B5EF4-FFF2-40B4-BE49-F238E27FC236}">
                <a16:creationId xmlns:a16="http://schemas.microsoft.com/office/drawing/2014/main" id="{39173CB4-39DA-4605-A308-20AD2867CDBD}"/>
              </a:ext>
            </a:extLst>
          </p:cNvPr>
          <p:cNvSpPr/>
          <p:nvPr/>
        </p:nvSpPr>
        <p:spPr>
          <a:xfrm>
            <a:off x="7158322" y="2068049"/>
            <a:ext cx="1701800" cy="5052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Network Subsystem</a:t>
            </a:r>
          </a:p>
        </p:txBody>
      </p:sp>
      <p:sp>
        <p:nvSpPr>
          <p:cNvPr id="11" name="Diamond 10">
            <a:extLst>
              <a:ext uri="{FF2B5EF4-FFF2-40B4-BE49-F238E27FC236}">
                <a16:creationId xmlns:a16="http://schemas.microsoft.com/office/drawing/2014/main" id="{4AE6F5F6-D17C-44CF-860F-D63CBB94000F}"/>
              </a:ext>
            </a:extLst>
          </p:cNvPr>
          <p:cNvSpPr/>
          <p:nvPr/>
        </p:nvSpPr>
        <p:spPr>
          <a:xfrm>
            <a:off x="892175" y="1484230"/>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Diamond 11">
            <a:extLst>
              <a:ext uri="{FF2B5EF4-FFF2-40B4-BE49-F238E27FC236}">
                <a16:creationId xmlns:a16="http://schemas.microsoft.com/office/drawing/2014/main" id="{A11088D9-A874-4D15-AF81-41E2B1BA518F}"/>
              </a:ext>
            </a:extLst>
          </p:cNvPr>
          <p:cNvSpPr/>
          <p:nvPr/>
        </p:nvSpPr>
        <p:spPr>
          <a:xfrm>
            <a:off x="3262532" y="1503280"/>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Diamond 12">
            <a:extLst>
              <a:ext uri="{FF2B5EF4-FFF2-40B4-BE49-F238E27FC236}">
                <a16:creationId xmlns:a16="http://schemas.microsoft.com/office/drawing/2014/main" id="{C56A2137-629A-4ED0-A5F1-4D56A64E35F6}"/>
              </a:ext>
            </a:extLst>
          </p:cNvPr>
          <p:cNvSpPr/>
          <p:nvPr/>
        </p:nvSpPr>
        <p:spPr>
          <a:xfrm>
            <a:off x="7923497" y="1484230"/>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Diamond 13">
            <a:extLst>
              <a:ext uri="{FF2B5EF4-FFF2-40B4-BE49-F238E27FC236}">
                <a16:creationId xmlns:a16="http://schemas.microsoft.com/office/drawing/2014/main" id="{E9ECC52C-BAC7-4287-A1D7-31AA240EEF80}"/>
              </a:ext>
            </a:extLst>
          </p:cNvPr>
          <p:cNvSpPr/>
          <p:nvPr/>
        </p:nvSpPr>
        <p:spPr>
          <a:xfrm>
            <a:off x="5637871" y="1503280"/>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04BC06F-2D16-4EAB-939C-F0426E3A4C7F}"/>
              </a:ext>
            </a:extLst>
          </p:cNvPr>
          <p:cNvCxnSpPr>
            <a:stCxn id="11" idx="2"/>
            <a:endCxn id="6" idx="0"/>
          </p:cNvCxnSpPr>
          <p:nvPr/>
        </p:nvCxnSpPr>
        <p:spPr>
          <a:xfrm>
            <a:off x="977900" y="1750930"/>
            <a:ext cx="0" cy="317119"/>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17" name="Straight Arrow Connector 16">
            <a:extLst>
              <a:ext uri="{FF2B5EF4-FFF2-40B4-BE49-F238E27FC236}">
                <a16:creationId xmlns:a16="http://schemas.microsoft.com/office/drawing/2014/main" id="{9E6BA502-20F3-4E0A-BFC2-86A572140500}"/>
              </a:ext>
            </a:extLst>
          </p:cNvPr>
          <p:cNvCxnSpPr/>
          <p:nvPr/>
        </p:nvCxnSpPr>
        <p:spPr>
          <a:xfrm>
            <a:off x="3348257" y="1769980"/>
            <a:ext cx="0" cy="317119"/>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18" name="Straight Arrow Connector 17">
            <a:extLst>
              <a:ext uri="{FF2B5EF4-FFF2-40B4-BE49-F238E27FC236}">
                <a16:creationId xmlns:a16="http://schemas.microsoft.com/office/drawing/2014/main" id="{1D403EBD-9EE7-406E-83A1-6F17564FA944}"/>
              </a:ext>
            </a:extLst>
          </p:cNvPr>
          <p:cNvCxnSpPr/>
          <p:nvPr/>
        </p:nvCxnSpPr>
        <p:spPr>
          <a:xfrm>
            <a:off x="5725403" y="1750930"/>
            <a:ext cx="0" cy="317119"/>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19" name="Straight Arrow Connector 18">
            <a:extLst>
              <a:ext uri="{FF2B5EF4-FFF2-40B4-BE49-F238E27FC236}">
                <a16:creationId xmlns:a16="http://schemas.microsoft.com/office/drawing/2014/main" id="{3535CDFF-0D28-4E54-85BD-B567F20B3FC6}"/>
              </a:ext>
            </a:extLst>
          </p:cNvPr>
          <p:cNvCxnSpPr/>
          <p:nvPr/>
        </p:nvCxnSpPr>
        <p:spPr>
          <a:xfrm>
            <a:off x="8011468" y="1750929"/>
            <a:ext cx="0" cy="317119"/>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20" name="Rectangle 19">
            <a:extLst>
              <a:ext uri="{FF2B5EF4-FFF2-40B4-BE49-F238E27FC236}">
                <a16:creationId xmlns:a16="http://schemas.microsoft.com/office/drawing/2014/main" id="{A5A0DAB0-F996-48EC-BBEA-CB87159DADB1}"/>
              </a:ext>
            </a:extLst>
          </p:cNvPr>
          <p:cNvSpPr/>
          <p:nvPr/>
        </p:nvSpPr>
        <p:spPr>
          <a:xfrm>
            <a:off x="44610" y="3127045"/>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Chassis</a:t>
            </a:r>
          </a:p>
        </p:txBody>
      </p:sp>
      <p:sp>
        <p:nvSpPr>
          <p:cNvPr id="21" name="Rectangle 20">
            <a:extLst>
              <a:ext uri="{FF2B5EF4-FFF2-40B4-BE49-F238E27FC236}">
                <a16:creationId xmlns:a16="http://schemas.microsoft.com/office/drawing/2014/main" id="{23A30B04-59CF-4E34-9F06-FCA3750FBA12}"/>
              </a:ext>
            </a:extLst>
          </p:cNvPr>
          <p:cNvSpPr/>
          <p:nvPr/>
        </p:nvSpPr>
        <p:spPr>
          <a:xfrm>
            <a:off x="595312" y="3855722"/>
            <a:ext cx="936625" cy="5052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Engine</a:t>
            </a:r>
          </a:p>
        </p:txBody>
      </p:sp>
      <p:sp>
        <p:nvSpPr>
          <p:cNvPr id="22" name="Rectangle 21">
            <a:extLst>
              <a:ext uri="{FF2B5EF4-FFF2-40B4-BE49-F238E27FC236}">
                <a16:creationId xmlns:a16="http://schemas.microsoft.com/office/drawing/2014/main" id="{FC8482CB-56B8-4D80-8A5E-52BB20AC2E0B}"/>
              </a:ext>
            </a:extLst>
          </p:cNvPr>
          <p:cNvSpPr/>
          <p:nvPr/>
        </p:nvSpPr>
        <p:spPr>
          <a:xfrm>
            <a:off x="892175" y="4606442"/>
            <a:ext cx="936625" cy="5052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Fuel Tank</a:t>
            </a:r>
          </a:p>
        </p:txBody>
      </p:sp>
      <p:sp>
        <p:nvSpPr>
          <p:cNvPr id="24" name="Diamond 23">
            <a:extLst>
              <a:ext uri="{FF2B5EF4-FFF2-40B4-BE49-F238E27FC236}">
                <a16:creationId xmlns:a16="http://schemas.microsoft.com/office/drawing/2014/main" id="{8BE95D70-E655-417D-A742-6362D8005324}"/>
              </a:ext>
            </a:extLst>
          </p:cNvPr>
          <p:cNvSpPr/>
          <p:nvPr/>
        </p:nvSpPr>
        <p:spPr>
          <a:xfrm>
            <a:off x="775653" y="2575514"/>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ACE6156-CEF6-4884-8645-AB76D8D3AD87}"/>
              </a:ext>
            </a:extLst>
          </p:cNvPr>
          <p:cNvCxnSpPr>
            <a:stCxn id="24" idx="2"/>
          </p:cNvCxnSpPr>
          <p:nvPr/>
        </p:nvCxnSpPr>
        <p:spPr>
          <a:xfrm>
            <a:off x="861378" y="2842214"/>
            <a:ext cx="0" cy="317119"/>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26" name="Diamond 25">
            <a:extLst>
              <a:ext uri="{FF2B5EF4-FFF2-40B4-BE49-F238E27FC236}">
                <a16:creationId xmlns:a16="http://schemas.microsoft.com/office/drawing/2014/main" id="{72F5DC3E-D3EA-4A42-AF03-792C5E8DC553}"/>
              </a:ext>
            </a:extLst>
          </p:cNvPr>
          <p:cNvSpPr/>
          <p:nvPr/>
        </p:nvSpPr>
        <p:spPr>
          <a:xfrm>
            <a:off x="1168399" y="2575514"/>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EFF54348-EE6D-4584-A010-3448EFE807A8}"/>
              </a:ext>
            </a:extLst>
          </p:cNvPr>
          <p:cNvCxnSpPr>
            <a:cxnSpLocks/>
            <a:stCxn id="26" idx="2"/>
          </p:cNvCxnSpPr>
          <p:nvPr/>
        </p:nvCxnSpPr>
        <p:spPr>
          <a:xfrm>
            <a:off x="1254124" y="2842214"/>
            <a:ext cx="0" cy="1013508"/>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28" name="Diamond 27">
            <a:extLst>
              <a:ext uri="{FF2B5EF4-FFF2-40B4-BE49-F238E27FC236}">
                <a16:creationId xmlns:a16="http://schemas.microsoft.com/office/drawing/2014/main" id="{70E09E06-59D5-4F2D-9BAD-9935CE2DEC6D}"/>
              </a:ext>
            </a:extLst>
          </p:cNvPr>
          <p:cNvSpPr/>
          <p:nvPr/>
        </p:nvSpPr>
        <p:spPr>
          <a:xfrm>
            <a:off x="1610993" y="2565989"/>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291992B-97ED-4FA4-A640-902A8C94C559}"/>
              </a:ext>
            </a:extLst>
          </p:cNvPr>
          <p:cNvCxnSpPr>
            <a:cxnSpLocks/>
            <a:stCxn id="28" idx="2"/>
          </p:cNvCxnSpPr>
          <p:nvPr/>
        </p:nvCxnSpPr>
        <p:spPr>
          <a:xfrm>
            <a:off x="1696718" y="2832689"/>
            <a:ext cx="0" cy="1773753"/>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32" name="Rectangle 31">
            <a:extLst>
              <a:ext uri="{FF2B5EF4-FFF2-40B4-BE49-F238E27FC236}">
                <a16:creationId xmlns:a16="http://schemas.microsoft.com/office/drawing/2014/main" id="{C21B5FDA-0F2C-4A8C-AD88-F5AF4C528B55}"/>
              </a:ext>
            </a:extLst>
          </p:cNvPr>
          <p:cNvSpPr/>
          <p:nvPr/>
        </p:nvSpPr>
        <p:spPr>
          <a:xfrm>
            <a:off x="2497357" y="3131363"/>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Secure Telephone </a:t>
            </a:r>
          </a:p>
        </p:txBody>
      </p:sp>
      <p:sp>
        <p:nvSpPr>
          <p:cNvPr id="33" name="Rectangle 32">
            <a:extLst>
              <a:ext uri="{FF2B5EF4-FFF2-40B4-BE49-F238E27FC236}">
                <a16:creationId xmlns:a16="http://schemas.microsoft.com/office/drawing/2014/main" id="{EE6E1EED-C1DE-42BF-9895-035C97317C9F}"/>
              </a:ext>
            </a:extLst>
          </p:cNvPr>
          <p:cNvSpPr/>
          <p:nvPr/>
        </p:nvSpPr>
        <p:spPr>
          <a:xfrm>
            <a:off x="2883279" y="3861883"/>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Satellite Phone</a:t>
            </a:r>
          </a:p>
        </p:txBody>
      </p:sp>
      <p:sp>
        <p:nvSpPr>
          <p:cNvPr id="34" name="Rectangle 33">
            <a:extLst>
              <a:ext uri="{FF2B5EF4-FFF2-40B4-BE49-F238E27FC236}">
                <a16:creationId xmlns:a16="http://schemas.microsoft.com/office/drawing/2014/main" id="{3739BFBB-9357-4677-802C-5EB89174237F}"/>
              </a:ext>
            </a:extLst>
          </p:cNvPr>
          <p:cNvSpPr/>
          <p:nvPr/>
        </p:nvSpPr>
        <p:spPr>
          <a:xfrm>
            <a:off x="3262532" y="4616779"/>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Fax</a:t>
            </a:r>
          </a:p>
        </p:txBody>
      </p:sp>
      <p:sp>
        <p:nvSpPr>
          <p:cNvPr id="36" name="Diamond 35">
            <a:extLst>
              <a:ext uri="{FF2B5EF4-FFF2-40B4-BE49-F238E27FC236}">
                <a16:creationId xmlns:a16="http://schemas.microsoft.com/office/drawing/2014/main" id="{7B14E9C2-AC7C-4C63-B814-F9175E784ACF}"/>
              </a:ext>
            </a:extLst>
          </p:cNvPr>
          <p:cNvSpPr/>
          <p:nvPr/>
        </p:nvSpPr>
        <p:spPr>
          <a:xfrm>
            <a:off x="4024893" y="2545092"/>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23289E8C-CE7E-49EA-9732-0291ABB056B5}"/>
              </a:ext>
            </a:extLst>
          </p:cNvPr>
          <p:cNvCxnSpPr>
            <a:cxnSpLocks/>
            <a:stCxn id="36" idx="2"/>
          </p:cNvCxnSpPr>
          <p:nvPr/>
        </p:nvCxnSpPr>
        <p:spPr>
          <a:xfrm>
            <a:off x="4110618" y="2811792"/>
            <a:ext cx="0" cy="1773753"/>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38" name="Diamond 37">
            <a:extLst>
              <a:ext uri="{FF2B5EF4-FFF2-40B4-BE49-F238E27FC236}">
                <a16:creationId xmlns:a16="http://schemas.microsoft.com/office/drawing/2014/main" id="{9D581ED7-3A89-4EAF-9406-DE4E205E9205}"/>
              </a:ext>
            </a:extLst>
          </p:cNvPr>
          <p:cNvSpPr/>
          <p:nvPr/>
        </p:nvSpPr>
        <p:spPr>
          <a:xfrm>
            <a:off x="3707926" y="2557093"/>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39" name="Straight Arrow Connector 38">
            <a:extLst>
              <a:ext uri="{FF2B5EF4-FFF2-40B4-BE49-F238E27FC236}">
                <a16:creationId xmlns:a16="http://schemas.microsoft.com/office/drawing/2014/main" id="{45E2C9EF-9900-4BB1-812F-CF515480614E}"/>
              </a:ext>
            </a:extLst>
          </p:cNvPr>
          <p:cNvCxnSpPr>
            <a:cxnSpLocks/>
            <a:stCxn id="38" idx="2"/>
          </p:cNvCxnSpPr>
          <p:nvPr/>
        </p:nvCxnSpPr>
        <p:spPr>
          <a:xfrm>
            <a:off x="3793651" y="2823793"/>
            <a:ext cx="0" cy="1013508"/>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grpSp>
        <p:nvGrpSpPr>
          <p:cNvPr id="45" name="Group 44">
            <a:extLst>
              <a:ext uri="{FF2B5EF4-FFF2-40B4-BE49-F238E27FC236}">
                <a16:creationId xmlns:a16="http://schemas.microsoft.com/office/drawing/2014/main" id="{7F2A81F1-E538-4C77-AD25-7B42FC942206}"/>
              </a:ext>
            </a:extLst>
          </p:cNvPr>
          <p:cNvGrpSpPr/>
          <p:nvPr/>
        </p:nvGrpSpPr>
        <p:grpSpPr>
          <a:xfrm>
            <a:off x="3327797" y="2555874"/>
            <a:ext cx="171450" cy="583819"/>
            <a:chOff x="3327797" y="2555874"/>
            <a:chExt cx="171450" cy="583819"/>
          </a:xfrm>
        </p:grpSpPr>
        <p:sp>
          <p:nvSpPr>
            <p:cNvPr id="40" name="Diamond 39">
              <a:extLst>
                <a:ext uri="{FF2B5EF4-FFF2-40B4-BE49-F238E27FC236}">
                  <a16:creationId xmlns:a16="http://schemas.microsoft.com/office/drawing/2014/main" id="{05D34A57-D47C-4B90-A8C6-A78D27EA80E9}"/>
                </a:ext>
              </a:extLst>
            </p:cNvPr>
            <p:cNvSpPr/>
            <p:nvPr/>
          </p:nvSpPr>
          <p:spPr>
            <a:xfrm>
              <a:off x="3327797" y="2555874"/>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9A992BD2-919F-4CCE-A593-F1F8BB766255}"/>
                </a:ext>
              </a:extLst>
            </p:cNvPr>
            <p:cNvCxnSpPr>
              <a:stCxn id="40" idx="2"/>
            </p:cNvCxnSpPr>
            <p:nvPr/>
          </p:nvCxnSpPr>
          <p:spPr>
            <a:xfrm>
              <a:off x="3413522" y="2822574"/>
              <a:ext cx="0" cy="317119"/>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grpSp>
      <p:sp>
        <p:nvSpPr>
          <p:cNvPr id="42" name="Rectangle 41">
            <a:extLst>
              <a:ext uri="{FF2B5EF4-FFF2-40B4-BE49-F238E27FC236}">
                <a16:creationId xmlns:a16="http://schemas.microsoft.com/office/drawing/2014/main" id="{338F8766-AB29-4D55-B312-30E37F3981D2}"/>
              </a:ext>
            </a:extLst>
          </p:cNvPr>
          <p:cNvSpPr/>
          <p:nvPr/>
        </p:nvSpPr>
        <p:spPr>
          <a:xfrm>
            <a:off x="4799149" y="3151475"/>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UHF Radio</a:t>
            </a:r>
          </a:p>
        </p:txBody>
      </p:sp>
      <p:sp>
        <p:nvSpPr>
          <p:cNvPr id="43" name="Rectangle 42">
            <a:extLst>
              <a:ext uri="{FF2B5EF4-FFF2-40B4-BE49-F238E27FC236}">
                <a16:creationId xmlns:a16="http://schemas.microsoft.com/office/drawing/2014/main" id="{5575E83A-02C5-4FB0-8D34-A40CD9BAE56B}"/>
              </a:ext>
            </a:extLst>
          </p:cNvPr>
          <p:cNvSpPr/>
          <p:nvPr/>
        </p:nvSpPr>
        <p:spPr>
          <a:xfrm>
            <a:off x="5258618" y="3837301"/>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UHF Antenna</a:t>
            </a:r>
          </a:p>
        </p:txBody>
      </p:sp>
      <p:sp>
        <p:nvSpPr>
          <p:cNvPr id="44" name="Rectangle 43">
            <a:extLst>
              <a:ext uri="{FF2B5EF4-FFF2-40B4-BE49-F238E27FC236}">
                <a16:creationId xmlns:a16="http://schemas.microsoft.com/office/drawing/2014/main" id="{D24070F3-2CBF-41D7-87E8-86870F6B89F9}"/>
              </a:ext>
            </a:extLst>
          </p:cNvPr>
          <p:cNvSpPr/>
          <p:nvPr/>
        </p:nvSpPr>
        <p:spPr>
          <a:xfrm>
            <a:off x="5514418" y="4616779"/>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Handheld Radio</a:t>
            </a:r>
          </a:p>
        </p:txBody>
      </p:sp>
      <p:sp>
        <p:nvSpPr>
          <p:cNvPr id="47" name="Diamond 46">
            <a:extLst>
              <a:ext uri="{FF2B5EF4-FFF2-40B4-BE49-F238E27FC236}">
                <a16:creationId xmlns:a16="http://schemas.microsoft.com/office/drawing/2014/main" id="{76543E72-B2BF-4F6E-AD0E-743DB245C54D}"/>
              </a:ext>
            </a:extLst>
          </p:cNvPr>
          <p:cNvSpPr/>
          <p:nvPr/>
        </p:nvSpPr>
        <p:spPr>
          <a:xfrm>
            <a:off x="5547164" y="2560613"/>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AB72532B-C6C9-4C53-91F7-E56D171F5030}"/>
              </a:ext>
            </a:extLst>
          </p:cNvPr>
          <p:cNvCxnSpPr>
            <a:stCxn id="47" idx="2"/>
          </p:cNvCxnSpPr>
          <p:nvPr/>
        </p:nvCxnSpPr>
        <p:spPr>
          <a:xfrm>
            <a:off x="5632889" y="2827313"/>
            <a:ext cx="0" cy="317119"/>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49" name="Diamond 48">
            <a:extLst>
              <a:ext uri="{FF2B5EF4-FFF2-40B4-BE49-F238E27FC236}">
                <a16:creationId xmlns:a16="http://schemas.microsoft.com/office/drawing/2014/main" id="{B2615787-959C-4330-A5FB-8B25362FBA7B}"/>
              </a:ext>
            </a:extLst>
          </p:cNvPr>
          <p:cNvSpPr/>
          <p:nvPr/>
        </p:nvSpPr>
        <p:spPr>
          <a:xfrm>
            <a:off x="6034266" y="2584120"/>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794222B8-DDC1-4AB6-8726-DE9E1FD2168E}"/>
              </a:ext>
            </a:extLst>
          </p:cNvPr>
          <p:cNvCxnSpPr>
            <a:cxnSpLocks/>
            <a:stCxn id="49" idx="2"/>
          </p:cNvCxnSpPr>
          <p:nvPr/>
        </p:nvCxnSpPr>
        <p:spPr>
          <a:xfrm>
            <a:off x="6119991" y="2850820"/>
            <a:ext cx="0" cy="1013508"/>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51" name="Diamond 50">
            <a:extLst>
              <a:ext uri="{FF2B5EF4-FFF2-40B4-BE49-F238E27FC236}">
                <a16:creationId xmlns:a16="http://schemas.microsoft.com/office/drawing/2014/main" id="{C2EC60D2-F9E8-497C-AF86-6643FB5E362A}"/>
              </a:ext>
            </a:extLst>
          </p:cNvPr>
          <p:cNvSpPr/>
          <p:nvPr/>
        </p:nvSpPr>
        <p:spPr>
          <a:xfrm>
            <a:off x="6421339" y="2580214"/>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C635E3B-63AD-427C-9231-E60962B900D3}"/>
              </a:ext>
            </a:extLst>
          </p:cNvPr>
          <p:cNvCxnSpPr>
            <a:cxnSpLocks/>
            <a:stCxn id="51" idx="2"/>
          </p:cNvCxnSpPr>
          <p:nvPr/>
        </p:nvCxnSpPr>
        <p:spPr>
          <a:xfrm>
            <a:off x="6507064" y="2846914"/>
            <a:ext cx="0" cy="1773753"/>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53" name="Rectangle 52">
            <a:extLst>
              <a:ext uri="{FF2B5EF4-FFF2-40B4-BE49-F238E27FC236}">
                <a16:creationId xmlns:a16="http://schemas.microsoft.com/office/drawing/2014/main" id="{5EFC3B9A-D1CF-454F-B345-6EC43C4FE8E1}"/>
              </a:ext>
            </a:extLst>
          </p:cNvPr>
          <p:cNvSpPr/>
          <p:nvPr/>
        </p:nvSpPr>
        <p:spPr>
          <a:xfrm>
            <a:off x="7161712" y="3151475"/>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Network Switch</a:t>
            </a:r>
          </a:p>
        </p:txBody>
      </p:sp>
      <p:sp>
        <p:nvSpPr>
          <p:cNvPr id="54" name="Rectangle 53">
            <a:extLst>
              <a:ext uri="{FF2B5EF4-FFF2-40B4-BE49-F238E27FC236}">
                <a16:creationId xmlns:a16="http://schemas.microsoft.com/office/drawing/2014/main" id="{8DCF731F-D115-42D6-9528-2B0A007CFB44}"/>
              </a:ext>
            </a:extLst>
          </p:cNvPr>
          <p:cNvSpPr/>
          <p:nvPr/>
        </p:nvSpPr>
        <p:spPr>
          <a:xfrm>
            <a:off x="7447282" y="3837301"/>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Fire Wall</a:t>
            </a:r>
          </a:p>
        </p:txBody>
      </p:sp>
      <p:sp>
        <p:nvSpPr>
          <p:cNvPr id="55" name="Rectangle 54">
            <a:extLst>
              <a:ext uri="{FF2B5EF4-FFF2-40B4-BE49-F238E27FC236}">
                <a16:creationId xmlns:a16="http://schemas.microsoft.com/office/drawing/2014/main" id="{5DBD37B9-7961-4FEE-ADFF-8E778BEBB9D7}"/>
              </a:ext>
            </a:extLst>
          </p:cNvPr>
          <p:cNvSpPr/>
          <p:nvPr/>
        </p:nvSpPr>
        <p:spPr>
          <a:xfrm>
            <a:off x="7725115" y="4579745"/>
            <a:ext cx="1101406" cy="5716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Gateway</a:t>
            </a:r>
          </a:p>
        </p:txBody>
      </p:sp>
      <p:sp>
        <p:nvSpPr>
          <p:cNvPr id="56" name="Diamond 55">
            <a:extLst>
              <a:ext uri="{FF2B5EF4-FFF2-40B4-BE49-F238E27FC236}">
                <a16:creationId xmlns:a16="http://schemas.microsoft.com/office/drawing/2014/main" id="{3FC21201-6712-4F3E-8F4E-9AF7B165F673}"/>
              </a:ext>
            </a:extLst>
          </p:cNvPr>
          <p:cNvSpPr/>
          <p:nvPr/>
        </p:nvSpPr>
        <p:spPr>
          <a:xfrm>
            <a:off x="7956169" y="2568834"/>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DA3CF84F-690A-43E2-9360-36AE766321A2}"/>
              </a:ext>
            </a:extLst>
          </p:cNvPr>
          <p:cNvCxnSpPr>
            <a:stCxn id="56" idx="2"/>
          </p:cNvCxnSpPr>
          <p:nvPr/>
        </p:nvCxnSpPr>
        <p:spPr>
          <a:xfrm>
            <a:off x="8041894" y="2835534"/>
            <a:ext cx="0" cy="317119"/>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58" name="Diamond 57">
            <a:extLst>
              <a:ext uri="{FF2B5EF4-FFF2-40B4-BE49-F238E27FC236}">
                <a16:creationId xmlns:a16="http://schemas.microsoft.com/office/drawing/2014/main" id="{8AC846A9-DB67-4EAB-95F7-C336AD358EA2}"/>
              </a:ext>
            </a:extLst>
          </p:cNvPr>
          <p:cNvSpPr/>
          <p:nvPr/>
        </p:nvSpPr>
        <p:spPr>
          <a:xfrm>
            <a:off x="8322420" y="2565989"/>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4CF03754-C0F6-4006-8F74-55360A715EE3}"/>
              </a:ext>
            </a:extLst>
          </p:cNvPr>
          <p:cNvCxnSpPr>
            <a:cxnSpLocks/>
            <a:stCxn id="58" idx="2"/>
          </p:cNvCxnSpPr>
          <p:nvPr/>
        </p:nvCxnSpPr>
        <p:spPr>
          <a:xfrm>
            <a:off x="8408145" y="2832689"/>
            <a:ext cx="0" cy="1013508"/>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60" name="Diamond 59">
            <a:extLst>
              <a:ext uri="{FF2B5EF4-FFF2-40B4-BE49-F238E27FC236}">
                <a16:creationId xmlns:a16="http://schemas.microsoft.com/office/drawing/2014/main" id="{CC4853D3-654D-422F-8B7F-FAE112237986}"/>
              </a:ext>
            </a:extLst>
          </p:cNvPr>
          <p:cNvSpPr/>
          <p:nvPr/>
        </p:nvSpPr>
        <p:spPr>
          <a:xfrm>
            <a:off x="8630702" y="2543466"/>
            <a:ext cx="171450" cy="266700"/>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C30CE76A-FEF4-4648-B0CD-503D82215B15}"/>
              </a:ext>
            </a:extLst>
          </p:cNvPr>
          <p:cNvCxnSpPr>
            <a:cxnSpLocks/>
            <a:stCxn id="60" idx="2"/>
          </p:cNvCxnSpPr>
          <p:nvPr/>
        </p:nvCxnSpPr>
        <p:spPr>
          <a:xfrm>
            <a:off x="8716427" y="2810166"/>
            <a:ext cx="0" cy="1773753"/>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55348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4" name="CustomShape 2"/>
          <p:cNvSpPr/>
          <p:nvPr/>
        </p:nvSpPr>
        <p:spPr>
          <a:xfrm>
            <a:off x="228600" y="57946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3 Project: Critiquin</a:t>
            </a:r>
            <a:r>
              <a:rPr lang="en-US" sz="2800" b="1" dirty="0">
                <a:latin typeface="Arial"/>
                <a:ea typeface="Source Sans Pro"/>
              </a:rPr>
              <a:t>g an MBSE Approach</a:t>
            </a:r>
            <a:endParaRPr sz="1600" dirty="0"/>
          </a:p>
        </p:txBody>
      </p:sp>
      <p:sp>
        <p:nvSpPr>
          <p:cNvPr id="5" name="CustomShape 3"/>
          <p:cNvSpPr/>
          <p:nvPr/>
        </p:nvSpPr>
        <p:spPr>
          <a:xfrm>
            <a:off x="228600" y="2111371"/>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sz="1400" dirty="0"/>
          </a:p>
          <a:p>
            <a:r>
              <a:rPr lang="en-US" b="1" dirty="0">
                <a:solidFill>
                  <a:srgbClr val="FFFFFF"/>
                </a:solidFill>
                <a:ea typeface="Source Sans Pro"/>
              </a:rPr>
              <a:t>REQUIRED STEPS</a:t>
            </a:r>
            <a:endParaRPr lang="en-US" dirty="0"/>
          </a:p>
          <a:p>
            <a:pPr>
              <a:lnSpc>
                <a:spcPct val="60000"/>
              </a:lnSpc>
            </a:pPr>
            <a:endParaRPr lang="en-US" dirty="0"/>
          </a:p>
          <a:p>
            <a:pPr>
              <a:lnSpc>
                <a:spcPct val="150000"/>
              </a:lnSpc>
            </a:pPr>
            <a:r>
              <a:rPr lang="en-US" b="1" dirty="0">
                <a:solidFill>
                  <a:schemeClr val="bg1"/>
                </a:solidFill>
              </a:rPr>
              <a:t>Step 1: Critique this project following the instructions.</a:t>
            </a:r>
          </a:p>
          <a:p>
            <a:pPr>
              <a:lnSpc>
                <a:spcPct val="150000"/>
              </a:lnSpc>
            </a:pPr>
            <a:r>
              <a:rPr lang="en-US" b="1" dirty="0">
                <a:solidFill>
                  <a:schemeClr val="bg1"/>
                </a:solidFill>
              </a:rPr>
              <a:t>Step 2. Save and upload the project in the platform.</a:t>
            </a:r>
          </a:p>
          <a:p>
            <a:pPr>
              <a:lnSpc>
                <a:spcPct val="150000"/>
              </a:lnSpc>
            </a:pPr>
            <a:r>
              <a:rPr lang="en-US" b="1" dirty="0">
                <a:solidFill>
                  <a:schemeClr val="bg1"/>
                </a:solidFill>
              </a:rPr>
              <a:t>Step 3. Peer review the two critiques from your peers that the platform will automatically assign you.</a:t>
            </a:r>
          </a:p>
        </p:txBody>
      </p:sp>
      <p:sp>
        <p:nvSpPr>
          <p:cNvPr id="8" name="CustomShape 4">
            <a:extLst>
              <a:ext uri="{FF2B5EF4-FFF2-40B4-BE49-F238E27FC236}">
                <a16:creationId xmlns:a16="http://schemas.microsoft.com/office/drawing/2014/main" id="{AA7DD3EA-CD3D-7644-B18D-92E72592A005}"/>
              </a:ext>
            </a:extLst>
          </p:cNvPr>
          <p:cNvSpPr/>
          <p:nvPr/>
        </p:nvSpPr>
        <p:spPr>
          <a:xfrm>
            <a:off x="228600" y="2497526"/>
            <a:ext cx="4794545" cy="38032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Critique this project MBSE approach covering:</a:t>
            </a:r>
          </a:p>
          <a:p>
            <a:pPr marL="342900" lvl="0" indent="-342900">
              <a:lnSpc>
                <a:spcPct val="150000"/>
              </a:lnSpc>
              <a:buClr>
                <a:schemeClr val="dk1"/>
              </a:buClr>
              <a:buSzPct val="84615"/>
              <a:buFont typeface="+mj-lt"/>
              <a:buAutoNum type="arabicPeriod"/>
            </a:pPr>
            <a:r>
              <a:rPr lang="en-US" dirty="0">
                <a:solidFill>
                  <a:schemeClr val="dk1"/>
                </a:solidFill>
              </a:rPr>
              <a:t>Scope and Purpose (limit 300 words)</a:t>
            </a:r>
          </a:p>
          <a:p>
            <a:pPr marL="342900" indent="-342900">
              <a:lnSpc>
                <a:spcPct val="150000"/>
              </a:lnSpc>
              <a:buClr>
                <a:schemeClr val="dk1"/>
              </a:buClr>
              <a:buSzPct val="84615"/>
              <a:buFontTx/>
              <a:buAutoNum type="arabicPeriod"/>
            </a:pPr>
            <a:r>
              <a:rPr lang="en-US" dirty="0">
                <a:solidFill>
                  <a:schemeClr val="dk1"/>
                </a:solidFill>
              </a:rPr>
              <a:t>Strengths and Weakness (limit 300 words)</a:t>
            </a:r>
          </a:p>
          <a:p>
            <a:pPr marL="342900" indent="-342900">
              <a:lnSpc>
                <a:spcPct val="150000"/>
              </a:lnSpc>
              <a:buClr>
                <a:schemeClr val="dk1"/>
              </a:buClr>
              <a:buSzPct val="84615"/>
              <a:buFontTx/>
              <a:buAutoNum type="arabicPeriod"/>
            </a:pPr>
            <a:r>
              <a:rPr lang="en-US" dirty="0">
                <a:solidFill>
                  <a:schemeClr val="dk1"/>
                </a:solidFill>
              </a:rPr>
              <a:t>Qualities of Great Models (limit 300 words)</a:t>
            </a:r>
          </a:p>
          <a:p>
            <a:pPr marL="342900" indent="-342900">
              <a:lnSpc>
                <a:spcPct val="150000"/>
              </a:lnSpc>
              <a:buClr>
                <a:schemeClr val="dk1"/>
              </a:buClr>
              <a:buSzPct val="84615"/>
              <a:buFontTx/>
              <a:buAutoNum type="arabicPeriod"/>
            </a:pPr>
            <a:r>
              <a:rPr lang="en-US" dirty="0">
                <a:solidFill>
                  <a:schemeClr val="dk1"/>
                </a:solidFill>
              </a:rPr>
              <a:t>Conclusions and Recommendations (limit 300 words)</a:t>
            </a:r>
          </a:p>
          <a:p>
            <a:pPr>
              <a:buClr>
                <a:schemeClr val="dk1"/>
              </a:buClr>
              <a:buSzPct val="84615"/>
            </a:pPr>
            <a:endParaRPr lang="en-US" dirty="0"/>
          </a:p>
          <a:p>
            <a:pPr>
              <a:buClr>
                <a:schemeClr val="dk1"/>
              </a:buClr>
              <a:buSzPct val="84615"/>
            </a:pPr>
            <a:r>
              <a:rPr lang="en-US" dirty="0"/>
              <a:t>You should presume that the rationale of the critique is "</a:t>
            </a:r>
            <a:r>
              <a:rPr lang="en-US" b="1" dirty="0"/>
              <a:t>Evaluate whether a project should adopt the MBSE approach or stay with the status-quo.</a:t>
            </a:r>
            <a:r>
              <a:rPr lang="en-US" dirty="0"/>
              <a:t>”</a:t>
            </a:r>
          </a:p>
          <a:p>
            <a:pPr>
              <a:buClr>
                <a:schemeClr val="dk1"/>
              </a:buClr>
              <a:buSzPct val="84615"/>
            </a:pPr>
            <a:endParaRPr lang="en-US" dirty="0">
              <a:solidFill>
                <a:schemeClr val="dk1"/>
              </a:solidFill>
            </a:endParaRPr>
          </a:p>
          <a:p>
            <a:pPr fontAlgn="base"/>
            <a:r>
              <a:rPr lang="en-US" i="1" dirty="0"/>
              <a:t>Please note that this project combines weeks 1 and 2 project submissions – good practices– from a previous course so you will not be conducting a critique of a full model.</a:t>
            </a:r>
          </a:p>
        </p:txBody>
      </p:sp>
    </p:spTree>
    <p:extLst>
      <p:ext uri="{BB962C8B-B14F-4D97-AF65-F5344CB8AC3E}">
        <p14:creationId xmlns:p14="http://schemas.microsoft.com/office/powerpoint/2010/main" val="59679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4"/>
            <a:ext cx="8528426" cy="724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1. Remark on whether the model is meeting the intended scope and purpose </a:t>
            </a:r>
            <a:r>
              <a:rPr lang="en-US" sz="2000" i="1" dirty="0"/>
              <a:t>[Limit 300 words]</a:t>
            </a:r>
            <a:endParaRPr sz="2000" i="1"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048568"/>
            <a:ext cx="8528426" cy="40394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200" dirty="0">
              <a:solidFill>
                <a:schemeClr val="tx1"/>
              </a:solidFill>
            </a:endParaRPr>
          </a:p>
        </p:txBody>
      </p:sp>
    </p:spTree>
    <p:extLst>
      <p:ext uri="{BB962C8B-B14F-4D97-AF65-F5344CB8AC3E}">
        <p14:creationId xmlns:p14="http://schemas.microsoft.com/office/powerpoint/2010/main" val="272192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
        <p:nvSpPr>
          <p:cNvPr id="4" name="CustomShape 2"/>
          <p:cNvSpPr/>
          <p:nvPr/>
        </p:nvSpPr>
        <p:spPr>
          <a:xfrm>
            <a:off x="286940" y="489158"/>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90534" y="1054826"/>
            <a:ext cx="8528426" cy="10408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2. List the model’s strengths and weaknesses. Your findings should relate back to specific instances of the model with screenshots or callbacks. </a:t>
            </a:r>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0" y="2122098"/>
            <a:ext cx="413059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b="1" i="1" dirty="0">
                <a:solidFill>
                  <a:schemeClr val="tx1"/>
                </a:solidFill>
                <a:ea typeface="Source Sans Pro"/>
              </a:rPr>
              <a:t>Strengths </a:t>
            </a:r>
          </a:p>
          <a:p>
            <a:r>
              <a:rPr lang="en-US" b="1" i="1" dirty="0">
                <a:solidFill>
                  <a:schemeClr val="tx1"/>
                </a:solidFill>
                <a:ea typeface="Source Sans Pro"/>
              </a:rPr>
              <a:t>(Limit 150 words)</a:t>
            </a:r>
          </a:p>
          <a:p>
            <a:endParaRPr lang="en-US" b="1" i="1" dirty="0">
              <a:solidFill>
                <a:schemeClr val="tx1"/>
              </a:solidFill>
            </a:endParaRPr>
          </a:p>
          <a:p>
            <a:pPr marL="171450" lvl="0" indent="-171450" fontAlgn="base">
              <a:buFont typeface="Arial" panose="020B0604020202020204" pitchFamily="34" charset="0"/>
              <a:buChar char="•"/>
            </a:pPr>
            <a:endParaRPr lang="en-US" sz="1250" i="1" dirty="0">
              <a:solidFill>
                <a:schemeClr val="tx1"/>
              </a:solidFill>
            </a:endParaRPr>
          </a:p>
          <a:p>
            <a:pPr>
              <a:lnSpc>
                <a:spcPct val="60000"/>
              </a:lnSpc>
            </a:pPr>
            <a:endParaRPr lang="en-US" sz="1250" dirty="0">
              <a:solidFill>
                <a:schemeClr val="tx1"/>
              </a:solidFill>
            </a:endParaRPr>
          </a:p>
          <a:p>
            <a:pPr>
              <a:lnSpc>
                <a:spcPct val="60000"/>
              </a:lnSpc>
            </a:pPr>
            <a:endParaRPr lang="en-US" sz="1050" dirty="0">
              <a:solidFill>
                <a:schemeClr val="tx1"/>
              </a:solidFill>
            </a:endParaRPr>
          </a:p>
        </p:txBody>
      </p:sp>
      <p:sp>
        <p:nvSpPr>
          <p:cNvPr id="8" name="CustomShape 5">
            <a:extLst>
              <a:ext uri="{FF2B5EF4-FFF2-40B4-BE49-F238E27FC236}">
                <a16:creationId xmlns:a16="http://schemas.microsoft.com/office/drawing/2014/main" id="{1BAEA7E3-014F-0A48-9E0C-CBFD53783085}"/>
              </a:ext>
            </a:extLst>
          </p:cNvPr>
          <p:cNvSpPr/>
          <p:nvPr/>
        </p:nvSpPr>
        <p:spPr>
          <a:xfrm>
            <a:off x="4554747" y="2207978"/>
            <a:ext cx="4260619" cy="406047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sz="1200" b="1" i="1" dirty="0">
                <a:solidFill>
                  <a:schemeClr val="tx1"/>
                </a:solidFill>
                <a:ea typeface="Source Sans Pro"/>
              </a:rPr>
              <a:t>Weakness</a:t>
            </a:r>
          </a:p>
          <a:p>
            <a:r>
              <a:rPr lang="en-US" sz="1200" b="1" i="1" dirty="0">
                <a:solidFill>
                  <a:schemeClr val="tx1"/>
                </a:solidFill>
                <a:ea typeface="Source Sans Pro"/>
              </a:rPr>
              <a:t>(Limit 150 words)</a:t>
            </a:r>
          </a:p>
          <a:p>
            <a:endParaRPr lang="en-US" sz="1200" b="1" i="1" dirty="0">
              <a:solidFill>
                <a:schemeClr val="tx1"/>
              </a:solidFill>
              <a:ea typeface="Source Sans Pro"/>
            </a:endParaRPr>
          </a:p>
          <a:p>
            <a:pPr marL="171450" lvl="0" indent="-171450" fontAlgn="base">
              <a:buFont typeface="Arial" panose="020B0604020202020204" pitchFamily="34" charset="0"/>
              <a:buChar char="•"/>
            </a:pPr>
            <a:endParaRPr lang="en-US" sz="1250" dirty="0"/>
          </a:p>
          <a:p>
            <a:endParaRPr lang="en-US" sz="1250" b="1" i="1" dirty="0">
              <a:solidFill>
                <a:schemeClr val="tx1"/>
              </a:solidFill>
              <a:ea typeface="Source Sans Pro"/>
            </a:endParaRPr>
          </a:p>
          <a:p>
            <a:endParaRPr lang="en-US" b="1" i="1" dirty="0">
              <a:solidFill>
                <a:schemeClr val="tx1"/>
              </a:solidFill>
            </a:endParaRPr>
          </a:p>
          <a:p>
            <a:endParaRPr lang="en-US" i="1" dirty="0">
              <a:solidFill>
                <a:schemeClr val="tx1"/>
              </a:solidFill>
            </a:endParaRPr>
          </a:p>
          <a:p>
            <a:pPr>
              <a:lnSpc>
                <a:spcPct val="60000"/>
              </a:lnSpc>
            </a:pPr>
            <a:endParaRPr lang="en-US" sz="1050" dirty="0">
              <a:solidFill>
                <a:schemeClr val="tx1"/>
              </a:solidFill>
            </a:endParaRPr>
          </a:p>
          <a:p>
            <a:pPr>
              <a:lnSpc>
                <a:spcPct val="60000"/>
              </a:lnSpc>
            </a:pPr>
            <a:endParaRPr lang="en-US" sz="1050" dirty="0">
              <a:solidFill>
                <a:schemeClr val="tx1"/>
              </a:solidFill>
            </a:endParaRPr>
          </a:p>
        </p:txBody>
      </p:sp>
    </p:spTree>
    <p:extLst>
      <p:ext uri="{BB962C8B-B14F-4D97-AF65-F5344CB8AC3E}">
        <p14:creationId xmlns:p14="http://schemas.microsoft.com/office/powerpoint/2010/main" val="978318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
        <p:nvSpPr>
          <p:cNvPr id="4" name="CustomShape 2"/>
          <p:cNvSpPr/>
          <p:nvPr/>
        </p:nvSpPr>
        <p:spPr>
          <a:xfrm>
            <a:off x="228600" y="57972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106760"/>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3. Evaluate the model against three qualities of great models, as well as supplementary behaviors or qualities you believe are relevant to MBSE. </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42593" y="2321915"/>
            <a:ext cx="8528426" cy="36698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1" i="1" dirty="0">
              <a:solidFill>
                <a:schemeClr val="tx1"/>
              </a:solidFill>
              <a:ea typeface="Source Sans Pro"/>
            </a:endParaRPr>
          </a:p>
          <a:p>
            <a:pPr marL="285750" lvl="0" indent="-285750" fontAlgn="base">
              <a:buFont typeface="Arial" panose="020B0604020202020204" pitchFamily="34" charset="0"/>
              <a:buChar char="•"/>
            </a:pPr>
            <a:endParaRPr lang="en-US" sz="16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3343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3"/>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fontAlgn="base"/>
            <a:r>
              <a:rPr lang="en-US" sz="2000" dirty="0"/>
              <a:t>4. </a:t>
            </a:r>
            <a:r>
              <a:rPr lang="en-US" sz="2000"/>
              <a:t>Offer your conclusions and recommendations evaluating whether a project should adopt the MBSE approach or stay with the status-quo.</a:t>
            </a:r>
          </a:p>
          <a:p>
            <a:pPr lvl="0" fontAlgn="base"/>
            <a:r>
              <a:rPr lang="en-US" sz="2000" i="1"/>
              <a:t>[</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406244"/>
            <a:ext cx="8528426" cy="384796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sz="18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12449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3 </a:t>
            </a:r>
            <a:r>
              <a:rPr lang="en-US" sz="2800" b="1" strike="noStrike" dirty="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dirty="0"/>
          </a:p>
          <a:p>
            <a:pPr>
              <a:lnSpc>
                <a:spcPct val="110000"/>
              </a:lnSpc>
            </a:pPr>
            <a:endParaRPr dirty="0"/>
          </a:p>
        </p:txBody>
      </p:sp>
      <p:sp>
        <p:nvSpPr>
          <p:cNvPr id="8" name="TextBox 7">
            <a:extLst>
              <a:ext uri="{FF2B5EF4-FFF2-40B4-BE49-F238E27FC236}">
                <a16:creationId xmlns:a16="http://schemas.microsoft.com/office/drawing/2014/main" id="{30B69AC7-D822-3445-884D-637331D2EC31}"/>
              </a:ext>
            </a:extLst>
          </p:cNvPr>
          <p:cNvSpPr txBox="1"/>
          <p:nvPr/>
        </p:nvSpPr>
        <p:spPr>
          <a:xfrm>
            <a:off x="250902" y="1897426"/>
            <a:ext cx="4545385" cy="4308872"/>
          </a:xfrm>
          <a:prstGeom prst="rect">
            <a:avLst/>
          </a:prstGeom>
          <a:noFill/>
        </p:spPr>
        <p:txBody>
          <a:bodyPr wrap="square" rtlCol="0">
            <a:spAutoFit/>
          </a:bodyPr>
          <a:lstStyle/>
          <a:p>
            <a:pPr fontAlgn="base"/>
            <a:r>
              <a:rPr lang="en-US" sz="1500" dirty="0"/>
              <a:t>In Week 3, you will choose, download, and critique one of the projects we provided. </a:t>
            </a:r>
          </a:p>
          <a:p>
            <a:pPr fontAlgn="base"/>
            <a:r>
              <a:rPr lang="en-US" sz="1500" dirty="0"/>
              <a:t>Please note that the project provided combines weeks 1 and 2 project submissions – good practices– from a previous course so you will not be conducting a critique of a full model.</a:t>
            </a:r>
          </a:p>
          <a:p>
            <a:pPr fontAlgn="base"/>
            <a:endParaRPr lang="en-US" sz="1500" dirty="0"/>
          </a:p>
          <a:p>
            <a:pPr fontAlgn="base"/>
            <a:r>
              <a:rPr lang="en-US" sz="1500" dirty="0"/>
              <a:t>Each document contains real cases from different industries, so you can select the one you are more interested in.</a:t>
            </a:r>
          </a:p>
          <a:p>
            <a:pPr fontAlgn="base"/>
            <a:endParaRPr lang="en-US" sz="1500" dirty="0"/>
          </a:p>
          <a:p>
            <a:pPr fontAlgn="base"/>
            <a:r>
              <a:rPr lang="en-US" sz="1500" b="1" dirty="0"/>
              <a:t>Project Objectives</a:t>
            </a:r>
          </a:p>
          <a:p>
            <a:pPr marL="285750" lvl="2" indent="-285750" fontAlgn="base">
              <a:buFont typeface="Arial" panose="020B0604020202020204" pitchFamily="34" charset="0"/>
              <a:buChar char="•"/>
            </a:pPr>
            <a:r>
              <a:rPr lang="en-US" sz="1500" dirty="0"/>
              <a:t>To practice creating quality critiques</a:t>
            </a:r>
          </a:p>
          <a:p>
            <a:pPr lvl="2" fontAlgn="base"/>
            <a:endParaRPr lang="en-US" sz="1500" dirty="0"/>
          </a:p>
          <a:p>
            <a:pPr fontAlgn="base"/>
            <a:r>
              <a:rPr lang="en-US" sz="1500" dirty="0"/>
              <a:t>You should presume that the rationale for your critique is to: "</a:t>
            </a:r>
            <a:r>
              <a:rPr lang="en-US" sz="1500" b="1" dirty="0"/>
              <a:t>Evaluate whether a project should adopt the MBSE approach or stay with the status-quo.</a:t>
            </a:r>
            <a:r>
              <a:rPr lang="en-US" sz="1500" dirty="0"/>
              <a:t>”</a:t>
            </a:r>
          </a:p>
        </p:txBody>
      </p:sp>
      <p:sp>
        <p:nvSpPr>
          <p:cNvPr id="9" name="CustomShape 5">
            <a:extLst>
              <a:ext uri="{FF2B5EF4-FFF2-40B4-BE49-F238E27FC236}">
                <a16:creationId xmlns:a16="http://schemas.microsoft.com/office/drawing/2014/main" id="{BE00CE04-545F-4704-814D-9069844205A0}"/>
              </a:ext>
            </a:extLst>
          </p:cNvPr>
          <p:cNvSpPr/>
          <p:nvPr/>
        </p:nvSpPr>
        <p:spPr>
          <a:xfrm>
            <a:off x="5045446" y="1455670"/>
            <a:ext cx="3769920" cy="443980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TASKS</a:t>
            </a:r>
            <a:endParaRPr sz="1400" dirty="0"/>
          </a:p>
          <a:p>
            <a:pPr>
              <a:lnSpc>
                <a:spcPct val="60000"/>
              </a:lnSpc>
            </a:pPr>
            <a:endParaRPr sz="1400" dirty="0"/>
          </a:p>
          <a:p>
            <a:pPr>
              <a:lnSpc>
                <a:spcPct val="150000"/>
              </a:lnSpc>
            </a:pPr>
            <a:r>
              <a:rPr lang="en-US" b="1" dirty="0">
                <a:solidFill>
                  <a:schemeClr val="bg1"/>
                </a:solidFill>
              </a:rPr>
              <a:t>Task 1: </a:t>
            </a:r>
            <a:r>
              <a:rPr lang="en-US" dirty="0">
                <a:solidFill>
                  <a:schemeClr val="bg1"/>
                </a:solidFill>
              </a:rPr>
              <a:t>Read slides 3 through 12</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2</a:t>
            </a:r>
            <a:r>
              <a:rPr lang="en-US" dirty="0">
                <a:solidFill>
                  <a:schemeClr val="bg1"/>
                </a:solidFill>
              </a:rPr>
              <a:t>: Critique whether the project outlined in slides 3 through 12 should adopt a MBSE approach. Templates for your critique are provided on slides 14-17. </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3</a:t>
            </a:r>
            <a:r>
              <a:rPr lang="en-US" dirty="0">
                <a:solidFill>
                  <a:schemeClr val="bg1"/>
                </a:solidFill>
              </a:rPr>
              <a:t>: Enter your name on slide 1.</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4</a:t>
            </a:r>
            <a:r>
              <a:rPr lang="en-US" dirty="0">
                <a:solidFill>
                  <a:schemeClr val="bg1"/>
                </a:solidFill>
              </a:rPr>
              <a:t>: Save the file as: [</a:t>
            </a:r>
            <a:r>
              <a:rPr lang="en-US" b="1" dirty="0">
                <a:solidFill>
                  <a:schemeClr val="bg1"/>
                </a:solidFill>
              </a:rPr>
              <a:t>W3Critique_Name_Surname</a:t>
            </a:r>
            <a:r>
              <a:rPr lang="en-US" dirty="0">
                <a:solidFill>
                  <a:schemeClr val="bg1"/>
                </a:solidFill>
              </a:rPr>
              <a:t>] </a:t>
            </a:r>
          </a:p>
          <a:p>
            <a:pPr>
              <a:lnSpc>
                <a:spcPct val="150000"/>
              </a:lnSpc>
            </a:pPr>
            <a:endParaRPr dirty="0"/>
          </a:p>
        </p:txBody>
      </p:sp>
    </p:spTree>
    <p:extLst>
      <p:ext uri="{BB962C8B-B14F-4D97-AF65-F5344CB8AC3E}">
        <p14:creationId xmlns:p14="http://schemas.microsoft.com/office/powerpoint/2010/main" val="130835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a:latin typeface="+mj-lt"/>
              </a:rPr>
              <a:t>What is your system? What is in scope for the MBSE effort for your chosen system? </a:t>
            </a:r>
          </a:p>
        </p:txBody>
      </p:sp>
      <p:sp>
        <p:nvSpPr>
          <p:cNvPr id="2" name="TextBox 1">
            <a:extLst>
              <a:ext uri="{FF2B5EF4-FFF2-40B4-BE49-F238E27FC236}">
                <a16:creationId xmlns:a16="http://schemas.microsoft.com/office/drawing/2014/main" id="{FA6E586B-CEEA-446E-A80E-7A3333D06913}"/>
              </a:ext>
            </a:extLst>
          </p:cNvPr>
          <p:cNvSpPr txBox="1"/>
          <p:nvPr/>
        </p:nvSpPr>
        <p:spPr>
          <a:xfrm>
            <a:off x="115711" y="1434905"/>
            <a:ext cx="8857419" cy="2462213"/>
          </a:xfrm>
          <a:prstGeom prst="rect">
            <a:avLst/>
          </a:prstGeom>
          <a:noFill/>
        </p:spPr>
        <p:txBody>
          <a:bodyPr wrap="square" rtlCol="0">
            <a:spAutoFit/>
          </a:bodyPr>
          <a:lstStyle/>
          <a:p>
            <a:r>
              <a:rPr lang="en-US" dirty="0"/>
              <a:t>As required for this project, I have chosen to implement MBSE as the engineering method to design a secure network system to support a mobile command center. This command center will be deployed by First Responders during a crisis situation and serve as the communication hub during emergency situations such as natural disasters, bomb threats, or large demonstrations. This will require the network to be secure and provide high availability and throughput. To provide a secure, robust, and reliable network the team will need to integrate several hardware components and software applications. </a:t>
            </a:r>
          </a:p>
          <a:p>
            <a:endParaRPr lang="en-US" dirty="0"/>
          </a:p>
          <a:p>
            <a:r>
              <a:rPr lang="en-US" dirty="0"/>
              <a:t>The scope of this MBSE effort is to increase the teams traceability of system and subsystem requirements and facilitate complex system integration. Additionally, this design method will help maintain an authoritative data source for the various design teams and help manage the complex system interfaces. The team can also improve the project’s efficiency by automating design verification tasks.  </a:t>
            </a:r>
          </a:p>
        </p:txBody>
      </p:sp>
    </p:spTree>
    <p:extLst>
      <p:ext uri="{BB962C8B-B14F-4D97-AF65-F5344CB8AC3E}">
        <p14:creationId xmlns:p14="http://schemas.microsoft.com/office/powerpoint/2010/main" val="303534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
        <p:nvSpPr>
          <p:cNvPr id="2" name="TextBox 1">
            <a:extLst>
              <a:ext uri="{FF2B5EF4-FFF2-40B4-BE49-F238E27FC236}">
                <a16:creationId xmlns:a16="http://schemas.microsoft.com/office/drawing/2014/main" id="{F46CEFBA-9466-452A-B1CC-95797A7514A1}"/>
              </a:ext>
            </a:extLst>
          </p:cNvPr>
          <p:cNvSpPr txBox="1"/>
          <p:nvPr/>
        </p:nvSpPr>
        <p:spPr>
          <a:xfrm>
            <a:off x="115711" y="1288849"/>
            <a:ext cx="8857419" cy="5262979"/>
          </a:xfrm>
          <a:prstGeom prst="rect">
            <a:avLst/>
          </a:prstGeom>
          <a:noFill/>
        </p:spPr>
        <p:txBody>
          <a:bodyPr wrap="square" rtlCol="0">
            <a:spAutoFit/>
          </a:bodyPr>
          <a:lstStyle/>
          <a:p>
            <a:r>
              <a:rPr lang="en-US" dirty="0"/>
              <a:t>The first step in implementing this approach would be to asses the existing system and project baseline to identify critical system interfaces, requirements, and constraining metrics. It will also be important to clearly understand the documented and non-documented project team processes. This will help determine which of the processes can be modeled and automated which will drive the identification of any project risks associated of the automation of this processes. </a:t>
            </a:r>
          </a:p>
          <a:p>
            <a:endParaRPr lang="en-US" dirty="0"/>
          </a:p>
          <a:p>
            <a:r>
              <a:rPr lang="en-US" dirty="0"/>
              <a:t>Once there is a clear understanding of the project baseline the approach can be divided into three critical focus areas: (1) Requirements modeling, validation and automation, and database library development.</a:t>
            </a:r>
          </a:p>
          <a:p>
            <a:endParaRPr lang="en-US" dirty="0"/>
          </a:p>
          <a:p>
            <a:r>
              <a:rPr lang="en-US" b="1" dirty="0"/>
              <a:t>Requirements Modeling</a:t>
            </a:r>
            <a:r>
              <a:rPr lang="en-US" dirty="0"/>
              <a:t>: As the teams develop new requirements,  those requirements will be modeled along with the baseline requirements of the various system and subsystem requirements. The model will be integrated across the various functional design teams (hardware, software, cyber security, etc.) to create an integrated model of the system requirement that clearly captures the relationship of various components and functions. This will provide clear traceability to the originating requirements. Additionally, these models will be linked to various test articles, test data, and metrics to that requirement changes are propagated throughout the verification and validation process. </a:t>
            </a:r>
          </a:p>
          <a:p>
            <a:endParaRPr lang="en-US" dirty="0"/>
          </a:p>
          <a:p>
            <a:r>
              <a:rPr lang="en-US" b="1" dirty="0"/>
              <a:t>Validation and Automation: </a:t>
            </a:r>
            <a:r>
              <a:rPr lang="en-US" dirty="0"/>
              <a:t>Automation will be employed to validate the system models against existing analysis and data to confirm the model’s behavior. As hardware and software models are developed, these models will be employed to validate the system’s performance against key performance metrics and leveraged to identify potential cost savings design improvements. </a:t>
            </a:r>
          </a:p>
          <a:p>
            <a:endParaRPr lang="en-US" dirty="0"/>
          </a:p>
          <a:p>
            <a:r>
              <a:rPr lang="en-US" dirty="0"/>
              <a:t>To support these critical efforts, both a model/requirements and test data repository will need to be developed. The test data repository will contain various use cases, scenarios, and analysis data. </a:t>
            </a:r>
          </a:p>
        </p:txBody>
      </p:sp>
    </p:spTree>
    <p:extLst>
      <p:ext uri="{BB962C8B-B14F-4D97-AF65-F5344CB8AC3E}">
        <p14:creationId xmlns:p14="http://schemas.microsoft.com/office/powerpoint/2010/main" val="384348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
        <p:nvSpPr>
          <p:cNvPr id="2" name="Rectangle 1">
            <a:extLst>
              <a:ext uri="{FF2B5EF4-FFF2-40B4-BE49-F238E27FC236}">
                <a16:creationId xmlns:a16="http://schemas.microsoft.com/office/drawing/2014/main" id="{913E0A36-C101-4AFE-8AB3-229FAF9D4D62}"/>
              </a:ext>
            </a:extLst>
          </p:cNvPr>
          <p:cNvSpPr/>
          <p:nvPr/>
        </p:nvSpPr>
        <p:spPr>
          <a:xfrm>
            <a:off x="170870" y="1353757"/>
            <a:ext cx="8559800" cy="1600438"/>
          </a:xfrm>
          <a:prstGeom prst="rect">
            <a:avLst/>
          </a:prstGeom>
        </p:spPr>
        <p:txBody>
          <a:bodyPr wrap="square">
            <a:spAutoFit/>
          </a:bodyPr>
          <a:lstStyle/>
          <a:p>
            <a:r>
              <a:rPr lang="en-US" dirty="0"/>
              <a:t>The purpose of the this MBSE effort is to enhances communication across the various design and implementation teams and to help manage the systems complexities to facilitate both an integrated team and an integrated system. By managing the complexity of the project through models, the team can easily cycle through various use cases and develop model driven scenarios to find the most optimal solutions. The team can quickly evaluate the tradeoff of vendor products and implementation methods that drive down cost while increasing performance such as looking at ways to implement required security protocols that impact time on task for the end user and could potentially throttle the network performance. </a:t>
            </a:r>
          </a:p>
        </p:txBody>
      </p:sp>
    </p:spTree>
    <p:extLst>
      <p:ext uri="{BB962C8B-B14F-4D97-AF65-F5344CB8AC3E}">
        <p14:creationId xmlns:p14="http://schemas.microsoft.com/office/powerpoint/2010/main" val="397356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system. Briefly describe your approach to each of the major tenets of MBSE.</a:t>
            </a:r>
          </a:p>
        </p:txBody>
      </p:sp>
      <p:sp>
        <p:nvSpPr>
          <p:cNvPr id="2" name="Rectangle 1">
            <a:extLst>
              <a:ext uri="{FF2B5EF4-FFF2-40B4-BE49-F238E27FC236}">
                <a16:creationId xmlns:a16="http://schemas.microsoft.com/office/drawing/2014/main" id="{A1AF156F-BCA8-43D8-9C66-A0C350EE9377}"/>
              </a:ext>
            </a:extLst>
          </p:cNvPr>
          <p:cNvSpPr/>
          <p:nvPr/>
        </p:nvSpPr>
        <p:spPr>
          <a:xfrm>
            <a:off x="115711" y="1301549"/>
            <a:ext cx="4581795" cy="4832092"/>
          </a:xfrm>
          <a:prstGeom prst="rect">
            <a:avLst/>
          </a:prstGeom>
        </p:spPr>
        <p:txBody>
          <a:bodyPr wrap="square">
            <a:spAutoFit/>
          </a:bodyPr>
          <a:lstStyle/>
          <a:p>
            <a:r>
              <a:rPr lang="en-US" b="1" dirty="0"/>
              <a:t>Central Model or Federation of Models</a:t>
            </a:r>
          </a:p>
          <a:p>
            <a:r>
              <a:rPr lang="en-US" dirty="0"/>
              <a:t>The team will have models that are developed by each subsystem team and models developed by commercial product vendors connected through a federation of models. </a:t>
            </a:r>
          </a:p>
          <a:p>
            <a:r>
              <a:rPr lang="en-US" b="1" dirty="0"/>
              <a:t>Model Views</a:t>
            </a:r>
          </a:p>
          <a:p>
            <a:r>
              <a:rPr lang="en-US" dirty="0"/>
              <a:t>The MBSE approach will leverage role-based or domain-specific model views to communicate changes and the impact of changes to the system (design, requirements, analysis, implementation). Depending on the model level and the domain area, the model will provide the corresponding and appropriate level of detail/information.</a:t>
            </a:r>
          </a:p>
          <a:p>
            <a:r>
              <a:rPr lang="en-US" b="1" dirty="0"/>
              <a:t>Model Repository or Library</a:t>
            </a:r>
            <a:endParaRPr lang="en-US" dirty="0"/>
          </a:p>
          <a:p>
            <a:r>
              <a:rPr lang="en-US" dirty="0"/>
              <a:t>As described before, the repository of the models will be used to support requirements development and design activities while providing traceability to the design models that will be developed using tools native to functional subsystem design teams. A test data repository will interface with these models to validate designs and implementation methods.</a:t>
            </a:r>
            <a:br>
              <a:rPr lang="en-US" dirty="0"/>
            </a:br>
            <a:endParaRPr lang="en-US" dirty="0"/>
          </a:p>
        </p:txBody>
      </p:sp>
      <p:sp>
        <p:nvSpPr>
          <p:cNvPr id="6" name="Rectangle 5">
            <a:extLst>
              <a:ext uri="{FF2B5EF4-FFF2-40B4-BE49-F238E27FC236}">
                <a16:creationId xmlns:a16="http://schemas.microsoft.com/office/drawing/2014/main" id="{8BF59AF1-663F-4711-A873-1CCBBAE6ED71}"/>
              </a:ext>
            </a:extLst>
          </p:cNvPr>
          <p:cNvSpPr/>
          <p:nvPr/>
        </p:nvSpPr>
        <p:spPr>
          <a:xfrm>
            <a:off x="4572000" y="1244694"/>
            <a:ext cx="4572000" cy="5047536"/>
          </a:xfrm>
          <a:prstGeom prst="rect">
            <a:avLst/>
          </a:prstGeom>
        </p:spPr>
        <p:txBody>
          <a:bodyPr>
            <a:spAutoFit/>
          </a:bodyPr>
          <a:lstStyle/>
          <a:p>
            <a:r>
              <a:rPr lang="en-US" b="1" dirty="0"/>
              <a:t>Standards and  Patterns</a:t>
            </a:r>
          </a:p>
          <a:p>
            <a:r>
              <a:rPr lang="en-US" dirty="0"/>
              <a:t>The MBSE strategy employed will capture emerging patterns of data and information exchanges between network components and software applications using common tools such as Wireshark. These captures will be used to develop system constraints and objective datasets that can be simulated in the model.   </a:t>
            </a:r>
          </a:p>
          <a:p>
            <a:r>
              <a:rPr lang="en-US" b="1" dirty="0"/>
              <a:t>Model Checking: Logically Verifiable Rules or Tests</a:t>
            </a:r>
          </a:p>
          <a:p>
            <a:r>
              <a:rPr lang="en-US" dirty="0"/>
              <a:t>As described before, each model will be validated against data and analysis. </a:t>
            </a:r>
          </a:p>
          <a:p>
            <a:r>
              <a:rPr lang="en-US" b="1" dirty="0"/>
              <a:t>Ontology</a:t>
            </a:r>
            <a:r>
              <a:rPr lang="en-US" dirty="0"/>
              <a:t> </a:t>
            </a:r>
          </a:p>
          <a:p>
            <a:r>
              <a:rPr lang="en-US" dirty="0"/>
              <a:t>As part of the baselining activities, a set of existing ontologies will be captured and identified. These will be validated where supporting definitions exist and published as an information model to be leveraged by the teams. </a:t>
            </a:r>
          </a:p>
          <a:p>
            <a:r>
              <a:rPr lang="en-US" b="1" dirty="0"/>
              <a:t>MBSE Methodology  </a:t>
            </a:r>
          </a:p>
          <a:p>
            <a:r>
              <a:rPr lang="en-US" dirty="0"/>
              <a:t>The MBSE methodology suited for this activity is the RUP SE for model driven system development. Specifically, the process is ideal and provides both a process framework and tools that can be used to implement the MBSE strategy necessary to improve the team’s performance. </a:t>
            </a:r>
          </a:p>
        </p:txBody>
      </p:sp>
    </p:spTree>
    <p:extLst>
      <p:ext uri="{BB962C8B-B14F-4D97-AF65-F5344CB8AC3E}">
        <p14:creationId xmlns:p14="http://schemas.microsoft.com/office/powerpoint/2010/main" val="262396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 what are the top three you are concerned about for your MBSE approach?</a:t>
            </a:r>
          </a:p>
        </p:txBody>
      </p:sp>
      <p:sp>
        <p:nvSpPr>
          <p:cNvPr id="6" name="Rectangle 5">
            <a:extLst>
              <a:ext uri="{FF2B5EF4-FFF2-40B4-BE49-F238E27FC236}">
                <a16:creationId xmlns:a16="http://schemas.microsoft.com/office/drawing/2014/main" id="{E7CE485F-B9DB-4E42-A2F2-41E709349B1F}"/>
              </a:ext>
            </a:extLst>
          </p:cNvPr>
          <p:cNvSpPr/>
          <p:nvPr/>
        </p:nvSpPr>
        <p:spPr>
          <a:xfrm>
            <a:off x="115710" y="1546299"/>
            <a:ext cx="8857419" cy="3108543"/>
          </a:xfrm>
          <a:prstGeom prst="rect">
            <a:avLst/>
          </a:prstGeom>
        </p:spPr>
        <p:txBody>
          <a:bodyPr wrap="square">
            <a:spAutoFit/>
          </a:bodyPr>
          <a:lstStyle/>
          <a:p>
            <a:r>
              <a:rPr lang="en-US" b="1" dirty="0"/>
              <a:t>Linked to Decision Support:</a:t>
            </a:r>
            <a:r>
              <a:rPr lang="en-US" dirty="0"/>
              <a:t> Maintaining a link to decision-making processes and stakeholders is imperative to this MBSE strategy considering the integrated nature of this system and the use of COTS products with custom configurations. The design analysis for this system will require a significant about of trades and analysis of numerous COTS products. The process requires models with linkage to outputs and performance parameters. </a:t>
            </a:r>
          </a:p>
          <a:p>
            <a:endParaRPr lang="en-US" dirty="0"/>
          </a:p>
          <a:p>
            <a:r>
              <a:rPr lang="en-US" b="1" dirty="0"/>
              <a:t>Analyzable and Traceable:</a:t>
            </a:r>
            <a:r>
              <a:rPr lang="en-US" dirty="0"/>
              <a:t> If the models developed as part of the MBSE strategy are analyzable and traceable, the team will be able easily propagate design changes while provide a holistic look at the impact of the change to the system. Requirements and performance metrics should have clear traceability to the functional design allocation while providing traceability to product/performance trades.</a:t>
            </a:r>
          </a:p>
          <a:p>
            <a:endParaRPr lang="en-US" dirty="0"/>
          </a:p>
          <a:p>
            <a:r>
              <a:rPr lang="en-US" b="1" dirty="0"/>
              <a:t>Verification &amp; Validation With Models:</a:t>
            </a:r>
            <a:r>
              <a:rPr lang="en-US" dirty="0"/>
              <a:t> V&amp;V of and V&amp;V with the model can sometime seem trivial to the design, but is a very important component of a quality model. V&amp;V of the model drives assurance the MBSE approach which enables the increase integrity of the design. </a:t>
            </a:r>
          </a:p>
        </p:txBody>
      </p:sp>
    </p:spTree>
    <p:extLst>
      <p:ext uri="{BB962C8B-B14F-4D97-AF65-F5344CB8AC3E}">
        <p14:creationId xmlns:p14="http://schemas.microsoft.com/office/powerpoint/2010/main" val="200743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a:t>
            </a:r>
            <a:r>
              <a:rPr lang="en-US" sz="2000" b="1" dirty="0"/>
              <a:t>: Develop Five Queries for Your System</a:t>
            </a:r>
          </a:p>
        </p:txBody>
      </p:sp>
      <p:graphicFrame>
        <p:nvGraphicFramePr>
          <p:cNvPr id="5" name="Table 4"/>
          <p:cNvGraphicFramePr>
            <a:graphicFrameLocks noGrp="1"/>
          </p:cNvGraphicFramePr>
          <p:nvPr/>
        </p:nvGraphicFramePr>
        <p:xfrm>
          <a:off x="631595" y="2983074"/>
          <a:ext cx="7786540" cy="3437562"/>
        </p:xfrm>
        <a:graphic>
          <a:graphicData uri="http://schemas.openxmlformats.org/drawingml/2006/table">
            <a:tbl>
              <a:tblPr firstRow="1" bandRow="1">
                <a:tableStyleId>{2D5ABB26-0587-4C30-8999-92F81FD0307C}</a:tableStyleId>
              </a:tblPr>
              <a:tblGrid>
                <a:gridCol w="2780908">
                  <a:extLst>
                    <a:ext uri="{9D8B030D-6E8A-4147-A177-3AD203B41FA5}">
                      <a16:colId xmlns:a16="http://schemas.microsoft.com/office/drawing/2014/main" val="20000"/>
                    </a:ext>
                  </a:extLst>
                </a:gridCol>
                <a:gridCol w="5005632">
                  <a:extLst>
                    <a:ext uri="{9D8B030D-6E8A-4147-A177-3AD203B41FA5}">
                      <a16:colId xmlns:a16="http://schemas.microsoft.com/office/drawing/2014/main" val="20001"/>
                    </a:ext>
                  </a:extLst>
                </a:gridCol>
              </a:tblGrid>
              <a:tr h="347548">
                <a:tc>
                  <a:txBody>
                    <a:bodyPr/>
                    <a:lstStyle/>
                    <a:p>
                      <a:pPr algn="ctr"/>
                      <a:r>
                        <a:rPr lang="en-US" sz="1600"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58287">
                <a:tc>
                  <a:txBody>
                    <a:bodyPr/>
                    <a:lstStyle/>
                    <a:p>
                      <a:pPr algn="ctr"/>
                      <a:r>
                        <a:rPr lang="en-US" sz="1400" dirty="0"/>
                        <a:t>What is the requirement traceability throughout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Verifying requirement traceability throughout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537120">
                <a:tc>
                  <a:txBody>
                    <a:bodyPr/>
                    <a:lstStyle/>
                    <a:p>
                      <a:pPr algn="ctr"/>
                      <a:r>
                        <a:rPr lang="en-US" sz="1400" dirty="0"/>
                        <a:t>How many subsystems are contained in the overall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Checking the number of subsystems required for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758287">
                <a:tc>
                  <a:txBody>
                    <a:bodyPr/>
                    <a:lstStyle/>
                    <a:p>
                      <a:pPr algn="ctr"/>
                      <a:r>
                        <a:rPr lang="en-US" sz="1400" dirty="0"/>
                        <a:t>Are the required functions assigned to the components of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Confirming that all functions are allocated, all the way down to the component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512521">
                <a:tc>
                  <a:txBody>
                    <a:bodyPr/>
                    <a:lstStyle/>
                    <a:p>
                      <a:pPr algn="ctr"/>
                      <a:r>
                        <a:rPr lang="en-US" sz="1400" dirty="0"/>
                        <a:t>Are the functional requirements functional requirements fulfilled?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Check that all allocated functional requirements are met.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512521">
                <a:tc>
                  <a:txBody>
                    <a:bodyPr/>
                    <a:lstStyle/>
                    <a:p>
                      <a:pPr algn="ctr"/>
                      <a:r>
                        <a:rPr lang="en-US" sz="1400" dirty="0"/>
                        <a:t>Will this system perform as expected?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Indicate the performance of the system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51749"/>
            <a:ext cx="8469489" cy="2031325"/>
          </a:xfrm>
          <a:prstGeom prst="rect">
            <a:avLst/>
          </a:prstGeom>
        </p:spPr>
        <p:txBody>
          <a:bodyPr wrap="square">
            <a:spAutoFit/>
          </a:bodyPr>
          <a:lstStyle/>
          <a:p>
            <a:r>
              <a:rPr lang="en-US" sz="1400"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endParaRPr lang="en-US" sz="1400" dirty="0"/>
          </a:p>
          <a:p>
            <a:r>
              <a:rPr lang="en-US" sz="1400"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241808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pPr>
              <a:buSzPct val="25000"/>
            </a:pPr>
            <a:fld id="{00000000-1234-1234-1234-123412341234}" type="slidenum">
              <a:rPr lang="en-US" sz="1100" smtClean="0">
                <a:latin typeface="Calibri"/>
                <a:ea typeface="Calibri"/>
                <a:cs typeface="Calibri"/>
                <a:sym typeface="Calibri"/>
              </a:rPr>
              <a:pPr>
                <a:buSzPct val="25000"/>
              </a:pPr>
              <a:t>9</a:t>
            </a:fld>
            <a:endParaRPr lang="en-US" sz="1100"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2: </a:t>
            </a:r>
            <a:r>
              <a:rPr lang="en-US" sz="2000" b="1" dirty="0">
                <a:solidFill>
                  <a:schemeClr val="tx1"/>
                </a:solidFill>
                <a:ea typeface="Source Sans Pro"/>
              </a:rPr>
              <a:t>Requirements Diagram</a:t>
            </a:r>
            <a:endParaRPr lang="en-US" sz="2000" b="1" dirty="0">
              <a:solidFill>
                <a:schemeClr val="tx1"/>
              </a:solidFill>
            </a:endParaRPr>
          </a:p>
        </p:txBody>
      </p:sp>
      <p:grpSp>
        <p:nvGrpSpPr>
          <p:cNvPr id="75" name="Group 74">
            <a:extLst>
              <a:ext uri="{FF2B5EF4-FFF2-40B4-BE49-F238E27FC236}">
                <a16:creationId xmlns:a16="http://schemas.microsoft.com/office/drawing/2014/main" id="{7518CAE8-57FE-4E13-904A-E05C3D68B245}"/>
              </a:ext>
            </a:extLst>
          </p:cNvPr>
          <p:cNvGrpSpPr/>
          <p:nvPr/>
        </p:nvGrpSpPr>
        <p:grpSpPr>
          <a:xfrm>
            <a:off x="61912" y="943723"/>
            <a:ext cx="8889280" cy="5728370"/>
            <a:chOff x="61912" y="1137523"/>
            <a:chExt cx="8889280" cy="5534569"/>
          </a:xfrm>
        </p:grpSpPr>
        <p:grpSp>
          <p:nvGrpSpPr>
            <p:cNvPr id="8" name="Group 7">
              <a:extLst>
                <a:ext uri="{FF2B5EF4-FFF2-40B4-BE49-F238E27FC236}">
                  <a16:creationId xmlns:a16="http://schemas.microsoft.com/office/drawing/2014/main" id="{3197D797-2D39-4598-B13B-F70D6AB73C80}"/>
                </a:ext>
              </a:extLst>
            </p:cNvPr>
            <p:cNvGrpSpPr/>
            <p:nvPr/>
          </p:nvGrpSpPr>
          <p:grpSpPr>
            <a:xfrm>
              <a:off x="61912" y="1137523"/>
              <a:ext cx="8889280" cy="5534569"/>
              <a:chOff x="140420" y="3299012"/>
              <a:chExt cx="2531062" cy="1057835"/>
            </a:xfrm>
          </p:grpSpPr>
          <p:sp>
            <p:nvSpPr>
              <p:cNvPr id="5" name="Rectangle 4">
                <a:extLst>
                  <a:ext uri="{FF2B5EF4-FFF2-40B4-BE49-F238E27FC236}">
                    <a16:creationId xmlns:a16="http://schemas.microsoft.com/office/drawing/2014/main" id="{7F498419-01CF-49E1-B132-F38F77C3920A}"/>
                  </a:ext>
                </a:extLst>
              </p:cNvPr>
              <p:cNvSpPr/>
              <p:nvPr/>
            </p:nvSpPr>
            <p:spPr>
              <a:xfrm>
                <a:off x="140420" y="3299012"/>
                <a:ext cx="2531062" cy="105783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1200" dirty="0"/>
              </a:p>
            </p:txBody>
          </p:sp>
          <p:sp>
            <p:nvSpPr>
              <p:cNvPr id="7" name="Rectangle: Top Corners One Rounded and One Snipped 6">
                <a:extLst>
                  <a:ext uri="{FF2B5EF4-FFF2-40B4-BE49-F238E27FC236}">
                    <a16:creationId xmlns:a16="http://schemas.microsoft.com/office/drawing/2014/main" id="{FDBBA966-0D87-41FB-8D1F-29B0F4D4469B}"/>
                  </a:ext>
                </a:extLst>
              </p:cNvPr>
              <p:cNvSpPr/>
              <p:nvPr/>
            </p:nvSpPr>
            <p:spPr>
              <a:xfrm flipV="1">
                <a:off x="140420" y="3299012"/>
                <a:ext cx="1269758" cy="76220"/>
              </a:xfrm>
              <a:prstGeom prst="snipRoundRect">
                <a:avLst>
                  <a:gd name="adj1" fmla="val 16667"/>
                  <a:gd name="adj2"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rtlCol="0" anchor="ctr"/>
              <a:lstStyle/>
              <a:p>
                <a:endParaRPr lang="en-US" sz="1200" dirty="0"/>
              </a:p>
            </p:txBody>
          </p:sp>
        </p:grpSp>
        <p:sp>
          <p:nvSpPr>
            <p:cNvPr id="9" name="TextBox 8">
              <a:extLst>
                <a:ext uri="{FF2B5EF4-FFF2-40B4-BE49-F238E27FC236}">
                  <a16:creationId xmlns:a16="http://schemas.microsoft.com/office/drawing/2014/main" id="{5440BA6D-CB88-4E1E-895F-A51DAF3963BB}"/>
                </a:ext>
              </a:extLst>
            </p:cNvPr>
            <p:cNvSpPr txBox="1"/>
            <p:nvPr/>
          </p:nvSpPr>
          <p:spPr>
            <a:xfrm>
              <a:off x="140420" y="1229703"/>
              <a:ext cx="4968609" cy="27699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n-US" sz="1200" dirty="0" err="1"/>
                <a:t>req</a:t>
              </a:r>
              <a:r>
                <a:rPr lang="en-US" sz="1200" dirty="0"/>
                <a:t> [package] Vehicle Requirements [Vehicle Specifications]</a:t>
              </a:r>
            </a:p>
          </p:txBody>
        </p:sp>
      </p:grpSp>
      <p:grpSp>
        <p:nvGrpSpPr>
          <p:cNvPr id="12" name="Group 11">
            <a:extLst>
              <a:ext uri="{FF2B5EF4-FFF2-40B4-BE49-F238E27FC236}">
                <a16:creationId xmlns:a16="http://schemas.microsoft.com/office/drawing/2014/main" id="{1E0E76CB-C3E8-479B-A76A-3A5544D26447}"/>
              </a:ext>
            </a:extLst>
          </p:cNvPr>
          <p:cNvGrpSpPr/>
          <p:nvPr/>
        </p:nvGrpSpPr>
        <p:grpSpPr>
          <a:xfrm>
            <a:off x="5735156" y="1229703"/>
            <a:ext cx="1794329" cy="839770"/>
            <a:chOff x="377371" y="1927758"/>
            <a:chExt cx="1572079" cy="480822"/>
          </a:xfrm>
        </p:grpSpPr>
        <p:sp>
          <p:nvSpPr>
            <p:cNvPr id="10" name="Rectangle 9">
              <a:extLst>
                <a:ext uri="{FF2B5EF4-FFF2-40B4-BE49-F238E27FC236}">
                  <a16:creationId xmlns:a16="http://schemas.microsoft.com/office/drawing/2014/main" id="{F711622C-1FEC-4484-B474-EBCACD5AD511}"/>
                </a:ext>
              </a:extLst>
            </p:cNvPr>
            <p:cNvSpPr/>
            <p:nvPr/>
          </p:nvSpPr>
          <p:spPr>
            <a:xfrm>
              <a:off x="377371" y="1927758"/>
              <a:ext cx="856343" cy="14778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1200"/>
            </a:p>
          </p:txBody>
        </p:sp>
        <p:sp>
          <p:nvSpPr>
            <p:cNvPr id="11" name="Rectangle 10">
              <a:extLst>
                <a:ext uri="{FF2B5EF4-FFF2-40B4-BE49-F238E27FC236}">
                  <a16:creationId xmlns:a16="http://schemas.microsoft.com/office/drawing/2014/main" id="{953DCB73-4F9D-496B-85D5-2E845E537F04}"/>
                </a:ext>
              </a:extLst>
            </p:cNvPr>
            <p:cNvSpPr/>
            <p:nvPr/>
          </p:nvSpPr>
          <p:spPr>
            <a:xfrm>
              <a:off x="377371" y="2074636"/>
              <a:ext cx="1572079" cy="33394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200" dirty="0" err="1"/>
                <a:t>VehicleSpecifcation</a:t>
              </a:r>
              <a:endParaRPr lang="en-US" sz="1200" dirty="0"/>
            </a:p>
          </p:txBody>
        </p:sp>
      </p:grpSp>
      <p:sp>
        <p:nvSpPr>
          <p:cNvPr id="13" name="Rectangle 12">
            <a:extLst>
              <a:ext uri="{FF2B5EF4-FFF2-40B4-BE49-F238E27FC236}">
                <a16:creationId xmlns:a16="http://schemas.microsoft.com/office/drawing/2014/main" id="{74B27DA3-C206-4E6F-9E48-F01B0AD695AC}"/>
              </a:ext>
            </a:extLst>
          </p:cNvPr>
          <p:cNvSpPr/>
          <p:nvPr/>
        </p:nvSpPr>
        <p:spPr>
          <a:xfrm>
            <a:off x="207041" y="2041135"/>
            <a:ext cx="1794329" cy="79835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200" dirty="0"/>
              <a:t>&lt;&lt;requirement&gt;&gt;</a:t>
            </a:r>
          </a:p>
          <a:p>
            <a:pPr algn="ctr"/>
            <a:r>
              <a:rPr lang="en-US" sz="1200" dirty="0"/>
              <a:t>Performance</a:t>
            </a:r>
          </a:p>
        </p:txBody>
      </p:sp>
      <p:sp>
        <p:nvSpPr>
          <p:cNvPr id="14" name="Rectangle 13">
            <a:extLst>
              <a:ext uri="{FF2B5EF4-FFF2-40B4-BE49-F238E27FC236}">
                <a16:creationId xmlns:a16="http://schemas.microsoft.com/office/drawing/2014/main" id="{4256C9F0-F031-410C-B5D1-326E96E75B33}"/>
              </a:ext>
            </a:extLst>
          </p:cNvPr>
          <p:cNvSpPr/>
          <p:nvPr/>
        </p:nvSpPr>
        <p:spPr>
          <a:xfrm>
            <a:off x="5735156" y="2331052"/>
            <a:ext cx="1794329" cy="52860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200" dirty="0"/>
              <a:t>&lt;&lt;requirement&gt;&gt;</a:t>
            </a:r>
          </a:p>
          <a:p>
            <a:pPr algn="ctr"/>
            <a:r>
              <a:rPr lang="en-US" sz="1200" dirty="0"/>
              <a:t>Functional</a:t>
            </a:r>
          </a:p>
        </p:txBody>
      </p:sp>
      <p:cxnSp>
        <p:nvCxnSpPr>
          <p:cNvPr id="16" name="Straight Connector 15">
            <a:extLst>
              <a:ext uri="{FF2B5EF4-FFF2-40B4-BE49-F238E27FC236}">
                <a16:creationId xmlns:a16="http://schemas.microsoft.com/office/drawing/2014/main" id="{E3C7998B-B234-42BB-8199-8BABD4A1FA26}"/>
              </a:ext>
            </a:extLst>
          </p:cNvPr>
          <p:cNvCxnSpPr>
            <a:stCxn id="13" idx="3"/>
            <a:endCxn id="11" idx="1"/>
          </p:cNvCxnSpPr>
          <p:nvPr/>
        </p:nvCxnSpPr>
        <p:spPr>
          <a:xfrm flipV="1">
            <a:off x="2001370" y="1777852"/>
            <a:ext cx="3733786" cy="662463"/>
          </a:xfrm>
          <a:prstGeom prst="bentConnector3">
            <a:avLst>
              <a:gd name="adj1" fmla="val 50000"/>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cxnSp>
        <p:nvCxnSpPr>
          <p:cNvPr id="18" name="Straight Connector 17">
            <a:extLst>
              <a:ext uri="{FF2B5EF4-FFF2-40B4-BE49-F238E27FC236}">
                <a16:creationId xmlns:a16="http://schemas.microsoft.com/office/drawing/2014/main" id="{FB3A9B8F-908F-470A-8074-70BD17150A95}"/>
              </a:ext>
            </a:extLst>
          </p:cNvPr>
          <p:cNvCxnSpPr>
            <a:cxnSpLocks/>
            <a:stCxn id="14" idx="0"/>
            <a:endCxn id="11" idx="2"/>
          </p:cNvCxnSpPr>
          <p:nvPr/>
        </p:nvCxnSpPr>
        <p:spPr>
          <a:xfrm flipV="1">
            <a:off x="6632321" y="2069473"/>
            <a:ext cx="0" cy="261579"/>
          </a:xfrm>
          <a:prstGeom prst="line">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grpSp>
        <p:nvGrpSpPr>
          <p:cNvPr id="21" name="Group 20">
            <a:extLst>
              <a:ext uri="{FF2B5EF4-FFF2-40B4-BE49-F238E27FC236}">
                <a16:creationId xmlns:a16="http://schemas.microsoft.com/office/drawing/2014/main" id="{6A73E990-2518-46E2-811A-179286A663E1}"/>
              </a:ext>
            </a:extLst>
          </p:cNvPr>
          <p:cNvGrpSpPr/>
          <p:nvPr/>
        </p:nvGrpSpPr>
        <p:grpSpPr>
          <a:xfrm>
            <a:off x="228462" y="3903399"/>
            <a:ext cx="1794329" cy="1817078"/>
            <a:chOff x="207041" y="3347124"/>
            <a:chExt cx="1794329" cy="1817078"/>
          </a:xfrm>
        </p:grpSpPr>
        <p:sp>
          <p:nvSpPr>
            <p:cNvPr id="19" name="Rectangle 18">
              <a:extLst>
                <a:ext uri="{FF2B5EF4-FFF2-40B4-BE49-F238E27FC236}">
                  <a16:creationId xmlns:a16="http://schemas.microsoft.com/office/drawing/2014/main" id="{FBB3901B-9F33-43B8-97FF-FF0B250C5EF4}"/>
                </a:ext>
              </a:extLst>
            </p:cNvPr>
            <p:cNvSpPr/>
            <p:nvPr/>
          </p:nvSpPr>
          <p:spPr>
            <a:xfrm>
              <a:off x="207041" y="3347124"/>
              <a:ext cx="1794329" cy="45525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algn="ctr"/>
              <a:r>
                <a:rPr lang="en-US" sz="1200" dirty="0"/>
                <a:t>&lt;&lt;requirement&gt;&gt;</a:t>
              </a:r>
            </a:p>
            <a:p>
              <a:pPr algn="ctr"/>
              <a:r>
                <a:rPr lang="en-US" sz="1200" dirty="0" err="1"/>
                <a:t>FuelEconomy</a:t>
              </a:r>
              <a:endParaRPr lang="en-US" sz="1200" dirty="0"/>
            </a:p>
          </p:txBody>
        </p:sp>
        <p:sp>
          <p:nvSpPr>
            <p:cNvPr id="20" name="Rectangle 19">
              <a:extLst>
                <a:ext uri="{FF2B5EF4-FFF2-40B4-BE49-F238E27FC236}">
                  <a16:creationId xmlns:a16="http://schemas.microsoft.com/office/drawing/2014/main" id="{F5CF957A-EBB2-4766-91C1-869248577EBF}"/>
                </a:ext>
              </a:extLst>
            </p:cNvPr>
            <p:cNvSpPr/>
            <p:nvPr/>
          </p:nvSpPr>
          <p:spPr>
            <a:xfrm>
              <a:off x="207041" y="3802379"/>
              <a:ext cx="1794329" cy="136182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r>
                <a:rPr lang="en-US" sz="1200" dirty="0"/>
                <a:t>Id = R1.1.1</a:t>
              </a:r>
            </a:p>
            <a:p>
              <a:r>
                <a:rPr lang="en-US" sz="1200" dirty="0"/>
                <a:t>text = “The vehicle shall maintain an average fuel economy of 12mph/gallon”</a:t>
              </a:r>
            </a:p>
          </p:txBody>
        </p:sp>
      </p:grpSp>
      <p:grpSp>
        <p:nvGrpSpPr>
          <p:cNvPr id="22" name="Group 21">
            <a:extLst>
              <a:ext uri="{FF2B5EF4-FFF2-40B4-BE49-F238E27FC236}">
                <a16:creationId xmlns:a16="http://schemas.microsoft.com/office/drawing/2014/main" id="{F3A97CD7-0085-4EC9-B04B-978A72EE8BE7}"/>
              </a:ext>
            </a:extLst>
          </p:cNvPr>
          <p:cNvGrpSpPr/>
          <p:nvPr/>
        </p:nvGrpSpPr>
        <p:grpSpPr>
          <a:xfrm>
            <a:off x="2263552" y="3903399"/>
            <a:ext cx="1794329" cy="1817078"/>
            <a:chOff x="207041" y="3347124"/>
            <a:chExt cx="1794329" cy="1817078"/>
          </a:xfrm>
        </p:grpSpPr>
        <p:sp>
          <p:nvSpPr>
            <p:cNvPr id="23" name="Rectangle 22">
              <a:extLst>
                <a:ext uri="{FF2B5EF4-FFF2-40B4-BE49-F238E27FC236}">
                  <a16:creationId xmlns:a16="http://schemas.microsoft.com/office/drawing/2014/main" id="{C9D02428-2761-4EFD-A0B9-00479253BB2F}"/>
                </a:ext>
              </a:extLst>
            </p:cNvPr>
            <p:cNvSpPr/>
            <p:nvPr/>
          </p:nvSpPr>
          <p:spPr>
            <a:xfrm>
              <a:off x="207041" y="3347124"/>
              <a:ext cx="1794329" cy="45525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algn="ctr"/>
              <a:r>
                <a:rPr lang="en-US" sz="1200" dirty="0"/>
                <a:t>&lt;&lt;requirement&gt;&gt;</a:t>
              </a:r>
            </a:p>
            <a:p>
              <a:pPr algn="ctr"/>
              <a:r>
                <a:rPr lang="en-US" sz="1200" dirty="0" err="1"/>
                <a:t>FuelEconomy</a:t>
              </a:r>
              <a:endParaRPr lang="en-US" sz="1200" dirty="0"/>
            </a:p>
          </p:txBody>
        </p:sp>
        <p:sp>
          <p:nvSpPr>
            <p:cNvPr id="24" name="Rectangle 23">
              <a:extLst>
                <a:ext uri="{FF2B5EF4-FFF2-40B4-BE49-F238E27FC236}">
                  <a16:creationId xmlns:a16="http://schemas.microsoft.com/office/drawing/2014/main" id="{A4AF765B-DCCC-42F6-AEC4-887766C3C137}"/>
                </a:ext>
              </a:extLst>
            </p:cNvPr>
            <p:cNvSpPr/>
            <p:nvPr/>
          </p:nvSpPr>
          <p:spPr>
            <a:xfrm>
              <a:off x="207041" y="3802379"/>
              <a:ext cx="1794329" cy="136182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r>
                <a:rPr lang="en-US" sz="1200" dirty="0"/>
                <a:t>Id = R1.1.2</a:t>
              </a:r>
            </a:p>
            <a:p>
              <a:r>
                <a:rPr lang="en-US" sz="1200" dirty="0"/>
                <a:t>text = “The vehicle shall meet all EPA heavy duty fuel standards”</a:t>
              </a:r>
            </a:p>
          </p:txBody>
        </p:sp>
      </p:grpSp>
      <p:grpSp>
        <p:nvGrpSpPr>
          <p:cNvPr id="25" name="Group 24">
            <a:extLst>
              <a:ext uri="{FF2B5EF4-FFF2-40B4-BE49-F238E27FC236}">
                <a16:creationId xmlns:a16="http://schemas.microsoft.com/office/drawing/2014/main" id="{AD0B7D62-8ED9-49B4-AE2C-A7E965ED093E}"/>
              </a:ext>
            </a:extLst>
          </p:cNvPr>
          <p:cNvGrpSpPr/>
          <p:nvPr/>
        </p:nvGrpSpPr>
        <p:grpSpPr>
          <a:xfrm>
            <a:off x="4429530" y="3770325"/>
            <a:ext cx="1794329" cy="1241320"/>
            <a:chOff x="207041" y="3347124"/>
            <a:chExt cx="1794329" cy="1241320"/>
          </a:xfrm>
        </p:grpSpPr>
        <p:sp>
          <p:nvSpPr>
            <p:cNvPr id="26" name="Rectangle 25">
              <a:extLst>
                <a:ext uri="{FF2B5EF4-FFF2-40B4-BE49-F238E27FC236}">
                  <a16:creationId xmlns:a16="http://schemas.microsoft.com/office/drawing/2014/main" id="{6D26BE96-23BA-432C-A367-A35A51C0BA74}"/>
                </a:ext>
              </a:extLst>
            </p:cNvPr>
            <p:cNvSpPr/>
            <p:nvPr/>
          </p:nvSpPr>
          <p:spPr>
            <a:xfrm>
              <a:off x="207041" y="3347124"/>
              <a:ext cx="1794329" cy="45525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algn="ctr"/>
              <a:r>
                <a:rPr lang="en-US" sz="1200" dirty="0"/>
                <a:t>&lt;&lt;requirement&gt;&gt;</a:t>
              </a:r>
            </a:p>
            <a:p>
              <a:pPr algn="ctr"/>
              <a:r>
                <a:rPr lang="en-US" sz="1200" dirty="0"/>
                <a:t>Engine</a:t>
              </a:r>
            </a:p>
          </p:txBody>
        </p:sp>
        <p:sp>
          <p:nvSpPr>
            <p:cNvPr id="27" name="Rectangle 26">
              <a:extLst>
                <a:ext uri="{FF2B5EF4-FFF2-40B4-BE49-F238E27FC236}">
                  <a16:creationId xmlns:a16="http://schemas.microsoft.com/office/drawing/2014/main" id="{2B8E7E88-7769-46BF-BC43-FAD6C3D6002A}"/>
                </a:ext>
              </a:extLst>
            </p:cNvPr>
            <p:cNvSpPr/>
            <p:nvPr/>
          </p:nvSpPr>
          <p:spPr>
            <a:xfrm>
              <a:off x="207041" y="3802379"/>
              <a:ext cx="1794329" cy="78606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r>
                <a:rPr lang="en-US" sz="1200" dirty="0"/>
                <a:t>Id = R2.1.1</a:t>
              </a:r>
            </a:p>
            <a:p>
              <a:r>
                <a:rPr lang="en-US" sz="1200" dirty="0"/>
                <a:t>text = “The vehicle shall employ a automatic transmission”</a:t>
              </a:r>
            </a:p>
          </p:txBody>
        </p:sp>
      </p:grpSp>
      <p:grpSp>
        <p:nvGrpSpPr>
          <p:cNvPr id="28" name="Group 27">
            <a:extLst>
              <a:ext uri="{FF2B5EF4-FFF2-40B4-BE49-F238E27FC236}">
                <a16:creationId xmlns:a16="http://schemas.microsoft.com/office/drawing/2014/main" id="{17ACEB5E-610C-4531-A975-5CA6F4685272}"/>
              </a:ext>
            </a:extLst>
          </p:cNvPr>
          <p:cNvGrpSpPr/>
          <p:nvPr/>
        </p:nvGrpSpPr>
        <p:grpSpPr>
          <a:xfrm>
            <a:off x="7063707" y="3764387"/>
            <a:ext cx="1794329" cy="1213744"/>
            <a:chOff x="207041" y="3347124"/>
            <a:chExt cx="1794329" cy="1537210"/>
          </a:xfrm>
        </p:grpSpPr>
        <p:sp>
          <p:nvSpPr>
            <p:cNvPr id="29" name="Rectangle 28">
              <a:extLst>
                <a:ext uri="{FF2B5EF4-FFF2-40B4-BE49-F238E27FC236}">
                  <a16:creationId xmlns:a16="http://schemas.microsoft.com/office/drawing/2014/main" id="{10D1548C-3608-4E03-946A-B85BADCD6D38}"/>
                </a:ext>
              </a:extLst>
            </p:cNvPr>
            <p:cNvSpPr/>
            <p:nvPr/>
          </p:nvSpPr>
          <p:spPr>
            <a:xfrm>
              <a:off x="207041" y="3347124"/>
              <a:ext cx="1794329" cy="5294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algn="ctr"/>
              <a:r>
                <a:rPr lang="en-US" sz="1200" dirty="0"/>
                <a:t>&lt;&lt;requirement&gt;&gt;</a:t>
              </a:r>
            </a:p>
            <a:p>
              <a:pPr algn="ctr"/>
              <a:r>
                <a:rPr lang="en-US" sz="1200" dirty="0"/>
                <a:t>Engine</a:t>
              </a:r>
            </a:p>
          </p:txBody>
        </p:sp>
        <p:sp>
          <p:nvSpPr>
            <p:cNvPr id="30" name="Rectangle 29">
              <a:extLst>
                <a:ext uri="{FF2B5EF4-FFF2-40B4-BE49-F238E27FC236}">
                  <a16:creationId xmlns:a16="http://schemas.microsoft.com/office/drawing/2014/main" id="{37AB826B-40A0-4621-9239-DA0E6F2FC4F4}"/>
                </a:ext>
              </a:extLst>
            </p:cNvPr>
            <p:cNvSpPr/>
            <p:nvPr/>
          </p:nvSpPr>
          <p:spPr>
            <a:xfrm>
              <a:off x="207041" y="3888780"/>
              <a:ext cx="1794329" cy="99555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r>
                <a:rPr lang="en-US" sz="1200" dirty="0"/>
                <a:t>Id = R2.1.2</a:t>
              </a:r>
            </a:p>
            <a:p>
              <a:r>
                <a:rPr lang="en-US" sz="1200" dirty="0"/>
                <a:t>text = “The vehicle shall employ a 300 HP engine”</a:t>
              </a:r>
            </a:p>
          </p:txBody>
        </p:sp>
      </p:grpSp>
      <p:sp>
        <p:nvSpPr>
          <p:cNvPr id="32" name="Rectangle 31">
            <a:extLst>
              <a:ext uri="{FF2B5EF4-FFF2-40B4-BE49-F238E27FC236}">
                <a16:creationId xmlns:a16="http://schemas.microsoft.com/office/drawing/2014/main" id="{3655E79D-445A-437C-A205-48C29CE06C62}"/>
              </a:ext>
            </a:extLst>
          </p:cNvPr>
          <p:cNvSpPr/>
          <p:nvPr/>
        </p:nvSpPr>
        <p:spPr>
          <a:xfrm>
            <a:off x="5735155" y="2979711"/>
            <a:ext cx="1794329" cy="52860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200" dirty="0"/>
              <a:t>&lt;&lt;requirement&gt;&gt;</a:t>
            </a:r>
          </a:p>
          <a:p>
            <a:pPr algn="ctr"/>
            <a:r>
              <a:rPr lang="en-US" sz="1200" dirty="0"/>
              <a:t>Engine</a:t>
            </a:r>
          </a:p>
        </p:txBody>
      </p:sp>
      <p:cxnSp>
        <p:nvCxnSpPr>
          <p:cNvPr id="34" name="Straight Connector 33">
            <a:extLst>
              <a:ext uri="{FF2B5EF4-FFF2-40B4-BE49-F238E27FC236}">
                <a16:creationId xmlns:a16="http://schemas.microsoft.com/office/drawing/2014/main" id="{AFAE47F4-7486-4F4E-85FE-FEBB6E2222DE}"/>
              </a:ext>
            </a:extLst>
          </p:cNvPr>
          <p:cNvCxnSpPr>
            <a:stCxn id="14" idx="2"/>
          </p:cNvCxnSpPr>
          <p:nvPr/>
        </p:nvCxnSpPr>
        <p:spPr>
          <a:xfrm>
            <a:off x="6632321" y="2859655"/>
            <a:ext cx="0" cy="120056"/>
          </a:xfrm>
          <a:prstGeom prst="line">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grpSp>
        <p:nvGrpSpPr>
          <p:cNvPr id="35" name="Group 34">
            <a:extLst>
              <a:ext uri="{FF2B5EF4-FFF2-40B4-BE49-F238E27FC236}">
                <a16:creationId xmlns:a16="http://schemas.microsoft.com/office/drawing/2014/main" id="{B39731C7-68C6-416C-B3E2-045D1EC170CC}"/>
              </a:ext>
            </a:extLst>
          </p:cNvPr>
          <p:cNvGrpSpPr/>
          <p:nvPr/>
        </p:nvGrpSpPr>
        <p:grpSpPr>
          <a:xfrm>
            <a:off x="5732888" y="5292799"/>
            <a:ext cx="1794377" cy="1204068"/>
            <a:chOff x="206993" y="3347124"/>
            <a:chExt cx="1794377" cy="1524955"/>
          </a:xfrm>
        </p:grpSpPr>
        <p:sp>
          <p:nvSpPr>
            <p:cNvPr id="36" name="Rectangle 35">
              <a:extLst>
                <a:ext uri="{FF2B5EF4-FFF2-40B4-BE49-F238E27FC236}">
                  <a16:creationId xmlns:a16="http://schemas.microsoft.com/office/drawing/2014/main" id="{2965F036-EA27-40EF-9E1A-63E2C40B6AFD}"/>
                </a:ext>
              </a:extLst>
            </p:cNvPr>
            <p:cNvSpPr/>
            <p:nvPr/>
          </p:nvSpPr>
          <p:spPr>
            <a:xfrm>
              <a:off x="207041" y="3347124"/>
              <a:ext cx="1794329" cy="5294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algn="ctr"/>
              <a:r>
                <a:rPr lang="en-US" sz="1200" dirty="0"/>
                <a:t>&lt;&lt;requirement&gt;&gt;</a:t>
              </a:r>
            </a:p>
            <a:p>
              <a:pPr algn="ctr"/>
              <a:r>
                <a:rPr lang="en-US" sz="1200" dirty="0"/>
                <a:t>Engine</a:t>
              </a:r>
            </a:p>
          </p:txBody>
        </p:sp>
        <p:sp>
          <p:nvSpPr>
            <p:cNvPr id="37" name="Rectangle 36">
              <a:extLst>
                <a:ext uri="{FF2B5EF4-FFF2-40B4-BE49-F238E27FC236}">
                  <a16:creationId xmlns:a16="http://schemas.microsoft.com/office/drawing/2014/main" id="{28D99970-932D-45F1-9FB8-E3C48EF0465D}"/>
                </a:ext>
              </a:extLst>
            </p:cNvPr>
            <p:cNvSpPr/>
            <p:nvPr/>
          </p:nvSpPr>
          <p:spPr>
            <a:xfrm>
              <a:off x="206993" y="3876526"/>
              <a:ext cx="1794329" cy="99555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r>
                <a:rPr lang="en-US" sz="1200" dirty="0"/>
                <a:t>Id = R2.1.3</a:t>
              </a:r>
            </a:p>
            <a:p>
              <a:r>
                <a:rPr lang="en-US" sz="1200" dirty="0"/>
                <a:t>text = “The vehicle shall employ a diesel engine”</a:t>
              </a:r>
            </a:p>
          </p:txBody>
        </p:sp>
      </p:grpSp>
      <p:cxnSp>
        <p:nvCxnSpPr>
          <p:cNvPr id="39" name="Straight Connector 38">
            <a:extLst>
              <a:ext uri="{FF2B5EF4-FFF2-40B4-BE49-F238E27FC236}">
                <a16:creationId xmlns:a16="http://schemas.microsoft.com/office/drawing/2014/main" id="{964274B0-6DBB-4028-B313-E5F62242B07F}"/>
              </a:ext>
            </a:extLst>
          </p:cNvPr>
          <p:cNvCxnSpPr>
            <a:cxnSpLocks/>
            <a:stCxn id="26" idx="0"/>
          </p:cNvCxnSpPr>
          <p:nvPr/>
        </p:nvCxnSpPr>
        <p:spPr>
          <a:xfrm rot="5400000" flipH="1" flipV="1">
            <a:off x="5546642" y="3355634"/>
            <a:ext cx="194745" cy="634639"/>
          </a:xfrm>
          <a:prstGeom prst="bentConnector3">
            <a:avLst>
              <a:gd name="adj1" fmla="val 50000"/>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cxnSp>
        <p:nvCxnSpPr>
          <p:cNvPr id="41" name="Connector: Elbow 40">
            <a:extLst>
              <a:ext uri="{FF2B5EF4-FFF2-40B4-BE49-F238E27FC236}">
                <a16:creationId xmlns:a16="http://schemas.microsoft.com/office/drawing/2014/main" id="{F97B1EAF-4AA1-4B76-B02C-0C2B0909CD52}"/>
              </a:ext>
            </a:extLst>
          </p:cNvPr>
          <p:cNvCxnSpPr>
            <a:stCxn id="36" idx="0"/>
            <a:endCxn id="32" idx="2"/>
          </p:cNvCxnSpPr>
          <p:nvPr/>
        </p:nvCxnSpPr>
        <p:spPr>
          <a:xfrm rot="5400000" flipH="1" flipV="1">
            <a:off x="5738968" y="4399447"/>
            <a:ext cx="1784484" cy="2219"/>
          </a:xfrm>
          <a:prstGeom prst="bentConnector3">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cxnSp>
        <p:nvCxnSpPr>
          <p:cNvPr id="43" name="Connector: Elbow 42">
            <a:extLst>
              <a:ext uri="{FF2B5EF4-FFF2-40B4-BE49-F238E27FC236}">
                <a16:creationId xmlns:a16="http://schemas.microsoft.com/office/drawing/2014/main" id="{844E0D2C-815B-42DA-9413-72303EA4A129}"/>
              </a:ext>
            </a:extLst>
          </p:cNvPr>
          <p:cNvCxnSpPr>
            <a:cxnSpLocks/>
            <a:stCxn id="29" idx="0"/>
            <a:endCxn id="48" idx="4"/>
          </p:cNvCxnSpPr>
          <p:nvPr/>
        </p:nvCxnSpPr>
        <p:spPr>
          <a:xfrm rot="16200000" flipV="1">
            <a:off x="7450624" y="3254138"/>
            <a:ext cx="183774" cy="836723"/>
          </a:xfrm>
          <a:prstGeom prst="bentConnector3">
            <a:avLst>
              <a:gd name="adj1" fmla="val 50000"/>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47" name="Flowchart: Or 46">
            <a:extLst>
              <a:ext uri="{FF2B5EF4-FFF2-40B4-BE49-F238E27FC236}">
                <a16:creationId xmlns:a16="http://schemas.microsoft.com/office/drawing/2014/main" id="{395E9A30-D36A-4952-9A93-6779C3F64F49}"/>
              </a:ext>
            </a:extLst>
          </p:cNvPr>
          <p:cNvSpPr/>
          <p:nvPr/>
        </p:nvSpPr>
        <p:spPr>
          <a:xfrm>
            <a:off x="5924188" y="3509313"/>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48" name="Flowchart: Or 47">
            <a:extLst>
              <a:ext uri="{FF2B5EF4-FFF2-40B4-BE49-F238E27FC236}">
                <a16:creationId xmlns:a16="http://schemas.microsoft.com/office/drawing/2014/main" id="{9EA87459-419E-4FAC-940C-37F89BAD1394}"/>
              </a:ext>
            </a:extLst>
          </p:cNvPr>
          <p:cNvSpPr/>
          <p:nvPr/>
        </p:nvSpPr>
        <p:spPr>
          <a:xfrm>
            <a:off x="7088006" y="3514346"/>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1" name="Flowchart: Or 50">
            <a:extLst>
              <a:ext uri="{FF2B5EF4-FFF2-40B4-BE49-F238E27FC236}">
                <a16:creationId xmlns:a16="http://schemas.microsoft.com/office/drawing/2014/main" id="{4E675082-1E87-44D1-B80D-958F0774B497}"/>
              </a:ext>
            </a:extLst>
          </p:cNvPr>
          <p:cNvSpPr/>
          <p:nvPr/>
        </p:nvSpPr>
        <p:spPr>
          <a:xfrm>
            <a:off x="6596178" y="3506699"/>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2" name="Flowchart: Or 51">
            <a:extLst>
              <a:ext uri="{FF2B5EF4-FFF2-40B4-BE49-F238E27FC236}">
                <a16:creationId xmlns:a16="http://schemas.microsoft.com/office/drawing/2014/main" id="{EF657A8C-A0AF-439E-B6A4-34FB6C7B5175}"/>
              </a:ext>
            </a:extLst>
          </p:cNvPr>
          <p:cNvSpPr/>
          <p:nvPr/>
        </p:nvSpPr>
        <p:spPr>
          <a:xfrm>
            <a:off x="6596178" y="2849666"/>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3" name="Flowchart: Or 52">
            <a:extLst>
              <a:ext uri="{FF2B5EF4-FFF2-40B4-BE49-F238E27FC236}">
                <a16:creationId xmlns:a16="http://schemas.microsoft.com/office/drawing/2014/main" id="{8277D52B-66E9-4EF3-8FCF-9C4B1F84B108}"/>
              </a:ext>
            </a:extLst>
          </p:cNvPr>
          <p:cNvSpPr/>
          <p:nvPr/>
        </p:nvSpPr>
        <p:spPr>
          <a:xfrm>
            <a:off x="6596178" y="2074318"/>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4" name="Rectangle 53">
            <a:extLst>
              <a:ext uri="{FF2B5EF4-FFF2-40B4-BE49-F238E27FC236}">
                <a16:creationId xmlns:a16="http://schemas.microsoft.com/office/drawing/2014/main" id="{B78A6886-351D-4B28-897B-A7FCE1498FB0}"/>
              </a:ext>
            </a:extLst>
          </p:cNvPr>
          <p:cNvSpPr/>
          <p:nvPr/>
        </p:nvSpPr>
        <p:spPr>
          <a:xfrm>
            <a:off x="220058" y="3102777"/>
            <a:ext cx="1794329" cy="52860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200" dirty="0"/>
              <a:t>&lt;&lt;requirement&gt;&gt;</a:t>
            </a:r>
          </a:p>
          <a:p>
            <a:pPr algn="ctr"/>
            <a:r>
              <a:rPr lang="en-US" sz="1200" dirty="0"/>
              <a:t>Fuel</a:t>
            </a:r>
          </a:p>
        </p:txBody>
      </p:sp>
      <p:sp>
        <p:nvSpPr>
          <p:cNvPr id="55" name="Flowchart: Or 54">
            <a:extLst>
              <a:ext uri="{FF2B5EF4-FFF2-40B4-BE49-F238E27FC236}">
                <a16:creationId xmlns:a16="http://schemas.microsoft.com/office/drawing/2014/main" id="{B6B3CB21-C38C-4B43-9A8A-FFAFAD262C76}"/>
              </a:ext>
            </a:extLst>
          </p:cNvPr>
          <p:cNvSpPr/>
          <p:nvPr/>
        </p:nvSpPr>
        <p:spPr>
          <a:xfrm>
            <a:off x="1068062" y="2837879"/>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4CB3C151-4FEE-4708-84A4-EDFA5B6C4EA2}"/>
              </a:ext>
            </a:extLst>
          </p:cNvPr>
          <p:cNvCxnSpPr>
            <a:cxnSpLocks/>
            <a:endCxn id="55" idx="4"/>
          </p:cNvCxnSpPr>
          <p:nvPr/>
        </p:nvCxnSpPr>
        <p:spPr>
          <a:xfrm rot="5400000" flipH="1" flipV="1">
            <a:off x="1004889" y="3003461"/>
            <a:ext cx="198630" cy="1"/>
          </a:xfrm>
          <a:prstGeom prst="bentConnector3">
            <a:avLst>
              <a:gd name="adj1" fmla="val 50000"/>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60" name="Flowchart: Or 59">
            <a:extLst>
              <a:ext uri="{FF2B5EF4-FFF2-40B4-BE49-F238E27FC236}">
                <a16:creationId xmlns:a16="http://schemas.microsoft.com/office/drawing/2014/main" id="{B0126183-F8B9-4BAE-9350-096B2DDD7779}"/>
              </a:ext>
            </a:extLst>
          </p:cNvPr>
          <p:cNvSpPr/>
          <p:nvPr/>
        </p:nvSpPr>
        <p:spPr>
          <a:xfrm>
            <a:off x="1089483" y="3629765"/>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sp>
        <p:nvSpPr>
          <p:cNvPr id="61" name="Flowchart: Or 60">
            <a:extLst>
              <a:ext uri="{FF2B5EF4-FFF2-40B4-BE49-F238E27FC236}">
                <a16:creationId xmlns:a16="http://schemas.microsoft.com/office/drawing/2014/main" id="{F41D651B-9241-46EC-9403-4EA68C6407B7}"/>
              </a:ext>
            </a:extLst>
          </p:cNvPr>
          <p:cNvSpPr/>
          <p:nvPr/>
        </p:nvSpPr>
        <p:spPr>
          <a:xfrm>
            <a:off x="1479650" y="3634305"/>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p>
        </p:txBody>
      </p:sp>
      <p:cxnSp>
        <p:nvCxnSpPr>
          <p:cNvPr id="63" name="Connector: Elbow 62">
            <a:extLst>
              <a:ext uri="{FF2B5EF4-FFF2-40B4-BE49-F238E27FC236}">
                <a16:creationId xmlns:a16="http://schemas.microsoft.com/office/drawing/2014/main" id="{11A792BA-9103-4BD1-BE7F-E10808C46C83}"/>
              </a:ext>
            </a:extLst>
          </p:cNvPr>
          <p:cNvCxnSpPr>
            <a:stCxn id="19" idx="0"/>
            <a:endCxn id="60" idx="4"/>
          </p:cNvCxnSpPr>
          <p:nvPr/>
        </p:nvCxnSpPr>
        <p:spPr>
          <a:xfrm rot="16200000" flipV="1">
            <a:off x="1021944" y="3799715"/>
            <a:ext cx="207367" cy="1"/>
          </a:xfrm>
          <a:prstGeom prst="bentConnector3">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cxnSp>
        <p:nvCxnSpPr>
          <p:cNvPr id="67" name="Connector: Elbow 66">
            <a:extLst>
              <a:ext uri="{FF2B5EF4-FFF2-40B4-BE49-F238E27FC236}">
                <a16:creationId xmlns:a16="http://schemas.microsoft.com/office/drawing/2014/main" id="{BC746E9A-9A99-4114-BAAD-7929059468E8}"/>
              </a:ext>
            </a:extLst>
          </p:cNvPr>
          <p:cNvCxnSpPr>
            <a:stCxn id="23" idx="0"/>
            <a:endCxn id="61" idx="4"/>
          </p:cNvCxnSpPr>
          <p:nvPr/>
        </p:nvCxnSpPr>
        <p:spPr>
          <a:xfrm rot="16200000" flipV="1">
            <a:off x="2236842" y="2979524"/>
            <a:ext cx="202827" cy="1644924"/>
          </a:xfrm>
          <a:prstGeom prst="bentConnector3">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76" name="Flowchart: Or 75">
            <a:extLst>
              <a:ext uri="{FF2B5EF4-FFF2-40B4-BE49-F238E27FC236}">
                <a16:creationId xmlns:a16="http://schemas.microsoft.com/office/drawing/2014/main" id="{C6D6DB71-E159-468D-8907-C1F1D2414B5A}"/>
              </a:ext>
            </a:extLst>
          </p:cNvPr>
          <p:cNvSpPr/>
          <p:nvPr/>
        </p:nvSpPr>
        <p:spPr>
          <a:xfrm>
            <a:off x="5667235" y="1746298"/>
            <a:ext cx="72285" cy="66267"/>
          </a:xfrm>
          <a:prstGeom prst="flowChartOr">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2960868"/>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7765</TotalTime>
  <Words>2179</Words>
  <Application>Microsoft Office PowerPoint</Application>
  <PresentationFormat>On-screen Show (4:3)</PresentationFormat>
  <Paragraphs>202</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Massachusetts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C3W3: Best Practice P5</dc:title>
  <dc:subject/>
  <dc:creator>MIT xPRO</dc:creator>
  <cp:keywords>MBSE, Engineering, Systems, Activity, Professional Education</cp:keywords>
  <dc:description/>
  <cp:lastModifiedBy>Chad Jacoby</cp:lastModifiedBy>
  <cp:revision>227</cp:revision>
  <dcterms:modified xsi:type="dcterms:W3CDTF">2019-12-21T12:57:02Z</dcterms:modified>
  <cp:category>Professional Education</cp:category>
</cp:coreProperties>
</file>