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20"/>
  </p:notesMasterIdLst>
  <p:handoutMasterIdLst>
    <p:handoutMasterId r:id="rId21"/>
  </p:handoutMasterIdLst>
  <p:sldIdLst>
    <p:sldId id="256" r:id="rId3"/>
    <p:sldId id="318" r:id="rId4"/>
    <p:sldId id="319" r:id="rId5"/>
    <p:sldId id="320" r:id="rId6"/>
    <p:sldId id="321" r:id="rId7"/>
    <p:sldId id="303" r:id="rId8"/>
    <p:sldId id="304" r:id="rId9"/>
    <p:sldId id="305" r:id="rId10"/>
    <p:sldId id="322" r:id="rId11"/>
    <p:sldId id="323" r:id="rId12"/>
    <p:sldId id="324" r:id="rId13"/>
    <p:sldId id="325" r:id="rId14"/>
    <p:sldId id="310" r:id="rId15"/>
    <p:sldId id="312" r:id="rId16"/>
    <p:sldId id="313" r:id="rId17"/>
    <p:sldId id="314" r:id="rId18"/>
    <p:sldId id="317" r:id="rId1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36BA8F7A-0B03-4746-BAD3-3E96071FB8B6}">
          <p14:sldIdLst>
            <p14:sldId id="256"/>
            <p14:sldId id="318"/>
          </p14:sldIdLst>
        </p14:section>
        <p14:section name="Week 1 Project" id="{4D01BB91-ECDA-4141-9859-023FE47B820A}">
          <p14:sldIdLst>
            <p14:sldId id="319"/>
            <p14:sldId id="320"/>
            <p14:sldId id="321"/>
            <p14:sldId id="303"/>
            <p14:sldId id="304"/>
            <p14:sldId id="305"/>
          </p14:sldIdLst>
        </p14:section>
        <p14:section name="Week 2 Project" id="{F5F169C2-9401-FA44-BB49-62518AD68DF4}">
          <p14:sldIdLst>
            <p14:sldId id="322"/>
            <p14:sldId id="323"/>
            <p14:sldId id="324"/>
            <p14:sldId id="325"/>
          </p14:sldIdLst>
        </p14:section>
        <p14:section name="Your Critique" id="{D6CCB759-5CFE-8C4B-961C-9F7A8292BCF5}">
          <p14:sldIdLst>
            <p14:sldId id="310"/>
            <p14:sldId id="312"/>
            <p14:sldId id="313"/>
            <p14:sldId id="314"/>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cmAuthor id="2" name="Nathan  Benjamin" initials="" lastIdx="1" clrIdx="1"/>
  <p:cmAuthor id="3" name="Daniel Adsit" initials="D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25" autoAdjust="0"/>
    <p:restoredTop sz="94727" autoAdjust="0"/>
  </p:normalViewPr>
  <p:slideViewPr>
    <p:cSldViewPr snapToGrid="0" snapToObjects="1">
      <p:cViewPr varScale="1">
        <p:scale>
          <a:sx n="72" d="100"/>
          <a:sy n="72" d="100"/>
        </p:scale>
        <p:origin x="786" y="72"/>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12/21/2019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830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1493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35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500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55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43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058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29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93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2676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760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619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4174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6194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7946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195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pic>
        <p:nvPicPr>
          <p:cNvPr id="8" name="Picture 7">
            <a:extLst>
              <a:ext uri="{FF2B5EF4-FFF2-40B4-BE49-F238E27FC236}">
                <a16:creationId xmlns:a16="http://schemas.microsoft.com/office/drawing/2014/main" id="{6619603A-2F55-5842-9078-B9212CF8F1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
        <p:cNvGrpSpPr/>
        <p:nvPr/>
      </p:nvGrpSpPr>
      <p:grpSpPr>
        <a:xfrm>
          <a:off x="0" y="0"/>
          <a:ext cx="0" cy="0"/>
          <a:chOff x="0" y="0"/>
          <a:chExt cx="0" cy="0"/>
        </a:xfrm>
      </p:grpSpPr>
      <p:pic>
        <p:nvPicPr>
          <p:cNvPr id="13" name="Picture 12">
            <a:extLst>
              <a:ext uri="{FF2B5EF4-FFF2-40B4-BE49-F238E27FC236}">
                <a16:creationId xmlns:a16="http://schemas.microsoft.com/office/drawing/2014/main" id="{1CCADD7C-DB75-5F4F-85E0-AB0BCA983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2" y="1870198"/>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3: Critiquing an MBSE Approach</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b="1" i="1" dirty="0">
                <a:solidFill>
                  <a:schemeClr val="tx1"/>
                </a:solidFill>
              </a:rPr>
              <a:t>Your Name Surname</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5254965"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UAV Traffic Avoidance RADAR </a:t>
            </a:r>
          </a:p>
        </p:txBody>
      </p:sp>
      <p:pic>
        <p:nvPicPr>
          <p:cNvPr id="18" name="Picture 17">
            <a:extLst>
              <a:ext uri="{FF2B5EF4-FFF2-40B4-BE49-F238E27FC236}">
                <a16:creationId xmlns:a16="http://schemas.microsoft.com/office/drawing/2014/main" id="{D34A7C43-5C81-D448-88F7-CBADAECD1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2: </a:t>
            </a:r>
            <a:r>
              <a:rPr lang="en-US" sz="2000" b="1" dirty="0">
                <a:solidFill>
                  <a:schemeClr val="tx1"/>
                </a:solidFill>
                <a:ea typeface="Source Sans Pro"/>
              </a:rPr>
              <a:t>Develop a Requirements Diagram</a:t>
            </a:r>
            <a:endParaRPr lang="en-US" sz="2000" b="1" dirty="0">
              <a:solidFill>
                <a:schemeClr val="tx1"/>
              </a:solidFill>
            </a:endParaRPr>
          </a:p>
        </p:txBody>
      </p:sp>
      <p:sp>
        <p:nvSpPr>
          <p:cNvPr id="4" name="Rectangle 3"/>
          <p:cNvSpPr/>
          <p:nvPr/>
        </p:nvSpPr>
        <p:spPr>
          <a:xfrm>
            <a:off x="140420" y="943722"/>
            <a:ext cx="8571780" cy="523220"/>
          </a:xfrm>
          <a:prstGeom prst="rect">
            <a:avLst/>
          </a:prstGeom>
        </p:spPr>
        <p:txBody>
          <a:bodyPr wrap="square">
            <a:spAutoFit/>
          </a:bodyPr>
          <a:lstStyle/>
          <a:p>
            <a:r>
              <a:rPr lang="en-US" dirty="0"/>
              <a:t>For the system you chose in Week 1, please create a requirements diagram below. Include that includes at least five requirements.</a:t>
            </a:r>
          </a:p>
        </p:txBody>
      </p:sp>
      <p:sp>
        <p:nvSpPr>
          <p:cNvPr id="2" name="Rectangle 1"/>
          <p:cNvSpPr/>
          <p:nvPr/>
        </p:nvSpPr>
        <p:spPr>
          <a:xfrm>
            <a:off x="3362207" y="1529396"/>
            <a:ext cx="1853076" cy="517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UAV Traffic Avoidance RADAR</a:t>
            </a:r>
          </a:p>
        </p:txBody>
      </p:sp>
      <p:sp>
        <p:nvSpPr>
          <p:cNvPr id="5" name="Rectangle 4"/>
          <p:cNvSpPr/>
          <p:nvPr/>
        </p:nvSpPr>
        <p:spPr>
          <a:xfrm>
            <a:off x="299406" y="2718923"/>
            <a:ext cx="2217217" cy="477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1.0 RADAR Performance</a:t>
            </a:r>
          </a:p>
        </p:txBody>
      </p:sp>
      <p:sp>
        <p:nvSpPr>
          <p:cNvPr id="8" name="Rectangle 7"/>
          <p:cNvSpPr/>
          <p:nvPr/>
        </p:nvSpPr>
        <p:spPr>
          <a:xfrm>
            <a:off x="451805" y="3339313"/>
            <a:ext cx="2217217" cy="4774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1.1 RADAR Range- The RADAR shall detect aircraft at a range of 80NM.</a:t>
            </a:r>
          </a:p>
        </p:txBody>
      </p:sp>
      <p:sp>
        <p:nvSpPr>
          <p:cNvPr id="9" name="Rectangle 8"/>
          <p:cNvSpPr/>
          <p:nvPr/>
        </p:nvSpPr>
        <p:spPr>
          <a:xfrm>
            <a:off x="451805" y="3948914"/>
            <a:ext cx="2217217" cy="4774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1.2 RADAR Azimuth- The RADAR shall detect aircraft +/-45 degrees azimuth</a:t>
            </a:r>
          </a:p>
        </p:txBody>
      </p:sp>
      <p:sp>
        <p:nvSpPr>
          <p:cNvPr id="10" name="Rectangle 9"/>
          <p:cNvSpPr/>
          <p:nvPr/>
        </p:nvSpPr>
        <p:spPr>
          <a:xfrm>
            <a:off x="451804" y="4569305"/>
            <a:ext cx="2217217" cy="4774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1.2 RADAR Elevation- The RADAR shall detect aircraft +/-15 degrees elevation.</a:t>
            </a:r>
          </a:p>
        </p:txBody>
      </p:sp>
      <p:sp>
        <p:nvSpPr>
          <p:cNvPr id="11" name="Rectangle 10"/>
          <p:cNvSpPr/>
          <p:nvPr/>
        </p:nvSpPr>
        <p:spPr>
          <a:xfrm>
            <a:off x="3074940" y="2718923"/>
            <a:ext cx="2427645" cy="477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2.0 Avoidance Performance</a:t>
            </a:r>
          </a:p>
        </p:txBody>
      </p:sp>
      <p:sp>
        <p:nvSpPr>
          <p:cNvPr id="12" name="Rectangle 11"/>
          <p:cNvSpPr/>
          <p:nvPr/>
        </p:nvSpPr>
        <p:spPr>
          <a:xfrm>
            <a:off x="3227340" y="3339313"/>
            <a:ext cx="2217217" cy="4774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2.1 Traffic Handling- The avoidance computer shall manage 500 aircraft contacts within the field of regard</a:t>
            </a:r>
          </a:p>
        </p:txBody>
      </p:sp>
      <p:sp>
        <p:nvSpPr>
          <p:cNvPr id="13" name="Rectangle 12"/>
          <p:cNvSpPr/>
          <p:nvPr/>
        </p:nvSpPr>
        <p:spPr>
          <a:xfrm>
            <a:off x="3227340" y="3948913"/>
            <a:ext cx="2217217" cy="7606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2.2 Traffic Avoidance- During cruise, the system shall issue emergency avoid commands for contact projected to pass within 1NM laterally and 1K’ elevation in the next minute.</a:t>
            </a:r>
          </a:p>
        </p:txBody>
      </p:sp>
      <p:sp>
        <p:nvSpPr>
          <p:cNvPr id="14" name="Rectangle 13"/>
          <p:cNvSpPr/>
          <p:nvPr/>
        </p:nvSpPr>
        <p:spPr>
          <a:xfrm>
            <a:off x="3227339" y="4852525"/>
            <a:ext cx="2217217" cy="8118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2.3 Traffic Avoidance- During approach/departure, the system shall issue emergency avoid commands for contact projected to pass within 0.5 NM laterally and 500’ elevation in the next minute.</a:t>
            </a:r>
          </a:p>
        </p:txBody>
      </p:sp>
      <p:sp>
        <p:nvSpPr>
          <p:cNvPr id="15" name="Rectangle 14"/>
          <p:cNvSpPr/>
          <p:nvPr/>
        </p:nvSpPr>
        <p:spPr>
          <a:xfrm>
            <a:off x="5760147" y="2718923"/>
            <a:ext cx="2427645" cy="477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3.0 Interface Requirements</a:t>
            </a:r>
          </a:p>
        </p:txBody>
      </p:sp>
      <p:sp>
        <p:nvSpPr>
          <p:cNvPr id="16" name="Rectangle 15"/>
          <p:cNvSpPr/>
          <p:nvPr/>
        </p:nvSpPr>
        <p:spPr>
          <a:xfrm>
            <a:off x="6106789" y="3339313"/>
            <a:ext cx="2217217" cy="4774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3.1 Electrical Interface-UTAR shall accept 270V 3-phase electrical power from the host platform. </a:t>
            </a:r>
          </a:p>
        </p:txBody>
      </p:sp>
      <p:sp>
        <p:nvSpPr>
          <p:cNvPr id="17" name="Rectangle 16"/>
          <p:cNvSpPr/>
          <p:nvPr/>
        </p:nvSpPr>
        <p:spPr>
          <a:xfrm>
            <a:off x="6106789" y="3948914"/>
            <a:ext cx="2217217" cy="47743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3.2 Data interface-The UTAR shall send all commands to the host flight control computer over 1GigE </a:t>
            </a:r>
          </a:p>
        </p:txBody>
      </p:sp>
      <p:sp>
        <p:nvSpPr>
          <p:cNvPr id="18" name="Rectangle 17"/>
          <p:cNvSpPr/>
          <p:nvPr/>
        </p:nvSpPr>
        <p:spPr>
          <a:xfrm>
            <a:off x="6106788" y="4569305"/>
            <a:ext cx="2217217" cy="6176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3.3 Status Interface- The UTAR shall send system status messages to the host platform over 1GigE and MIL-STD-1553</a:t>
            </a:r>
          </a:p>
        </p:txBody>
      </p:sp>
      <p:cxnSp>
        <p:nvCxnSpPr>
          <p:cNvPr id="20" name="Elbow Connector 19"/>
          <p:cNvCxnSpPr>
            <a:stCxn id="2" idx="2"/>
            <a:endCxn id="5" idx="0"/>
          </p:cNvCxnSpPr>
          <p:nvPr/>
        </p:nvCxnSpPr>
        <p:spPr>
          <a:xfrm rot="5400000">
            <a:off x="2512562" y="942739"/>
            <a:ext cx="671637" cy="288073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 idx="2"/>
            <a:endCxn id="11" idx="0"/>
          </p:cNvCxnSpPr>
          <p:nvPr/>
        </p:nvCxnSpPr>
        <p:spPr>
          <a:xfrm rot="16200000" flipH="1">
            <a:off x="3952936" y="2383095"/>
            <a:ext cx="671637" cy="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 idx="2"/>
            <a:endCxn id="15" idx="0"/>
          </p:cNvCxnSpPr>
          <p:nvPr/>
        </p:nvCxnSpPr>
        <p:spPr>
          <a:xfrm rot="16200000" flipH="1">
            <a:off x="5295539" y="1040491"/>
            <a:ext cx="671637" cy="26852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859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3: </a:t>
            </a:r>
            <a:r>
              <a:rPr lang="en-US" sz="2000" b="1" dirty="0">
                <a:solidFill>
                  <a:schemeClr val="tx1"/>
                </a:solidFill>
                <a:ea typeface="Source Sans Pro"/>
              </a:rPr>
              <a:t>Develop a Use Case Diagram</a:t>
            </a:r>
            <a:endParaRPr lang="en-US" sz="2000" b="1" dirty="0">
              <a:solidFill>
                <a:schemeClr val="tx1"/>
              </a:solidFill>
            </a:endParaRPr>
          </a:p>
        </p:txBody>
      </p:sp>
      <p:sp>
        <p:nvSpPr>
          <p:cNvPr id="4" name="Rectangle 3"/>
          <p:cNvSpPr/>
          <p:nvPr/>
        </p:nvSpPr>
        <p:spPr>
          <a:xfrm>
            <a:off x="165820" y="887581"/>
            <a:ext cx="8584480" cy="523220"/>
          </a:xfrm>
          <a:prstGeom prst="rect">
            <a:avLst/>
          </a:prstGeom>
        </p:spPr>
        <p:txBody>
          <a:bodyPr wrap="square">
            <a:spAutoFit/>
          </a:bodyPr>
          <a:lstStyle/>
          <a:p>
            <a:r>
              <a:rPr lang="en-US" sz="1400" dirty="0"/>
              <a:t>For the system you chose in Week 1, please create a use case diagram. Please feel free to leverage the format below or create your own.</a:t>
            </a:r>
          </a:p>
        </p:txBody>
      </p:sp>
      <p:sp>
        <p:nvSpPr>
          <p:cNvPr id="6" name="Rectangle 2"/>
          <p:cNvSpPr>
            <a:spLocks noChangeArrowheads="1"/>
          </p:cNvSpPr>
          <p:nvPr/>
        </p:nvSpPr>
        <p:spPr bwMode="auto">
          <a:xfrm>
            <a:off x="2063469" y="1436687"/>
            <a:ext cx="5340212" cy="4937125"/>
          </a:xfrm>
          <a:prstGeom prst="rect">
            <a:avLst/>
          </a:prstGeom>
          <a:solidFill>
            <a:srgbClr val="DDDDDD"/>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latin typeface="+mn-lt"/>
            </a:endParaRPr>
          </a:p>
        </p:txBody>
      </p:sp>
      <p:grpSp>
        <p:nvGrpSpPr>
          <p:cNvPr id="55" name="Group 54"/>
          <p:cNvGrpSpPr/>
          <p:nvPr/>
        </p:nvGrpSpPr>
        <p:grpSpPr>
          <a:xfrm>
            <a:off x="7467085" y="3944937"/>
            <a:ext cx="1392362" cy="920318"/>
            <a:chOff x="7403681" y="2749549"/>
            <a:chExt cx="1392362" cy="920318"/>
          </a:xfrm>
        </p:grpSpPr>
        <p:sp>
          <p:nvSpPr>
            <p:cNvPr id="10" name="Oval 7"/>
            <p:cNvSpPr>
              <a:spLocks noChangeArrowheads="1"/>
            </p:cNvSpPr>
            <p:nvPr/>
          </p:nvSpPr>
          <p:spPr bwMode="auto">
            <a:xfrm>
              <a:off x="8037853" y="2749549"/>
              <a:ext cx="119063" cy="1143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1" name="Line 8"/>
            <p:cNvSpPr>
              <a:spLocks noChangeShapeType="1"/>
            </p:cNvSpPr>
            <p:nvPr/>
          </p:nvSpPr>
          <p:spPr bwMode="auto">
            <a:xfrm>
              <a:off x="8099766" y="2865437"/>
              <a:ext cx="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2" name="Line 9"/>
            <p:cNvSpPr>
              <a:spLocks noChangeShapeType="1"/>
            </p:cNvSpPr>
            <p:nvPr/>
          </p:nvSpPr>
          <p:spPr bwMode="auto">
            <a:xfrm>
              <a:off x="7998166" y="2917824"/>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3" name="Line 10"/>
            <p:cNvSpPr>
              <a:spLocks noChangeShapeType="1"/>
            </p:cNvSpPr>
            <p:nvPr/>
          </p:nvSpPr>
          <p:spPr bwMode="auto">
            <a:xfrm flipH="1" flipV="1">
              <a:off x="8093416" y="3017837"/>
              <a:ext cx="120650"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4" name="Line 11"/>
            <p:cNvSpPr>
              <a:spLocks noChangeShapeType="1"/>
            </p:cNvSpPr>
            <p:nvPr/>
          </p:nvSpPr>
          <p:spPr bwMode="auto">
            <a:xfrm flipV="1">
              <a:off x="7971178" y="3017837"/>
              <a:ext cx="122238"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5" name="Rectangle 12"/>
            <p:cNvSpPr>
              <a:spLocks noChangeArrowheads="1"/>
            </p:cNvSpPr>
            <p:nvPr/>
          </p:nvSpPr>
          <p:spPr bwMode="auto">
            <a:xfrm>
              <a:off x="7403681" y="3081885"/>
              <a:ext cx="1392362" cy="58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7788" tIns="39688" rIns="77788" bIns="39688">
              <a:spAutoFit/>
            </a:bodyPr>
            <a:lstStyle/>
            <a:p>
              <a:pPr algn="ctr" defTabSz="661988" eaLnBrk="0" hangingPunct="0">
                <a:lnSpc>
                  <a:spcPct val="100000"/>
                </a:lnSpc>
                <a:buClrTx/>
                <a:buFontTx/>
                <a:buNone/>
              </a:pPr>
              <a:r>
                <a:rPr lang="en-US" sz="1100" dirty="0">
                  <a:latin typeface="+mn-lt"/>
                </a:rPr>
                <a:t>Flight Control Computer (autopilot)</a:t>
              </a:r>
            </a:p>
          </p:txBody>
        </p:sp>
      </p:grpSp>
      <p:grpSp>
        <p:nvGrpSpPr>
          <p:cNvPr id="54" name="Group 53"/>
          <p:cNvGrpSpPr/>
          <p:nvPr/>
        </p:nvGrpSpPr>
        <p:grpSpPr>
          <a:xfrm>
            <a:off x="652489" y="3483669"/>
            <a:ext cx="1084103" cy="577156"/>
            <a:chOff x="813098" y="2884487"/>
            <a:chExt cx="1084103" cy="577156"/>
          </a:xfrm>
        </p:grpSpPr>
        <p:sp>
          <p:nvSpPr>
            <p:cNvPr id="16" name="Oval 13"/>
            <p:cNvSpPr>
              <a:spLocks noChangeArrowheads="1"/>
            </p:cNvSpPr>
            <p:nvPr/>
          </p:nvSpPr>
          <p:spPr bwMode="auto">
            <a:xfrm>
              <a:off x="1297328" y="2884487"/>
              <a:ext cx="119063" cy="11588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7" name="Line 14"/>
            <p:cNvSpPr>
              <a:spLocks noChangeShapeType="1"/>
            </p:cNvSpPr>
            <p:nvPr/>
          </p:nvSpPr>
          <p:spPr bwMode="auto">
            <a:xfrm>
              <a:off x="1359241" y="2998787"/>
              <a:ext cx="0" cy="1539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8" name="Line 15"/>
            <p:cNvSpPr>
              <a:spLocks noChangeShapeType="1"/>
            </p:cNvSpPr>
            <p:nvPr/>
          </p:nvSpPr>
          <p:spPr bwMode="auto">
            <a:xfrm>
              <a:off x="1257641" y="3052762"/>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19" name="Line 16"/>
            <p:cNvSpPr>
              <a:spLocks noChangeShapeType="1"/>
            </p:cNvSpPr>
            <p:nvPr/>
          </p:nvSpPr>
          <p:spPr bwMode="auto">
            <a:xfrm flipH="1" flipV="1">
              <a:off x="1352891" y="3152774"/>
              <a:ext cx="120650"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0" name="Line 17"/>
            <p:cNvSpPr>
              <a:spLocks noChangeShapeType="1"/>
            </p:cNvSpPr>
            <p:nvPr/>
          </p:nvSpPr>
          <p:spPr bwMode="auto">
            <a:xfrm flipV="1">
              <a:off x="1230653" y="3152774"/>
              <a:ext cx="122238"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1" name="Rectangle 18"/>
            <p:cNvSpPr>
              <a:spLocks noChangeArrowheads="1"/>
            </p:cNvSpPr>
            <p:nvPr/>
          </p:nvSpPr>
          <p:spPr bwMode="auto">
            <a:xfrm>
              <a:off x="813098" y="3212215"/>
              <a:ext cx="1084103" cy="249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7788" tIns="39688" rIns="77788" bIns="39688">
              <a:spAutoFit/>
            </a:bodyPr>
            <a:lstStyle/>
            <a:p>
              <a:pPr algn="ctr" defTabSz="661988" eaLnBrk="0" hangingPunct="0">
                <a:lnSpc>
                  <a:spcPct val="100000"/>
                </a:lnSpc>
                <a:buClrTx/>
                <a:buFontTx/>
                <a:buNone/>
              </a:pPr>
              <a:r>
                <a:rPr lang="en-US" sz="1100" dirty="0">
                  <a:latin typeface="+mn-lt"/>
                </a:rPr>
                <a:t>UAV Pilot</a:t>
              </a:r>
            </a:p>
          </p:txBody>
        </p:sp>
      </p:grpSp>
      <p:sp>
        <p:nvSpPr>
          <p:cNvPr id="22" name="Rectangle 19"/>
          <p:cNvSpPr>
            <a:spLocks noChangeArrowheads="1"/>
          </p:cNvSpPr>
          <p:nvPr/>
        </p:nvSpPr>
        <p:spPr bwMode="auto">
          <a:xfrm>
            <a:off x="2440328" y="1533524"/>
            <a:ext cx="4724400" cy="38792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7788" tIns="39688" rIns="77788" bIns="39688">
            <a:spAutoFit/>
          </a:bodyPr>
          <a:lstStyle/>
          <a:p>
            <a:pPr algn="ctr" defTabSz="661988" eaLnBrk="0" hangingPunct="0">
              <a:lnSpc>
                <a:spcPct val="100000"/>
              </a:lnSpc>
              <a:buClrTx/>
              <a:buFontTx/>
              <a:buNone/>
            </a:pPr>
            <a:r>
              <a:rPr lang="en-US" sz="2000" dirty="0">
                <a:latin typeface="+mn-lt"/>
              </a:rPr>
              <a:t>UAV Traffic Avoidance RADAR</a:t>
            </a:r>
          </a:p>
        </p:txBody>
      </p:sp>
      <p:grpSp>
        <p:nvGrpSpPr>
          <p:cNvPr id="2" name="Group 1"/>
          <p:cNvGrpSpPr/>
          <p:nvPr/>
        </p:nvGrpSpPr>
        <p:grpSpPr>
          <a:xfrm>
            <a:off x="595058" y="1974556"/>
            <a:ext cx="1393428" cy="570497"/>
            <a:chOff x="629583" y="4762499"/>
            <a:chExt cx="1393428" cy="570497"/>
          </a:xfrm>
        </p:grpSpPr>
        <p:sp>
          <p:nvSpPr>
            <p:cNvPr id="23" name="Oval 20"/>
            <p:cNvSpPr>
              <a:spLocks noChangeArrowheads="1"/>
            </p:cNvSpPr>
            <p:nvPr/>
          </p:nvSpPr>
          <p:spPr bwMode="auto">
            <a:xfrm>
              <a:off x="1268753" y="4762499"/>
              <a:ext cx="119063" cy="11588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4" name="Line 21"/>
            <p:cNvSpPr>
              <a:spLocks noChangeShapeType="1"/>
            </p:cNvSpPr>
            <p:nvPr/>
          </p:nvSpPr>
          <p:spPr bwMode="auto">
            <a:xfrm>
              <a:off x="1330666" y="4876799"/>
              <a:ext cx="0" cy="1539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5" name="Line 22"/>
            <p:cNvSpPr>
              <a:spLocks noChangeShapeType="1"/>
            </p:cNvSpPr>
            <p:nvPr/>
          </p:nvSpPr>
          <p:spPr bwMode="auto">
            <a:xfrm>
              <a:off x="1229066" y="4930774"/>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6" name="Line 23"/>
            <p:cNvSpPr>
              <a:spLocks noChangeShapeType="1"/>
            </p:cNvSpPr>
            <p:nvPr/>
          </p:nvSpPr>
          <p:spPr bwMode="auto">
            <a:xfrm flipH="1" flipV="1">
              <a:off x="1324316" y="5030787"/>
              <a:ext cx="120650"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7" name="Line 24"/>
            <p:cNvSpPr>
              <a:spLocks noChangeShapeType="1"/>
            </p:cNvSpPr>
            <p:nvPr/>
          </p:nvSpPr>
          <p:spPr bwMode="auto">
            <a:xfrm flipV="1">
              <a:off x="1202078" y="5030787"/>
              <a:ext cx="122238"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8" name="Rectangle 25"/>
            <p:cNvSpPr>
              <a:spLocks noChangeArrowheads="1"/>
            </p:cNvSpPr>
            <p:nvPr/>
          </p:nvSpPr>
          <p:spPr bwMode="auto">
            <a:xfrm>
              <a:off x="629583" y="5083568"/>
              <a:ext cx="1393428" cy="249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7788" tIns="39688" rIns="77788" bIns="39688">
              <a:spAutoFit/>
            </a:bodyPr>
            <a:lstStyle/>
            <a:p>
              <a:pPr algn="ctr" defTabSz="661988" eaLnBrk="0" hangingPunct="0">
                <a:lnSpc>
                  <a:spcPct val="100000"/>
                </a:lnSpc>
                <a:buClrTx/>
                <a:buFontTx/>
                <a:buNone/>
              </a:pPr>
              <a:r>
                <a:rPr lang="en-US" sz="1100" dirty="0">
                  <a:latin typeface="+mn-lt"/>
                </a:rPr>
                <a:t>UTAR Maintainer</a:t>
              </a:r>
            </a:p>
          </p:txBody>
        </p:sp>
      </p:grpSp>
      <p:sp>
        <p:nvSpPr>
          <p:cNvPr id="29" name="Oval 26"/>
          <p:cNvSpPr>
            <a:spLocks noChangeAspect="1" noChangeArrowheads="1"/>
          </p:cNvSpPr>
          <p:nvPr/>
        </p:nvSpPr>
        <p:spPr bwMode="auto">
          <a:xfrm>
            <a:off x="3688103" y="2022474"/>
            <a:ext cx="2071688" cy="474663"/>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600" dirty="0">
                <a:solidFill>
                  <a:schemeClr val="bg1"/>
                </a:solidFill>
                <a:latin typeface="+mn-lt"/>
              </a:rPr>
              <a:t>Maintenance</a:t>
            </a:r>
          </a:p>
        </p:txBody>
      </p:sp>
      <p:sp>
        <p:nvSpPr>
          <p:cNvPr id="30" name="Oval 27"/>
          <p:cNvSpPr>
            <a:spLocks noChangeAspect="1" noChangeArrowheads="1"/>
          </p:cNvSpPr>
          <p:nvPr/>
        </p:nvSpPr>
        <p:spPr bwMode="auto">
          <a:xfrm>
            <a:off x="3650003" y="3022599"/>
            <a:ext cx="2119313" cy="436563"/>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System Status</a:t>
            </a:r>
          </a:p>
        </p:txBody>
      </p:sp>
      <p:sp>
        <p:nvSpPr>
          <p:cNvPr id="31" name="Oval 28"/>
          <p:cNvSpPr>
            <a:spLocks noChangeAspect="1" noChangeArrowheads="1"/>
          </p:cNvSpPr>
          <p:nvPr/>
        </p:nvSpPr>
        <p:spPr bwMode="auto">
          <a:xfrm>
            <a:off x="3583328" y="3944937"/>
            <a:ext cx="2300288" cy="427037"/>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latin typeface="+mn-lt"/>
              </a:rPr>
              <a:t>UTAR Activation</a:t>
            </a:r>
          </a:p>
        </p:txBody>
      </p:sp>
      <p:sp>
        <p:nvSpPr>
          <p:cNvPr id="32" name="Oval 29"/>
          <p:cNvSpPr>
            <a:spLocks noChangeAspect="1" noChangeArrowheads="1"/>
          </p:cNvSpPr>
          <p:nvPr/>
        </p:nvSpPr>
        <p:spPr bwMode="auto">
          <a:xfrm>
            <a:off x="2186241" y="5123891"/>
            <a:ext cx="1304106" cy="253655"/>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100" dirty="0">
                <a:solidFill>
                  <a:schemeClr val="bg1"/>
                </a:solidFill>
                <a:latin typeface="+mn-lt"/>
              </a:rPr>
              <a:t>  Search</a:t>
            </a:r>
          </a:p>
        </p:txBody>
      </p:sp>
      <p:grpSp>
        <p:nvGrpSpPr>
          <p:cNvPr id="56" name="Group 55"/>
          <p:cNvGrpSpPr/>
          <p:nvPr/>
        </p:nvGrpSpPr>
        <p:grpSpPr>
          <a:xfrm>
            <a:off x="7475273" y="2489069"/>
            <a:ext cx="1330546" cy="740251"/>
            <a:chOff x="7274155" y="5364162"/>
            <a:chExt cx="1330546" cy="740251"/>
          </a:xfrm>
        </p:grpSpPr>
        <p:grpSp>
          <p:nvGrpSpPr>
            <p:cNvPr id="33" name="Group 30"/>
            <p:cNvGrpSpPr>
              <a:grpSpLocks/>
            </p:cNvGrpSpPr>
            <p:nvPr/>
          </p:nvGrpSpPr>
          <p:grpSpPr bwMode="auto">
            <a:xfrm>
              <a:off x="7817191" y="5364162"/>
              <a:ext cx="242887" cy="384175"/>
              <a:chOff x="4404" y="2493"/>
              <a:chExt cx="153" cy="242"/>
            </a:xfrm>
          </p:grpSpPr>
          <p:sp>
            <p:nvSpPr>
              <p:cNvPr id="34" name="Oval 31"/>
              <p:cNvSpPr>
                <a:spLocks noChangeArrowheads="1"/>
              </p:cNvSpPr>
              <p:nvPr/>
            </p:nvSpPr>
            <p:spPr bwMode="auto">
              <a:xfrm>
                <a:off x="4446" y="2493"/>
                <a:ext cx="75" cy="73"/>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5" name="Line 32"/>
              <p:cNvSpPr>
                <a:spLocks noChangeShapeType="1"/>
              </p:cNvSpPr>
              <p:nvPr/>
            </p:nvSpPr>
            <p:spPr bwMode="auto">
              <a:xfrm>
                <a:off x="4485" y="2565"/>
                <a:ext cx="0" cy="9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6" name="Line 33"/>
              <p:cNvSpPr>
                <a:spLocks noChangeShapeType="1"/>
              </p:cNvSpPr>
              <p:nvPr/>
            </p:nvSpPr>
            <p:spPr bwMode="auto">
              <a:xfrm>
                <a:off x="4421" y="2599"/>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7" name="Line 34"/>
              <p:cNvSpPr>
                <a:spLocks noChangeShapeType="1"/>
              </p:cNvSpPr>
              <p:nvPr/>
            </p:nvSpPr>
            <p:spPr bwMode="auto">
              <a:xfrm flipH="1" flipV="1">
                <a:off x="4481" y="2662"/>
                <a:ext cx="76"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38" name="Line 35"/>
              <p:cNvSpPr>
                <a:spLocks noChangeShapeType="1"/>
              </p:cNvSpPr>
              <p:nvPr/>
            </p:nvSpPr>
            <p:spPr bwMode="auto">
              <a:xfrm flipV="1">
                <a:off x="4404" y="2662"/>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39" name="Rectangle 36"/>
            <p:cNvSpPr>
              <a:spLocks noChangeArrowheads="1"/>
            </p:cNvSpPr>
            <p:nvPr/>
          </p:nvSpPr>
          <p:spPr bwMode="auto">
            <a:xfrm>
              <a:off x="7274155" y="5685708"/>
              <a:ext cx="1330546" cy="41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7788" tIns="39688" rIns="77788" bIns="39688">
              <a:spAutoFit/>
            </a:bodyPr>
            <a:lstStyle/>
            <a:p>
              <a:pPr algn="ctr" defTabSz="661988" eaLnBrk="0" hangingPunct="0">
                <a:lnSpc>
                  <a:spcPct val="100000"/>
                </a:lnSpc>
                <a:buClrTx/>
                <a:buFontTx/>
                <a:buNone/>
              </a:pPr>
              <a:r>
                <a:rPr lang="en-US" sz="1100" dirty="0">
                  <a:latin typeface="+mn-lt"/>
                </a:rPr>
                <a:t>UAV Mission Computer</a:t>
              </a:r>
            </a:p>
          </p:txBody>
        </p:sp>
      </p:grpSp>
      <p:sp>
        <p:nvSpPr>
          <p:cNvPr id="45" name="Oval 42"/>
          <p:cNvSpPr>
            <a:spLocks noChangeAspect="1" noChangeArrowheads="1"/>
          </p:cNvSpPr>
          <p:nvPr/>
        </p:nvSpPr>
        <p:spPr bwMode="auto">
          <a:xfrm>
            <a:off x="3580814" y="4802187"/>
            <a:ext cx="2300287" cy="407987"/>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2000" dirty="0">
                <a:solidFill>
                  <a:schemeClr val="bg1"/>
                </a:solidFill>
              </a:rPr>
              <a:t>Operation</a:t>
            </a:r>
            <a:endParaRPr lang="en-US" sz="2000" dirty="0">
              <a:solidFill>
                <a:schemeClr val="bg1"/>
              </a:solidFill>
              <a:latin typeface="+mn-lt"/>
            </a:endParaRPr>
          </a:p>
        </p:txBody>
      </p:sp>
      <p:cxnSp>
        <p:nvCxnSpPr>
          <p:cNvPr id="58" name="Straight Connector 57"/>
          <p:cNvCxnSpPr>
            <a:stCxn id="29" idx="2"/>
            <a:endCxn id="25" idx="1"/>
          </p:cNvCxnSpPr>
          <p:nvPr/>
        </p:nvCxnSpPr>
        <p:spPr>
          <a:xfrm flipH="1" flipV="1">
            <a:off x="1396153" y="2142832"/>
            <a:ext cx="2291950" cy="116974"/>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29"/>
          <p:cNvSpPr>
            <a:spLocks noChangeAspect="1" noChangeArrowheads="1"/>
          </p:cNvSpPr>
          <p:nvPr/>
        </p:nvSpPr>
        <p:spPr bwMode="auto">
          <a:xfrm>
            <a:off x="2838294" y="5706990"/>
            <a:ext cx="1304106" cy="253655"/>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100" dirty="0">
                <a:solidFill>
                  <a:schemeClr val="bg1"/>
                </a:solidFill>
                <a:latin typeface="+mn-lt"/>
              </a:rPr>
              <a:t>  Detect</a:t>
            </a:r>
          </a:p>
        </p:txBody>
      </p:sp>
      <p:sp>
        <p:nvSpPr>
          <p:cNvPr id="60" name="Oval 29"/>
          <p:cNvSpPr>
            <a:spLocks noChangeAspect="1" noChangeArrowheads="1"/>
          </p:cNvSpPr>
          <p:nvPr/>
        </p:nvSpPr>
        <p:spPr bwMode="auto">
          <a:xfrm>
            <a:off x="5414848" y="5694864"/>
            <a:ext cx="1304106" cy="253655"/>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100" dirty="0">
                <a:solidFill>
                  <a:schemeClr val="bg1"/>
                </a:solidFill>
                <a:latin typeface="+mn-lt"/>
              </a:rPr>
              <a:t>  Avoid</a:t>
            </a:r>
          </a:p>
        </p:txBody>
      </p:sp>
      <p:sp>
        <p:nvSpPr>
          <p:cNvPr id="61" name="Oval 29"/>
          <p:cNvSpPr>
            <a:spLocks noChangeAspect="1" noChangeArrowheads="1"/>
          </p:cNvSpPr>
          <p:nvPr/>
        </p:nvSpPr>
        <p:spPr bwMode="auto">
          <a:xfrm>
            <a:off x="5988797" y="5145652"/>
            <a:ext cx="1304106" cy="253655"/>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100" dirty="0">
                <a:solidFill>
                  <a:schemeClr val="bg1"/>
                </a:solidFill>
                <a:latin typeface="+mn-lt"/>
              </a:rPr>
              <a:t>  Alert</a:t>
            </a:r>
          </a:p>
        </p:txBody>
      </p:sp>
      <p:sp>
        <p:nvSpPr>
          <p:cNvPr id="62" name="Oval 29"/>
          <p:cNvSpPr>
            <a:spLocks noChangeAspect="1" noChangeArrowheads="1"/>
          </p:cNvSpPr>
          <p:nvPr/>
        </p:nvSpPr>
        <p:spPr bwMode="auto">
          <a:xfrm>
            <a:off x="4077664" y="5986217"/>
            <a:ext cx="1304106" cy="253655"/>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spcBef>
                <a:spcPts val="1000"/>
              </a:spcBef>
              <a:buClrTx/>
              <a:buFontTx/>
              <a:buNone/>
            </a:pPr>
            <a:r>
              <a:rPr lang="en-US" sz="1100" dirty="0">
                <a:solidFill>
                  <a:schemeClr val="bg1"/>
                </a:solidFill>
                <a:latin typeface="+mn-lt"/>
              </a:rPr>
              <a:t>  Track</a:t>
            </a:r>
          </a:p>
        </p:txBody>
      </p:sp>
      <p:cxnSp>
        <p:nvCxnSpPr>
          <p:cNvPr id="64" name="Straight Arrow Connector 63"/>
          <p:cNvCxnSpPr>
            <a:stCxn id="32" idx="6"/>
            <a:endCxn id="45" idx="3"/>
          </p:cNvCxnSpPr>
          <p:nvPr/>
        </p:nvCxnSpPr>
        <p:spPr>
          <a:xfrm flipV="1">
            <a:off x="3490347" y="5150426"/>
            <a:ext cx="427336" cy="10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0"/>
            <a:endCxn id="45" idx="3"/>
          </p:cNvCxnSpPr>
          <p:nvPr/>
        </p:nvCxnSpPr>
        <p:spPr>
          <a:xfrm flipV="1">
            <a:off x="3490347" y="5150426"/>
            <a:ext cx="427336" cy="556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2" idx="0"/>
            <a:endCxn id="45" idx="4"/>
          </p:cNvCxnSpPr>
          <p:nvPr/>
        </p:nvCxnSpPr>
        <p:spPr>
          <a:xfrm flipV="1">
            <a:off x="4729717" y="5210174"/>
            <a:ext cx="1241" cy="776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0" idx="0"/>
            <a:endCxn id="45" idx="5"/>
          </p:cNvCxnSpPr>
          <p:nvPr/>
        </p:nvCxnSpPr>
        <p:spPr>
          <a:xfrm flipH="1" flipV="1">
            <a:off x="5544232" y="5150426"/>
            <a:ext cx="522669" cy="544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1" idx="2"/>
            <a:endCxn id="45" idx="5"/>
          </p:cNvCxnSpPr>
          <p:nvPr/>
        </p:nvCxnSpPr>
        <p:spPr>
          <a:xfrm flipH="1" flipV="1">
            <a:off x="5544232" y="5150426"/>
            <a:ext cx="444565" cy="122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0" idx="2"/>
            <a:endCxn id="18" idx="1"/>
          </p:cNvCxnSpPr>
          <p:nvPr/>
        </p:nvCxnSpPr>
        <p:spPr>
          <a:xfrm flipH="1">
            <a:off x="1298644" y="3240881"/>
            <a:ext cx="2351359" cy="411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30" idx="6"/>
            <a:endCxn id="36" idx="0"/>
          </p:cNvCxnSpPr>
          <p:nvPr/>
        </p:nvCxnSpPr>
        <p:spPr>
          <a:xfrm flipV="1">
            <a:off x="5769316" y="2657344"/>
            <a:ext cx="2275980" cy="583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endCxn id="12" idx="0"/>
          </p:cNvCxnSpPr>
          <p:nvPr/>
        </p:nvCxnSpPr>
        <p:spPr>
          <a:xfrm>
            <a:off x="5790790" y="3239644"/>
            <a:ext cx="2270780" cy="87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18" idx="1"/>
            <a:endCxn id="31" idx="2"/>
          </p:cNvCxnSpPr>
          <p:nvPr/>
        </p:nvCxnSpPr>
        <p:spPr>
          <a:xfrm>
            <a:off x="1298644" y="3651945"/>
            <a:ext cx="2284684" cy="506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31" idx="6"/>
            <a:endCxn id="12" idx="0"/>
          </p:cNvCxnSpPr>
          <p:nvPr/>
        </p:nvCxnSpPr>
        <p:spPr>
          <a:xfrm flipV="1">
            <a:off x="5883616" y="4113212"/>
            <a:ext cx="2177954" cy="45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1" idx="4"/>
            <a:endCxn id="45" idx="0"/>
          </p:cNvCxnSpPr>
          <p:nvPr/>
        </p:nvCxnSpPr>
        <p:spPr>
          <a:xfrm flipH="1">
            <a:off x="4730958" y="4371974"/>
            <a:ext cx="2514" cy="430213"/>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735092" y="4440459"/>
            <a:ext cx="966931" cy="261610"/>
          </a:xfrm>
          <a:prstGeom prst="rect">
            <a:avLst/>
          </a:prstGeom>
          <a:noFill/>
        </p:spPr>
        <p:txBody>
          <a:bodyPr wrap="none" rtlCol="0">
            <a:spAutoFit/>
          </a:bodyPr>
          <a:lstStyle/>
          <a:p>
            <a:r>
              <a:rPr lang="en-US" sz="1050" dirty="0"/>
              <a:t>&lt;&lt;Include&gt;&gt;</a:t>
            </a:r>
          </a:p>
        </p:txBody>
      </p:sp>
      <p:cxnSp>
        <p:nvCxnSpPr>
          <p:cNvPr id="104" name="Straight Connector 103"/>
          <p:cNvCxnSpPr>
            <a:stCxn id="31" idx="6"/>
            <a:endCxn id="36" idx="0"/>
          </p:cNvCxnSpPr>
          <p:nvPr/>
        </p:nvCxnSpPr>
        <p:spPr>
          <a:xfrm flipV="1">
            <a:off x="5883616" y="2657344"/>
            <a:ext cx="2161680" cy="1501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0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981075" y="2374583"/>
            <a:ext cx="190500" cy="3092767"/>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7842033" y="4652009"/>
            <a:ext cx="257175" cy="684846"/>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505978" y="4639629"/>
            <a:ext cx="257175" cy="684846"/>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222407" y="4621293"/>
            <a:ext cx="257175" cy="684846"/>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flipH="1" flipV="1">
            <a:off x="3363383" y="4886325"/>
            <a:ext cx="4607454"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838950" y="4700587"/>
            <a:ext cx="1136850" cy="246221"/>
          </a:xfrm>
          <a:prstGeom prst="rect">
            <a:avLst/>
          </a:prstGeom>
          <a:noFill/>
        </p:spPr>
        <p:txBody>
          <a:bodyPr wrap="none" rtlCol="0">
            <a:spAutoFit/>
          </a:bodyPr>
          <a:lstStyle/>
          <a:p>
            <a:r>
              <a:rPr lang="en-US" sz="1000" dirty="0"/>
              <a:t>UTAR Power Off</a:t>
            </a:r>
          </a:p>
        </p:txBody>
      </p:sp>
      <p:cxnSp>
        <p:nvCxnSpPr>
          <p:cNvPr id="55" name="Straight Arrow Connector 54"/>
          <p:cNvCxnSpPr/>
          <p:nvPr/>
        </p:nvCxnSpPr>
        <p:spPr>
          <a:xfrm>
            <a:off x="3363383" y="5067300"/>
            <a:ext cx="460745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379364" y="4871322"/>
            <a:ext cx="930063" cy="246221"/>
          </a:xfrm>
          <a:prstGeom prst="rect">
            <a:avLst/>
          </a:prstGeom>
          <a:noFill/>
        </p:spPr>
        <p:txBody>
          <a:bodyPr wrap="none" rtlCol="0">
            <a:spAutoFit/>
          </a:bodyPr>
          <a:lstStyle/>
          <a:p>
            <a:r>
              <a:rPr lang="en-US" sz="1000" dirty="0"/>
              <a:t>UTAR Status</a:t>
            </a:r>
          </a:p>
        </p:txBody>
      </p:sp>
      <p:cxnSp>
        <p:nvCxnSpPr>
          <p:cNvPr id="58" name="Straight Arrow Connector 57"/>
          <p:cNvCxnSpPr/>
          <p:nvPr/>
        </p:nvCxnSpPr>
        <p:spPr>
          <a:xfrm flipH="1">
            <a:off x="5655204" y="5267325"/>
            <a:ext cx="2315633"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929516" y="5030629"/>
            <a:ext cx="1107996" cy="246221"/>
          </a:xfrm>
          <a:prstGeom prst="rect">
            <a:avLst/>
          </a:prstGeom>
          <a:noFill/>
        </p:spPr>
        <p:txBody>
          <a:bodyPr wrap="none" rtlCol="0">
            <a:spAutoFit/>
          </a:bodyPr>
          <a:lstStyle/>
          <a:p>
            <a:r>
              <a:rPr lang="en-US" sz="1000" dirty="0"/>
              <a:t>UTAR Status </a:t>
            </a:r>
            <a:r>
              <a:rPr lang="en-US" sz="1000" dirty="0" err="1"/>
              <a:t>Tx</a:t>
            </a:r>
            <a:endParaRPr lang="en-US" sz="1000" dirty="0"/>
          </a:p>
        </p:txBody>
      </p:sp>
      <p:sp>
        <p:nvSpPr>
          <p:cNvPr id="67" name="Rectangle 66"/>
          <p:cNvSpPr/>
          <p:nvPr/>
        </p:nvSpPr>
        <p:spPr>
          <a:xfrm>
            <a:off x="3224212" y="3908109"/>
            <a:ext cx="257175" cy="546257"/>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5512326" y="3908108"/>
            <a:ext cx="257175" cy="546257"/>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842249" y="3908109"/>
            <a:ext cx="257175" cy="546257"/>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233737" y="3288984"/>
            <a:ext cx="257175" cy="557687"/>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512327" y="3261122"/>
            <a:ext cx="257175" cy="557687"/>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828647" y="3261123"/>
            <a:ext cx="257175" cy="557687"/>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828648" y="2531745"/>
            <a:ext cx="257175" cy="684846"/>
          </a:xfrm>
          <a:prstGeom prst="rect">
            <a:avLst/>
          </a:prstGeom>
          <a:solidFill>
            <a:schemeClr val="accent1">
              <a:lumMod val="40000"/>
              <a:lumOff val="6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512328" y="2531745"/>
            <a:ext cx="257175" cy="711517"/>
          </a:xfrm>
          <a:prstGeom prst="rect">
            <a:avLst/>
          </a:prstGeom>
          <a:solidFill>
            <a:schemeClr val="accent1">
              <a:lumMod val="40000"/>
              <a:lumOff val="6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228975" y="2531745"/>
            <a:ext cx="257175" cy="706040"/>
          </a:xfrm>
          <a:prstGeom prst="rect">
            <a:avLst/>
          </a:prstGeom>
          <a:solidFill>
            <a:schemeClr val="accent1">
              <a:lumMod val="40000"/>
              <a:lumOff val="6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4: </a:t>
            </a:r>
            <a:r>
              <a:rPr lang="en-US" sz="2000" b="1" dirty="0">
                <a:solidFill>
                  <a:schemeClr val="tx1"/>
                </a:solidFill>
                <a:ea typeface="Source Sans Pro"/>
              </a:rPr>
              <a:t>Develop a Behavior Diagram</a:t>
            </a:r>
            <a:endParaRPr lang="en-US" sz="2000" b="1" dirty="0">
              <a:solidFill>
                <a:schemeClr val="tx1"/>
              </a:solidFill>
            </a:endParaRPr>
          </a:p>
        </p:txBody>
      </p:sp>
      <p:sp>
        <p:nvSpPr>
          <p:cNvPr id="4" name="Rectangle 3"/>
          <p:cNvSpPr/>
          <p:nvPr/>
        </p:nvSpPr>
        <p:spPr>
          <a:xfrm>
            <a:off x="153120" y="887581"/>
            <a:ext cx="8546380" cy="738664"/>
          </a:xfrm>
          <a:prstGeom prst="rect">
            <a:avLst/>
          </a:prstGeom>
        </p:spPr>
        <p:txBody>
          <a:bodyPr wrap="square">
            <a:spAutoFit/>
          </a:bodyPr>
          <a:lstStyle/>
          <a:p>
            <a:r>
              <a:rPr lang="en-US" dirty="0"/>
              <a:t>For the system you chose in Week 1, please create either a behavior diagram or a structure diagram. You do not need to use an MBSE modeling software; we suggest using  simple shapes available in PowerPoint to represent the blocks, and arrows for direction.</a:t>
            </a:r>
          </a:p>
        </p:txBody>
      </p:sp>
      <p:sp>
        <p:nvSpPr>
          <p:cNvPr id="2" name="Rectangle 1"/>
          <p:cNvSpPr/>
          <p:nvPr/>
        </p:nvSpPr>
        <p:spPr>
          <a:xfrm>
            <a:off x="495300" y="1914525"/>
            <a:ext cx="113347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UAV Pilot</a:t>
            </a:r>
          </a:p>
        </p:txBody>
      </p:sp>
      <p:sp>
        <p:nvSpPr>
          <p:cNvPr id="6" name="Rectangle 5"/>
          <p:cNvSpPr/>
          <p:nvPr/>
        </p:nvSpPr>
        <p:spPr>
          <a:xfrm>
            <a:off x="2787121" y="1914525"/>
            <a:ext cx="113347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UTAR</a:t>
            </a:r>
          </a:p>
        </p:txBody>
      </p:sp>
      <p:sp>
        <p:nvSpPr>
          <p:cNvPr id="7" name="Rectangle 6"/>
          <p:cNvSpPr/>
          <p:nvPr/>
        </p:nvSpPr>
        <p:spPr>
          <a:xfrm>
            <a:off x="5078942" y="1914525"/>
            <a:ext cx="113347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UAV Flt Control Computer (autopilot)</a:t>
            </a:r>
          </a:p>
        </p:txBody>
      </p:sp>
      <p:sp>
        <p:nvSpPr>
          <p:cNvPr id="8" name="Rectangle 7"/>
          <p:cNvSpPr/>
          <p:nvPr/>
        </p:nvSpPr>
        <p:spPr>
          <a:xfrm>
            <a:off x="7370762" y="1914525"/>
            <a:ext cx="1133475"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UAV Mission Computer </a:t>
            </a:r>
          </a:p>
        </p:txBody>
      </p:sp>
      <p:cxnSp>
        <p:nvCxnSpPr>
          <p:cNvPr id="10" name="Straight Connector 9"/>
          <p:cNvCxnSpPr>
            <a:stCxn id="2" idx="2"/>
          </p:cNvCxnSpPr>
          <p:nvPr/>
        </p:nvCxnSpPr>
        <p:spPr>
          <a:xfrm flipH="1">
            <a:off x="1062037" y="2314575"/>
            <a:ext cx="1" cy="40005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349095" y="2314575"/>
            <a:ext cx="1" cy="40005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640916" y="2314575"/>
            <a:ext cx="1" cy="40005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961311" y="2314575"/>
            <a:ext cx="1" cy="40005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062037" y="2581275"/>
            <a:ext cx="6899275" cy="285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2037" y="2374583"/>
            <a:ext cx="1023037" cy="246221"/>
          </a:xfrm>
          <a:prstGeom prst="rect">
            <a:avLst/>
          </a:prstGeom>
          <a:noFill/>
        </p:spPr>
        <p:txBody>
          <a:bodyPr wrap="none" rtlCol="0">
            <a:spAutoFit/>
          </a:bodyPr>
          <a:lstStyle/>
          <a:p>
            <a:r>
              <a:rPr lang="en-US" sz="1000" dirty="0"/>
              <a:t>Activate UTAR</a:t>
            </a:r>
          </a:p>
        </p:txBody>
      </p:sp>
      <p:cxnSp>
        <p:nvCxnSpPr>
          <p:cNvPr id="22" name="Straight Arrow Connector 21"/>
          <p:cNvCxnSpPr/>
          <p:nvPr/>
        </p:nvCxnSpPr>
        <p:spPr>
          <a:xfrm flipH="1" flipV="1">
            <a:off x="3353858" y="2781300"/>
            <a:ext cx="4607454"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29425" y="2595562"/>
            <a:ext cx="1136850" cy="246221"/>
          </a:xfrm>
          <a:prstGeom prst="rect">
            <a:avLst/>
          </a:prstGeom>
          <a:noFill/>
        </p:spPr>
        <p:txBody>
          <a:bodyPr wrap="none" rtlCol="0">
            <a:spAutoFit/>
          </a:bodyPr>
          <a:lstStyle/>
          <a:p>
            <a:r>
              <a:rPr lang="en-US" sz="1000" dirty="0"/>
              <a:t>UTAR Power On</a:t>
            </a:r>
          </a:p>
        </p:txBody>
      </p:sp>
      <p:cxnSp>
        <p:nvCxnSpPr>
          <p:cNvPr id="25" name="Straight Arrow Connector 24"/>
          <p:cNvCxnSpPr/>
          <p:nvPr/>
        </p:nvCxnSpPr>
        <p:spPr>
          <a:xfrm>
            <a:off x="3353858" y="2962275"/>
            <a:ext cx="460745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69839" y="2766297"/>
            <a:ext cx="930063" cy="246221"/>
          </a:xfrm>
          <a:prstGeom prst="rect">
            <a:avLst/>
          </a:prstGeom>
          <a:noFill/>
        </p:spPr>
        <p:txBody>
          <a:bodyPr wrap="none" rtlCol="0">
            <a:spAutoFit/>
          </a:bodyPr>
          <a:lstStyle/>
          <a:p>
            <a:r>
              <a:rPr lang="en-US" sz="1000" dirty="0"/>
              <a:t>UTAR Status</a:t>
            </a:r>
          </a:p>
        </p:txBody>
      </p:sp>
      <p:cxnSp>
        <p:nvCxnSpPr>
          <p:cNvPr id="28" name="Straight Arrow Connector 27"/>
          <p:cNvCxnSpPr/>
          <p:nvPr/>
        </p:nvCxnSpPr>
        <p:spPr>
          <a:xfrm flipH="1">
            <a:off x="1062038" y="3162300"/>
            <a:ext cx="6899274" cy="9525"/>
          </a:xfrm>
          <a:prstGeom prst="straightConnector1">
            <a:avLst/>
          </a:prstGeom>
          <a:ln>
            <a:solidFill>
              <a:schemeClr val="bg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645679" y="3162300"/>
            <a:ext cx="2315633"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919991" y="2925604"/>
            <a:ext cx="1107996" cy="246221"/>
          </a:xfrm>
          <a:prstGeom prst="rect">
            <a:avLst/>
          </a:prstGeom>
          <a:noFill/>
        </p:spPr>
        <p:txBody>
          <a:bodyPr wrap="none" rtlCol="0">
            <a:spAutoFit/>
          </a:bodyPr>
          <a:lstStyle/>
          <a:p>
            <a:r>
              <a:rPr lang="en-US" sz="1000" dirty="0"/>
              <a:t>UTAR Status </a:t>
            </a:r>
            <a:r>
              <a:rPr lang="en-US" sz="1000" dirty="0" err="1"/>
              <a:t>Tx</a:t>
            </a:r>
            <a:endParaRPr lang="en-US" sz="1000" dirty="0"/>
          </a:p>
        </p:txBody>
      </p:sp>
      <p:cxnSp>
        <p:nvCxnSpPr>
          <p:cNvPr id="33" name="Straight Arrow Connector 32"/>
          <p:cNvCxnSpPr/>
          <p:nvPr/>
        </p:nvCxnSpPr>
        <p:spPr>
          <a:xfrm flipV="1">
            <a:off x="3353858" y="3600450"/>
            <a:ext cx="4612417"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49095" y="3363754"/>
            <a:ext cx="1407758" cy="246221"/>
          </a:xfrm>
          <a:prstGeom prst="rect">
            <a:avLst/>
          </a:prstGeom>
          <a:noFill/>
        </p:spPr>
        <p:txBody>
          <a:bodyPr wrap="none" rtlCol="0">
            <a:spAutoFit/>
          </a:bodyPr>
          <a:lstStyle/>
          <a:p>
            <a:r>
              <a:rPr lang="en-US" sz="1000" dirty="0"/>
              <a:t>RADAR Track Report</a:t>
            </a:r>
          </a:p>
        </p:txBody>
      </p:sp>
      <p:cxnSp>
        <p:nvCxnSpPr>
          <p:cNvPr id="36" name="Straight Arrow Connector 35"/>
          <p:cNvCxnSpPr/>
          <p:nvPr/>
        </p:nvCxnSpPr>
        <p:spPr>
          <a:xfrm flipH="1">
            <a:off x="1062038" y="3829050"/>
            <a:ext cx="689927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48013" y="3600450"/>
            <a:ext cx="909223" cy="246221"/>
          </a:xfrm>
          <a:prstGeom prst="rect">
            <a:avLst/>
          </a:prstGeom>
          <a:noFill/>
        </p:spPr>
        <p:txBody>
          <a:bodyPr wrap="none" rtlCol="0">
            <a:spAutoFit/>
          </a:bodyPr>
          <a:lstStyle/>
          <a:p>
            <a:r>
              <a:rPr lang="en-US" sz="1000" dirty="0"/>
              <a:t>Traffic report</a:t>
            </a:r>
          </a:p>
        </p:txBody>
      </p:sp>
      <p:cxnSp>
        <p:nvCxnSpPr>
          <p:cNvPr id="39" name="Straight Arrow Connector 38"/>
          <p:cNvCxnSpPr/>
          <p:nvPr/>
        </p:nvCxnSpPr>
        <p:spPr>
          <a:xfrm flipH="1">
            <a:off x="3369839" y="3363754"/>
            <a:ext cx="45964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958245" y="3162300"/>
            <a:ext cx="998991" cy="246221"/>
          </a:xfrm>
          <a:prstGeom prst="rect">
            <a:avLst/>
          </a:prstGeom>
          <a:noFill/>
        </p:spPr>
        <p:txBody>
          <a:bodyPr wrap="none" rtlCol="0">
            <a:spAutoFit/>
          </a:bodyPr>
          <a:lstStyle/>
          <a:p>
            <a:r>
              <a:rPr lang="en-US" sz="1000" dirty="0"/>
              <a:t>Initiate Search</a:t>
            </a:r>
          </a:p>
        </p:txBody>
      </p:sp>
      <p:cxnSp>
        <p:nvCxnSpPr>
          <p:cNvPr id="42" name="Straight Arrow Connector 41"/>
          <p:cNvCxnSpPr/>
          <p:nvPr/>
        </p:nvCxnSpPr>
        <p:spPr>
          <a:xfrm>
            <a:off x="3353858" y="4086225"/>
            <a:ext cx="23141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349095" y="3846671"/>
            <a:ext cx="1375698" cy="246221"/>
          </a:xfrm>
          <a:prstGeom prst="rect">
            <a:avLst/>
          </a:prstGeom>
          <a:noFill/>
        </p:spPr>
        <p:txBody>
          <a:bodyPr wrap="none" rtlCol="0">
            <a:spAutoFit/>
          </a:bodyPr>
          <a:lstStyle/>
          <a:p>
            <a:r>
              <a:rPr lang="en-US" sz="1000" dirty="0"/>
              <a:t>Avoidance command</a:t>
            </a:r>
          </a:p>
        </p:txBody>
      </p:sp>
      <p:cxnSp>
        <p:nvCxnSpPr>
          <p:cNvPr id="46" name="Straight Arrow Connector 45"/>
          <p:cNvCxnSpPr/>
          <p:nvPr/>
        </p:nvCxnSpPr>
        <p:spPr>
          <a:xfrm>
            <a:off x="3349095" y="4086225"/>
            <a:ext cx="4608141" cy="6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1062038" y="4362450"/>
            <a:ext cx="689927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771880" y="4116229"/>
            <a:ext cx="1197764" cy="246221"/>
          </a:xfrm>
          <a:prstGeom prst="rect">
            <a:avLst/>
          </a:prstGeom>
          <a:noFill/>
        </p:spPr>
        <p:txBody>
          <a:bodyPr wrap="none" rtlCol="0">
            <a:spAutoFit/>
          </a:bodyPr>
          <a:lstStyle/>
          <a:p>
            <a:r>
              <a:rPr lang="en-US" sz="1000" dirty="0"/>
              <a:t>Avoidance Report</a:t>
            </a:r>
          </a:p>
        </p:txBody>
      </p:sp>
      <p:cxnSp>
        <p:nvCxnSpPr>
          <p:cNvPr id="52" name="Straight Arrow Connector 51"/>
          <p:cNvCxnSpPr/>
          <p:nvPr/>
        </p:nvCxnSpPr>
        <p:spPr>
          <a:xfrm>
            <a:off x="1071562" y="4686300"/>
            <a:ext cx="6899275" cy="285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071563" y="5267325"/>
            <a:ext cx="6899274" cy="9525"/>
          </a:xfrm>
          <a:prstGeom prst="straightConnector1">
            <a:avLst/>
          </a:prstGeom>
          <a:ln>
            <a:solidFill>
              <a:schemeClr val="bg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62036" y="4454366"/>
            <a:ext cx="1172116" cy="246221"/>
          </a:xfrm>
          <a:prstGeom prst="rect">
            <a:avLst/>
          </a:prstGeom>
          <a:noFill/>
        </p:spPr>
        <p:txBody>
          <a:bodyPr wrap="none" rtlCol="0">
            <a:spAutoFit/>
          </a:bodyPr>
          <a:lstStyle/>
          <a:p>
            <a:r>
              <a:rPr lang="en-US" sz="1000" dirty="0"/>
              <a:t>Deactivate UTAR</a:t>
            </a:r>
          </a:p>
        </p:txBody>
      </p:sp>
    </p:spTree>
    <p:extLst>
      <p:ext uri="{BB962C8B-B14F-4D97-AF65-F5344CB8AC3E}">
        <p14:creationId xmlns:p14="http://schemas.microsoft.com/office/powerpoint/2010/main" val="60152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13</a:t>
            </a:fld>
            <a:endParaRPr lang="en-US" dirty="0">
              <a:latin typeface="Calibri"/>
              <a:ea typeface="Calibri"/>
              <a:cs typeface="Calibri"/>
              <a:sym typeface="Calibri"/>
            </a:endParaRPr>
          </a:p>
        </p:txBody>
      </p:sp>
      <p:sp>
        <p:nvSpPr>
          <p:cNvPr id="4" name="CustomShape 2"/>
          <p:cNvSpPr/>
          <p:nvPr/>
        </p:nvSpPr>
        <p:spPr>
          <a:xfrm>
            <a:off x="228600" y="601764"/>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3 Project: Critiquin</a:t>
            </a:r>
            <a:r>
              <a:rPr lang="en-US" sz="2800" b="1" dirty="0">
                <a:latin typeface="Arial"/>
                <a:ea typeface="Source Sans Pro"/>
              </a:rPr>
              <a:t>g an MBSE Approach</a:t>
            </a:r>
            <a:endParaRPr sz="1600" dirty="0"/>
          </a:p>
        </p:txBody>
      </p:sp>
      <p:sp>
        <p:nvSpPr>
          <p:cNvPr id="5" name="CustomShape 3"/>
          <p:cNvSpPr/>
          <p:nvPr/>
        </p:nvSpPr>
        <p:spPr>
          <a:xfrm>
            <a:off x="228600" y="2111371"/>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5045446" y="2036310"/>
            <a:ext cx="3769920" cy="40596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sz="1400" dirty="0"/>
          </a:p>
          <a:p>
            <a:r>
              <a:rPr lang="en-US" b="1" dirty="0">
                <a:solidFill>
                  <a:srgbClr val="FFFFFF"/>
                </a:solidFill>
                <a:ea typeface="Source Sans Pro"/>
              </a:rPr>
              <a:t>REQUIRED STEPS</a:t>
            </a:r>
            <a:endParaRPr lang="en-US" dirty="0"/>
          </a:p>
          <a:p>
            <a:pPr>
              <a:lnSpc>
                <a:spcPct val="60000"/>
              </a:lnSpc>
            </a:pPr>
            <a:endParaRPr lang="en-US" dirty="0"/>
          </a:p>
          <a:p>
            <a:pPr>
              <a:lnSpc>
                <a:spcPct val="150000"/>
              </a:lnSpc>
            </a:pPr>
            <a:r>
              <a:rPr lang="en-US" b="1" dirty="0">
                <a:solidFill>
                  <a:schemeClr val="bg1"/>
                </a:solidFill>
              </a:rPr>
              <a:t>Step 1: Critique this project following the instructions.</a:t>
            </a:r>
          </a:p>
          <a:p>
            <a:pPr>
              <a:lnSpc>
                <a:spcPct val="150000"/>
              </a:lnSpc>
            </a:pPr>
            <a:r>
              <a:rPr lang="en-US" b="1" dirty="0">
                <a:solidFill>
                  <a:schemeClr val="bg1"/>
                </a:solidFill>
              </a:rPr>
              <a:t>Step 2. Save and upload the project in the platform.</a:t>
            </a:r>
          </a:p>
          <a:p>
            <a:pPr>
              <a:lnSpc>
                <a:spcPct val="150000"/>
              </a:lnSpc>
            </a:pPr>
            <a:r>
              <a:rPr lang="en-US" b="1" dirty="0">
                <a:solidFill>
                  <a:schemeClr val="bg1"/>
                </a:solidFill>
              </a:rPr>
              <a:t>Step 3. Peer review the two critiques from your peers that the platform will automatically assign you.</a:t>
            </a:r>
          </a:p>
        </p:txBody>
      </p:sp>
      <p:sp>
        <p:nvSpPr>
          <p:cNvPr id="8" name="CustomShape 4">
            <a:extLst>
              <a:ext uri="{FF2B5EF4-FFF2-40B4-BE49-F238E27FC236}">
                <a16:creationId xmlns:a16="http://schemas.microsoft.com/office/drawing/2014/main" id="{AA7DD3EA-CD3D-7644-B18D-92E72592A005}"/>
              </a:ext>
            </a:extLst>
          </p:cNvPr>
          <p:cNvSpPr/>
          <p:nvPr/>
        </p:nvSpPr>
        <p:spPr>
          <a:xfrm>
            <a:off x="228600" y="2497526"/>
            <a:ext cx="4794545" cy="38032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dirty="0">
                <a:solidFill>
                  <a:srgbClr val="3F3F3F"/>
                </a:solidFill>
                <a:ea typeface="Source Sans Pro"/>
              </a:rPr>
              <a:t>Critique this project MBSE approach covering:</a:t>
            </a:r>
          </a:p>
          <a:p>
            <a:pPr marL="342900" lvl="0" indent="-342900">
              <a:lnSpc>
                <a:spcPct val="150000"/>
              </a:lnSpc>
              <a:buClr>
                <a:schemeClr val="dk1"/>
              </a:buClr>
              <a:buSzPct val="84615"/>
              <a:buAutoNum type="arabicPeriod"/>
            </a:pPr>
            <a:r>
              <a:rPr lang="en-US" dirty="0">
                <a:solidFill>
                  <a:schemeClr val="dk1"/>
                </a:solidFill>
              </a:rPr>
              <a:t>Scope and Purpose (limit 300 words)</a:t>
            </a:r>
          </a:p>
          <a:p>
            <a:pPr marL="342900" indent="-342900">
              <a:lnSpc>
                <a:spcPct val="150000"/>
              </a:lnSpc>
              <a:buClr>
                <a:schemeClr val="dk1"/>
              </a:buClr>
              <a:buSzPct val="84615"/>
              <a:buFont typeface="+mj-lt"/>
              <a:buAutoNum type="arabicPeriod"/>
            </a:pPr>
            <a:r>
              <a:rPr lang="en-US" dirty="0">
                <a:solidFill>
                  <a:schemeClr val="dk1"/>
                </a:solidFill>
              </a:rPr>
              <a:t>Strengths and Weakness (limit 300 words)</a:t>
            </a:r>
          </a:p>
          <a:p>
            <a:pPr marL="342900" indent="-342900">
              <a:lnSpc>
                <a:spcPct val="150000"/>
              </a:lnSpc>
              <a:buClr>
                <a:schemeClr val="dk1"/>
              </a:buClr>
              <a:buSzPct val="84615"/>
              <a:buFontTx/>
              <a:buAutoNum type="arabicPeriod"/>
            </a:pPr>
            <a:r>
              <a:rPr lang="en-US" dirty="0">
                <a:solidFill>
                  <a:schemeClr val="dk1"/>
                </a:solidFill>
              </a:rPr>
              <a:t>Qualities of Great Models (limit 300 words)</a:t>
            </a:r>
          </a:p>
          <a:p>
            <a:pPr marL="342900" indent="-342900">
              <a:lnSpc>
                <a:spcPct val="150000"/>
              </a:lnSpc>
              <a:buClr>
                <a:schemeClr val="dk1"/>
              </a:buClr>
              <a:buSzPct val="84615"/>
              <a:buFontTx/>
              <a:buAutoNum type="arabicPeriod"/>
            </a:pPr>
            <a:r>
              <a:rPr lang="en-US" dirty="0">
                <a:solidFill>
                  <a:schemeClr val="dk1"/>
                </a:solidFill>
              </a:rPr>
              <a:t>Conclusions and Recommendations (limit 300 words)</a:t>
            </a:r>
          </a:p>
          <a:p>
            <a:pPr>
              <a:buClr>
                <a:schemeClr val="dk1"/>
              </a:buClr>
              <a:buSzPct val="84615"/>
            </a:pPr>
            <a:endParaRPr lang="en-US" dirty="0"/>
          </a:p>
          <a:p>
            <a:pPr>
              <a:buClr>
                <a:schemeClr val="dk1"/>
              </a:buClr>
              <a:buSzPct val="84615"/>
            </a:pPr>
            <a:r>
              <a:rPr lang="en-US" dirty="0"/>
              <a:t>You should presume that the rationale of the critique is "</a:t>
            </a:r>
            <a:r>
              <a:rPr lang="en-US" b="1" dirty="0"/>
              <a:t>Evaluate whether a project should adopt the MBSE approach or stay with the status-quo.</a:t>
            </a:r>
            <a:r>
              <a:rPr lang="en-US" dirty="0"/>
              <a:t>”</a:t>
            </a:r>
          </a:p>
          <a:p>
            <a:pPr>
              <a:buClr>
                <a:schemeClr val="dk1"/>
              </a:buClr>
              <a:buSzPct val="84615"/>
            </a:pPr>
            <a:endParaRPr lang="en-US" dirty="0">
              <a:solidFill>
                <a:schemeClr val="dk1"/>
              </a:solidFill>
            </a:endParaRPr>
          </a:p>
          <a:p>
            <a:pPr fontAlgn="base"/>
            <a:r>
              <a:rPr lang="en-US" i="1" dirty="0"/>
              <a:t>Please note that this project combines weeks 1 and 2 project submissions – good practices– from a previous course so you will not be conducting a critique of a full model.</a:t>
            </a:r>
          </a:p>
        </p:txBody>
      </p:sp>
    </p:spTree>
    <p:extLst>
      <p:ext uri="{BB962C8B-B14F-4D97-AF65-F5344CB8AC3E}">
        <p14:creationId xmlns:p14="http://schemas.microsoft.com/office/powerpoint/2010/main" val="59679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14</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4"/>
            <a:ext cx="8528426" cy="7247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1. Remark on whether the model is meeting the intended scope and purpose </a:t>
            </a:r>
            <a:r>
              <a:rPr lang="en-US" sz="2000" i="1" dirty="0"/>
              <a:t>[Limit 300 words]</a:t>
            </a:r>
            <a:endParaRPr sz="2000" i="1"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048568"/>
            <a:ext cx="8528426" cy="40394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200" dirty="0">
              <a:solidFill>
                <a:schemeClr val="tx1"/>
              </a:solidFill>
            </a:endParaRPr>
          </a:p>
        </p:txBody>
      </p:sp>
    </p:spTree>
    <p:extLst>
      <p:ext uri="{BB962C8B-B14F-4D97-AF65-F5344CB8AC3E}">
        <p14:creationId xmlns:p14="http://schemas.microsoft.com/office/powerpoint/2010/main" val="272192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15</a:t>
            </a:fld>
            <a:endParaRPr lang="en-US" dirty="0">
              <a:latin typeface="Calibri"/>
              <a:ea typeface="Calibri"/>
              <a:cs typeface="Calibri"/>
              <a:sym typeface="Calibri"/>
            </a:endParaRPr>
          </a:p>
        </p:txBody>
      </p:sp>
      <p:sp>
        <p:nvSpPr>
          <p:cNvPr id="4" name="CustomShape 2"/>
          <p:cNvSpPr/>
          <p:nvPr/>
        </p:nvSpPr>
        <p:spPr>
          <a:xfrm>
            <a:off x="228600" y="585697"/>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90534" y="1081255"/>
            <a:ext cx="8528426" cy="10408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2. List the model’s strengths and weaknesses. Your findings should relate back to specific instances of the model with screenshots or callbacks. </a:t>
            </a:r>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0" y="2122098"/>
            <a:ext cx="4130599" cy="414635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b="1" i="1" dirty="0">
                <a:solidFill>
                  <a:schemeClr val="tx1"/>
                </a:solidFill>
                <a:ea typeface="Source Sans Pro"/>
              </a:rPr>
              <a:t>Strengths </a:t>
            </a:r>
          </a:p>
          <a:p>
            <a:r>
              <a:rPr lang="en-US" b="1" i="1" dirty="0">
                <a:solidFill>
                  <a:schemeClr val="tx1"/>
                </a:solidFill>
                <a:ea typeface="Source Sans Pro"/>
              </a:rPr>
              <a:t>(Limit 150 words)</a:t>
            </a:r>
          </a:p>
          <a:p>
            <a:endParaRPr lang="en-US" b="1" i="1" dirty="0">
              <a:solidFill>
                <a:schemeClr val="tx1"/>
              </a:solidFill>
            </a:endParaRPr>
          </a:p>
          <a:p>
            <a:pPr marL="171450" lvl="0" indent="-171450" fontAlgn="base">
              <a:buFont typeface="Arial" panose="020B0604020202020204" pitchFamily="34" charset="0"/>
              <a:buChar char="•"/>
            </a:pPr>
            <a:endParaRPr lang="en-US" sz="1250" i="1" dirty="0">
              <a:solidFill>
                <a:schemeClr val="tx1"/>
              </a:solidFill>
            </a:endParaRPr>
          </a:p>
          <a:p>
            <a:pPr>
              <a:lnSpc>
                <a:spcPct val="60000"/>
              </a:lnSpc>
            </a:pPr>
            <a:endParaRPr lang="en-US" sz="1250" dirty="0">
              <a:solidFill>
                <a:schemeClr val="tx1"/>
              </a:solidFill>
            </a:endParaRPr>
          </a:p>
          <a:p>
            <a:pPr>
              <a:lnSpc>
                <a:spcPct val="60000"/>
              </a:lnSpc>
            </a:pPr>
            <a:endParaRPr lang="en-US" sz="1050" dirty="0">
              <a:solidFill>
                <a:schemeClr val="tx1"/>
              </a:solidFill>
            </a:endParaRPr>
          </a:p>
        </p:txBody>
      </p:sp>
      <p:sp>
        <p:nvSpPr>
          <p:cNvPr id="8" name="CustomShape 5">
            <a:extLst>
              <a:ext uri="{FF2B5EF4-FFF2-40B4-BE49-F238E27FC236}">
                <a16:creationId xmlns:a16="http://schemas.microsoft.com/office/drawing/2014/main" id="{1BAEA7E3-014F-0A48-9E0C-CBFD53783085}"/>
              </a:ext>
            </a:extLst>
          </p:cNvPr>
          <p:cNvSpPr/>
          <p:nvPr/>
        </p:nvSpPr>
        <p:spPr>
          <a:xfrm>
            <a:off x="4554747" y="2207978"/>
            <a:ext cx="4260619" cy="406047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sz="1200" b="1" i="1" dirty="0">
                <a:solidFill>
                  <a:schemeClr val="tx1"/>
                </a:solidFill>
                <a:ea typeface="Source Sans Pro"/>
              </a:rPr>
              <a:t>Weakness</a:t>
            </a:r>
          </a:p>
          <a:p>
            <a:r>
              <a:rPr lang="en-US" sz="1200" b="1" i="1" dirty="0">
                <a:solidFill>
                  <a:schemeClr val="tx1"/>
                </a:solidFill>
                <a:ea typeface="Source Sans Pro"/>
              </a:rPr>
              <a:t>(Limit 150 words)</a:t>
            </a:r>
          </a:p>
          <a:p>
            <a:endParaRPr lang="en-US" sz="1200" b="1" i="1" dirty="0">
              <a:solidFill>
                <a:schemeClr val="tx1"/>
              </a:solidFill>
              <a:ea typeface="Source Sans Pro"/>
            </a:endParaRPr>
          </a:p>
          <a:p>
            <a:pPr marL="171450" lvl="0" indent="-171450" fontAlgn="base">
              <a:buFont typeface="Arial" panose="020B0604020202020204" pitchFamily="34" charset="0"/>
              <a:buChar char="•"/>
            </a:pPr>
            <a:endParaRPr lang="en-US" sz="1250" dirty="0"/>
          </a:p>
          <a:p>
            <a:endParaRPr lang="en-US" sz="1250" b="1" i="1" dirty="0">
              <a:solidFill>
                <a:schemeClr val="tx1"/>
              </a:solidFill>
              <a:ea typeface="Source Sans Pro"/>
            </a:endParaRPr>
          </a:p>
          <a:p>
            <a:endParaRPr lang="en-US" b="1" i="1" dirty="0">
              <a:solidFill>
                <a:schemeClr val="tx1"/>
              </a:solidFill>
            </a:endParaRPr>
          </a:p>
          <a:p>
            <a:endParaRPr lang="en-US" i="1" dirty="0">
              <a:solidFill>
                <a:schemeClr val="tx1"/>
              </a:solidFill>
            </a:endParaRPr>
          </a:p>
          <a:p>
            <a:pPr>
              <a:lnSpc>
                <a:spcPct val="60000"/>
              </a:lnSpc>
            </a:pPr>
            <a:endParaRPr lang="en-US" sz="1050" dirty="0">
              <a:solidFill>
                <a:schemeClr val="tx1"/>
              </a:solidFill>
            </a:endParaRPr>
          </a:p>
          <a:p>
            <a:pPr>
              <a:lnSpc>
                <a:spcPct val="60000"/>
              </a:lnSpc>
            </a:pPr>
            <a:endParaRPr lang="en-US" sz="1050" dirty="0">
              <a:solidFill>
                <a:schemeClr val="tx1"/>
              </a:solidFill>
            </a:endParaRPr>
          </a:p>
        </p:txBody>
      </p:sp>
    </p:spTree>
    <p:extLst>
      <p:ext uri="{BB962C8B-B14F-4D97-AF65-F5344CB8AC3E}">
        <p14:creationId xmlns:p14="http://schemas.microsoft.com/office/powerpoint/2010/main" val="97831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16</a:t>
            </a:fld>
            <a:endParaRPr lang="en-US" dirty="0">
              <a:latin typeface="Calibri"/>
              <a:ea typeface="Calibri"/>
              <a:cs typeface="Calibri"/>
              <a:sym typeface="Calibri"/>
            </a:endParaRPr>
          </a:p>
        </p:txBody>
      </p:sp>
      <p:sp>
        <p:nvSpPr>
          <p:cNvPr id="4" name="CustomShape 2"/>
          <p:cNvSpPr/>
          <p:nvPr/>
        </p:nvSpPr>
        <p:spPr>
          <a:xfrm>
            <a:off x="228600" y="57972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106760"/>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3. Evaluate the model against three qualities of great models, as well as supplementary behaviors or qualities you believe are relevant to MBSE. </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42593" y="2321915"/>
            <a:ext cx="8528426" cy="36698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1" i="1" dirty="0">
              <a:solidFill>
                <a:schemeClr val="tx1"/>
              </a:solidFill>
              <a:ea typeface="Source Sans Pro"/>
            </a:endParaRPr>
          </a:p>
          <a:p>
            <a:pPr marL="285750" lvl="0" indent="-285750" fontAlgn="base">
              <a:buFont typeface="Arial" panose="020B0604020202020204" pitchFamily="34" charset="0"/>
              <a:buChar char="•"/>
            </a:pPr>
            <a:endParaRPr lang="en-US" sz="16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33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17</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3"/>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fontAlgn="base"/>
            <a:r>
              <a:rPr lang="en-US" sz="2000" dirty="0"/>
              <a:t>4. Offer your conclusions and recommendations evaluating whether a project should adopt the MBSE approach or stay with the status-quo.</a:t>
            </a:r>
          </a:p>
          <a:p>
            <a:pPr lvl="0" fontAlgn="base"/>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406244"/>
            <a:ext cx="8528426" cy="384796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fontAlgn="base"/>
            <a:endParaRPr lang="en-US" sz="18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12449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3 </a:t>
            </a:r>
            <a:r>
              <a:rPr lang="en-US" sz="2800" b="1" strike="noStrike" dirty="0">
                <a:solidFill>
                  <a:srgbClr val="000000"/>
                </a:solidFill>
                <a:latin typeface="Arial"/>
                <a:ea typeface="Source Sans Pro"/>
              </a:rPr>
              <a:t>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dirty="0"/>
          </a:p>
          <a:p>
            <a:pPr>
              <a:lnSpc>
                <a:spcPct val="110000"/>
              </a:lnSpc>
            </a:pPr>
            <a:endParaRPr dirty="0"/>
          </a:p>
        </p:txBody>
      </p:sp>
      <p:sp>
        <p:nvSpPr>
          <p:cNvPr id="8" name="TextBox 7">
            <a:extLst>
              <a:ext uri="{FF2B5EF4-FFF2-40B4-BE49-F238E27FC236}">
                <a16:creationId xmlns:a16="http://schemas.microsoft.com/office/drawing/2014/main" id="{30B69AC7-D822-3445-884D-637331D2EC31}"/>
              </a:ext>
            </a:extLst>
          </p:cNvPr>
          <p:cNvSpPr txBox="1"/>
          <p:nvPr/>
        </p:nvSpPr>
        <p:spPr>
          <a:xfrm>
            <a:off x="250902" y="1897426"/>
            <a:ext cx="4545385" cy="4308872"/>
          </a:xfrm>
          <a:prstGeom prst="rect">
            <a:avLst/>
          </a:prstGeom>
          <a:noFill/>
        </p:spPr>
        <p:txBody>
          <a:bodyPr wrap="square" rtlCol="0">
            <a:spAutoFit/>
          </a:bodyPr>
          <a:lstStyle/>
          <a:p>
            <a:pPr fontAlgn="base"/>
            <a:r>
              <a:rPr lang="en-US" sz="1500" dirty="0"/>
              <a:t>In Week 3, you will choose, download, and critique one of the projects we provided. </a:t>
            </a:r>
          </a:p>
          <a:p>
            <a:pPr fontAlgn="base"/>
            <a:r>
              <a:rPr lang="en-US" sz="1500" dirty="0"/>
              <a:t>Please note that the project provided combines weeks 1 and 2 project submissions – good practices– from a previous course so you will not be conducting a critique of a full model.</a:t>
            </a:r>
          </a:p>
          <a:p>
            <a:pPr fontAlgn="base"/>
            <a:endParaRPr lang="en-US" sz="1500" dirty="0"/>
          </a:p>
          <a:p>
            <a:pPr fontAlgn="base"/>
            <a:r>
              <a:rPr lang="en-US" sz="1500" dirty="0"/>
              <a:t>Each document contains real cases from different industries, so you can select the one you are more interested in.</a:t>
            </a:r>
          </a:p>
          <a:p>
            <a:pPr fontAlgn="base"/>
            <a:endParaRPr lang="en-US" sz="1500" dirty="0"/>
          </a:p>
          <a:p>
            <a:pPr fontAlgn="base"/>
            <a:r>
              <a:rPr lang="en-US" sz="1500" b="1" dirty="0"/>
              <a:t>Project Objectives</a:t>
            </a:r>
          </a:p>
          <a:p>
            <a:pPr marL="285750" lvl="2" indent="-285750" fontAlgn="base">
              <a:buFont typeface="Arial" panose="020B0604020202020204" pitchFamily="34" charset="0"/>
              <a:buChar char="•"/>
            </a:pPr>
            <a:r>
              <a:rPr lang="en-US" sz="1500" dirty="0"/>
              <a:t>To practice creating quality critiques</a:t>
            </a:r>
          </a:p>
          <a:p>
            <a:pPr lvl="2" fontAlgn="base"/>
            <a:endParaRPr lang="en-US" sz="1500" dirty="0"/>
          </a:p>
          <a:p>
            <a:pPr fontAlgn="base"/>
            <a:r>
              <a:rPr lang="en-US" sz="1500" dirty="0"/>
              <a:t>You should presume that the rationale for your critique is to: "</a:t>
            </a:r>
            <a:r>
              <a:rPr lang="en-US" sz="1500" b="1" dirty="0"/>
              <a:t>Evaluate whether a project should adopt the MBSE approach or stay with the status-quo.</a:t>
            </a:r>
            <a:r>
              <a:rPr lang="en-US" sz="1500" dirty="0"/>
              <a:t>”</a:t>
            </a:r>
          </a:p>
        </p:txBody>
      </p:sp>
      <p:sp>
        <p:nvSpPr>
          <p:cNvPr id="9" name="CustomShape 5">
            <a:extLst>
              <a:ext uri="{FF2B5EF4-FFF2-40B4-BE49-F238E27FC236}">
                <a16:creationId xmlns:a16="http://schemas.microsoft.com/office/drawing/2014/main" id="{A9C5AC0C-0530-49D0-9ABD-311672C0668D}"/>
              </a:ext>
            </a:extLst>
          </p:cNvPr>
          <p:cNvSpPr/>
          <p:nvPr/>
        </p:nvSpPr>
        <p:spPr>
          <a:xfrm>
            <a:off x="5045446" y="1455670"/>
            <a:ext cx="3769920" cy="4439804"/>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TASKS</a:t>
            </a:r>
            <a:endParaRPr sz="1400" dirty="0"/>
          </a:p>
          <a:p>
            <a:pPr>
              <a:lnSpc>
                <a:spcPct val="60000"/>
              </a:lnSpc>
            </a:pPr>
            <a:endParaRPr sz="1400" dirty="0"/>
          </a:p>
          <a:p>
            <a:pPr>
              <a:lnSpc>
                <a:spcPct val="150000"/>
              </a:lnSpc>
            </a:pPr>
            <a:r>
              <a:rPr lang="en-US" b="1" dirty="0">
                <a:solidFill>
                  <a:schemeClr val="bg1"/>
                </a:solidFill>
              </a:rPr>
              <a:t>Task 1: </a:t>
            </a:r>
            <a:r>
              <a:rPr lang="en-US" dirty="0">
                <a:solidFill>
                  <a:schemeClr val="bg1"/>
                </a:solidFill>
              </a:rPr>
              <a:t>Read slides 3 through 12</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2</a:t>
            </a:r>
            <a:r>
              <a:rPr lang="en-US" dirty="0">
                <a:solidFill>
                  <a:schemeClr val="bg1"/>
                </a:solidFill>
              </a:rPr>
              <a:t>: Critique whether the project outlined in slides 3 through 12 should adopt a MBSE approach. Templates for your critique are provided on slides 14-17. </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3</a:t>
            </a:r>
            <a:r>
              <a:rPr lang="en-US" dirty="0">
                <a:solidFill>
                  <a:schemeClr val="bg1"/>
                </a:solidFill>
              </a:rPr>
              <a:t>: Enter your name on slide 1.</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4</a:t>
            </a:r>
            <a:r>
              <a:rPr lang="en-US" dirty="0">
                <a:solidFill>
                  <a:schemeClr val="bg1"/>
                </a:solidFill>
              </a:rPr>
              <a:t>: Save the file as: [</a:t>
            </a:r>
            <a:r>
              <a:rPr lang="en-US" b="1" dirty="0">
                <a:solidFill>
                  <a:schemeClr val="bg1"/>
                </a:solidFill>
              </a:rPr>
              <a:t>W3Critique_Name_Surname</a:t>
            </a:r>
            <a:r>
              <a:rPr lang="en-US" dirty="0">
                <a:solidFill>
                  <a:schemeClr val="bg1"/>
                </a:solidFill>
              </a:rPr>
              <a:t>] </a:t>
            </a:r>
          </a:p>
          <a:p>
            <a:pPr>
              <a:lnSpc>
                <a:spcPct val="150000"/>
              </a:lnSpc>
            </a:pPr>
            <a:endParaRPr dirty="0"/>
          </a:p>
        </p:txBody>
      </p:sp>
    </p:spTree>
    <p:extLst>
      <p:ext uri="{BB962C8B-B14F-4D97-AF65-F5344CB8AC3E}">
        <p14:creationId xmlns:p14="http://schemas.microsoft.com/office/powerpoint/2010/main" val="130835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a:t>
            </a:r>
            <a:r>
              <a:rPr lang="en-US" sz="2000" b="1" dirty="0">
                <a:latin typeface="Arial" charset="0"/>
              </a:rPr>
              <a:t>Choose System and Define Scope</a:t>
            </a:r>
            <a:endParaRPr lang="en-US" sz="2000" b="1" dirty="0"/>
          </a:p>
        </p:txBody>
      </p:sp>
      <p:sp>
        <p:nvSpPr>
          <p:cNvPr id="5" name="Rectangle 4"/>
          <p:cNvSpPr/>
          <p:nvPr/>
        </p:nvSpPr>
        <p:spPr>
          <a:xfrm>
            <a:off x="114300" y="981072"/>
            <a:ext cx="8407400" cy="307777"/>
          </a:xfrm>
          <a:prstGeom prst="rect">
            <a:avLst/>
          </a:prstGeom>
        </p:spPr>
        <p:txBody>
          <a:bodyPr wrap="square">
            <a:spAutoFit/>
          </a:bodyPr>
          <a:lstStyle/>
          <a:p>
            <a:r>
              <a:rPr lang="en-US" dirty="0">
                <a:latin typeface="+mj-lt"/>
              </a:rPr>
              <a:t>What is your system? What is in scope for the MBSE effort for your chosen system? </a:t>
            </a:r>
          </a:p>
        </p:txBody>
      </p:sp>
      <p:sp>
        <p:nvSpPr>
          <p:cNvPr id="6" name="TextBox 1"/>
          <p:cNvSpPr txBox="1"/>
          <p:nvPr/>
        </p:nvSpPr>
        <p:spPr>
          <a:xfrm>
            <a:off x="115711" y="1437883"/>
            <a:ext cx="8280400" cy="3970318"/>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dirty="0"/>
              <a:t>UAV Traffic Avoidance RADAR – In the US, the FAA have designated large portions of our national airspace as usable by small private aircraft. These aircraft operate under “See and Avoid” traffic deconfliction rules. Further, flight operations over the oceans is outside national airspace, ICAO also uses “See and Avoid” traffic and rules. Today, large unmanned aircraft cannot comply with the “See and Avoid” rules and have been excluded from operations in airspace with manned platforms. These large UAVs must have a different system that must be certifiable by the FAA, ICAO and other national authorities. Certification requirements are not fully developed, but system designs are need to address this burgeoning need.</a:t>
            </a:r>
          </a:p>
          <a:p>
            <a:endParaRPr lang="en-US" dirty="0"/>
          </a:p>
          <a:p>
            <a:r>
              <a:rPr lang="en-US" dirty="0"/>
              <a:t>FAA/ICAO certification for new aircraft systems has always been extremely difficult. In the case of an autonomous traffic avoidance RADAR system, the RADAR, the flight control system logic, and the failure mode management will be subject to extreme scrutiny by the certification authority. Managing the requirements of the system including being iterate the system design based the evolving certification requirements of the FAA and ICAO. Further the UAV Traffic Avoidance RADAR system has to be scalable to UAVs with different performance capabilities. MBSE will include the different subsystem requirements, maintain certification compliance requirements, model inter and intra-system interfaces, identify conflicts, and track compliance strategies. THE MBSE strategy will be a single source of information for the various tools and teams.</a:t>
            </a:r>
          </a:p>
        </p:txBody>
      </p:sp>
    </p:spTree>
    <p:extLst>
      <p:ext uri="{BB962C8B-B14F-4D97-AF65-F5344CB8AC3E}">
        <p14:creationId xmlns:p14="http://schemas.microsoft.com/office/powerpoint/2010/main" val="217980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2: </a:t>
            </a:r>
            <a:r>
              <a:rPr lang="en-US" sz="2000" b="1" dirty="0">
                <a:latin typeface="Arial" charset="0"/>
              </a:rPr>
              <a:t>Define MBSE Approach</a:t>
            </a:r>
            <a:endParaRPr lang="en-US" sz="2000" dirty="0"/>
          </a:p>
        </p:txBody>
      </p:sp>
      <p:sp>
        <p:nvSpPr>
          <p:cNvPr id="5" name="Rectangle 4"/>
          <p:cNvSpPr/>
          <p:nvPr/>
        </p:nvSpPr>
        <p:spPr>
          <a:xfrm>
            <a:off x="114300" y="981072"/>
            <a:ext cx="8407400" cy="307777"/>
          </a:xfrm>
          <a:prstGeom prst="rect">
            <a:avLst/>
          </a:prstGeom>
        </p:spPr>
        <p:txBody>
          <a:bodyPr wrap="square">
            <a:spAutoFit/>
          </a:bodyPr>
          <a:lstStyle/>
          <a:p>
            <a:r>
              <a:rPr lang="en-US" dirty="0"/>
              <a:t>How would the approach to this project change with MBSE?</a:t>
            </a:r>
          </a:p>
        </p:txBody>
      </p:sp>
      <p:sp>
        <p:nvSpPr>
          <p:cNvPr id="6" name="TextBox 1"/>
          <p:cNvSpPr txBox="1"/>
          <p:nvPr/>
        </p:nvSpPr>
        <p:spPr>
          <a:xfrm>
            <a:off x="115711" y="1301549"/>
            <a:ext cx="8166100" cy="4832092"/>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dirty="0"/>
              <a:t>The effort has three areas of challenge to ensure programmatic success:</a:t>
            </a:r>
          </a:p>
          <a:p>
            <a:endParaRPr lang="en-US" dirty="0"/>
          </a:p>
          <a:p>
            <a:r>
              <a:rPr lang="en-US" dirty="0"/>
              <a:t>1. Evolving requirements from the different certification authorities;</a:t>
            </a:r>
          </a:p>
          <a:p>
            <a:r>
              <a:rPr lang="en-US" dirty="0"/>
              <a:t>2. Avoidance algorithms to be used by the different UAV’s;</a:t>
            </a:r>
          </a:p>
          <a:p>
            <a:r>
              <a:rPr lang="en-US" dirty="0"/>
              <a:t>3. Integration over a large number of different vehicles.</a:t>
            </a:r>
          </a:p>
          <a:p>
            <a:endParaRPr lang="en-US" dirty="0"/>
          </a:p>
          <a:p>
            <a:r>
              <a:rPr lang="en-US" dirty="0"/>
              <a:t>For the Systems Engineer , maintaining an understanding of the impacts to the design due to a moving requirement base line and communicating the changing requirements to the team is essential for certification. These will need to flow back into a single integrated UAV performance model that will simulate RADAR performance given different power and weight budgets with different aircraft performance levels.</a:t>
            </a:r>
          </a:p>
          <a:p>
            <a:endParaRPr lang="en-US" dirty="0"/>
          </a:p>
          <a:p>
            <a:r>
              <a:rPr lang="en-US" dirty="0"/>
              <a:t>MBSE will allow a single source for requirements for all parts of the development team, from the RADAR, to the flight performance algorithm, to certification model developers. MBSE will allow the integration of these requirements tools and provide updates as necessary. This differs from most existing approaches that allow requirements tracking at the subsystem level.</a:t>
            </a:r>
          </a:p>
          <a:p>
            <a:endParaRPr lang="en-US" dirty="0"/>
          </a:p>
          <a:p>
            <a:r>
              <a:rPr lang="en-US" dirty="0"/>
              <a:t>MBSE will provide the check of the certification requirements early on to identify issues with the evolving requirements and the flow down of our requirements.</a:t>
            </a:r>
          </a:p>
          <a:p>
            <a:endParaRPr lang="en-US" dirty="0"/>
          </a:p>
          <a:p>
            <a:r>
              <a:rPr lang="en-US" dirty="0"/>
              <a:t>MBSE will provide reusable tools for integration with other UAVs or potentially manned aircraft in the future.</a:t>
            </a:r>
          </a:p>
        </p:txBody>
      </p:sp>
    </p:spTree>
    <p:extLst>
      <p:ext uri="{BB962C8B-B14F-4D97-AF65-F5344CB8AC3E}">
        <p14:creationId xmlns:p14="http://schemas.microsoft.com/office/powerpoint/2010/main" val="236090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3: </a:t>
            </a:r>
            <a:r>
              <a:rPr lang="en-US" sz="2000" b="1" dirty="0">
                <a:latin typeface="Arial" charset="0"/>
              </a:rPr>
              <a:t>Define MBSE Purpose</a:t>
            </a:r>
            <a:endParaRPr lang="en-US" sz="2000" b="1" dirty="0"/>
          </a:p>
        </p:txBody>
      </p:sp>
      <p:sp>
        <p:nvSpPr>
          <p:cNvPr id="5" name="Rectangle 4"/>
          <p:cNvSpPr/>
          <p:nvPr/>
        </p:nvSpPr>
        <p:spPr>
          <a:xfrm>
            <a:off x="114300" y="981072"/>
            <a:ext cx="8559800" cy="307777"/>
          </a:xfrm>
          <a:prstGeom prst="rect">
            <a:avLst/>
          </a:prstGeom>
        </p:spPr>
        <p:txBody>
          <a:bodyPr wrap="square">
            <a:spAutoFit/>
          </a:bodyPr>
          <a:lstStyle/>
          <a:p>
            <a:r>
              <a:rPr lang="en-US" dirty="0"/>
              <a:t>What are the purposes of your MBSE effort? Describe the financial and non-financial benefits you expect.</a:t>
            </a:r>
          </a:p>
        </p:txBody>
      </p:sp>
      <p:sp>
        <p:nvSpPr>
          <p:cNvPr id="6" name="TextBox 1"/>
          <p:cNvSpPr txBox="1"/>
          <p:nvPr/>
        </p:nvSpPr>
        <p:spPr>
          <a:xfrm>
            <a:off x="115711" y="1397674"/>
            <a:ext cx="8204200" cy="1384995"/>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dirty="0"/>
              <a:t>1. MBSE will allow the development of a certification path that can be developed and socialized with the different agencies simultaneous with the development of their requirements. This will reduce the timeline to certification and get the product to market faster.</a:t>
            </a:r>
          </a:p>
          <a:p>
            <a:pPr marL="342900" indent="-342900">
              <a:buAutoNum type="arabicPeriod"/>
            </a:pPr>
            <a:endParaRPr lang="en-US" dirty="0"/>
          </a:p>
          <a:p>
            <a:r>
              <a:rPr lang="en-US" dirty="0"/>
              <a:t>2. In addition, use of MBSE is envisioned to reduce the cost to certify new platforms as the models will be reusable.</a:t>
            </a:r>
          </a:p>
        </p:txBody>
      </p:sp>
    </p:spTree>
    <p:extLst>
      <p:ext uri="{BB962C8B-B14F-4D97-AF65-F5344CB8AC3E}">
        <p14:creationId xmlns:p14="http://schemas.microsoft.com/office/powerpoint/2010/main" val="70280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4:</a:t>
            </a:r>
            <a:r>
              <a:rPr lang="en-US" sz="2000" b="1" dirty="0">
                <a:latin typeface="Arial" charset="0"/>
              </a:rPr>
              <a:t> List Major Tenets of MBSE</a:t>
            </a:r>
            <a:endParaRPr lang="en-US" sz="2000" b="1" dirty="0"/>
          </a:p>
        </p:txBody>
      </p:sp>
      <p:sp>
        <p:nvSpPr>
          <p:cNvPr id="5" name="Rectangle 4"/>
          <p:cNvSpPr/>
          <p:nvPr/>
        </p:nvSpPr>
        <p:spPr>
          <a:xfrm>
            <a:off x="114300" y="981072"/>
            <a:ext cx="8858830" cy="307777"/>
          </a:xfrm>
          <a:prstGeom prst="rect">
            <a:avLst/>
          </a:prstGeom>
        </p:spPr>
        <p:txBody>
          <a:bodyPr wrap="square">
            <a:spAutoFit/>
          </a:bodyPr>
          <a:lstStyle/>
          <a:p>
            <a:r>
              <a:rPr lang="en-US" dirty="0"/>
              <a:t>Describe how will you model the system. Briefly describe your approach to each of the major tenets of MBSE.</a:t>
            </a:r>
          </a:p>
        </p:txBody>
      </p:sp>
      <p:sp>
        <p:nvSpPr>
          <p:cNvPr id="6" name="TextBox 1"/>
          <p:cNvSpPr txBox="1"/>
          <p:nvPr/>
        </p:nvSpPr>
        <p:spPr>
          <a:xfrm>
            <a:off x="115711" y="1446515"/>
            <a:ext cx="8509000" cy="4616648"/>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285750" indent="-285750">
              <a:buFont typeface="Arial" panose="020B0604020202020204" pitchFamily="34" charset="0"/>
              <a:buChar char="•"/>
            </a:pPr>
            <a:r>
              <a:rPr lang="en-US" b="1" dirty="0"/>
              <a:t>Central Model or Federation of Models: </a:t>
            </a:r>
            <a:r>
              <a:rPr lang="en-US" dirty="0"/>
              <a:t>Requirements models are well understood for RADAR, Software development, and flight control algorithms. These models will be brought to the table by the different subsystem teams. The MBSE model seeks to integrate those with the new airspace integration requirements that need to be shared across all team. A federated model will be needed.</a:t>
            </a:r>
          </a:p>
          <a:p>
            <a:pPr marL="285750" indent="-285750">
              <a:buFont typeface="Arial" panose="020B0604020202020204" pitchFamily="34" charset="0"/>
              <a:buChar char="•"/>
            </a:pPr>
            <a:r>
              <a:rPr lang="en-US" b="1" dirty="0"/>
              <a:t>Model Views: </a:t>
            </a:r>
            <a:r>
              <a:rPr lang="en-US" dirty="0"/>
              <a:t>The MBSE approach will notify each stakeholder in the event of a model change. Since the certification requirements will be held by the certification team, it is envisioned that the majority of the MBSE model changes will be driven from them. Stakeholders will be able select requirements and change to determine the level of impact to the team without impacting the model. However, the System Level SE will need to approve changes proposed by the stakeholders to prevent unnecessary churn. The view will identify each change and provide e-mail notification of the change.</a:t>
            </a:r>
          </a:p>
          <a:p>
            <a:pPr marL="285750" indent="-285750">
              <a:buFont typeface="Arial" panose="020B0604020202020204" pitchFamily="34" charset="0"/>
              <a:buChar char="•"/>
            </a:pPr>
            <a:r>
              <a:rPr lang="en-US" b="1" dirty="0"/>
              <a:t>Model repository or library: </a:t>
            </a:r>
            <a:r>
              <a:rPr lang="en-US" dirty="0"/>
              <a:t>The MBSE approach will use a single centrally located model that will translate data for the different federated models and allow import in their native format.</a:t>
            </a:r>
          </a:p>
          <a:p>
            <a:pPr marL="285750" indent="-285750">
              <a:buFont typeface="Arial" panose="020B0604020202020204" pitchFamily="34" charset="0"/>
              <a:buChar char="•"/>
            </a:pPr>
            <a:r>
              <a:rPr lang="en-US" b="1" dirty="0"/>
              <a:t>Standards and Patterns: </a:t>
            </a:r>
            <a:r>
              <a:rPr lang="en-US" dirty="0"/>
              <a:t>The MBSE strategy will use commercial data formats such as API for movement of information.</a:t>
            </a:r>
          </a:p>
          <a:p>
            <a:pPr marL="285750" indent="-285750">
              <a:buFont typeface="Arial" panose="020B0604020202020204" pitchFamily="34" charset="0"/>
              <a:buChar char="•"/>
            </a:pPr>
            <a:r>
              <a:rPr lang="en-US" b="1" dirty="0"/>
              <a:t>Model Checking: </a:t>
            </a:r>
            <a:r>
              <a:rPr lang="en-US" dirty="0"/>
              <a:t>Logically Verifiable Rules or Tests</a:t>
            </a:r>
          </a:p>
          <a:p>
            <a:pPr marL="285750" indent="-285750">
              <a:buFont typeface="Arial" panose="020B0604020202020204" pitchFamily="34" charset="0"/>
              <a:buChar char="•"/>
            </a:pPr>
            <a:r>
              <a:rPr lang="en-US" dirty="0"/>
              <a:t>Our MBSE will require approval for change to minimize impact to other stakeholders</a:t>
            </a:r>
          </a:p>
          <a:p>
            <a:pPr marL="285750" indent="-285750">
              <a:buFont typeface="Arial" panose="020B0604020202020204" pitchFamily="34" charset="0"/>
              <a:buChar char="•"/>
            </a:pPr>
            <a:r>
              <a:rPr lang="en-US" b="1" dirty="0"/>
              <a:t>Ontology: </a:t>
            </a:r>
            <a:r>
              <a:rPr lang="en-US" dirty="0"/>
              <a:t>The MBSE approach will be to rely on existing Ontology approaches used by the different stakeholders.</a:t>
            </a:r>
          </a:p>
          <a:p>
            <a:pPr marL="285750" indent="-285750">
              <a:buFont typeface="Arial" panose="020B0604020202020204" pitchFamily="34" charset="0"/>
              <a:buChar char="•"/>
            </a:pPr>
            <a:r>
              <a:rPr lang="en-US" b="1" dirty="0"/>
              <a:t>MBSE Methodology: </a:t>
            </a:r>
            <a:r>
              <a:rPr lang="en-US" dirty="0"/>
              <a:t>Our MBSE approach is to have a stakeholders propose changes. Overall SE approve changes. MBSE SW tool pushes changes out to the different development teams/stakeholders. Validation of the change is then performed in the way of a sanity check.</a:t>
            </a:r>
          </a:p>
        </p:txBody>
      </p:sp>
    </p:spTree>
    <p:extLst>
      <p:ext uri="{BB962C8B-B14F-4D97-AF65-F5344CB8AC3E}">
        <p14:creationId xmlns:p14="http://schemas.microsoft.com/office/powerpoint/2010/main" val="226579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5: </a:t>
            </a:r>
            <a:r>
              <a:rPr lang="en-US" sz="2000" b="1" dirty="0">
                <a:latin typeface="Arial" charset="0"/>
              </a:rPr>
              <a:t>Identify the Most Important Qualities of Great Models</a:t>
            </a:r>
            <a:endParaRPr lang="en-US" sz="2000" dirty="0"/>
          </a:p>
        </p:txBody>
      </p:sp>
      <p:sp>
        <p:nvSpPr>
          <p:cNvPr id="5" name="Rectangle 4"/>
          <p:cNvSpPr/>
          <p:nvPr/>
        </p:nvSpPr>
        <p:spPr>
          <a:xfrm>
            <a:off x="114300" y="981072"/>
            <a:ext cx="8858830" cy="523220"/>
          </a:xfrm>
          <a:prstGeom prst="rect">
            <a:avLst/>
          </a:prstGeom>
        </p:spPr>
        <p:txBody>
          <a:bodyPr wrap="square">
            <a:spAutoFit/>
          </a:bodyPr>
          <a:lstStyle/>
          <a:p>
            <a:r>
              <a:rPr lang="en-US" dirty="0"/>
              <a:t>Reflect on the qualities of great models – what are the top three you are concerned about for your MBSE approach?</a:t>
            </a:r>
          </a:p>
        </p:txBody>
      </p:sp>
      <p:sp>
        <p:nvSpPr>
          <p:cNvPr id="6" name="TextBox 1"/>
          <p:cNvSpPr txBox="1"/>
          <p:nvPr/>
        </p:nvSpPr>
        <p:spPr>
          <a:xfrm>
            <a:off x="114300" y="1648672"/>
            <a:ext cx="8204200" cy="2031325"/>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dirty="0"/>
              <a:t>For this effort the Model Creditability and V&amp;V with Models the two most important qualities. If the certification authority does not buy into the requirements traceability through the MBSE model, then the number of new models and documents that will be required will severely delay the program.</a:t>
            </a:r>
          </a:p>
          <a:p>
            <a:endParaRPr lang="en-US" dirty="0"/>
          </a:p>
          <a:p>
            <a:r>
              <a:rPr lang="en-US" dirty="0"/>
              <a:t>Verification and Validation with models is essential. Being able to run the large numbers of model runs supported by a limited number of runs installed on the UAV is vital to cost and schedule.</a:t>
            </a:r>
          </a:p>
          <a:p>
            <a:endParaRPr lang="en-US" dirty="0"/>
          </a:p>
          <a:p>
            <a:r>
              <a:rPr lang="en-US" dirty="0"/>
              <a:t>Reusable models are essential for this effort. This system like many other aircraft avionics systems must be usable on a large number of aircraft in order to be profitable.</a:t>
            </a:r>
          </a:p>
        </p:txBody>
      </p:sp>
    </p:spTree>
    <p:extLst>
      <p:ext uri="{BB962C8B-B14F-4D97-AF65-F5344CB8AC3E}">
        <p14:creationId xmlns:p14="http://schemas.microsoft.com/office/powerpoint/2010/main" val="287495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6: </a:t>
            </a:r>
            <a:r>
              <a:rPr lang="en-US" sz="2000" b="1" dirty="0">
                <a:latin typeface="Arial" charset="0"/>
              </a:rPr>
              <a:t>Identify Systems Engineering Tasks</a:t>
            </a:r>
            <a:endParaRPr lang="en-US" sz="2000" dirty="0"/>
          </a:p>
        </p:txBody>
      </p:sp>
      <p:sp>
        <p:nvSpPr>
          <p:cNvPr id="5" name="Rectangle 4"/>
          <p:cNvSpPr/>
          <p:nvPr/>
        </p:nvSpPr>
        <p:spPr>
          <a:xfrm>
            <a:off x="114300" y="981072"/>
            <a:ext cx="8858830" cy="738664"/>
          </a:xfrm>
          <a:prstGeom prst="rect">
            <a:avLst/>
          </a:prstGeom>
        </p:spPr>
        <p:txBody>
          <a:bodyPr wrap="square">
            <a:spAutoFit/>
          </a:bodyPr>
          <a:lstStyle/>
          <a:p>
            <a:r>
              <a:rPr lang="en-US" dirty="0"/>
              <a:t>Systems engineering has a variety of different tasks depending upon its role in the organization such as interface management, change management, facilitate information transfer. Which of these or other tasks in your view are applicable to your chosen MBSE strategy? </a:t>
            </a:r>
          </a:p>
        </p:txBody>
      </p:sp>
      <p:sp>
        <p:nvSpPr>
          <p:cNvPr id="6" name="TextBox 1"/>
          <p:cNvSpPr txBox="1"/>
          <p:nvPr/>
        </p:nvSpPr>
        <p:spPr>
          <a:xfrm>
            <a:off x="114300" y="2134365"/>
            <a:ext cx="8597900" cy="523220"/>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dirty="0"/>
              <a:t>Systems engineering in this effort will be to manage the requirements and the certification. For this effort a MBSE for requirements development and a separate model for certification will be used.</a:t>
            </a:r>
          </a:p>
        </p:txBody>
      </p:sp>
    </p:spTree>
    <p:extLst>
      <p:ext uri="{BB962C8B-B14F-4D97-AF65-F5344CB8AC3E}">
        <p14:creationId xmlns:p14="http://schemas.microsoft.com/office/powerpoint/2010/main" val="237316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a:t>
            </a:r>
            <a:r>
              <a:rPr lang="en-US" sz="2000" b="1" dirty="0"/>
              <a:t>: Develop Five Queries for Your System</a:t>
            </a:r>
          </a:p>
        </p:txBody>
      </p:sp>
      <p:graphicFrame>
        <p:nvGraphicFramePr>
          <p:cNvPr id="5" name="Table 4"/>
          <p:cNvGraphicFramePr>
            <a:graphicFrameLocks noGrp="1"/>
          </p:cNvGraphicFramePr>
          <p:nvPr/>
        </p:nvGraphicFramePr>
        <p:xfrm>
          <a:off x="566859" y="2983074"/>
          <a:ext cx="7786540" cy="3383280"/>
        </p:xfrm>
        <a:graphic>
          <a:graphicData uri="http://schemas.openxmlformats.org/drawingml/2006/table">
            <a:tbl>
              <a:tblPr firstRow="1" bandRow="1">
                <a:tableStyleId>{2D5ABB26-0587-4C30-8999-92F81FD0307C}</a:tableStyleId>
              </a:tblPr>
              <a:tblGrid>
                <a:gridCol w="2780908">
                  <a:extLst>
                    <a:ext uri="{9D8B030D-6E8A-4147-A177-3AD203B41FA5}">
                      <a16:colId xmlns:a16="http://schemas.microsoft.com/office/drawing/2014/main" val="20000"/>
                    </a:ext>
                  </a:extLst>
                </a:gridCol>
                <a:gridCol w="5005632">
                  <a:extLst>
                    <a:ext uri="{9D8B030D-6E8A-4147-A177-3AD203B41FA5}">
                      <a16:colId xmlns:a16="http://schemas.microsoft.com/office/drawing/2014/main" val="20001"/>
                    </a:ext>
                  </a:extLst>
                </a:gridCol>
              </a:tblGrid>
              <a:tr h="247932">
                <a:tc>
                  <a:txBody>
                    <a:bodyPr/>
                    <a:lstStyle/>
                    <a:p>
                      <a:pPr algn="ctr"/>
                      <a:r>
                        <a:rPr lang="en-US" sz="1600" dirty="0"/>
                        <a:t>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Rationale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97192">
                <a:tc>
                  <a:txBody>
                    <a:bodyPr/>
                    <a:lstStyle/>
                    <a:p>
                      <a:pPr algn="l"/>
                      <a:r>
                        <a:rPr lang="en-US" sz="1400" dirty="0"/>
                        <a:t>Are all the requirements traced through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i="1" dirty="0"/>
                        <a:t>This is a safety critical system and the traceability of each requirement  is necessary to fulfill system certification.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94430">
                <a:tc>
                  <a:txBody>
                    <a:bodyPr/>
                    <a:lstStyle/>
                    <a:p>
                      <a:pPr algn="l"/>
                      <a:r>
                        <a:rPr lang="en-US" sz="1400" dirty="0"/>
                        <a:t>Have the functions been allocated to 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i="1" dirty="0"/>
                        <a:t>This system</a:t>
                      </a:r>
                      <a:r>
                        <a:rPr lang="en-US" sz="1200" i="1" baseline="0" dirty="0"/>
                        <a:t> must integrate with existing flight control systems and computers.  Functions that must allocated to systems outside the boundary must be identified and tracked.</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885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Have</a:t>
                      </a:r>
                      <a:r>
                        <a:rPr lang="en-US" sz="1400" baseline="0" dirty="0"/>
                        <a:t> interface requirements been identified?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i="1" dirty="0"/>
                        <a:t>Interface</a:t>
                      </a:r>
                      <a:r>
                        <a:rPr lang="en-US" sz="1200" i="1" baseline="0" dirty="0"/>
                        <a:t>s are key boundaries that must be managed.</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94430">
                <a:tc>
                  <a:txBody>
                    <a:bodyPr/>
                    <a:lstStyle/>
                    <a:p>
                      <a:pPr algn="l"/>
                      <a:r>
                        <a:rPr lang="en-US" sz="1400" dirty="0"/>
                        <a:t>Are all the planned usages of the system identified?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i="1" dirty="0"/>
                        <a:t>As a RADAR, the system may be called on to perform additional functions (weather</a:t>
                      </a:r>
                      <a:r>
                        <a:rPr lang="en-US" sz="1200" i="1" baseline="0" dirty="0"/>
                        <a:t> avoidance).  Understanding the complete set of functions will reduce risk that key functions are missed.</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4944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Have test methods been identified to validate each 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200" i="1" dirty="0"/>
                        <a:t>Certification is essential to any aviation safety system.  Having test methods identified and approved will ensure a clear path to achieving certification.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6410459"/>
                  </a:ext>
                </a:extLst>
              </a:tr>
            </a:tbl>
          </a:graphicData>
        </a:graphic>
      </p:graphicFrame>
      <p:sp>
        <p:nvSpPr>
          <p:cNvPr id="6" name="Rectangle 5"/>
          <p:cNvSpPr/>
          <p:nvPr/>
        </p:nvSpPr>
        <p:spPr>
          <a:xfrm>
            <a:off x="115711" y="951749"/>
            <a:ext cx="8469489" cy="2031325"/>
          </a:xfrm>
          <a:prstGeom prst="rect">
            <a:avLst/>
          </a:prstGeom>
        </p:spPr>
        <p:txBody>
          <a:bodyPr wrap="square">
            <a:spAutoFit/>
          </a:bodyPr>
          <a:lstStyle/>
          <a:p>
            <a:r>
              <a:rPr lang="en-US" sz="1400" dirty="0"/>
              <a:t>As you know by now, models provide a good deal more than just a collection of attractive diagrams. Models are often stored in repositories with a defined data structure. Like databases, model repositories make it possible to query the model for specific information, e.g. an impact analysis when changing a requirement. SysML doesn't define a query language, and most modeling tools allow the user to write a script to query the model. You can write queries like "are all actions allocated to parts?", "are all requirements satisfied?" and so on.</a:t>
            </a:r>
          </a:p>
          <a:p>
            <a:endParaRPr lang="en-US" sz="1400" dirty="0"/>
          </a:p>
          <a:p>
            <a:r>
              <a:rPr lang="en-US" sz="1400" dirty="0"/>
              <a:t>If you had a full data model available for your system, what would be five of the most important queries you would write to inform your system engineering functions?</a:t>
            </a:r>
          </a:p>
        </p:txBody>
      </p:sp>
    </p:spTree>
    <p:extLst>
      <p:ext uri="{BB962C8B-B14F-4D97-AF65-F5344CB8AC3E}">
        <p14:creationId xmlns:p14="http://schemas.microsoft.com/office/powerpoint/2010/main" val="443965356"/>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7782</TotalTime>
  <Words>2375</Words>
  <Application>Microsoft Office PowerPoint</Application>
  <PresentationFormat>On-screen Show (4:3)</PresentationFormat>
  <Paragraphs>195</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C3W3: Best Practice P1 Validation Systems</dc:title>
  <dc:subject/>
  <dc:creator>James Stanton</dc:creator>
  <cp:keywords/>
  <dc:description/>
  <cp:lastModifiedBy>Chad Jacoby</cp:lastModifiedBy>
  <cp:revision>231</cp:revision>
  <dcterms:modified xsi:type="dcterms:W3CDTF">2019-12-21T12:57:53Z</dcterms:modified>
  <cp:category/>
</cp:coreProperties>
</file>