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 id="2147483671" r:id="rId2"/>
  </p:sldMasterIdLst>
  <p:notesMasterIdLst>
    <p:notesMasterId r:id="rId20"/>
  </p:notesMasterIdLst>
  <p:handoutMasterIdLst>
    <p:handoutMasterId r:id="rId21"/>
  </p:handoutMasterIdLst>
  <p:sldIdLst>
    <p:sldId id="256" r:id="rId3"/>
    <p:sldId id="318" r:id="rId4"/>
    <p:sldId id="319" r:id="rId5"/>
    <p:sldId id="320" r:id="rId6"/>
    <p:sldId id="321" r:id="rId7"/>
    <p:sldId id="303" r:id="rId8"/>
    <p:sldId id="304" r:id="rId9"/>
    <p:sldId id="305" r:id="rId10"/>
    <p:sldId id="289" r:id="rId11"/>
    <p:sldId id="290" r:id="rId12"/>
    <p:sldId id="291" r:id="rId13"/>
    <p:sldId id="295" r:id="rId14"/>
    <p:sldId id="310" r:id="rId15"/>
    <p:sldId id="312" r:id="rId16"/>
    <p:sldId id="313" r:id="rId17"/>
    <p:sldId id="314" r:id="rId18"/>
    <p:sldId id="317" r:id="rId19"/>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Default Section" id="{36BA8F7A-0B03-4746-BAD3-3E96071FB8B6}">
          <p14:sldIdLst>
            <p14:sldId id="256"/>
            <p14:sldId id="318"/>
          </p14:sldIdLst>
        </p14:section>
        <p14:section name="Week 1 Project" id="{4D01BB91-ECDA-4141-9859-023FE47B820A}">
          <p14:sldIdLst>
            <p14:sldId id="319"/>
            <p14:sldId id="320"/>
            <p14:sldId id="321"/>
            <p14:sldId id="303"/>
            <p14:sldId id="304"/>
            <p14:sldId id="305"/>
          </p14:sldIdLst>
        </p14:section>
        <p14:section name="Week 2 Project" id="{F5F169C2-9401-FA44-BB49-62518AD68DF4}">
          <p14:sldIdLst>
            <p14:sldId id="289"/>
            <p14:sldId id="290"/>
            <p14:sldId id="291"/>
            <p14:sldId id="295"/>
          </p14:sldIdLst>
        </p14:section>
        <p14:section name="Your Critique" id="{D6CCB759-5CFE-8C4B-961C-9F7A8292BCF5}">
          <p14:sldIdLst>
            <p14:sldId id="310"/>
            <p14:sldId id="312"/>
            <p14:sldId id="313"/>
            <p14:sldId id="314"/>
            <p14:sldId id="31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orient="horz" pos="4174">
          <p15:clr>
            <a:srgbClr val="A4A3A4"/>
          </p15:clr>
        </p15:guide>
        <p15:guide id="4" orient="horz" pos="113">
          <p15:clr>
            <a:srgbClr val="A4A3A4"/>
          </p15:clr>
        </p15:guide>
        <p15:guide id="5" orient="horz" pos="2214">
          <p15:clr>
            <a:srgbClr val="A4A3A4"/>
          </p15:clr>
        </p15:guide>
        <p15:guide id="6" pos="5574">
          <p15:clr>
            <a:srgbClr val="A4A3A4"/>
          </p15:clr>
        </p15:guide>
        <p15:guide id="7" pos="279">
          <p15:clr>
            <a:srgbClr val="A4A3A4"/>
          </p15:clr>
        </p15:guide>
        <p15:guide id="8" pos="1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Temes" initials="CT" lastIdx="2" clrIdx="0">
    <p:extLst/>
  </p:cmAuthor>
  <p:cmAuthor id="2" name="Nathan  Benjamin" initials="" lastIdx="1" clrIdx="1"/>
  <p:cmAuthor id="3" name="Daniel Adsit" initials="DA" lastIdx="5"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1B30"/>
    <a:srgbClr val="3489C7"/>
    <a:srgbClr val="8A8B8C"/>
    <a:srgbClr val="343434"/>
    <a:srgbClr val="565656"/>
    <a:srgbClr val="ACACAC"/>
    <a:srgbClr val="6D6D6D"/>
    <a:srgbClr val="570005"/>
    <a:srgbClr val="3DCDCF"/>
    <a:srgbClr val="FF6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25" autoAdjust="0"/>
    <p:restoredTop sz="94886" autoAdjust="0"/>
  </p:normalViewPr>
  <p:slideViewPr>
    <p:cSldViewPr snapToGrid="0" snapToObjects="1">
      <p:cViewPr varScale="1">
        <p:scale>
          <a:sx n="100" d="100"/>
          <a:sy n="100" d="100"/>
        </p:scale>
        <p:origin x="600" y="84"/>
      </p:cViewPr>
      <p:guideLst>
        <p:guide orient="horz" pos="2160"/>
        <p:guide pos="2880"/>
        <p:guide orient="horz" pos="4174"/>
        <p:guide orient="horz" pos="113"/>
        <p:guide orient="horz" pos="2214"/>
        <p:guide pos="5574"/>
        <p:guide pos="279"/>
        <p:guide pos="1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60BF01-E03B-0740-9C8E-3153BAA4A970}" type="datetimeFigureOut">
              <a:rPr lang="en-US" smtClean="0"/>
              <a:t>12/16/2019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A6A1BB-E0F7-A54B-8A92-AD65D4FAC85E}" type="slidenum">
              <a:rPr lang="en-US" smtClean="0"/>
              <a:t>‹#›</a:t>
            </a:fld>
            <a:endParaRPr lang="en-US"/>
          </a:p>
        </p:txBody>
      </p:sp>
    </p:spTree>
    <p:extLst>
      <p:ext uri="{BB962C8B-B14F-4D97-AF65-F5344CB8AC3E}">
        <p14:creationId xmlns:p14="http://schemas.microsoft.com/office/powerpoint/2010/main" val="15685373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05077529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2269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1234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2956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53525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5001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0553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2435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0587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4298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9936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2676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7605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6199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24174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66194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7946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6659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17"/>
        <p:cNvGrpSpPr/>
        <p:nvPr/>
      </p:nvGrpSpPr>
      <p:grpSpPr>
        <a:xfrm>
          <a:off x="0" y="0"/>
          <a:ext cx="0" cy="0"/>
          <a:chOff x="0" y="0"/>
          <a:chExt cx="0" cy="0"/>
        </a:xfrm>
      </p:grpSpPr>
      <p:sp>
        <p:nvSpPr>
          <p:cNvPr id="7" name="Rectangle 6"/>
          <p:cNvSpPr/>
          <p:nvPr userDrawn="1"/>
        </p:nvSpPr>
        <p:spPr>
          <a:xfrm>
            <a:off x="2509490" y="3154534"/>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Shape 18"/>
          <p:cNvSpPr txBox="1">
            <a:spLocks noGrp="1"/>
          </p:cNvSpPr>
          <p:nvPr>
            <p:ph type="body" idx="1"/>
          </p:nvPr>
        </p:nvSpPr>
        <p:spPr>
          <a:xfrm>
            <a:off x="2509490" y="3181141"/>
            <a:ext cx="4352544" cy="448056"/>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29950083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9" name="TextBox 8"/>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2018. Massachusetts Institute of Technology. All rights reserved.</a:t>
            </a:r>
          </a:p>
        </p:txBody>
      </p:sp>
      <p:sp>
        <p:nvSpPr>
          <p:cNvPr id="7" name="Rectangle 6"/>
          <p:cNvSpPr/>
          <p:nvPr userDrawn="1"/>
        </p:nvSpPr>
        <p:spPr>
          <a:xfrm>
            <a:off x="-8640" y="-1"/>
            <a:ext cx="4800600" cy="357337"/>
          </a:xfrm>
          <a:prstGeom prst="rect">
            <a:avLst/>
          </a:prstGeom>
          <a:solidFill>
            <a:srgbClr val="00A9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Shape 64"/>
          <p:cNvSpPr txBox="1"/>
          <p:nvPr userDrawn="1"/>
        </p:nvSpPr>
        <p:spPr>
          <a:xfrm>
            <a:off x="135608" y="31314"/>
            <a:ext cx="4790797" cy="527767"/>
          </a:xfrm>
          <a:prstGeom prst="rect">
            <a:avLst/>
          </a:prstGeom>
          <a:noFill/>
          <a:ln>
            <a:noFill/>
          </a:ln>
        </p:spPr>
        <p:txBody>
          <a:bodyPr lIns="91425" tIns="45700" rIns="91425" bIns="45700" anchor="t" anchorCtr="0">
            <a:noAutofit/>
          </a:bodyPr>
          <a:lstStyle/>
          <a:p>
            <a:pPr algn="l">
              <a:buClr>
                <a:schemeClr val="lt1"/>
              </a:buClr>
              <a:buSzPct val="25000"/>
            </a:pPr>
            <a:r>
              <a:rPr lang="en-US" sz="1100" b="1" i="0" dirty="0">
                <a:solidFill>
                  <a:srgbClr val="FFFFFF"/>
                </a:solidFill>
                <a:latin typeface="Arial"/>
                <a:ea typeface="Source Sans Pro"/>
                <a:cs typeface="Arial"/>
                <a:sym typeface="Source Sans Pro"/>
              </a:rPr>
              <a:t>Model-Based</a:t>
            </a:r>
            <a:r>
              <a:rPr lang="en-US" sz="1100" b="1" i="0" baseline="0" dirty="0">
                <a:solidFill>
                  <a:srgbClr val="FFFFFF"/>
                </a:solidFill>
                <a:latin typeface="Arial"/>
                <a:ea typeface="Source Sans Pro"/>
                <a:cs typeface="Arial"/>
                <a:sym typeface="Source Sans Pro"/>
              </a:rPr>
              <a:t> Systems</a:t>
            </a:r>
            <a:r>
              <a:rPr lang="en-US" sz="1100" b="1" i="0" dirty="0">
                <a:solidFill>
                  <a:srgbClr val="FFFFFF"/>
                </a:solidFill>
                <a:latin typeface="Arial"/>
                <a:ea typeface="Source Sans Pro"/>
                <a:cs typeface="Arial"/>
                <a:sym typeface="Source Sans Pro"/>
              </a:rPr>
              <a:t> Engineering: Documentation and Analysis</a:t>
            </a:r>
            <a:endParaRPr lang="en-US" sz="1100" b="0" i="1" dirty="0">
              <a:solidFill>
                <a:srgbClr val="565656"/>
              </a:solidFill>
              <a:latin typeface="Arial"/>
              <a:ea typeface="Source Sans Pro"/>
              <a:cs typeface="Arial"/>
              <a:sym typeface="Source Sans Pro"/>
            </a:endParaRPr>
          </a:p>
        </p:txBody>
      </p:sp>
      <p:pic>
        <p:nvPicPr>
          <p:cNvPr id="8" name="Picture 7">
            <a:extLst>
              <a:ext uri="{FF2B5EF4-FFF2-40B4-BE49-F238E27FC236}">
                <a16:creationId xmlns:a16="http://schemas.microsoft.com/office/drawing/2014/main" id="{6619603A-2F55-5842-9078-B9212CF8F1E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0230" y="87174"/>
            <a:ext cx="1138594" cy="254249"/>
          </a:xfrm>
          <a:prstGeom prst="rect">
            <a:avLst/>
          </a:prstGeom>
        </p:spPr>
      </p:pic>
    </p:spTree>
  </p:cSld>
  <p:clrMap bg1="lt1" tx1="dk1" bg2="dk2" tx2="lt2" accent1="accent1" accent2="accent2" accent3="accent3" accent4="accent4" accent5="accent5" accent6="accent6" hlink="hlink" folHlink="folHlink"/>
  <p:sldLayoutIdLst>
    <p:sldLayoutId id="2147483661"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7" name="TextBox 6"/>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2018. Massachusetts Institute of Technology. All rights reserved.</a:t>
            </a:r>
          </a:p>
        </p:txBody>
      </p:sp>
    </p:spTree>
    <p:extLst>
      <p:ext uri="{BB962C8B-B14F-4D97-AF65-F5344CB8AC3E}">
        <p14:creationId xmlns:p14="http://schemas.microsoft.com/office/powerpoint/2010/main" val="2098062171"/>
      </p:ext>
    </p:extLst>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
        <p:cNvGrpSpPr/>
        <p:nvPr/>
      </p:nvGrpSpPr>
      <p:grpSpPr>
        <a:xfrm>
          <a:off x="0" y="0"/>
          <a:ext cx="0" cy="0"/>
          <a:chOff x="0" y="0"/>
          <a:chExt cx="0" cy="0"/>
        </a:xfrm>
      </p:grpSpPr>
      <p:pic>
        <p:nvPicPr>
          <p:cNvPr id="13" name="Picture 12">
            <a:extLst>
              <a:ext uri="{FF2B5EF4-FFF2-40B4-BE49-F238E27FC236}">
                <a16:creationId xmlns:a16="http://schemas.microsoft.com/office/drawing/2014/main" id="{1CCADD7C-DB75-5F4F-85E0-AB0BCA983B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2" y="1870198"/>
            <a:ext cx="9148061" cy="3425765"/>
          </a:xfrm>
          <a:prstGeom prst="rect">
            <a:avLst/>
          </a:prstGeom>
        </p:spPr>
      </p:pic>
      <p:sp>
        <p:nvSpPr>
          <p:cNvPr id="4" name="Shape 64"/>
          <p:cNvSpPr txBox="1"/>
          <p:nvPr/>
        </p:nvSpPr>
        <p:spPr>
          <a:xfrm>
            <a:off x="154984" y="966528"/>
            <a:ext cx="8123115" cy="803624"/>
          </a:xfrm>
          <a:prstGeom prst="rect">
            <a:avLst/>
          </a:prstGeom>
          <a:noFill/>
          <a:ln>
            <a:noFill/>
          </a:ln>
        </p:spPr>
        <p:txBody>
          <a:bodyPr lIns="91425" tIns="45700" rIns="91425" bIns="45700" anchor="t" anchorCtr="0">
            <a:noAutofit/>
          </a:bodyPr>
          <a:lstStyle/>
          <a:p>
            <a:pPr>
              <a:buClr>
                <a:schemeClr val="lt1"/>
              </a:buClr>
              <a:buSzPct val="25000"/>
            </a:pPr>
            <a:r>
              <a:rPr lang="en-US" sz="2000" b="1" dirty="0">
                <a:solidFill>
                  <a:schemeClr val="tx1"/>
                </a:solidFill>
                <a:ea typeface="Source Sans Pro"/>
                <a:sym typeface="Source Sans Pro"/>
              </a:rPr>
              <a:t>Model-Based Systems Engineering: Documentation and Analysis</a:t>
            </a:r>
          </a:p>
          <a:p>
            <a:pPr>
              <a:buClr>
                <a:schemeClr val="lt1"/>
              </a:buClr>
              <a:buSzPct val="25000"/>
            </a:pPr>
            <a:r>
              <a:rPr lang="en-US" i="1" dirty="0">
                <a:solidFill>
                  <a:srgbClr val="565656"/>
                </a:solidFill>
                <a:ea typeface="Source Sans Pro"/>
              </a:rPr>
              <a:t>Week 3: Critiquing an MBSE Approach</a:t>
            </a:r>
            <a:endParaRPr lang="en-US" sz="2000" b="1" dirty="0">
              <a:solidFill>
                <a:schemeClr val="tx1"/>
              </a:solidFill>
              <a:ea typeface="Source Sans Pro"/>
              <a:sym typeface="Source Sans Pro"/>
            </a:endParaRPr>
          </a:p>
        </p:txBody>
      </p:sp>
      <p:sp>
        <p:nvSpPr>
          <p:cNvPr id="5" name="Shape 64"/>
          <p:cNvSpPr txBox="1"/>
          <p:nvPr/>
        </p:nvSpPr>
        <p:spPr>
          <a:xfrm>
            <a:off x="2409761" y="3132087"/>
            <a:ext cx="1150237" cy="695115"/>
          </a:xfrm>
          <a:prstGeom prst="rect">
            <a:avLst/>
          </a:prstGeom>
          <a:noFill/>
          <a:ln>
            <a:noFill/>
          </a:ln>
        </p:spPr>
        <p:txBody>
          <a:bodyPr lIns="91425" tIns="45700" rIns="91425" bIns="45700" anchor="t" anchorCtr="0">
            <a:noAutofit/>
          </a:bodyPr>
          <a:lstStyle/>
          <a:p>
            <a:pPr>
              <a:lnSpc>
                <a:spcPct val="200000"/>
              </a:lnSpc>
              <a:buClr>
                <a:schemeClr val="lt1"/>
              </a:buClr>
              <a:buSzPct val="25000"/>
            </a:pPr>
            <a:r>
              <a:rPr lang="en-US" sz="1600" dirty="0">
                <a:solidFill>
                  <a:schemeClr val="bg1"/>
                </a:solidFill>
                <a:latin typeface="+mj-lt"/>
                <a:ea typeface="Source Sans Pro"/>
                <a:cs typeface="Source Sans Pro"/>
                <a:sym typeface="Source Sans Pro"/>
              </a:rPr>
              <a:t>Name</a:t>
            </a:r>
          </a:p>
        </p:txBody>
      </p:sp>
      <p:sp>
        <p:nvSpPr>
          <p:cNvPr id="10" name="Rectangle 9"/>
          <p:cNvSpPr/>
          <p:nvPr/>
        </p:nvSpPr>
        <p:spPr>
          <a:xfrm>
            <a:off x="2509490" y="3657540"/>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1" name="Text Placeholder 10"/>
          <p:cNvSpPr>
            <a:spLocks noGrp="1"/>
          </p:cNvSpPr>
          <p:nvPr>
            <p:ph type="body" idx="1"/>
          </p:nvPr>
        </p:nvSpPr>
        <p:spPr>
          <a:xfrm>
            <a:off x="2509490" y="3684147"/>
            <a:ext cx="4352544" cy="448056"/>
          </a:xfrm>
        </p:spPr>
        <p:txBody>
          <a:bodyPr/>
          <a:lstStyle/>
          <a:p>
            <a:r>
              <a:rPr lang="en-US" b="1" i="1" dirty="0">
                <a:solidFill>
                  <a:schemeClr val="tx1"/>
                </a:solidFill>
              </a:rPr>
              <a:t>Your Name Surname</a:t>
            </a: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a:t>
            </a:fld>
            <a:endParaRPr lang="en-US" dirty="0">
              <a:latin typeface="Calibri"/>
              <a:ea typeface="Calibri"/>
              <a:cs typeface="Calibri"/>
              <a:sym typeface="Calibri"/>
            </a:endParaRPr>
          </a:p>
        </p:txBody>
      </p:sp>
      <p:sp>
        <p:nvSpPr>
          <p:cNvPr id="7" name="Rectangle 6"/>
          <p:cNvSpPr/>
          <p:nvPr/>
        </p:nvSpPr>
        <p:spPr>
          <a:xfrm>
            <a:off x="2400965" y="2738678"/>
            <a:ext cx="1302209" cy="523220"/>
          </a:xfrm>
          <a:prstGeom prst="rect">
            <a:avLst/>
          </a:prstGeom>
        </p:spPr>
        <p:txBody>
          <a:bodyPr wrap="none">
            <a:spAutoFit/>
          </a:bodyPr>
          <a:lstStyle/>
          <a:p>
            <a:pPr>
              <a:buClr>
                <a:schemeClr val="lt1"/>
              </a:buClr>
              <a:buSzPct val="25000"/>
            </a:pPr>
            <a:r>
              <a:rPr lang="en-US" sz="2800" dirty="0">
                <a:solidFill>
                  <a:schemeClr val="bg1"/>
                </a:solidFill>
                <a:ea typeface="Source Sans Pro"/>
                <a:sym typeface="Source Sans Pro"/>
              </a:rPr>
              <a:t>Project </a:t>
            </a:r>
          </a:p>
        </p:txBody>
      </p:sp>
      <p:pic>
        <p:nvPicPr>
          <p:cNvPr id="18" name="Picture 17">
            <a:extLst>
              <a:ext uri="{FF2B5EF4-FFF2-40B4-BE49-F238E27FC236}">
                <a16:creationId xmlns:a16="http://schemas.microsoft.com/office/drawing/2014/main" id="{D34A7C43-5C81-D448-88F7-CBADAECD1E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329" y="254000"/>
            <a:ext cx="1425237" cy="318257"/>
          </a:xfrm>
          <a:prstGeom prst="rect">
            <a:avLst/>
          </a:prstGeom>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10</a:t>
            </a:fld>
            <a:endParaRPr lang="en-US" dirty="0">
              <a:latin typeface="Calibri"/>
              <a:ea typeface="Calibri"/>
              <a:cs typeface="Calibri"/>
              <a:sym typeface="Calibri"/>
            </a:endParaRPr>
          </a:p>
        </p:txBody>
      </p:sp>
      <p:sp>
        <p:nvSpPr>
          <p:cNvPr id="6" name="Title 1"/>
          <p:cNvSpPr txBox="1">
            <a:spLocks/>
          </p:cNvSpPr>
          <p:nvPr/>
        </p:nvSpPr>
        <p:spPr>
          <a:xfrm>
            <a:off x="114300" y="438507"/>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2: </a:t>
            </a:r>
            <a:r>
              <a:rPr lang="en-US" sz="2000" b="1" dirty="0">
                <a:solidFill>
                  <a:schemeClr val="tx1"/>
                </a:solidFill>
                <a:ea typeface="Source Sans Pro"/>
              </a:rPr>
              <a:t>Develop a Requirements Diagram</a:t>
            </a:r>
            <a:endParaRPr lang="en-US" sz="2000" b="1" dirty="0">
              <a:solidFill>
                <a:schemeClr val="tx1"/>
              </a:solidFill>
            </a:endParaRPr>
          </a:p>
        </p:txBody>
      </p:sp>
      <p:sp>
        <p:nvSpPr>
          <p:cNvPr id="4" name="Rectangle 3"/>
          <p:cNvSpPr/>
          <p:nvPr/>
        </p:nvSpPr>
        <p:spPr>
          <a:xfrm>
            <a:off x="140420" y="943722"/>
            <a:ext cx="8571780" cy="523220"/>
          </a:xfrm>
          <a:prstGeom prst="rect">
            <a:avLst/>
          </a:prstGeom>
        </p:spPr>
        <p:txBody>
          <a:bodyPr wrap="square">
            <a:spAutoFit/>
          </a:bodyPr>
          <a:lstStyle/>
          <a:p>
            <a:r>
              <a:rPr lang="en-US" dirty="0"/>
              <a:t>For the system you chose in Week 1, please create a requirements diagram below. Include that includes at least five requirements.</a:t>
            </a:r>
          </a:p>
        </p:txBody>
      </p:sp>
      <p:sp>
        <p:nvSpPr>
          <p:cNvPr id="5" name="Rectangle 4"/>
          <p:cNvSpPr/>
          <p:nvPr/>
        </p:nvSpPr>
        <p:spPr>
          <a:xfrm>
            <a:off x="2908300" y="1778000"/>
            <a:ext cx="3086100" cy="52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Automated Interior Materials Validation</a:t>
            </a:r>
          </a:p>
        </p:txBody>
      </p:sp>
      <p:sp>
        <p:nvSpPr>
          <p:cNvPr id="7" name="Rectangle 6"/>
          <p:cNvSpPr/>
          <p:nvPr/>
        </p:nvSpPr>
        <p:spPr>
          <a:xfrm>
            <a:off x="1219200" y="2633028"/>
            <a:ext cx="1663700" cy="52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Material Dataset</a:t>
            </a:r>
          </a:p>
        </p:txBody>
      </p:sp>
      <p:sp>
        <p:nvSpPr>
          <p:cNvPr id="8" name="Rectangle 7"/>
          <p:cNvSpPr/>
          <p:nvPr/>
        </p:nvSpPr>
        <p:spPr>
          <a:xfrm>
            <a:off x="3168650" y="2633028"/>
            <a:ext cx="2750176" cy="52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Planning Dataset</a:t>
            </a:r>
          </a:p>
        </p:txBody>
      </p:sp>
      <p:sp>
        <p:nvSpPr>
          <p:cNvPr id="9" name="Rectangle 8"/>
          <p:cNvSpPr/>
          <p:nvPr/>
        </p:nvSpPr>
        <p:spPr>
          <a:xfrm>
            <a:off x="6321715" y="2618553"/>
            <a:ext cx="1721431" cy="52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Manufacturing Dataset</a:t>
            </a:r>
          </a:p>
        </p:txBody>
      </p:sp>
      <p:sp>
        <p:nvSpPr>
          <p:cNvPr id="10" name="Rectangle 9"/>
          <p:cNvSpPr/>
          <p:nvPr/>
        </p:nvSpPr>
        <p:spPr>
          <a:xfrm>
            <a:off x="721217" y="3479800"/>
            <a:ext cx="2244233" cy="13715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Requirement ID 1.1</a:t>
            </a:r>
          </a:p>
          <a:p>
            <a:r>
              <a:rPr lang="en-US" b="1" dirty="0">
                <a:solidFill>
                  <a:schemeClr val="tx1"/>
                </a:solidFill>
              </a:rPr>
              <a:t> </a:t>
            </a:r>
            <a:r>
              <a:rPr lang="en-US" dirty="0">
                <a:solidFill>
                  <a:schemeClr val="tx1"/>
                </a:solidFill>
              </a:rPr>
              <a:t>All the baseline customer selected materials are available</a:t>
            </a:r>
          </a:p>
        </p:txBody>
      </p:sp>
      <p:sp>
        <p:nvSpPr>
          <p:cNvPr id="11" name="Rectangle 10"/>
          <p:cNvSpPr/>
          <p:nvPr/>
        </p:nvSpPr>
        <p:spPr>
          <a:xfrm>
            <a:off x="721217" y="4953000"/>
            <a:ext cx="2244233" cy="13715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Requirement ID 1.2 </a:t>
            </a:r>
          </a:p>
          <a:p>
            <a:r>
              <a:rPr lang="en-US" dirty="0">
                <a:solidFill>
                  <a:schemeClr val="tx1"/>
                </a:solidFill>
              </a:rPr>
              <a:t>The materials are aircraft grade materials with proper flame retardation</a:t>
            </a:r>
          </a:p>
        </p:txBody>
      </p:sp>
      <p:sp>
        <p:nvSpPr>
          <p:cNvPr id="12" name="Rectangle 11"/>
          <p:cNvSpPr/>
          <p:nvPr/>
        </p:nvSpPr>
        <p:spPr>
          <a:xfrm>
            <a:off x="3200399" y="3464786"/>
            <a:ext cx="2718427" cy="13715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Requirement ID 2.1 </a:t>
            </a:r>
          </a:p>
          <a:p>
            <a:r>
              <a:rPr lang="en-US" dirty="0">
                <a:solidFill>
                  <a:schemeClr val="tx1"/>
                </a:solidFill>
              </a:rPr>
              <a:t>All the materials are available with their proper attributes</a:t>
            </a:r>
          </a:p>
        </p:txBody>
      </p:sp>
      <p:sp>
        <p:nvSpPr>
          <p:cNvPr id="13" name="Rectangle 12"/>
          <p:cNvSpPr/>
          <p:nvPr/>
        </p:nvSpPr>
        <p:spPr>
          <a:xfrm>
            <a:off x="3200399" y="4952999"/>
            <a:ext cx="2718427" cy="13715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Requirement ID 2.1 </a:t>
            </a:r>
          </a:p>
          <a:p>
            <a:r>
              <a:rPr lang="en-US" dirty="0">
                <a:solidFill>
                  <a:schemeClr val="tx1"/>
                </a:solidFill>
              </a:rPr>
              <a:t>There are limits specified on the location of use for the material based on flammability characteristics</a:t>
            </a:r>
          </a:p>
        </p:txBody>
      </p:sp>
      <p:sp>
        <p:nvSpPr>
          <p:cNvPr id="14" name="Rectangle 13"/>
          <p:cNvSpPr/>
          <p:nvPr/>
        </p:nvSpPr>
        <p:spPr>
          <a:xfrm>
            <a:off x="6220695" y="3437611"/>
            <a:ext cx="2491505" cy="14137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Requirement ID 3.1</a:t>
            </a:r>
          </a:p>
          <a:p>
            <a:r>
              <a:rPr lang="en-US" dirty="0">
                <a:solidFill>
                  <a:schemeClr val="tx1"/>
                </a:solidFill>
              </a:rPr>
              <a:t>The raw material can be cut to the required shape and size </a:t>
            </a:r>
          </a:p>
        </p:txBody>
      </p:sp>
      <p:sp>
        <p:nvSpPr>
          <p:cNvPr id="15" name="Rectangle 14"/>
          <p:cNvSpPr/>
          <p:nvPr/>
        </p:nvSpPr>
        <p:spPr>
          <a:xfrm>
            <a:off x="6220694" y="4953000"/>
            <a:ext cx="2491505" cy="14137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Requirement ID 3.2</a:t>
            </a:r>
          </a:p>
          <a:p>
            <a:r>
              <a:rPr lang="en-US" dirty="0">
                <a:solidFill>
                  <a:schemeClr val="tx1"/>
                </a:solidFill>
              </a:rPr>
              <a:t>Tools are available for the manufacture of the parts</a:t>
            </a:r>
          </a:p>
        </p:txBody>
      </p:sp>
    </p:spTree>
    <p:extLst>
      <p:ext uri="{BB962C8B-B14F-4D97-AF65-F5344CB8AC3E}">
        <p14:creationId xmlns:p14="http://schemas.microsoft.com/office/powerpoint/2010/main" val="763212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11</a:t>
            </a:fld>
            <a:endParaRPr lang="en-US" dirty="0">
              <a:latin typeface="Calibri"/>
              <a:ea typeface="Calibri"/>
              <a:cs typeface="Calibri"/>
              <a:sym typeface="Calibri"/>
            </a:endParaRPr>
          </a:p>
        </p:txBody>
      </p:sp>
      <p:sp>
        <p:nvSpPr>
          <p:cNvPr id="5" name="Title 1"/>
          <p:cNvSpPr txBox="1">
            <a:spLocks/>
          </p:cNvSpPr>
          <p:nvPr/>
        </p:nvSpPr>
        <p:spPr>
          <a:xfrm>
            <a:off x="127000" y="473800"/>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3: </a:t>
            </a:r>
            <a:r>
              <a:rPr lang="en-US" sz="2000" b="1" dirty="0">
                <a:solidFill>
                  <a:schemeClr val="tx1"/>
                </a:solidFill>
                <a:ea typeface="Source Sans Pro"/>
              </a:rPr>
              <a:t>Develop a Use Case Diagram</a:t>
            </a:r>
            <a:endParaRPr lang="en-US" sz="2000" b="1" dirty="0">
              <a:solidFill>
                <a:schemeClr val="tx1"/>
              </a:solidFill>
            </a:endParaRPr>
          </a:p>
        </p:txBody>
      </p:sp>
      <p:sp>
        <p:nvSpPr>
          <p:cNvPr id="4" name="Rectangle 3"/>
          <p:cNvSpPr/>
          <p:nvPr/>
        </p:nvSpPr>
        <p:spPr>
          <a:xfrm>
            <a:off x="165820" y="887581"/>
            <a:ext cx="8584480" cy="523220"/>
          </a:xfrm>
          <a:prstGeom prst="rect">
            <a:avLst/>
          </a:prstGeom>
        </p:spPr>
        <p:txBody>
          <a:bodyPr wrap="square">
            <a:spAutoFit/>
          </a:bodyPr>
          <a:lstStyle/>
          <a:p>
            <a:r>
              <a:rPr lang="en-US" sz="1400" dirty="0"/>
              <a:t>For the system you chose in Week 1, please create a use case diagram. Please feel free to leverage the format below or create your own.</a:t>
            </a:r>
          </a:p>
        </p:txBody>
      </p:sp>
      <p:sp>
        <p:nvSpPr>
          <p:cNvPr id="6" name="Rectangle 2"/>
          <p:cNvSpPr>
            <a:spLocks noChangeArrowheads="1"/>
          </p:cNvSpPr>
          <p:nvPr/>
        </p:nvSpPr>
        <p:spPr bwMode="auto">
          <a:xfrm>
            <a:off x="2343491" y="1436687"/>
            <a:ext cx="4514850" cy="4937125"/>
          </a:xfrm>
          <a:prstGeom prst="rect">
            <a:avLst/>
          </a:prstGeom>
          <a:solidFill>
            <a:srgbClr val="DDDDDD"/>
          </a:solidFill>
          <a:ln w="952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latin typeface="+mn-lt"/>
            </a:endParaRPr>
          </a:p>
        </p:txBody>
      </p:sp>
      <p:sp>
        <p:nvSpPr>
          <p:cNvPr id="7" name="Line 3"/>
          <p:cNvSpPr>
            <a:spLocks noChangeShapeType="1"/>
          </p:cNvSpPr>
          <p:nvPr/>
        </p:nvSpPr>
        <p:spPr bwMode="auto">
          <a:xfrm>
            <a:off x="5834403" y="2306637"/>
            <a:ext cx="1504950" cy="519112"/>
          </a:xfrm>
          <a:prstGeom prst="line">
            <a:avLst/>
          </a:prstGeom>
          <a:noFill/>
          <a:ln w="28575">
            <a:solidFill>
              <a:schemeClr val="folHlink"/>
            </a:solidFill>
            <a:round/>
            <a:headEnd type="none" w="sm" len="sm"/>
            <a:tailEnd type="non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grpSp>
        <p:nvGrpSpPr>
          <p:cNvPr id="67" name="Group 66"/>
          <p:cNvGrpSpPr/>
          <p:nvPr/>
        </p:nvGrpSpPr>
        <p:grpSpPr>
          <a:xfrm>
            <a:off x="7623070" y="2529729"/>
            <a:ext cx="242888" cy="384175"/>
            <a:chOff x="7971178" y="2749549"/>
            <a:chExt cx="242888" cy="384175"/>
          </a:xfrm>
        </p:grpSpPr>
        <p:sp>
          <p:nvSpPr>
            <p:cNvPr id="10" name="Oval 7"/>
            <p:cNvSpPr>
              <a:spLocks noChangeArrowheads="1"/>
            </p:cNvSpPr>
            <p:nvPr/>
          </p:nvSpPr>
          <p:spPr bwMode="auto">
            <a:xfrm>
              <a:off x="8037853" y="2749549"/>
              <a:ext cx="119063" cy="114300"/>
            </a:xfrm>
            <a:prstGeom prst="ellipse">
              <a:avLst/>
            </a:pr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11" name="Line 8"/>
            <p:cNvSpPr>
              <a:spLocks noChangeShapeType="1"/>
            </p:cNvSpPr>
            <p:nvPr/>
          </p:nvSpPr>
          <p:spPr bwMode="auto">
            <a:xfrm>
              <a:off x="8099766" y="2865437"/>
              <a:ext cx="0" cy="152400"/>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12" name="Line 9"/>
            <p:cNvSpPr>
              <a:spLocks noChangeShapeType="1"/>
            </p:cNvSpPr>
            <p:nvPr/>
          </p:nvSpPr>
          <p:spPr bwMode="auto">
            <a:xfrm>
              <a:off x="7998166" y="2917824"/>
              <a:ext cx="201612" cy="0"/>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13" name="Line 10"/>
            <p:cNvSpPr>
              <a:spLocks noChangeShapeType="1"/>
            </p:cNvSpPr>
            <p:nvPr/>
          </p:nvSpPr>
          <p:spPr bwMode="auto">
            <a:xfrm flipH="1" flipV="1">
              <a:off x="8093416" y="3017837"/>
              <a:ext cx="120650" cy="115887"/>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14" name="Line 11"/>
            <p:cNvSpPr>
              <a:spLocks noChangeShapeType="1"/>
            </p:cNvSpPr>
            <p:nvPr/>
          </p:nvSpPr>
          <p:spPr bwMode="auto">
            <a:xfrm flipV="1">
              <a:off x="7971178" y="3017837"/>
              <a:ext cx="122238" cy="115887"/>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grpSp>
      <p:sp>
        <p:nvSpPr>
          <p:cNvPr id="15" name="Rectangle 12"/>
          <p:cNvSpPr>
            <a:spLocks noChangeArrowheads="1"/>
          </p:cNvSpPr>
          <p:nvPr/>
        </p:nvSpPr>
        <p:spPr bwMode="auto">
          <a:xfrm>
            <a:off x="6863868" y="3099641"/>
            <a:ext cx="1883530" cy="3879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7788" tIns="39688" rIns="77788" bIns="39688">
            <a:spAutoFit/>
          </a:bodyPr>
          <a:lstStyle/>
          <a:p>
            <a:pPr defTabSz="661988" eaLnBrk="0" hangingPunct="0">
              <a:lnSpc>
                <a:spcPct val="100000"/>
              </a:lnSpc>
              <a:buClrTx/>
              <a:buFontTx/>
              <a:buNone/>
            </a:pPr>
            <a:r>
              <a:rPr lang="en-US" sz="2000" dirty="0">
                <a:latin typeface="+mn-lt"/>
              </a:rPr>
              <a:t>FAA Designate</a:t>
            </a:r>
          </a:p>
        </p:txBody>
      </p:sp>
      <p:grpSp>
        <p:nvGrpSpPr>
          <p:cNvPr id="2" name="Group 1"/>
          <p:cNvGrpSpPr/>
          <p:nvPr/>
        </p:nvGrpSpPr>
        <p:grpSpPr>
          <a:xfrm>
            <a:off x="1733639" y="2937645"/>
            <a:ext cx="242888" cy="384175"/>
            <a:chOff x="1230653" y="2884487"/>
            <a:chExt cx="242888" cy="384175"/>
          </a:xfrm>
        </p:grpSpPr>
        <p:sp>
          <p:nvSpPr>
            <p:cNvPr id="16" name="Oval 13"/>
            <p:cNvSpPr>
              <a:spLocks noChangeArrowheads="1"/>
            </p:cNvSpPr>
            <p:nvPr/>
          </p:nvSpPr>
          <p:spPr bwMode="auto">
            <a:xfrm>
              <a:off x="1297328" y="2884487"/>
              <a:ext cx="119063" cy="115887"/>
            </a:xfrm>
            <a:prstGeom prst="ellipse">
              <a:avLst/>
            </a:pr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17" name="Line 14"/>
            <p:cNvSpPr>
              <a:spLocks noChangeShapeType="1"/>
            </p:cNvSpPr>
            <p:nvPr/>
          </p:nvSpPr>
          <p:spPr bwMode="auto">
            <a:xfrm>
              <a:off x="1359241" y="2998787"/>
              <a:ext cx="0" cy="153987"/>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18" name="Line 15"/>
            <p:cNvSpPr>
              <a:spLocks noChangeShapeType="1"/>
            </p:cNvSpPr>
            <p:nvPr/>
          </p:nvSpPr>
          <p:spPr bwMode="auto">
            <a:xfrm>
              <a:off x="1257641" y="3052762"/>
              <a:ext cx="201612" cy="0"/>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19" name="Line 16"/>
            <p:cNvSpPr>
              <a:spLocks noChangeShapeType="1"/>
            </p:cNvSpPr>
            <p:nvPr/>
          </p:nvSpPr>
          <p:spPr bwMode="auto">
            <a:xfrm flipH="1" flipV="1">
              <a:off x="1352891" y="3152774"/>
              <a:ext cx="120650" cy="115888"/>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0" name="Line 17"/>
            <p:cNvSpPr>
              <a:spLocks noChangeShapeType="1"/>
            </p:cNvSpPr>
            <p:nvPr/>
          </p:nvSpPr>
          <p:spPr bwMode="auto">
            <a:xfrm flipV="1">
              <a:off x="1230653" y="3152774"/>
              <a:ext cx="122238" cy="115888"/>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grpSp>
      <p:sp>
        <p:nvSpPr>
          <p:cNvPr id="21" name="Rectangle 18"/>
          <p:cNvSpPr>
            <a:spLocks noChangeArrowheads="1"/>
          </p:cNvSpPr>
          <p:nvPr/>
        </p:nvSpPr>
        <p:spPr bwMode="auto">
          <a:xfrm>
            <a:off x="1235164" y="3394845"/>
            <a:ext cx="1184621" cy="3879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7788" tIns="39688" rIns="77788" bIns="39688">
            <a:spAutoFit/>
          </a:bodyPr>
          <a:lstStyle/>
          <a:p>
            <a:pPr defTabSz="661988" eaLnBrk="0" hangingPunct="0">
              <a:lnSpc>
                <a:spcPct val="100000"/>
              </a:lnSpc>
              <a:buClrTx/>
              <a:buFontTx/>
              <a:buNone/>
            </a:pPr>
            <a:r>
              <a:rPr lang="en-US" sz="2000" dirty="0">
                <a:latin typeface="+mn-lt"/>
              </a:rPr>
              <a:t>Engineer</a:t>
            </a:r>
          </a:p>
        </p:txBody>
      </p:sp>
      <p:sp>
        <p:nvSpPr>
          <p:cNvPr id="22" name="Rectangle 19"/>
          <p:cNvSpPr>
            <a:spLocks noChangeArrowheads="1"/>
          </p:cNvSpPr>
          <p:nvPr/>
        </p:nvSpPr>
        <p:spPr bwMode="auto">
          <a:xfrm>
            <a:off x="2440328" y="1533524"/>
            <a:ext cx="4724400" cy="387928"/>
          </a:xfrm>
          <a:prstGeom prst="rect">
            <a:avLst/>
          </a:prstGeom>
          <a:noFill/>
          <a:ln>
            <a:noFill/>
          </a:ln>
          <a:effectLst/>
          <a:extLst>
            <a:ext uri="{909E8E84-426E-40dd-AFC4-6F175D3DCCD1}">
              <a14:hiddenFill xmlns="" xmlns:a14="http://schemas.microsoft.com/office/drawing/2010/main">
                <a:solidFill>
                  <a:srgbClr val="FFFFCC"/>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lIns="77788" tIns="39688" rIns="77788" bIns="39688">
            <a:spAutoFit/>
          </a:bodyPr>
          <a:lstStyle/>
          <a:p>
            <a:pPr algn="ctr" defTabSz="661988" eaLnBrk="0" hangingPunct="0">
              <a:lnSpc>
                <a:spcPct val="100000"/>
              </a:lnSpc>
              <a:buClrTx/>
              <a:buFontTx/>
              <a:buNone/>
            </a:pPr>
            <a:r>
              <a:rPr lang="en-US" sz="2000" dirty="0">
                <a:latin typeface="+mn-lt"/>
              </a:rPr>
              <a:t>Interior Material Validation </a:t>
            </a:r>
          </a:p>
        </p:txBody>
      </p:sp>
      <p:sp>
        <p:nvSpPr>
          <p:cNvPr id="23" name="Oval 20"/>
          <p:cNvSpPr>
            <a:spLocks noChangeArrowheads="1"/>
          </p:cNvSpPr>
          <p:nvPr/>
        </p:nvSpPr>
        <p:spPr bwMode="auto">
          <a:xfrm>
            <a:off x="1808036" y="4516588"/>
            <a:ext cx="119063" cy="115888"/>
          </a:xfrm>
          <a:prstGeom prst="ellipse">
            <a:avLst/>
          </a:pr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4" name="Line 21"/>
          <p:cNvSpPr>
            <a:spLocks noChangeShapeType="1"/>
          </p:cNvSpPr>
          <p:nvPr/>
        </p:nvSpPr>
        <p:spPr bwMode="auto">
          <a:xfrm>
            <a:off x="1869949" y="4630888"/>
            <a:ext cx="0" cy="153988"/>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5" name="Line 22"/>
          <p:cNvSpPr>
            <a:spLocks noChangeShapeType="1"/>
          </p:cNvSpPr>
          <p:nvPr/>
        </p:nvSpPr>
        <p:spPr bwMode="auto">
          <a:xfrm>
            <a:off x="1768349" y="4684863"/>
            <a:ext cx="201612" cy="0"/>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6" name="Line 23"/>
          <p:cNvSpPr>
            <a:spLocks noChangeShapeType="1"/>
          </p:cNvSpPr>
          <p:nvPr/>
        </p:nvSpPr>
        <p:spPr bwMode="auto">
          <a:xfrm flipH="1" flipV="1">
            <a:off x="1863599" y="4784876"/>
            <a:ext cx="120650" cy="115887"/>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7" name="Line 24"/>
          <p:cNvSpPr>
            <a:spLocks noChangeShapeType="1"/>
          </p:cNvSpPr>
          <p:nvPr/>
        </p:nvSpPr>
        <p:spPr bwMode="auto">
          <a:xfrm flipV="1">
            <a:off x="1741361" y="4784876"/>
            <a:ext cx="122238" cy="115887"/>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8" name="Rectangle 25"/>
          <p:cNvSpPr>
            <a:spLocks noChangeArrowheads="1"/>
          </p:cNvSpPr>
          <p:nvPr/>
        </p:nvSpPr>
        <p:spPr bwMode="auto">
          <a:xfrm>
            <a:off x="1320830" y="4990673"/>
            <a:ext cx="1227901" cy="3879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7788" tIns="39688" rIns="77788" bIns="39688">
            <a:spAutoFit/>
          </a:bodyPr>
          <a:lstStyle/>
          <a:p>
            <a:pPr defTabSz="661988" eaLnBrk="0" hangingPunct="0">
              <a:lnSpc>
                <a:spcPct val="100000"/>
              </a:lnSpc>
              <a:buClrTx/>
              <a:buFontTx/>
              <a:buNone/>
            </a:pPr>
            <a:r>
              <a:rPr lang="en-US" sz="2000" dirty="0">
                <a:latin typeface="+mn-lt"/>
              </a:rPr>
              <a:t>Shipping </a:t>
            </a:r>
          </a:p>
        </p:txBody>
      </p:sp>
      <p:sp>
        <p:nvSpPr>
          <p:cNvPr id="29" name="Oval 26"/>
          <p:cNvSpPr>
            <a:spLocks noChangeAspect="1" noChangeArrowheads="1"/>
          </p:cNvSpPr>
          <p:nvPr/>
        </p:nvSpPr>
        <p:spPr bwMode="auto">
          <a:xfrm>
            <a:off x="3285836" y="2022474"/>
            <a:ext cx="2473955" cy="566830"/>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2000" dirty="0">
                <a:solidFill>
                  <a:schemeClr val="bg1"/>
                </a:solidFill>
                <a:latin typeface="+mn-lt"/>
              </a:rPr>
              <a:t>Material Availability</a:t>
            </a:r>
          </a:p>
        </p:txBody>
      </p:sp>
      <p:sp>
        <p:nvSpPr>
          <p:cNvPr id="30" name="Oval 27"/>
          <p:cNvSpPr>
            <a:spLocks noChangeAspect="1" noChangeArrowheads="1"/>
          </p:cNvSpPr>
          <p:nvPr/>
        </p:nvSpPr>
        <p:spPr bwMode="auto">
          <a:xfrm>
            <a:off x="3650003" y="3022599"/>
            <a:ext cx="2119313" cy="436563"/>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2000" dirty="0">
                <a:solidFill>
                  <a:schemeClr val="bg1"/>
                </a:solidFill>
                <a:latin typeface="+mn-lt"/>
              </a:rPr>
              <a:t>Requirements</a:t>
            </a:r>
          </a:p>
        </p:txBody>
      </p:sp>
      <p:sp>
        <p:nvSpPr>
          <p:cNvPr id="31" name="Oval 28"/>
          <p:cNvSpPr>
            <a:spLocks noChangeAspect="1" noChangeArrowheads="1"/>
          </p:cNvSpPr>
          <p:nvPr/>
        </p:nvSpPr>
        <p:spPr bwMode="auto">
          <a:xfrm>
            <a:off x="3583328" y="3944937"/>
            <a:ext cx="2300288" cy="427037"/>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2000" dirty="0">
                <a:solidFill>
                  <a:schemeClr val="bg1"/>
                </a:solidFill>
                <a:latin typeface="+mn-lt"/>
              </a:rPr>
              <a:t>Manufacture</a:t>
            </a:r>
          </a:p>
        </p:txBody>
      </p:sp>
      <p:sp>
        <p:nvSpPr>
          <p:cNvPr id="32" name="Oval 29"/>
          <p:cNvSpPr>
            <a:spLocks noChangeAspect="1" noChangeArrowheads="1"/>
          </p:cNvSpPr>
          <p:nvPr/>
        </p:nvSpPr>
        <p:spPr bwMode="auto">
          <a:xfrm>
            <a:off x="3575391" y="5665787"/>
            <a:ext cx="2195512" cy="427037"/>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2000" dirty="0">
                <a:solidFill>
                  <a:schemeClr val="bg1"/>
                </a:solidFill>
                <a:latin typeface="+mn-lt"/>
              </a:rPr>
              <a:t>  Installation</a:t>
            </a:r>
          </a:p>
        </p:txBody>
      </p:sp>
      <p:grpSp>
        <p:nvGrpSpPr>
          <p:cNvPr id="33" name="Group 30"/>
          <p:cNvGrpSpPr>
            <a:grpSpLocks/>
          </p:cNvGrpSpPr>
          <p:nvPr/>
        </p:nvGrpSpPr>
        <p:grpSpPr bwMode="auto">
          <a:xfrm>
            <a:off x="7817191" y="5364162"/>
            <a:ext cx="242887" cy="384175"/>
            <a:chOff x="4404" y="2493"/>
            <a:chExt cx="153" cy="242"/>
          </a:xfrm>
        </p:grpSpPr>
        <p:sp>
          <p:nvSpPr>
            <p:cNvPr id="34" name="Oval 31"/>
            <p:cNvSpPr>
              <a:spLocks noChangeArrowheads="1"/>
            </p:cNvSpPr>
            <p:nvPr/>
          </p:nvSpPr>
          <p:spPr bwMode="auto">
            <a:xfrm>
              <a:off x="4446" y="2493"/>
              <a:ext cx="75" cy="73"/>
            </a:xfrm>
            <a:prstGeom prst="ellipse">
              <a:avLst/>
            </a:pr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35" name="Line 32"/>
            <p:cNvSpPr>
              <a:spLocks noChangeShapeType="1"/>
            </p:cNvSpPr>
            <p:nvPr/>
          </p:nvSpPr>
          <p:spPr bwMode="auto">
            <a:xfrm>
              <a:off x="4485" y="2565"/>
              <a:ext cx="0" cy="97"/>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36" name="Line 33"/>
            <p:cNvSpPr>
              <a:spLocks noChangeShapeType="1"/>
            </p:cNvSpPr>
            <p:nvPr/>
          </p:nvSpPr>
          <p:spPr bwMode="auto">
            <a:xfrm>
              <a:off x="4421" y="2599"/>
              <a:ext cx="127" cy="0"/>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37" name="Line 34"/>
            <p:cNvSpPr>
              <a:spLocks noChangeShapeType="1"/>
            </p:cNvSpPr>
            <p:nvPr/>
          </p:nvSpPr>
          <p:spPr bwMode="auto">
            <a:xfrm flipH="1" flipV="1">
              <a:off x="4481" y="2662"/>
              <a:ext cx="76" cy="73"/>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38" name="Line 35"/>
            <p:cNvSpPr>
              <a:spLocks noChangeShapeType="1"/>
            </p:cNvSpPr>
            <p:nvPr/>
          </p:nvSpPr>
          <p:spPr bwMode="auto">
            <a:xfrm flipV="1">
              <a:off x="4404" y="2662"/>
              <a:ext cx="77" cy="73"/>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grpSp>
      <p:sp>
        <p:nvSpPr>
          <p:cNvPr id="39" name="Rectangle 36"/>
          <p:cNvSpPr>
            <a:spLocks noChangeArrowheads="1"/>
          </p:cNvSpPr>
          <p:nvPr/>
        </p:nvSpPr>
        <p:spPr bwMode="auto">
          <a:xfrm>
            <a:off x="7344116" y="5876924"/>
            <a:ext cx="1399423" cy="3879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7788" tIns="39688" rIns="77788" bIns="39688">
            <a:spAutoFit/>
          </a:bodyPr>
          <a:lstStyle/>
          <a:p>
            <a:pPr defTabSz="661988" eaLnBrk="0" hangingPunct="0">
              <a:lnSpc>
                <a:spcPct val="100000"/>
              </a:lnSpc>
              <a:buClrTx/>
              <a:buFontTx/>
              <a:buNone/>
            </a:pPr>
            <a:r>
              <a:rPr lang="en-US" sz="2000" dirty="0">
                <a:latin typeface="+mn-lt"/>
              </a:rPr>
              <a:t>Technician</a:t>
            </a:r>
          </a:p>
        </p:txBody>
      </p:sp>
      <p:sp>
        <p:nvSpPr>
          <p:cNvPr id="44" name="Line 41"/>
          <p:cNvSpPr>
            <a:spLocks noChangeShapeType="1"/>
          </p:cNvSpPr>
          <p:nvPr/>
        </p:nvSpPr>
        <p:spPr bwMode="auto">
          <a:xfrm flipH="1">
            <a:off x="5799478" y="5624512"/>
            <a:ext cx="1889125" cy="254000"/>
          </a:xfrm>
          <a:prstGeom prst="line">
            <a:avLst/>
          </a:prstGeom>
          <a:noFill/>
          <a:ln w="28575">
            <a:solidFill>
              <a:schemeClr val="bg2"/>
            </a:solidFill>
            <a:round/>
            <a:headEnd type="none" w="med"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45" name="Oval 42"/>
          <p:cNvSpPr>
            <a:spLocks noChangeAspect="1" noChangeArrowheads="1"/>
          </p:cNvSpPr>
          <p:nvPr/>
        </p:nvSpPr>
        <p:spPr bwMode="auto">
          <a:xfrm>
            <a:off x="3629366" y="4802187"/>
            <a:ext cx="2300287" cy="407987"/>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2000" dirty="0">
                <a:solidFill>
                  <a:schemeClr val="bg1"/>
                </a:solidFill>
                <a:latin typeface="+mn-lt"/>
              </a:rPr>
              <a:t>Assembly</a:t>
            </a:r>
          </a:p>
        </p:txBody>
      </p:sp>
      <p:sp>
        <p:nvSpPr>
          <p:cNvPr id="46" name="Line 43"/>
          <p:cNvSpPr>
            <a:spLocks noChangeShapeType="1"/>
          </p:cNvSpPr>
          <p:nvPr/>
        </p:nvSpPr>
        <p:spPr bwMode="auto">
          <a:xfrm>
            <a:off x="5834403" y="2306637"/>
            <a:ext cx="1504950" cy="519112"/>
          </a:xfrm>
          <a:prstGeom prst="line">
            <a:avLst/>
          </a:prstGeom>
          <a:noFill/>
          <a:ln w="28575">
            <a:solidFill>
              <a:schemeClr val="bg2"/>
            </a:solidFill>
            <a:round/>
            <a:headEnd type="none" w="sm" len="sm"/>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47" name="Line 44"/>
          <p:cNvSpPr>
            <a:spLocks noChangeShapeType="1"/>
          </p:cNvSpPr>
          <p:nvPr/>
        </p:nvSpPr>
        <p:spPr bwMode="auto">
          <a:xfrm flipV="1">
            <a:off x="5856628" y="2937645"/>
            <a:ext cx="1475254" cy="280217"/>
          </a:xfrm>
          <a:prstGeom prst="line">
            <a:avLst/>
          </a:prstGeom>
          <a:noFill/>
          <a:ln w="28575">
            <a:solidFill>
              <a:schemeClr val="bg2"/>
            </a:solidFill>
            <a:round/>
            <a:headEnd type="none" w="sm" len="sm"/>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49" name="Line 46"/>
          <p:cNvSpPr>
            <a:spLocks noChangeShapeType="1"/>
          </p:cNvSpPr>
          <p:nvPr/>
        </p:nvSpPr>
        <p:spPr bwMode="auto">
          <a:xfrm>
            <a:off x="2210810" y="4856882"/>
            <a:ext cx="1374106" cy="150092"/>
          </a:xfrm>
          <a:prstGeom prst="line">
            <a:avLst/>
          </a:prstGeom>
          <a:noFill/>
          <a:ln w="28575">
            <a:solidFill>
              <a:schemeClr val="bg2"/>
            </a:solidFill>
            <a:round/>
            <a:headEnd type="none" w="med"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50" name="Line 47"/>
          <p:cNvSpPr>
            <a:spLocks noChangeShapeType="1"/>
          </p:cNvSpPr>
          <p:nvPr/>
        </p:nvSpPr>
        <p:spPr bwMode="auto">
          <a:xfrm flipV="1">
            <a:off x="2199350" y="2471015"/>
            <a:ext cx="1069401" cy="748432"/>
          </a:xfrm>
          <a:prstGeom prst="line">
            <a:avLst/>
          </a:prstGeom>
          <a:noFill/>
          <a:ln w="28575">
            <a:solidFill>
              <a:schemeClr val="bg2"/>
            </a:solidFill>
            <a:round/>
            <a:headEnd type="none" w="sm" len="sm"/>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51" name="Line 48"/>
          <p:cNvSpPr>
            <a:spLocks noChangeShapeType="1"/>
          </p:cNvSpPr>
          <p:nvPr/>
        </p:nvSpPr>
        <p:spPr bwMode="auto">
          <a:xfrm flipV="1">
            <a:off x="2147310" y="3251199"/>
            <a:ext cx="1459831" cy="25886"/>
          </a:xfrm>
          <a:prstGeom prst="line">
            <a:avLst/>
          </a:prstGeom>
          <a:noFill/>
          <a:ln w="28575">
            <a:solidFill>
              <a:schemeClr val="bg2"/>
            </a:solidFill>
            <a:round/>
            <a:headEnd type="none" w="sm" len="sm"/>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52" name="Line 49"/>
          <p:cNvSpPr>
            <a:spLocks noChangeShapeType="1"/>
          </p:cNvSpPr>
          <p:nvPr/>
        </p:nvSpPr>
        <p:spPr bwMode="auto">
          <a:xfrm>
            <a:off x="2147309" y="3302971"/>
            <a:ext cx="1464593" cy="773728"/>
          </a:xfrm>
          <a:prstGeom prst="line">
            <a:avLst/>
          </a:prstGeom>
          <a:noFill/>
          <a:ln w="28575">
            <a:solidFill>
              <a:schemeClr val="bg2"/>
            </a:solidFill>
            <a:round/>
            <a:headEnd type="none" w="sm" len="sm"/>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53" name="Line 50"/>
          <p:cNvSpPr>
            <a:spLocks noChangeShapeType="1"/>
          </p:cNvSpPr>
          <p:nvPr/>
        </p:nvSpPr>
        <p:spPr bwMode="auto">
          <a:xfrm flipH="1">
            <a:off x="5796303" y="5624512"/>
            <a:ext cx="1873250" cy="254000"/>
          </a:xfrm>
          <a:prstGeom prst="line">
            <a:avLst/>
          </a:prstGeom>
          <a:noFill/>
          <a:ln w="28575">
            <a:solidFill>
              <a:schemeClr val="bg2"/>
            </a:solidFill>
            <a:round/>
            <a:headEnd type="none" w="med"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54" name="Line 50"/>
          <p:cNvSpPr>
            <a:spLocks noChangeShapeType="1"/>
          </p:cNvSpPr>
          <p:nvPr/>
        </p:nvSpPr>
        <p:spPr bwMode="auto">
          <a:xfrm flipH="1" flipV="1">
            <a:off x="5939206" y="4990673"/>
            <a:ext cx="1730347" cy="571377"/>
          </a:xfrm>
          <a:prstGeom prst="line">
            <a:avLst/>
          </a:prstGeom>
          <a:noFill/>
          <a:ln w="28575">
            <a:solidFill>
              <a:schemeClr val="bg2"/>
            </a:solidFill>
            <a:round/>
            <a:headEnd type="none" w="med"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grpSp>
        <p:nvGrpSpPr>
          <p:cNvPr id="55" name="Group 54"/>
          <p:cNvGrpSpPr/>
          <p:nvPr/>
        </p:nvGrpSpPr>
        <p:grpSpPr>
          <a:xfrm>
            <a:off x="560881" y="3762516"/>
            <a:ext cx="317340" cy="384175"/>
            <a:chOff x="1230653" y="2884487"/>
            <a:chExt cx="242888" cy="384175"/>
          </a:xfrm>
        </p:grpSpPr>
        <p:sp>
          <p:nvSpPr>
            <p:cNvPr id="56" name="Oval 13"/>
            <p:cNvSpPr>
              <a:spLocks noChangeArrowheads="1"/>
            </p:cNvSpPr>
            <p:nvPr/>
          </p:nvSpPr>
          <p:spPr bwMode="auto">
            <a:xfrm>
              <a:off x="1297328" y="2884487"/>
              <a:ext cx="119063" cy="115887"/>
            </a:xfrm>
            <a:prstGeom prst="ellipse">
              <a:avLst/>
            </a:pr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57" name="Line 14"/>
            <p:cNvSpPr>
              <a:spLocks noChangeShapeType="1"/>
            </p:cNvSpPr>
            <p:nvPr/>
          </p:nvSpPr>
          <p:spPr bwMode="auto">
            <a:xfrm>
              <a:off x="1359241" y="2998787"/>
              <a:ext cx="0" cy="153987"/>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58" name="Line 15"/>
            <p:cNvSpPr>
              <a:spLocks noChangeShapeType="1"/>
            </p:cNvSpPr>
            <p:nvPr/>
          </p:nvSpPr>
          <p:spPr bwMode="auto">
            <a:xfrm>
              <a:off x="1257641" y="3052762"/>
              <a:ext cx="201612" cy="0"/>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59" name="Line 16"/>
            <p:cNvSpPr>
              <a:spLocks noChangeShapeType="1"/>
            </p:cNvSpPr>
            <p:nvPr/>
          </p:nvSpPr>
          <p:spPr bwMode="auto">
            <a:xfrm flipH="1" flipV="1">
              <a:off x="1352891" y="3152774"/>
              <a:ext cx="120650" cy="115888"/>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0" name="Line 17"/>
            <p:cNvSpPr>
              <a:spLocks noChangeShapeType="1"/>
            </p:cNvSpPr>
            <p:nvPr/>
          </p:nvSpPr>
          <p:spPr bwMode="auto">
            <a:xfrm flipV="1">
              <a:off x="1230653" y="3152774"/>
              <a:ext cx="122238" cy="115888"/>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grpSp>
      <p:sp>
        <p:nvSpPr>
          <p:cNvPr id="61" name="Rectangle 60"/>
          <p:cNvSpPr/>
          <p:nvPr/>
        </p:nvSpPr>
        <p:spPr>
          <a:xfrm>
            <a:off x="295187" y="4271725"/>
            <a:ext cx="960519" cy="307777"/>
          </a:xfrm>
          <a:prstGeom prst="rect">
            <a:avLst/>
          </a:prstGeom>
        </p:spPr>
        <p:txBody>
          <a:bodyPr wrap="none">
            <a:spAutoFit/>
          </a:bodyPr>
          <a:lstStyle/>
          <a:p>
            <a:pPr defTabSz="661988" eaLnBrk="0" hangingPunct="0"/>
            <a:r>
              <a:rPr lang="en-US" dirty="0"/>
              <a:t>Customer</a:t>
            </a:r>
          </a:p>
        </p:txBody>
      </p:sp>
      <p:sp>
        <p:nvSpPr>
          <p:cNvPr id="62" name="Line 46"/>
          <p:cNvSpPr>
            <a:spLocks noChangeShapeType="1"/>
          </p:cNvSpPr>
          <p:nvPr/>
        </p:nvSpPr>
        <p:spPr bwMode="auto">
          <a:xfrm flipV="1">
            <a:off x="2199351" y="4208461"/>
            <a:ext cx="1345877" cy="492126"/>
          </a:xfrm>
          <a:prstGeom prst="line">
            <a:avLst/>
          </a:prstGeom>
          <a:noFill/>
          <a:ln w="28575">
            <a:solidFill>
              <a:schemeClr val="bg2"/>
            </a:solidFill>
            <a:round/>
            <a:headEnd type="none" w="med"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3" name="Line 47"/>
          <p:cNvSpPr>
            <a:spLocks noChangeShapeType="1"/>
          </p:cNvSpPr>
          <p:nvPr/>
        </p:nvSpPr>
        <p:spPr bwMode="auto">
          <a:xfrm flipV="1">
            <a:off x="684088" y="2406162"/>
            <a:ext cx="2501737" cy="504495"/>
          </a:xfrm>
          <a:prstGeom prst="line">
            <a:avLst/>
          </a:prstGeom>
          <a:noFill/>
          <a:ln w="28575">
            <a:solidFill>
              <a:schemeClr val="bg2"/>
            </a:solidFill>
            <a:round/>
            <a:headEnd type="none" w="sm" len="sm"/>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4" name="Line 47"/>
          <p:cNvSpPr>
            <a:spLocks noChangeShapeType="1"/>
          </p:cNvSpPr>
          <p:nvPr/>
        </p:nvSpPr>
        <p:spPr bwMode="auto">
          <a:xfrm>
            <a:off x="686693" y="5210173"/>
            <a:ext cx="2828373" cy="668337"/>
          </a:xfrm>
          <a:prstGeom prst="line">
            <a:avLst/>
          </a:prstGeom>
          <a:noFill/>
          <a:ln w="28575">
            <a:solidFill>
              <a:schemeClr val="bg2"/>
            </a:solidFill>
            <a:round/>
            <a:headEnd type="none" w="sm" len="sm"/>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5" name="Line 47"/>
          <p:cNvSpPr>
            <a:spLocks noChangeShapeType="1"/>
          </p:cNvSpPr>
          <p:nvPr/>
        </p:nvSpPr>
        <p:spPr bwMode="auto">
          <a:xfrm>
            <a:off x="684087" y="4509074"/>
            <a:ext cx="6350" cy="701100"/>
          </a:xfrm>
          <a:prstGeom prst="line">
            <a:avLst/>
          </a:prstGeom>
          <a:noFill/>
          <a:ln w="28575">
            <a:solidFill>
              <a:schemeClr val="bg2"/>
            </a:solidFill>
            <a:round/>
            <a:headEnd type="none" w="sm" len="sm"/>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6" name="Line 47"/>
          <p:cNvSpPr>
            <a:spLocks noChangeShapeType="1"/>
          </p:cNvSpPr>
          <p:nvPr/>
        </p:nvSpPr>
        <p:spPr bwMode="auto">
          <a:xfrm>
            <a:off x="677737" y="2897123"/>
            <a:ext cx="6350" cy="701100"/>
          </a:xfrm>
          <a:prstGeom prst="line">
            <a:avLst/>
          </a:prstGeom>
          <a:noFill/>
          <a:ln w="28575">
            <a:solidFill>
              <a:schemeClr val="bg2"/>
            </a:solidFill>
            <a:round/>
            <a:headEnd type="none" w="sm" len="sm"/>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Tree>
    <p:extLst>
      <p:ext uri="{BB962C8B-B14F-4D97-AF65-F5344CB8AC3E}">
        <p14:creationId xmlns:p14="http://schemas.microsoft.com/office/powerpoint/2010/main" val="1949837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12</a:t>
            </a:fld>
            <a:endParaRPr lang="en-US" dirty="0">
              <a:latin typeface="Calibri"/>
              <a:ea typeface="Calibri"/>
              <a:cs typeface="Calibri"/>
              <a:sym typeface="Calibri"/>
            </a:endParaRPr>
          </a:p>
        </p:txBody>
      </p:sp>
      <p:sp>
        <p:nvSpPr>
          <p:cNvPr id="5" name="Title 1"/>
          <p:cNvSpPr txBox="1">
            <a:spLocks/>
          </p:cNvSpPr>
          <p:nvPr/>
        </p:nvSpPr>
        <p:spPr>
          <a:xfrm>
            <a:off x="127000" y="473800"/>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4: </a:t>
            </a:r>
            <a:r>
              <a:rPr lang="en-US" sz="2000" b="1" dirty="0">
                <a:solidFill>
                  <a:schemeClr val="tx1"/>
                </a:solidFill>
                <a:ea typeface="Source Sans Pro"/>
              </a:rPr>
              <a:t>Develop a Behavior or Structure Diagram</a:t>
            </a:r>
            <a:endParaRPr lang="en-US" sz="2000" b="1" dirty="0">
              <a:solidFill>
                <a:schemeClr val="tx1"/>
              </a:solidFill>
            </a:endParaRPr>
          </a:p>
        </p:txBody>
      </p:sp>
      <p:sp>
        <p:nvSpPr>
          <p:cNvPr id="4" name="Rectangle 3"/>
          <p:cNvSpPr/>
          <p:nvPr/>
        </p:nvSpPr>
        <p:spPr>
          <a:xfrm>
            <a:off x="153120" y="887581"/>
            <a:ext cx="8546380" cy="738664"/>
          </a:xfrm>
          <a:prstGeom prst="rect">
            <a:avLst/>
          </a:prstGeom>
        </p:spPr>
        <p:txBody>
          <a:bodyPr wrap="square">
            <a:spAutoFit/>
          </a:bodyPr>
          <a:lstStyle/>
          <a:p>
            <a:r>
              <a:rPr lang="en-US" dirty="0"/>
              <a:t>For the system you chose in Week 1, please create either a behavior diagram or a structure diagram. You do not need to use an MBSE modeling software; we suggest using  simple shapes available in PowerPoint to represent the blocks, and arrows for direction.</a:t>
            </a:r>
          </a:p>
        </p:txBody>
      </p:sp>
      <p:sp>
        <p:nvSpPr>
          <p:cNvPr id="6" name="Rectangle 5"/>
          <p:cNvSpPr/>
          <p:nvPr/>
        </p:nvSpPr>
        <p:spPr>
          <a:xfrm>
            <a:off x="3126881" y="1699635"/>
            <a:ext cx="2630333" cy="515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Interior Material Validation </a:t>
            </a:r>
          </a:p>
        </p:txBody>
      </p:sp>
      <p:sp>
        <p:nvSpPr>
          <p:cNvPr id="7" name="Rectangle 6"/>
          <p:cNvSpPr/>
          <p:nvPr/>
        </p:nvSpPr>
        <p:spPr>
          <a:xfrm>
            <a:off x="464130" y="2995332"/>
            <a:ext cx="1473200" cy="560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Availability List</a:t>
            </a:r>
          </a:p>
        </p:txBody>
      </p:sp>
      <p:sp>
        <p:nvSpPr>
          <p:cNvPr id="8" name="Rectangle 7"/>
          <p:cNvSpPr/>
          <p:nvPr/>
        </p:nvSpPr>
        <p:spPr>
          <a:xfrm>
            <a:off x="2688463" y="3013374"/>
            <a:ext cx="1473200" cy="560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Requirements </a:t>
            </a:r>
          </a:p>
        </p:txBody>
      </p:sp>
      <p:sp>
        <p:nvSpPr>
          <p:cNvPr id="9" name="Rectangle 8"/>
          <p:cNvSpPr/>
          <p:nvPr/>
        </p:nvSpPr>
        <p:spPr>
          <a:xfrm>
            <a:off x="4912796" y="3013374"/>
            <a:ext cx="1473200" cy="560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Manufacturing</a:t>
            </a:r>
          </a:p>
        </p:txBody>
      </p:sp>
      <p:sp>
        <p:nvSpPr>
          <p:cNvPr id="10" name="Rectangle 9"/>
          <p:cNvSpPr/>
          <p:nvPr/>
        </p:nvSpPr>
        <p:spPr>
          <a:xfrm>
            <a:off x="7114633" y="3013374"/>
            <a:ext cx="1473200" cy="560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Aircraft Availability</a:t>
            </a:r>
          </a:p>
        </p:txBody>
      </p:sp>
      <p:sp>
        <p:nvSpPr>
          <p:cNvPr id="13" name="Rectangle 12"/>
          <p:cNvSpPr/>
          <p:nvPr/>
        </p:nvSpPr>
        <p:spPr>
          <a:xfrm>
            <a:off x="486625" y="3881628"/>
            <a:ext cx="1429555" cy="723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Materials</a:t>
            </a:r>
          </a:p>
        </p:txBody>
      </p:sp>
      <p:sp>
        <p:nvSpPr>
          <p:cNvPr id="14" name="Rectangle 13"/>
          <p:cNvSpPr/>
          <p:nvPr/>
        </p:nvSpPr>
        <p:spPr>
          <a:xfrm>
            <a:off x="2696668" y="3871709"/>
            <a:ext cx="1473200" cy="61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FAA Requirements </a:t>
            </a:r>
          </a:p>
        </p:txBody>
      </p:sp>
      <p:sp>
        <p:nvSpPr>
          <p:cNvPr id="15" name="Rectangle 14"/>
          <p:cNvSpPr/>
          <p:nvPr/>
        </p:nvSpPr>
        <p:spPr>
          <a:xfrm>
            <a:off x="4894282" y="3836434"/>
            <a:ext cx="1473200" cy="65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Facility Availability</a:t>
            </a:r>
          </a:p>
        </p:txBody>
      </p:sp>
      <p:sp>
        <p:nvSpPr>
          <p:cNvPr id="16" name="Rectangle 15"/>
          <p:cNvSpPr/>
          <p:nvPr/>
        </p:nvSpPr>
        <p:spPr>
          <a:xfrm>
            <a:off x="7114633" y="3837904"/>
            <a:ext cx="1473200" cy="649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Hangar location</a:t>
            </a:r>
          </a:p>
        </p:txBody>
      </p:sp>
      <p:sp>
        <p:nvSpPr>
          <p:cNvPr id="17" name="Rectangle 16"/>
          <p:cNvSpPr/>
          <p:nvPr/>
        </p:nvSpPr>
        <p:spPr>
          <a:xfrm>
            <a:off x="486625" y="4883539"/>
            <a:ext cx="1429555" cy="93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Flammability Characteristics</a:t>
            </a:r>
          </a:p>
        </p:txBody>
      </p:sp>
      <p:sp>
        <p:nvSpPr>
          <p:cNvPr id="18" name="Rectangle 17"/>
          <p:cNvSpPr/>
          <p:nvPr/>
        </p:nvSpPr>
        <p:spPr>
          <a:xfrm>
            <a:off x="2719856" y="4776234"/>
            <a:ext cx="1473200" cy="584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Burn Test Labs</a:t>
            </a:r>
          </a:p>
        </p:txBody>
      </p:sp>
      <p:sp>
        <p:nvSpPr>
          <p:cNvPr id="19" name="Rectangle 18"/>
          <p:cNvSpPr/>
          <p:nvPr/>
        </p:nvSpPr>
        <p:spPr>
          <a:xfrm>
            <a:off x="2735999" y="5588928"/>
            <a:ext cx="1473200" cy="584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Qualified personnel</a:t>
            </a:r>
          </a:p>
        </p:txBody>
      </p:sp>
      <p:sp>
        <p:nvSpPr>
          <p:cNvPr id="20" name="Rectangle 19"/>
          <p:cNvSpPr/>
          <p:nvPr/>
        </p:nvSpPr>
        <p:spPr>
          <a:xfrm>
            <a:off x="4894282" y="4788057"/>
            <a:ext cx="1473200" cy="572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Technician Availability</a:t>
            </a:r>
          </a:p>
        </p:txBody>
      </p:sp>
      <p:sp>
        <p:nvSpPr>
          <p:cNvPr id="21" name="Rectangle 20"/>
          <p:cNvSpPr/>
          <p:nvPr/>
        </p:nvSpPr>
        <p:spPr>
          <a:xfrm>
            <a:off x="7114633" y="4788057"/>
            <a:ext cx="1473200" cy="572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Security</a:t>
            </a:r>
          </a:p>
        </p:txBody>
      </p:sp>
      <p:sp>
        <p:nvSpPr>
          <p:cNvPr id="22" name="Rectangle 21"/>
          <p:cNvSpPr/>
          <p:nvPr/>
        </p:nvSpPr>
        <p:spPr>
          <a:xfrm>
            <a:off x="7114633" y="5585611"/>
            <a:ext cx="1473200" cy="587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Accessibility to interiors</a:t>
            </a:r>
          </a:p>
        </p:txBody>
      </p:sp>
      <p:sp>
        <p:nvSpPr>
          <p:cNvPr id="2" name="Flowchart: Decision 1"/>
          <p:cNvSpPr/>
          <p:nvPr/>
        </p:nvSpPr>
        <p:spPr>
          <a:xfrm>
            <a:off x="4370453" y="2223799"/>
            <a:ext cx="143189" cy="30909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Elbow Connector 23"/>
          <p:cNvCxnSpPr>
            <a:stCxn id="2" idx="2"/>
            <a:endCxn id="7" idx="0"/>
          </p:cNvCxnSpPr>
          <p:nvPr/>
        </p:nvCxnSpPr>
        <p:spPr>
          <a:xfrm rot="5400000">
            <a:off x="2590169" y="1143453"/>
            <a:ext cx="462440" cy="32413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 idx="2"/>
            <a:endCxn id="8" idx="0"/>
          </p:cNvCxnSpPr>
          <p:nvPr/>
        </p:nvCxnSpPr>
        <p:spPr>
          <a:xfrm rot="5400000">
            <a:off x="3693315" y="2264641"/>
            <a:ext cx="480482" cy="1016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2" idx="2"/>
            <a:endCxn id="9" idx="0"/>
          </p:cNvCxnSpPr>
          <p:nvPr/>
        </p:nvCxnSpPr>
        <p:spPr>
          <a:xfrm rot="16200000" flipH="1">
            <a:off x="4805481" y="2169459"/>
            <a:ext cx="480482" cy="12073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 idx="2"/>
            <a:endCxn id="10" idx="0"/>
          </p:cNvCxnSpPr>
          <p:nvPr/>
        </p:nvCxnSpPr>
        <p:spPr>
          <a:xfrm rot="16200000" flipH="1">
            <a:off x="5906399" y="1068540"/>
            <a:ext cx="480482" cy="34091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7" idx="1"/>
            <a:endCxn id="17" idx="1"/>
          </p:cNvCxnSpPr>
          <p:nvPr/>
        </p:nvCxnSpPr>
        <p:spPr>
          <a:xfrm rot="10800000" flipH="1" flipV="1">
            <a:off x="464129" y="3275641"/>
            <a:ext cx="22495" cy="2077797"/>
          </a:xfrm>
          <a:prstGeom prst="bentConnector3">
            <a:avLst>
              <a:gd name="adj1" fmla="val -10162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7" idx="1"/>
            <a:endCxn id="13" idx="1"/>
          </p:cNvCxnSpPr>
          <p:nvPr/>
        </p:nvCxnSpPr>
        <p:spPr>
          <a:xfrm rot="10800000" flipH="1" flipV="1">
            <a:off x="464129" y="3275641"/>
            <a:ext cx="22495" cy="967565"/>
          </a:xfrm>
          <a:prstGeom prst="bentConnector3">
            <a:avLst>
              <a:gd name="adj1" fmla="val -10162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8" idx="1"/>
            <a:endCxn id="14" idx="1"/>
          </p:cNvCxnSpPr>
          <p:nvPr/>
        </p:nvCxnSpPr>
        <p:spPr>
          <a:xfrm rot="10800000" flipH="1" flipV="1">
            <a:off x="2688462" y="3293684"/>
            <a:ext cx="8205" cy="885932"/>
          </a:xfrm>
          <a:prstGeom prst="bentConnector3">
            <a:avLst>
              <a:gd name="adj1" fmla="val -27861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8" idx="1"/>
            <a:endCxn id="18" idx="1"/>
          </p:cNvCxnSpPr>
          <p:nvPr/>
        </p:nvCxnSpPr>
        <p:spPr>
          <a:xfrm rot="10800000" flipH="1" flipV="1">
            <a:off x="2688462" y="3293683"/>
            <a:ext cx="31393" cy="1774889"/>
          </a:xfrm>
          <a:prstGeom prst="bentConnector3">
            <a:avLst>
              <a:gd name="adj1" fmla="val -7281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8" idx="1"/>
            <a:endCxn id="19" idx="1"/>
          </p:cNvCxnSpPr>
          <p:nvPr/>
        </p:nvCxnSpPr>
        <p:spPr>
          <a:xfrm rot="10800000" flipH="1" flipV="1">
            <a:off x="2688463" y="3293683"/>
            <a:ext cx="47536" cy="2587583"/>
          </a:xfrm>
          <a:prstGeom prst="bentConnector3">
            <a:avLst>
              <a:gd name="adj1" fmla="val -4808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9" idx="1"/>
            <a:endCxn id="15" idx="1"/>
          </p:cNvCxnSpPr>
          <p:nvPr/>
        </p:nvCxnSpPr>
        <p:spPr>
          <a:xfrm rot="10800000" flipV="1">
            <a:off x="4894282" y="3293683"/>
            <a:ext cx="18514" cy="868295"/>
          </a:xfrm>
          <a:prstGeom prst="bentConnector3">
            <a:avLst>
              <a:gd name="adj1" fmla="val 13347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9" idx="1"/>
            <a:endCxn id="20" idx="1"/>
          </p:cNvCxnSpPr>
          <p:nvPr/>
        </p:nvCxnSpPr>
        <p:spPr>
          <a:xfrm rot="10800000" flipV="1">
            <a:off x="4894282" y="3293683"/>
            <a:ext cx="18514" cy="1780801"/>
          </a:xfrm>
          <a:prstGeom prst="bentConnector3">
            <a:avLst>
              <a:gd name="adj1" fmla="val 13347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9" idx="1"/>
            <a:endCxn id="49" idx="1"/>
          </p:cNvCxnSpPr>
          <p:nvPr/>
        </p:nvCxnSpPr>
        <p:spPr>
          <a:xfrm rot="10800000" flipV="1">
            <a:off x="4894282" y="3293683"/>
            <a:ext cx="18514" cy="2587583"/>
          </a:xfrm>
          <a:prstGeom prst="bentConnector3">
            <a:avLst>
              <a:gd name="adj1" fmla="val 133474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894282" y="5588928"/>
            <a:ext cx="1430717" cy="584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Manufacturing Tools</a:t>
            </a:r>
          </a:p>
        </p:txBody>
      </p:sp>
      <p:cxnSp>
        <p:nvCxnSpPr>
          <p:cNvPr id="56" name="Elbow Connector 55"/>
          <p:cNvCxnSpPr>
            <a:stCxn id="10" idx="1"/>
            <a:endCxn id="16" idx="1"/>
          </p:cNvCxnSpPr>
          <p:nvPr/>
        </p:nvCxnSpPr>
        <p:spPr>
          <a:xfrm rot="10800000" flipV="1">
            <a:off x="7114633" y="3293684"/>
            <a:ext cx="12700" cy="869030"/>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0" idx="1"/>
            <a:endCxn id="21" idx="1"/>
          </p:cNvCxnSpPr>
          <p:nvPr/>
        </p:nvCxnSpPr>
        <p:spPr>
          <a:xfrm rot="10800000" flipV="1">
            <a:off x="7114633" y="3293683"/>
            <a:ext cx="12700" cy="1780801"/>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10" idx="1"/>
            <a:endCxn id="22" idx="1"/>
          </p:cNvCxnSpPr>
          <p:nvPr/>
        </p:nvCxnSpPr>
        <p:spPr>
          <a:xfrm rot="10800000" flipV="1">
            <a:off x="7114633" y="3293683"/>
            <a:ext cx="12700" cy="2585925"/>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2737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13</a:t>
            </a:fld>
            <a:endParaRPr lang="en-US" dirty="0">
              <a:latin typeface="Calibri"/>
              <a:ea typeface="Calibri"/>
              <a:cs typeface="Calibri"/>
              <a:sym typeface="Calibri"/>
            </a:endParaRPr>
          </a:p>
        </p:txBody>
      </p:sp>
      <p:sp>
        <p:nvSpPr>
          <p:cNvPr id="4" name="CustomShape 2"/>
          <p:cNvSpPr/>
          <p:nvPr/>
        </p:nvSpPr>
        <p:spPr>
          <a:xfrm>
            <a:off x="228600" y="601764"/>
            <a:ext cx="4247280"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smtClean="0">
                <a:solidFill>
                  <a:srgbClr val="000000"/>
                </a:solidFill>
                <a:latin typeface="Arial"/>
                <a:ea typeface="Source Sans Pro"/>
              </a:rPr>
              <a:t>Week 3 Project: Critiquin</a:t>
            </a:r>
            <a:r>
              <a:rPr lang="en-US" sz="2800" b="1" dirty="0" smtClean="0">
                <a:latin typeface="Arial"/>
                <a:ea typeface="Source Sans Pro"/>
              </a:rPr>
              <a:t>g </a:t>
            </a:r>
            <a:r>
              <a:rPr lang="en-US" sz="2800" b="1" dirty="0">
                <a:latin typeface="Arial"/>
                <a:ea typeface="Source Sans Pro"/>
              </a:rPr>
              <a:t>an MBSE </a:t>
            </a:r>
            <a:r>
              <a:rPr lang="en-US" sz="2800" b="1" dirty="0" smtClean="0">
                <a:latin typeface="Arial"/>
                <a:ea typeface="Source Sans Pro"/>
              </a:rPr>
              <a:t>Approach</a:t>
            </a:r>
            <a:endParaRPr sz="1600" dirty="0"/>
          </a:p>
        </p:txBody>
      </p:sp>
      <p:sp>
        <p:nvSpPr>
          <p:cNvPr id="5" name="CustomShape 3"/>
          <p:cNvSpPr/>
          <p:nvPr/>
        </p:nvSpPr>
        <p:spPr>
          <a:xfrm>
            <a:off x="228600" y="2111371"/>
            <a:ext cx="2769480" cy="52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trike="noStrike" dirty="0">
                <a:latin typeface="Arial"/>
                <a:ea typeface="Source Sans Pro"/>
              </a:rPr>
              <a:t>Overview</a:t>
            </a:r>
            <a:endParaRPr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8" name="CustomShape 4">
            <a:extLst>
              <a:ext uri="{FF2B5EF4-FFF2-40B4-BE49-F238E27FC236}">
                <a16:creationId xmlns:a16="http://schemas.microsoft.com/office/drawing/2014/main" id="{AA7DD3EA-CD3D-7644-B18D-92E72592A005}"/>
              </a:ext>
            </a:extLst>
          </p:cNvPr>
          <p:cNvSpPr/>
          <p:nvPr/>
        </p:nvSpPr>
        <p:spPr>
          <a:xfrm>
            <a:off x="228600" y="2497526"/>
            <a:ext cx="6010275" cy="335082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r>
              <a:rPr lang="en-US" sz="1800" dirty="0">
                <a:solidFill>
                  <a:srgbClr val="3F3F3F"/>
                </a:solidFill>
                <a:ea typeface="Source Sans Pro"/>
              </a:rPr>
              <a:t>Critique this project MBSE approach covering:</a:t>
            </a:r>
          </a:p>
          <a:p>
            <a:pPr marL="342900" lvl="0" indent="-342900">
              <a:lnSpc>
                <a:spcPct val="150000"/>
              </a:lnSpc>
              <a:buClr>
                <a:schemeClr val="dk1"/>
              </a:buClr>
              <a:buSzPct val="84615"/>
              <a:buAutoNum type="arabicPeriod"/>
            </a:pPr>
            <a:r>
              <a:rPr lang="en-US" sz="1800" dirty="0">
                <a:solidFill>
                  <a:schemeClr val="dk1"/>
                </a:solidFill>
              </a:rPr>
              <a:t>Scope and Purpose (limit 300 words)</a:t>
            </a:r>
          </a:p>
          <a:p>
            <a:pPr marL="342900" indent="-342900">
              <a:lnSpc>
                <a:spcPct val="150000"/>
              </a:lnSpc>
              <a:buClr>
                <a:schemeClr val="dk1"/>
              </a:buClr>
              <a:buSzPct val="84615"/>
              <a:buFont typeface="+mj-lt"/>
              <a:buAutoNum type="arabicPeriod"/>
            </a:pPr>
            <a:r>
              <a:rPr lang="en-US" sz="1800" dirty="0">
                <a:solidFill>
                  <a:schemeClr val="dk1"/>
                </a:solidFill>
              </a:rPr>
              <a:t>Strengths and Weakness (limit 300 words)</a:t>
            </a:r>
          </a:p>
          <a:p>
            <a:pPr marL="342900" indent="-342900">
              <a:lnSpc>
                <a:spcPct val="150000"/>
              </a:lnSpc>
              <a:buClr>
                <a:schemeClr val="dk1"/>
              </a:buClr>
              <a:buSzPct val="84615"/>
              <a:buFontTx/>
              <a:buAutoNum type="arabicPeriod"/>
            </a:pPr>
            <a:r>
              <a:rPr lang="en-US" sz="1800" dirty="0">
                <a:solidFill>
                  <a:schemeClr val="dk1"/>
                </a:solidFill>
              </a:rPr>
              <a:t>Qualities of Great Models (limit 300 words)</a:t>
            </a:r>
          </a:p>
          <a:p>
            <a:pPr marL="342900" indent="-342900">
              <a:lnSpc>
                <a:spcPct val="150000"/>
              </a:lnSpc>
              <a:buClr>
                <a:schemeClr val="dk1"/>
              </a:buClr>
              <a:buSzPct val="84615"/>
              <a:buFontTx/>
              <a:buAutoNum type="arabicPeriod"/>
            </a:pPr>
            <a:r>
              <a:rPr lang="en-US" sz="1800" dirty="0">
                <a:solidFill>
                  <a:schemeClr val="dk1"/>
                </a:solidFill>
              </a:rPr>
              <a:t>Conclusions and Recommendations (limit 300 words)</a:t>
            </a:r>
          </a:p>
          <a:p>
            <a:pPr>
              <a:buClr>
                <a:schemeClr val="dk1"/>
              </a:buClr>
              <a:buSzPct val="84615"/>
            </a:pPr>
            <a:endParaRPr lang="en-US" sz="1800" dirty="0"/>
          </a:p>
          <a:p>
            <a:pPr>
              <a:buClr>
                <a:schemeClr val="dk1"/>
              </a:buClr>
              <a:buSzPct val="84615"/>
            </a:pPr>
            <a:r>
              <a:rPr lang="en-US" sz="1800" dirty="0"/>
              <a:t>You should presume that the rationale of the critique is "</a:t>
            </a:r>
            <a:r>
              <a:rPr lang="en-US" sz="1800" b="1" dirty="0"/>
              <a:t>Evaluate whether a project should adopt the MBSE approach or stay with the status-quo.</a:t>
            </a:r>
            <a:r>
              <a:rPr lang="en-US" sz="1800" dirty="0"/>
              <a:t>”</a:t>
            </a:r>
          </a:p>
          <a:p>
            <a:pPr>
              <a:buClr>
                <a:schemeClr val="dk1"/>
              </a:buClr>
              <a:buSzPct val="84615"/>
            </a:pPr>
            <a:endParaRPr lang="en-US" sz="1800" dirty="0">
              <a:solidFill>
                <a:schemeClr val="dk1"/>
              </a:solidFill>
            </a:endParaRPr>
          </a:p>
        </p:txBody>
      </p:sp>
      <p:sp>
        <p:nvSpPr>
          <p:cNvPr id="2" name="TextBox 1"/>
          <p:cNvSpPr txBox="1"/>
          <p:nvPr/>
        </p:nvSpPr>
        <p:spPr>
          <a:xfrm>
            <a:off x="6210880" y="2491286"/>
            <a:ext cx="2762250" cy="1600438"/>
          </a:xfrm>
          <a:prstGeom prst="rect">
            <a:avLst/>
          </a:prstGeom>
          <a:solidFill>
            <a:schemeClr val="bg1">
              <a:lumMod val="75000"/>
            </a:schemeClr>
          </a:solidFill>
        </p:spPr>
        <p:txBody>
          <a:bodyPr wrap="square" rtlCol="0">
            <a:spAutoFit/>
          </a:bodyPr>
          <a:lstStyle/>
          <a:p>
            <a:r>
              <a:rPr lang="en-US" i="1" dirty="0">
                <a:solidFill>
                  <a:schemeClr val="bg1"/>
                </a:solidFill>
              </a:rPr>
              <a:t>Please note that this project combines weeks 1 and 2 project submissions – good practices– from a previous course so you will not be conducting a critique of a full model.</a:t>
            </a:r>
          </a:p>
          <a:p>
            <a:endParaRPr lang="en-US" dirty="0"/>
          </a:p>
        </p:txBody>
      </p:sp>
    </p:spTree>
    <p:extLst>
      <p:ext uri="{BB962C8B-B14F-4D97-AF65-F5344CB8AC3E}">
        <p14:creationId xmlns:p14="http://schemas.microsoft.com/office/powerpoint/2010/main" val="596790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14</a:t>
            </a:fld>
            <a:endParaRPr lang="en-US" dirty="0">
              <a:latin typeface="Calibri"/>
              <a:ea typeface="Calibri"/>
              <a:cs typeface="Calibri"/>
              <a:sym typeface="Calibri"/>
            </a:endParaRPr>
          </a:p>
        </p:txBody>
      </p:sp>
      <p:sp>
        <p:nvSpPr>
          <p:cNvPr id="4" name="CustomShape 2"/>
          <p:cNvSpPr/>
          <p:nvPr/>
        </p:nvSpPr>
        <p:spPr>
          <a:xfrm>
            <a:off x="228600" y="757881"/>
            <a:ext cx="7379898"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Critiquin</a:t>
            </a:r>
            <a:r>
              <a:rPr lang="en-US" sz="2800" b="1" dirty="0">
                <a:latin typeface="Arial"/>
                <a:ea typeface="Source Sans Pro"/>
              </a:rPr>
              <a:t>g an MBSE Approach</a:t>
            </a:r>
            <a:endParaRPr sz="1600" dirty="0"/>
          </a:p>
        </p:txBody>
      </p:sp>
      <p:sp>
        <p:nvSpPr>
          <p:cNvPr id="5" name="CustomShape 3"/>
          <p:cNvSpPr/>
          <p:nvPr/>
        </p:nvSpPr>
        <p:spPr>
          <a:xfrm>
            <a:off x="228600" y="1289324"/>
            <a:ext cx="8528426" cy="72473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dirty="0" smtClean="0"/>
              <a:t>1. </a:t>
            </a:r>
            <a:r>
              <a:rPr lang="en-US" sz="2000" dirty="0"/>
              <a:t>Remark on whether the model is meeting the intended scope and purpose </a:t>
            </a:r>
            <a:r>
              <a:rPr lang="en-US" sz="2000" i="1" dirty="0"/>
              <a:t>[Limit 300 words]</a:t>
            </a:r>
            <a:endParaRPr sz="2000" i="1"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286941" y="2048568"/>
            <a:ext cx="8528426" cy="4039412"/>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60000"/>
              </a:lnSpc>
            </a:pPr>
            <a:endParaRPr lang="en-US" sz="1200" dirty="0">
              <a:solidFill>
                <a:schemeClr val="tx1"/>
              </a:solidFill>
            </a:endParaRPr>
          </a:p>
        </p:txBody>
      </p:sp>
    </p:spTree>
    <p:extLst>
      <p:ext uri="{BB962C8B-B14F-4D97-AF65-F5344CB8AC3E}">
        <p14:creationId xmlns:p14="http://schemas.microsoft.com/office/powerpoint/2010/main" val="2721926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15</a:t>
            </a:fld>
            <a:endParaRPr lang="en-US" dirty="0">
              <a:latin typeface="Calibri"/>
              <a:ea typeface="Calibri"/>
              <a:cs typeface="Calibri"/>
              <a:sym typeface="Calibri"/>
            </a:endParaRPr>
          </a:p>
        </p:txBody>
      </p:sp>
      <p:sp>
        <p:nvSpPr>
          <p:cNvPr id="4" name="CustomShape 2"/>
          <p:cNvSpPr/>
          <p:nvPr/>
        </p:nvSpPr>
        <p:spPr>
          <a:xfrm>
            <a:off x="228600" y="585697"/>
            <a:ext cx="7379898"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Critiquin</a:t>
            </a:r>
            <a:r>
              <a:rPr lang="en-US" sz="2800" b="1" dirty="0">
                <a:latin typeface="Arial"/>
                <a:ea typeface="Source Sans Pro"/>
              </a:rPr>
              <a:t>g an MBSE Approach</a:t>
            </a:r>
            <a:endParaRPr sz="1600" dirty="0"/>
          </a:p>
        </p:txBody>
      </p:sp>
      <p:sp>
        <p:nvSpPr>
          <p:cNvPr id="5" name="CustomShape 3"/>
          <p:cNvSpPr/>
          <p:nvPr/>
        </p:nvSpPr>
        <p:spPr>
          <a:xfrm>
            <a:off x="290534" y="1081255"/>
            <a:ext cx="8528426" cy="10408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dirty="0" smtClean="0"/>
              <a:t>2. </a:t>
            </a:r>
            <a:r>
              <a:rPr lang="en-US" sz="2000" dirty="0"/>
              <a:t>List the model’s strengths and weaknesses. Your findings should relate back to specific instances of the model with screenshots or callbacks. </a:t>
            </a:r>
            <a:endParaRPr sz="2000"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286940" y="2122098"/>
            <a:ext cx="4130599" cy="4146355"/>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60000"/>
              </a:lnSpc>
            </a:pPr>
            <a:endParaRPr lang="en-US" sz="1050" dirty="0">
              <a:solidFill>
                <a:schemeClr val="tx1"/>
              </a:solidFill>
            </a:endParaRPr>
          </a:p>
          <a:p>
            <a:r>
              <a:rPr lang="en-US" b="1" i="1" dirty="0">
                <a:solidFill>
                  <a:schemeClr val="tx1"/>
                </a:solidFill>
                <a:ea typeface="Source Sans Pro"/>
              </a:rPr>
              <a:t>Strengths </a:t>
            </a:r>
          </a:p>
          <a:p>
            <a:r>
              <a:rPr lang="en-US" b="1" i="1" dirty="0">
                <a:solidFill>
                  <a:schemeClr val="tx1"/>
                </a:solidFill>
                <a:ea typeface="Source Sans Pro"/>
              </a:rPr>
              <a:t>(Limit 150 words)</a:t>
            </a:r>
          </a:p>
          <a:p>
            <a:endParaRPr lang="en-US" b="1" i="1" dirty="0">
              <a:solidFill>
                <a:schemeClr val="tx1"/>
              </a:solidFill>
            </a:endParaRPr>
          </a:p>
          <a:p>
            <a:pPr marL="171450" lvl="0" indent="-171450" fontAlgn="base">
              <a:buFont typeface="Arial" panose="020B0604020202020204" pitchFamily="34" charset="0"/>
              <a:buChar char="•"/>
            </a:pPr>
            <a:endParaRPr lang="en-US" sz="1250" i="1" dirty="0">
              <a:solidFill>
                <a:schemeClr val="tx1"/>
              </a:solidFill>
            </a:endParaRPr>
          </a:p>
          <a:p>
            <a:pPr>
              <a:lnSpc>
                <a:spcPct val="60000"/>
              </a:lnSpc>
            </a:pPr>
            <a:endParaRPr lang="en-US" sz="1250" dirty="0">
              <a:solidFill>
                <a:schemeClr val="tx1"/>
              </a:solidFill>
            </a:endParaRPr>
          </a:p>
          <a:p>
            <a:pPr>
              <a:lnSpc>
                <a:spcPct val="60000"/>
              </a:lnSpc>
            </a:pPr>
            <a:endParaRPr lang="en-US" sz="1050" dirty="0">
              <a:solidFill>
                <a:schemeClr val="tx1"/>
              </a:solidFill>
            </a:endParaRPr>
          </a:p>
        </p:txBody>
      </p:sp>
      <p:sp>
        <p:nvSpPr>
          <p:cNvPr id="8" name="CustomShape 5">
            <a:extLst>
              <a:ext uri="{FF2B5EF4-FFF2-40B4-BE49-F238E27FC236}">
                <a16:creationId xmlns:a16="http://schemas.microsoft.com/office/drawing/2014/main" id="{1BAEA7E3-014F-0A48-9E0C-CBFD53783085}"/>
              </a:ext>
            </a:extLst>
          </p:cNvPr>
          <p:cNvSpPr/>
          <p:nvPr/>
        </p:nvSpPr>
        <p:spPr>
          <a:xfrm>
            <a:off x="4554747" y="2207978"/>
            <a:ext cx="4260619" cy="4060475"/>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60000"/>
              </a:lnSpc>
            </a:pPr>
            <a:endParaRPr lang="en-US" sz="1050" dirty="0">
              <a:solidFill>
                <a:schemeClr val="tx1"/>
              </a:solidFill>
            </a:endParaRPr>
          </a:p>
          <a:p>
            <a:r>
              <a:rPr lang="en-US" sz="1200" b="1" i="1" dirty="0">
                <a:solidFill>
                  <a:schemeClr val="tx1"/>
                </a:solidFill>
                <a:ea typeface="Source Sans Pro"/>
              </a:rPr>
              <a:t>Weakness</a:t>
            </a:r>
          </a:p>
          <a:p>
            <a:r>
              <a:rPr lang="en-US" sz="1200" b="1" i="1" dirty="0">
                <a:solidFill>
                  <a:schemeClr val="tx1"/>
                </a:solidFill>
                <a:ea typeface="Source Sans Pro"/>
              </a:rPr>
              <a:t>(Limit 150 words)</a:t>
            </a:r>
          </a:p>
          <a:p>
            <a:endParaRPr lang="en-US" sz="1200" b="1" i="1" dirty="0">
              <a:solidFill>
                <a:schemeClr val="tx1"/>
              </a:solidFill>
              <a:ea typeface="Source Sans Pro"/>
            </a:endParaRPr>
          </a:p>
          <a:p>
            <a:pPr marL="171450" lvl="0" indent="-171450" fontAlgn="base">
              <a:buFont typeface="Arial" panose="020B0604020202020204" pitchFamily="34" charset="0"/>
              <a:buChar char="•"/>
            </a:pPr>
            <a:endParaRPr lang="en-US" sz="1250" dirty="0"/>
          </a:p>
          <a:p>
            <a:endParaRPr lang="en-US" sz="1250" b="1" i="1" dirty="0">
              <a:solidFill>
                <a:schemeClr val="tx1"/>
              </a:solidFill>
              <a:ea typeface="Source Sans Pro"/>
            </a:endParaRPr>
          </a:p>
          <a:p>
            <a:endParaRPr lang="en-US" b="1" i="1" dirty="0">
              <a:solidFill>
                <a:schemeClr val="tx1"/>
              </a:solidFill>
            </a:endParaRPr>
          </a:p>
          <a:p>
            <a:endParaRPr lang="en-US" i="1" dirty="0">
              <a:solidFill>
                <a:schemeClr val="tx1"/>
              </a:solidFill>
            </a:endParaRPr>
          </a:p>
          <a:p>
            <a:pPr>
              <a:lnSpc>
                <a:spcPct val="60000"/>
              </a:lnSpc>
            </a:pPr>
            <a:endParaRPr lang="en-US" sz="1050" dirty="0">
              <a:solidFill>
                <a:schemeClr val="tx1"/>
              </a:solidFill>
            </a:endParaRPr>
          </a:p>
          <a:p>
            <a:pPr>
              <a:lnSpc>
                <a:spcPct val="60000"/>
              </a:lnSpc>
            </a:pPr>
            <a:endParaRPr lang="en-US" sz="1050" dirty="0">
              <a:solidFill>
                <a:schemeClr val="tx1"/>
              </a:solidFill>
            </a:endParaRPr>
          </a:p>
        </p:txBody>
      </p:sp>
    </p:spTree>
    <p:extLst>
      <p:ext uri="{BB962C8B-B14F-4D97-AF65-F5344CB8AC3E}">
        <p14:creationId xmlns:p14="http://schemas.microsoft.com/office/powerpoint/2010/main" val="978318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16</a:t>
            </a:fld>
            <a:endParaRPr lang="en-US" dirty="0">
              <a:latin typeface="Calibri"/>
              <a:ea typeface="Calibri"/>
              <a:cs typeface="Calibri"/>
              <a:sym typeface="Calibri"/>
            </a:endParaRPr>
          </a:p>
        </p:txBody>
      </p:sp>
      <p:sp>
        <p:nvSpPr>
          <p:cNvPr id="4" name="CustomShape 2"/>
          <p:cNvSpPr/>
          <p:nvPr/>
        </p:nvSpPr>
        <p:spPr>
          <a:xfrm>
            <a:off x="228600" y="579720"/>
            <a:ext cx="7379898"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Critiquin</a:t>
            </a:r>
            <a:r>
              <a:rPr lang="en-US" sz="2800" b="1" dirty="0">
                <a:latin typeface="Arial"/>
                <a:ea typeface="Source Sans Pro"/>
              </a:rPr>
              <a:t>g an MBSE Approach</a:t>
            </a:r>
            <a:endParaRPr sz="1600" dirty="0"/>
          </a:p>
        </p:txBody>
      </p:sp>
      <p:sp>
        <p:nvSpPr>
          <p:cNvPr id="5" name="CustomShape 3"/>
          <p:cNvSpPr/>
          <p:nvPr/>
        </p:nvSpPr>
        <p:spPr>
          <a:xfrm>
            <a:off x="228600" y="1106760"/>
            <a:ext cx="8528426" cy="9348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dirty="0" smtClean="0"/>
              <a:t>3. </a:t>
            </a:r>
            <a:r>
              <a:rPr lang="en-US" sz="2000" dirty="0"/>
              <a:t>Evaluate the model against three qualities of great models, as well as supplementary behaviors or qualities you believe are relevant to MBSE. </a:t>
            </a:r>
            <a:r>
              <a:rPr lang="en-US" sz="2000" i="1" dirty="0"/>
              <a:t>[Limit 300 words]</a:t>
            </a:r>
          </a:p>
          <a:p>
            <a:endParaRPr sz="2000"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242593" y="2321915"/>
            <a:ext cx="8528426" cy="3669812"/>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endParaRPr lang="en-US" sz="1800" b="1" i="1" dirty="0">
              <a:solidFill>
                <a:schemeClr val="tx1"/>
              </a:solidFill>
              <a:ea typeface="Source Sans Pro"/>
            </a:endParaRPr>
          </a:p>
          <a:p>
            <a:pPr marL="285750" lvl="0" indent="-285750" fontAlgn="base">
              <a:buFont typeface="Arial" panose="020B0604020202020204" pitchFamily="34" charset="0"/>
              <a:buChar char="•"/>
            </a:pPr>
            <a:endParaRPr lang="en-US" sz="1600" dirty="0"/>
          </a:p>
          <a:p>
            <a:endParaRPr lang="en-US" sz="1800" b="1" i="1" dirty="0">
              <a:solidFill>
                <a:schemeClr val="tx1"/>
              </a:solidFill>
              <a:ea typeface="Source Sans Pro"/>
            </a:endParaRPr>
          </a:p>
          <a:p>
            <a:pPr>
              <a:lnSpc>
                <a:spcPct val="60000"/>
              </a:lnSpc>
            </a:pPr>
            <a:endParaRPr lang="en-US" sz="1200" dirty="0">
              <a:solidFill>
                <a:schemeClr val="tx1"/>
              </a:solidFill>
            </a:endParaRPr>
          </a:p>
          <a:p>
            <a:pPr>
              <a:lnSpc>
                <a:spcPct val="60000"/>
              </a:lnSpc>
            </a:pPr>
            <a:endParaRPr lang="en-US" sz="1200" dirty="0">
              <a:solidFill>
                <a:schemeClr val="tx1"/>
              </a:solidFill>
            </a:endParaRPr>
          </a:p>
        </p:txBody>
      </p:sp>
    </p:spTree>
    <p:extLst>
      <p:ext uri="{BB962C8B-B14F-4D97-AF65-F5344CB8AC3E}">
        <p14:creationId xmlns:p14="http://schemas.microsoft.com/office/powerpoint/2010/main" val="33435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17</a:t>
            </a:fld>
            <a:endParaRPr lang="en-US" dirty="0">
              <a:latin typeface="Calibri"/>
              <a:ea typeface="Calibri"/>
              <a:cs typeface="Calibri"/>
              <a:sym typeface="Calibri"/>
            </a:endParaRPr>
          </a:p>
        </p:txBody>
      </p:sp>
      <p:sp>
        <p:nvSpPr>
          <p:cNvPr id="4" name="CustomShape 2"/>
          <p:cNvSpPr/>
          <p:nvPr/>
        </p:nvSpPr>
        <p:spPr>
          <a:xfrm>
            <a:off x="228600" y="757881"/>
            <a:ext cx="7379898"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Critiquin</a:t>
            </a:r>
            <a:r>
              <a:rPr lang="en-US" sz="2800" b="1" dirty="0">
                <a:latin typeface="Arial"/>
                <a:ea typeface="Source Sans Pro"/>
              </a:rPr>
              <a:t>g an MBSE Approach</a:t>
            </a:r>
            <a:endParaRPr sz="1600" dirty="0"/>
          </a:p>
        </p:txBody>
      </p:sp>
      <p:sp>
        <p:nvSpPr>
          <p:cNvPr id="5" name="CustomShape 3"/>
          <p:cNvSpPr/>
          <p:nvPr/>
        </p:nvSpPr>
        <p:spPr>
          <a:xfrm>
            <a:off x="228600" y="1289323"/>
            <a:ext cx="8528426" cy="9348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0" fontAlgn="base"/>
            <a:r>
              <a:rPr lang="en-US" sz="2000" dirty="0" smtClean="0"/>
              <a:t>4. </a:t>
            </a:r>
            <a:r>
              <a:rPr lang="en-US" sz="2000" dirty="0"/>
              <a:t>Offer your conclusions and recommendations evaluating whether a project should adopt the MBSE approach or stay with the status-quo</a:t>
            </a:r>
            <a:r>
              <a:rPr lang="en-US" sz="2000" dirty="0" smtClean="0"/>
              <a:t>.</a:t>
            </a:r>
          </a:p>
          <a:p>
            <a:pPr lvl="0" fontAlgn="base"/>
            <a:r>
              <a:rPr lang="en-US" sz="2000" i="1" dirty="0" smtClean="0"/>
              <a:t>[</a:t>
            </a:r>
            <a:r>
              <a:rPr lang="en-US" sz="2000" i="1" dirty="0"/>
              <a:t>Limit 300 words]</a:t>
            </a:r>
          </a:p>
          <a:p>
            <a:endParaRPr sz="2000"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286941" y="2406244"/>
            <a:ext cx="8528426" cy="3847962"/>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fontAlgn="base"/>
            <a:endParaRPr lang="en-US" sz="1800" dirty="0"/>
          </a:p>
          <a:p>
            <a:endParaRPr lang="en-US" sz="1800" b="1" i="1" dirty="0">
              <a:solidFill>
                <a:schemeClr val="tx1"/>
              </a:solidFill>
              <a:ea typeface="Source Sans Pro"/>
            </a:endParaRPr>
          </a:p>
          <a:p>
            <a:pPr>
              <a:lnSpc>
                <a:spcPct val="60000"/>
              </a:lnSpc>
            </a:pPr>
            <a:endParaRPr lang="en-US" sz="1200" dirty="0">
              <a:solidFill>
                <a:schemeClr val="tx1"/>
              </a:solidFill>
            </a:endParaRPr>
          </a:p>
          <a:p>
            <a:pPr>
              <a:lnSpc>
                <a:spcPct val="60000"/>
              </a:lnSpc>
            </a:pPr>
            <a:endParaRPr lang="en-US" sz="1200" dirty="0">
              <a:solidFill>
                <a:schemeClr val="tx1"/>
              </a:solidFill>
            </a:endParaRPr>
          </a:p>
        </p:txBody>
      </p:sp>
    </p:spTree>
    <p:extLst>
      <p:ext uri="{BB962C8B-B14F-4D97-AF65-F5344CB8AC3E}">
        <p14:creationId xmlns:p14="http://schemas.microsoft.com/office/powerpoint/2010/main" val="1244936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a:t>
            </a:fld>
            <a:endParaRPr lang="en-US" dirty="0">
              <a:latin typeface="Calibri"/>
              <a:ea typeface="Calibri"/>
              <a:cs typeface="Calibri"/>
              <a:sym typeface="Calibri"/>
            </a:endParaRPr>
          </a:p>
        </p:txBody>
      </p:sp>
      <p:sp>
        <p:nvSpPr>
          <p:cNvPr id="4" name="CustomShape 2"/>
          <p:cNvSpPr/>
          <p:nvPr/>
        </p:nvSpPr>
        <p:spPr>
          <a:xfrm>
            <a:off x="228600" y="757881"/>
            <a:ext cx="4247280"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Week </a:t>
            </a:r>
            <a:r>
              <a:rPr lang="en-US" sz="2800" b="1" dirty="0">
                <a:latin typeface="Arial"/>
                <a:ea typeface="Source Sans Pro"/>
              </a:rPr>
              <a:t>3 </a:t>
            </a:r>
            <a:r>
              <a:rPr lang="en-US" sz="2800" b="1" strike="noStrike" dirty="0" smtClean="0">
                <a:solidFill>
                  <a:srgbClr val="000000"/>
                </a:solidFill>
                <a:latin typeface="Arial"/>
                <a:ea typeface="Source Sans Pro"/>
              </a:rPr>
              <a:t>Project</a:t>
            </a:r>
            <a:endParaRPr sz="1600" dirty="0"/>
          </a:p>
        </p:txBody>
      </p:sp>
      <p:sp>
        <p:nvSpPr>
          <p:cNvPr id="5" name="CustomShape 3"/>
          <p:cNvSpPr/>
          <p:nvPr/>
        </p:nvSpPr>
        <p:spPr>
          <a:xfrm>
            <a:off x="228600" y="1455670"/>
            <a:ext cx="2769480" cy="52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trike="noStrike" dirty="0">
                <a:latin typeface="Arial"/>
                <a:ea typeface="Source Sans Pro"/>
              </a:rPr>
              <a:t>Overview</a:t>
            </a:r>
            <a:endParaRPr dirty="0"/>
          </a:p>
        </p:txBody>
      </p:sp>
      <p:sp>
        <p:nvSpPr>
          <p:cNvPr id="6" name="CustomShape 4"/>
          <p:cNvSpPr/>
          <p:nvPr/>
        </p:nvSpPr>
        <p:spPr>
          <a:xfrm>
            <a:off x="250902" y="1974691"/>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dirty="0"/>
          </a:p>
          <a:p>
            <a:pPr>
              <a:lnSpc>
                <a:spcPct val="110000"/>
              </a:lnSpc>
            </a:pPr>
            <a:endParaRPr dirty="0"/>
          </a:p>
        </p:txBody>
      </p:sp>
      <p:sp>
        <p:nvSpPr>
          <p:cNvPr id="7" name="CustomShape 5"/>
          <p:cNvSpPr/>
          <p:nvPr/>
        </p:nvSpPr>
        <p:spPr>
          <a:xfrm>
            <a:off x="5045446" y="1455670"/>
            <a:ext cx="3769920" cy="4439804"/>
          </a:xfrm>
          <a:prstGeom prst="rect">
            <a:avLst/>
          </a:prstGeom>
          <a:solidFill>
            <a:schemeClr val="bg1">
              <a:lumMod val="65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dirty="0">
                <a:solidFill>
                  <a:srgbClr val="FFFFFF"/>
                </a:solidFill>
                <a:latin typeface="Arial"/>
                <a:ea typeface="Source Sans Pro"/>
              </a:rPr>
              <a:t>REQUIRED </a:t>
            </a:r>
            <a:r>
              <a:rPr lang="en-US" sz="1400" b="1" strike="noStrike" dirty="0" smtClean="0">
                <a:solidFill>
                  <a:srgbClr val="FFFFFF"/>
                </a:solidFill>
                <a:latin typeface="Arial"/>
                <a:ea typeface="Source Sans Pro"/>
              </a:rPr>
              <a:t>TASKS</a:t>
            </a:r>
            <a:endParaRPr sz="1400" dirty="0"/>
          </a:p>
          <a:p>
            <a:pPr>
              <a:lnSpc>
                <a:spcPct val="60000"/>
              </a:lnSpc>
            </a:pPr>
            <a:endParaRPr sz="1400" dirty="0"/>
          </a:p>
          <a:p>
            <a:pPr>
              <a:lnSpc>
                <a:spcPct val="150000"/>
              </a:lnSpc>
            </a:pPr>
            <a:r>
              <a:rPr lang="en-US" b="1" dirty="0" smtClean="0">
                <a:solidFill>
                  <a:schemeClr val="bg1"/>
                </a:solidFill>
              </a:rPr>
              <a:t>Task </a:t>
            </a:r>
            <a:r>
              <a:rPr lang="en-US" b="1" dirty="0">
                <a:solidFill>
                  <a:schemeClr val="bg1"/>
                </a:solidFill>
              </a:rPr>
              <a:t>1: </a:t>
            </a:r>
            <a:r>
              <a:rPr lang="en-US" dirty="0" smtClean="0">
                <a:solidFill>
                  <a:schemeClr val="bg1"/>
                </a:solidFill>
              </a:rPr>
              <a:t>Read slides 3 through 12</a:t>
            </a:r>
            <a:br>
              <a:rPr lang="en-US" dirty="0" smtClean="0">
                <a:solidFill>
                  <a:schemeClr val="bg1"/>
                </a:solidFill>
              </a:rPr>
            </a:br>
            <a:endParaRPr lang="en-US" dirty="0">
              <a:solidFill>
                <a:schemeClr val="bg1"/>
              </a:solidFill>
            </a:endParaRPr>
          </a:p>
          <a:p>
            <a:pPr>
              <a:lnSpc>
                <a:spcPct val="150000"/>
              </a:lnSpc>
            </a:pPr>
            <a:r>
              <a:rPr lang="en-US" b="1" dirty="0" smtClean="0">
                <a:solidFill>
                  <a:schemeClr val="bg1"/>
                </a:solidFill>
              </a:rPr>
              <a:t>Task </a:t>
            </a:r>
            <a:r>
              <a:rPr lang="en-US" b="1" dirty="0">
                <a:solidFill>
                  <a:schemeClr val="bg1"/>
                </a:solidFill>
              </a:rPr>
              <a:t>2</a:t>
            </a:r>
            <a:r>
              <a:rPr lang="en-US" dirty="0">
                <a:solidFill>
                  <a:schemeClr val="bg1"/>
                </a:solidFill>
              </a:rPr>
              <a:t>: </a:t>
            </a:r>
            <a:r>
              <a:rPr lang="en-US" dirty="0" smtClean="0">
                <a:solidFill>
                  <a:schemeClr val="bg1"/>
                </a:solidFill>
              </a:rPr>
              <a:t>Critique whether the project outlined in slides 3 through 12 should adopt a MBSE approach. Templates for your critique are provided on slides 14-17. </a:t>
            </a:r>
            <a:br>
              <a:rPr lang="en-US" dirty="0" smtClean="0">
                <a:solidFill>
                  <a:schemeClr val="bg1"/>
                </a:solidFill>
              </a:rPr>
            </a:br>
            <a:endParaRPr lang="en-US" dirty="0">
              <a:solidFill>
                <a:schemeClr val="bg1"/>
              </a:solidFill>
            </a:endParaRPr>
          </a:p>
          <a:p>
            <a:pPr>
              <a:lnSpc>
                <a:spcPct val="150000"/>
              </a:lnSpc>
            </a:pPr>
            <a:r>
              <a:rPr lang="en-US" b="1" dirty="0" smtClean="0">
                <a:solidFill>
                  <a:schemeClr val="bg1"/>
                </a:solidFill>
              </a:rPr>
              <a:t>Task 3</a:t>
            </a:r>
            <a:r>
              <a:rPr lang="en-US" dirty="0" smtClean="0">
                <a:solidFill>
                  <a:schemeClr val="bg1"/>
                </a:solidFill>
              </a:rPr>
              <a:t>: Enter your name on slide 1.</a:t>
            </a:r>
            <a:br>
              <a:rPr lang="en-US" dirty="0" smtClean="0">
                <a:solidFill>
                  <a:schemeClr val="bg1"/>
                </a:solidFill>
              </a:rPr>
            </a:br>
            <a:endParaRPr lang="en-US" dirty="0" smtClean="0">
              <a:solidFill>
                <a:schemeClr val="bg1"/>
              </a:solidFill>
            </a:endParaRPr>
          </a:p>
          <a:p>
            <a:pPr>
              <a:lnSpc>
                <a:spcPct val="150000"/>
              </a:lnSpc>
            </a:pPr>
            <a:r>
              <a:rPr lang="en-US" b="1" dirty="0">
                <a:solidFill>
                  <a:schemeClr val="bg1"/>
                </a:solidFill>
              </a:rPr>
              <a:t>Task </a:t>
            </a:r>
            <a:r>
              <a:rPr lang="en-US" b="1" dirty="0" smtClean="0">
                <a:solidFill>
                  <a:schemeClr val="bg1"/>
                </a:solidFill>
              </a:rPr>
              <a:t>4</a:t>
            </a:r>
            <a:r>
              <a:rPr lang="en-US" dirty="0" smtClean="0">
                <a:solidFill>
                  <a:schemeClr val="bg1"/>
                </a:solidFill>
              </a:rPr>
              <a:t>: Save the file as: </a:t>
            </a:r>
            <a:r>
              <a:rPr lang="en-US" dirty="0" smtClean="0">
                <a:solidFill>
                  <a:schemeClr val="bg1"/>
                </a:solidFill>
              </a:rPr>
              <a:t>[</a:t>
            </a:r>
            <a:r>
              <a:rPr lang="en-US" b="1" dirty="0" smtClean="0">
                <a:solidFill>
                  <a:schemeClr val="bg1"/>
                </a:solidFill>
              </a:rPr>
              <a:t>W3Critique_Name_Surname</a:t>
            </a:r>
            <a:r>
              <a:rPr lang="en-US" dirty="0">
                <a:solidFill>
                  <a:schemeClr val="bg1"/>
                </a:solidFill>
              </a:rPr>
              <a:t>] </a:t>
            </a:r>
          </a:p>
          <a:p>
            <a:pPr>
              <a:lnSpc>
                <a:spcPct val="150000"/>
              </a:lnSpc>
            </a:pPr>
            <a:endParaRPr dirty="0"/>
          </a:p>
        </p:txBody>
      </p:sp>
      <p:sp>
        <p:nvSpPr>
          <p:cNvPr id="8" name="TextBox 7">
            <a:extLst>
              <a:ext uri="{FF2B5EF4-FFF2-40B4-BE49-F238E27FC236}">
                <a16:creationId xmlns:a16="http://schemas.microsoft.com/office/drawing/2014/main" id="{30B69AC7-D822-3445-884D-637331D2EC31}"/>
              </a:ext>
            </a:extLst>
          </p:cNvPr>
          <p:cNvSpPr txBox="1"/>
          <p:nvPr/>
        </p:nvSpPr>
        <p:spPr>
          <a:xfrm>
            <a:off x="250902" y="1897426"/>
            <a:ext cx="4545385" cy="4308872"/>
          </a:xfrm>
          <a:prstGeom prst="rect">
            <a:avLst/>
          </a:prstGeom>
          <a:noFill/>
        </p:spPr>
        <p:txBody>
          <a:bodyPr wrap="square" rtlCol="0">
            <a:spAutoFit/>
          </a:bodyPr>
          <a:lstStyle/>
          <a:p>
            <a:pPr fontAlgn="base"/>
            <a:r>
              <a:rPr lang="en-US" sz="1500" dirty="0"/>
              <a:t>In Week 3, you will choose, download, and critique one of the projects we provided. </a:t>
            </a:r>
          </a:p>
          <a:p>
            <a:pPr fontAlgn="base"/>
            <a:r>
              <a:rPr lang="en-US" sz="1500" dirty="0"/>
              <a:t>Please note that the project provided combines weeks 1 and 2 project submissions – good practices– from a previous course so you will not be conducting a critique of a full model.</a:t>
            </a:r>
          </a:p>
          <a:p>
            <a:pPr fontAlgn="base"/>
            <a:endParaRPr lang="en-US" sz="1500" dirty="0"/>
          </a:p>
          <a:p>
            <a:pPr fontAlgn="base"/>
            <a:r>
              <a:rPr lang="en-US" sz="1500" dirty="0"/>
              <a:t>Each document contains real cases from different industries, so you can select the one you are more interested in.</a:t>
            </a:r>
          </a:p>
          <a:p>
            <a:pPr fontAlgn="base"/>
            <a:endParaRPr lang="en-US" sz="1500" dirty="0"/>
          </a:p>
          <a:p>
            <a:pPr fontAlgn="base"/>
            <a:r>
              <a:rPr lang="en-US" sz="1500" b="1" dirty="0"/>
              <a:t>Project Objectives</a:t>
            </a:r>
          </a:p>
          <a:p>
            <a:pPr marL="285750" lvl="2" indent="-285750" fontAlgn="base">
              <a:buFont typeface="Arial" panose="020B0604020202020204" pitchFamily="34" charset="0"/>
              <a:buChar char="•"/>
            </a:pPr>
            <a:r>
              <a:rPr lang="en-US" sz="1500" dirty="0"/>
              <a:t>To practice creating quality critiques</a:t>
            </a:r>
          </a:p>
          <a:p>
            <a:pPr lvl="2" fontAlgn="base"/>
            <a:endParaRPr lang="en-US" sz="1500" dirty="0"/>
          </a:p>
          <a:p>
            <a:pPr fontAlgn="base"/>
            <a:r>
              <a:rPr lang="en-US" sz="1500" dirty="0"/>
              <a:t>You should presume that the rationale for your critique is to: "</a:t>
            </a:r>
            <a:r>
              <a:rPr lang="en-US" sz="1500" b="1" dirty="0"/>
              <a:t>Evaluate whether a project should adopt the MBSE approach or stay with the status-quo.</a:t>
            </a:r>
            <a:r>
              <a:rPr lang="en-US" sz="1500" dirty="0"/>
              <a:t>”</a:t>
            </a:r>
          </a:p>
        </p:txBody>
      </p:sp>
    </p:spTree>
    <p:extLst>
      <p:ext uri="{BB962C8B-B14F-4D97-AF65-F5344CB8AC3E}">
        <p14:creationId xmlns:p14="http://schemas.microsoft.com/office/powerpoint/2010/main" val="130835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3</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1: </a:t>
            </a:r>
            <a:r>
              <a:rPr lang="en-US" sz="2000" b="1" dirty="0">
                <a:latin typeface="Arial" charset="0"/>
              </a:rPr>
              <a:t>Choose System and Define Scope</a:t>
            </a:r>
            <a:endParaRPr lang="en-US" sz="2000" b="1" dirty="0"/>
          </a:p>
        </p:txBody>
      </p:sp>
      <p:sp>
        <p:nvSpPr>
          <p:cNvPr id="5" name="Rectangle 4"/>
          <p:cNvSpPr/>
          <p:nvPr/>
        </p:nvSpPr>
        <p:spPr>
          <a:xfrm>
            <a:off x="114300" y="981072"/>
            <a:ext cx="8407400" cy="307777"/>
          </a:xfrm>
          <a:prstGeom prst="rect">
            <a:avLst/>
          </a:prstGeom>
        </p:spPr>
        <p:txBody>
          <a:bodyPr wrap="square">
            <a:spAutoFit/>
          </a:bodyPr>
          <a:lstStyle/>
          <a:p>
            <a:r>
              <a:rPr lang="en-US" dirty="0">
                <a:latin typeface="+mj-lt"/>
              </a:rPr>
              <a:t>What is your system? What is in scope for the MBSE effort for your chosen system? </a:t>
            </a:r>
          </a:p>
        </p:txBody>
      </p:sp>
      <p:sp>
        <p:nvSpPr>
          <p:cNvPr id="6" name="TextBox 1"/>
          <p:cNvSpPr txBox="1"/>
          <p:nvPr/>
        </p:nvSpPr>
        <p:spPr>
          <a:xfrm>
            <a:off x="115711" y="1437883"/>
            <a:ext cx="8280400" cy="5047536"/>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dirty="0"/>
              <a:t>The system is an automated requirements validation system for an aircraft interiors materials environment. A typical aircraft interiors consists of several different parts including, seats, bins, galleys, carpet etc.  These parts all have constraints based on their functionality and compliance. Seats for example must be a certain dimensions and have to lock into seat tracks. They cannot overload the seat tracks at the same time they need to be comfortable for the occupant and must have certain safety features.   The materials that the seat is made of including the seat belts cushions and the fabric or leather must have been authorized for use in an aircraft environment or have to complete burn testing to show that they will meet the compliance regulatory standard. It is difficult to keep track of the different materials involved to make sure that they all have their compliance and with changing demands from the customer it is important to keep track of them.  The system proposed will keep track of the materials for each subsystem, whether it is seats, bins, galleys </a:t>
            </a:r>
            <a:r>
              <a:rPr lang="en-US" dirty="0" err="1"/>
              <a:t>etc</a:t>
            </a:r>
            <a:r>
              <a:rPr lang="en-US" dirty="0"/>
              <a:t> in the aircraft, and will ensure that the regulatory compliance is satisfied. Currently, the deviations from the manufacturing plan are captured manually as the exception log for downstream work. However, because the manufacturing plans, compliance data and supplier data exist in separate documents and often have different identifiers for the same process information, it takes huge effort to align the data and figure out corrective actions.</a:t>
            </a:r>
          </a:p>
          <a:p>
            <a:endParaRPr lang="en-US" dirty="0"/>
          </a:p>
          <a:p>
            <a:r>
              <a:rPr lang="en-US" dirty="0"/>
              <a:t>With the automated validation system, the end result is that the product delivered by the tool is conforming to the final manufacturing plan. Such a system will help in identifying alignment and gaps from the original manufacturing plan intent, compliance data available, and customer requirement and suppliers ability to provide the final product to direct the action plans. It will be a central framework for everybody to work with so that everybody is aligned including the </a:t>
            </a:r>
            <a:r>
              <a:rPr lang="en-US" dirty="0" err="1"/>
              <a:t>the</a:t>
            </a:r>
            <a:r>
              <a:rPr lang="en-US" dirty="0"/>
              <a:t> Customer, the designers, Weight group, the testing group the FAA and the Suppliers.</a:t>
            </a:r>
          </a:p>
        </p:txBody>
      </p:sp>
    </p:spTree>
    <p:extLst>
      <p:ext uri="{BB962C8B-B14F-4D97-AF65-F5344CB8AC3E}">
        <p14:creationId xmlns:p14="http://schemas.microsoft.com/office/powerpoint/2010/main" val="2179802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4</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2: </a:t>
            </a:r>
            <a:r>
              <a:rPr lang="en-US" sz="2000" b="1" dirty="0">
                <a:latin typeface="Arial" charset="0"/>
              </a:rPr>
              <a:t>Define MBSE Approach</a:t>
            </a:r>
            <a:endParaRPr lang="en-US" sz="2000" dirty="0"/>
          </a:p>
        </p:txBody>
      </p:sp>
      <p:sp>
        <p:nvSpPr>
          <p:cNvPr id="5" name="Rectangle 4"/>
          <p:cNvSpPr/>
          <p:nvPr/>
        </p:nvSpPr>
        <p:spPr>
          <a:xfrm>
            <a:off x="114300" y="981072"/>
            <a:ext cx="8407400" cy="307777"/>
          </a:xfrm>
          <a:prstGeom prst="rect">
            <a:avLst/>
          </a:prstGeom>
        </p:spPr>
        <p:txBody>
          <a:bodyPr wrap="square">
            <a:spAutoFit/>
          </a:bodyPr>
          <a:lstStyle/>
          <a:p>
            <a:r>
              <a:rPr lang="en-US" dirty="0"/>
              <a:t>How would the approach to this project change with MBSE?</a:t>
            </a:r>
          </a:p>
        </p:txBody>
      </p:sp>
      <p:sp>
        <p:nvSpPr>
          <p:cNvPr id="6" name="TextBox 1"/>
          <p:cNvSpPr txBox="1"/>
          <p:nvPr/>
        </p:nvSpPr>
        <p:spPr>
          <a:xfrm>
            <a:off x="115711" y="1301549"/>
            <a:ext cx="8166100" cy="2462213"/>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dirty="0"/>
              <a:t>In the current approach, any deviations from the demands of the customer and the designers are  captured manually by engineers in a text file. The file is updated periodically using a change process. However, this exception file is not able to convey whether the materials demanded conform to the regulatory requirements and if there exists testing to support the materials. It also does not flow it down to the suppliers to let them know that there is a change in the requirements so that they can order the fabric or material to make the final products.</a:t>
            </a:r>
          </a:p>
          <a:p>
            <a:r>
              <a:rPr lang="en-US" dirty="0"/>
              <a:t> </a:t>
            </a:r>
          </a:p>
          <a:p>
            <a:r>
              <a:rPr lang="en-US" dirty="0"/>
              <a:t>The new approach will tie-in information from the disparate sub-systems and will reveal any inconsistencies between the planning, requirements compliance, and supplier. It will enable quick identification of issues for downstream deviation planning, help initiating right corrective actions to eliminate gaps between sub-systems, and drive conformance.</a:t>
            </a:r>
          </a:p>
        </p:txBody>
      </p:sp>
    </p:spTree>
    <p:extLst>
      <p:ext uri="{BB962C8B-B14F-4D97-AF65-F5344CB8AC3E}">
        <p14:creationId xmlns:p14="http://schemas.microsoft.com/office/powerpoint/2010/main" val="2360905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5</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3: </a:t>
            </a:r>
            <a:r>
              <a:rPr lang="en-US" sz="2000" b="1" dirty="0">
                <a:latin typeface="Arial" charset="0"/>
              </a:rPr>
              <a:t>Define MBSE Purpose</a:t>
            </a:r>
            <a:endParaRPr lang="en-US" sz="2000" b="1" dirty="0"/>
          </a:p>
        </p:txBody>
      </p:sp>
      <p:sp>
        <p:nvSpPr>
          <p:cNvPr id="5" name="Rectangle 4"/>
          <p:cNvSpPr/>
          <p:nvPr/>
        </p:nvSpPr>
        <p:spPr>
          <a:xfrm>
            <a:off x="114300" y="981072"/>
            <a:ext cx="8559800" cy="307777"/>
          </a:xfrm>
          <a:prstGeom prst="rect">
            <a:avLst/>
          </a:prstGeom>
        </p:spPr>
        <p:txBody>
          <a:bodyPr wrap="square">
            <a:spAutoFit/>
          </a:bodyPr>
          <a:lstStyle/>
          <a:p>
            <a:r>
              <a:rPr lang="en-US" dirty="0"/>
              <a:t>What are the purposes of your MBSE effort? Describe the financial and non-financial benefits you expect.</a:t>
            </a:r>
          </a:p>
        </p:txBody>
      </p:sp>
      <p:sp>
        <p:nvSpPr>
          <p:cNvPr id="6" name="TextBox 1"/>
          <p:cNvSpPr txBox="1"/>
          <p:nvPr/>
        </p:nvSpPr>
        <p:spPr>
          <a:xfrm>
            <a:off x="115711" y="1397674"/>
            <a:ext cx="8204200" cy="2893100"/>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dirty="0"/>
              <a:t>The purpose of the MBSE effort is multi-fold. First, and foremost is the issue of ensuring that the different material datasets existing in disparate databases are aligned. It will also ensure if new materials are introduced, that the material is checked against the database for previous history. If now history is found, it will trigger the testing group to procure the material and set up criteria for testing and ensure that the right people are present to witness the test.  The supplier will know that the testing has been completed so that they can order the part in bulk and will be able to prevent wastage of material, time and cost.. Next, is the issue of quick identification of breakdown in the process to enable timely corrective actions. Another objective of this effort is to ensure objective data-based communication between teams that leads to improved productivity. </a:t>
            </a:r>
          </a:p>
          <a:p>
            <a:endParaRPr lang="en-US" dirty="0"/>
          </a:p>
          <a:p>
            <a:r>
              <a:rPr lang="en-US" dirty="0"/>
              <a:t>All the above will help with financial gains by eliminating waste and a focused efforts towards improved productivity. Besides the financial gains, there are non-financial benefits in terms of worker confidence in their own work environment, improved and stable workflow, and customer satisfaction.  </a:t>
            </a:r>
          </a:p>
        </p:txBody>
      </p:sp>
    </p:spTree>
    <p:extLst>
      <p:ext uri="{BB962C8B-B14F-4D97-AF65-F5344CB8AC3E}">
        <p14:creationId xmlns:p14="http://schemas.microsoft.com/office/powerpoint/2010/main" val="702801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6</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4:</a:t>
            </a:r>
            <a:r>
              <a:rPr lang="en-US" sz="2000" b="1" dirty="0">
                <a:latin typeface="Arial" charset="0"/>
              </a:rPr>
              <a:t> List Major Tenets of MBSE</a:t>
            </a:r>
            <a:endParaRPr lang="en-US" sz="2000" b="1" dirty="0"/>
          </a:p>
        </p:txBody>
      </p:sp>
      <p:sp>
        <p:nvSpPr>
          <p:cNvPr id="5" name="Rectangle 4"/>
          <p:cNvSpPr/>
          <p:nvPr/>
        </p:nvSpPr>
        <p:spPr>
          <a:xfrm>
            <a:off x="114300" y="981072"/>
            <a:ext cx="8858830" cy="307777"/>
          </a:xfrm>
          <a:prstGeom prst="rect">
            <a:avLst/>
          </a:prstGeom>
        </p:spPr>
        <p:txBody>
          <a:bodyPr wrap="square">
            <a:spAutoFit/>
          </a:bodyPr>
          <a:lstStyle/>
          <a:p>
            <a:r>
              <a:rPr lang="en-US" dirty="0"/>
              <a:t>Describe how will you model the system. Briefly describe your approach to each of the major tenets of MBSE.</a:t>
            </a:r>
          </a:p>
        </p:txBody>
      </p:sp>
      <p:sp>
        <p:nvSpPr>
          <p:cNvPr id="6" name="TextBox 1"/>
          <p:cNvSpPr txBox="1"/>
          <p:nvPr/>
        </p:nvSpPr>
        <p:spPr>
          <a:xfrm>
            <a:off x="115711" y="1446515"/>
            <a:ext cx="8509000" cy="4832092"/>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b="1" dirty="0"/>
              <a:t>Central Model or Federation of Models</a:t>
            </a:r>
            <a:r>
              <a:rPr lang="en-US" dirty="0"/>
              <a:t>: The MBSE system will be integrating the information from the disparate sources, customer, planning, design, compliance, and suppliers. Therefore, the proposed MBSE model is a federation of models.</a:t>
            </a:r>
          </a:p>
          <a:p>
            <a:endParaRPr lang="en-US" dirty="0"/>
          </a:p>
          <a:p>
            <a:r>
              <a:rPr lang="en-US" b="1" dirty="0"/>
              <a:t>Model Views:</a:t>
            </a:r>
            <a:r>
              <a:rPr lang="en-US" dirty="0"/>
              <a:t> The MBSE system will aggregate information from the disparate sources regarding the unit in production and report the deviations and sources of deviations to the end user and stakeholders responsible for taking corrective actions for the observed deviations.</a:t>
            </a:r>
          </a:p>
          <a:p>
            <a:endParaRPr lang="en-US" dirty="0"/>
          </a:p>
          <a:p>
            <a:r>
              <a:rPr lang="en-US" b="1" dirty="0"/>
              <a:t>Model Repository or Library:</a:t>
            </a:r>
            <a:r>
              <a:rPr lang="en-US" dirty="0"/>
              <a:t> The MBSE approach will be an aggregator for the disparate sources of information, so the model could be extended to other similar use cases and could be stored in a library or a repository.</a:t>
            </a:r>
          </a:p>
          <a:p>
            <a:endParaRPr lang="en-US" dirty="0"/>
          </a:p>
          <a:p>
            <a:r>
              <a:rPr lang="en-US" b="1" dirty="0"/>
              <a:t>Standards and Patterns</a:t>
            </a:r>
            <a:r>
              <a:rPr lang="en-US" dirty="0"/>
              <a:t>: The MBSE system will be utilizing codes and web services for compliance data to pull the information from the databases and map them to create a unified information source that is comprehensive and understood by all the stakeholders in entirety. </a:t>
            </a:r>
          </a:p>
          <a:p>
            <a:endParaRPr lang="en-US" dirty="0"/>
          </a:p>
          <a:p>
            <a:r>
              <a:rPr lang="en-US" b="1" dirty="0"/>
              <a:t>Model Checking</a:t>
            </a:r>
            <a:r>
              <a:rPr lang="en-US" dirty="0"/>
              <a:t>: Such models in a manufacturing environment are typically required to be accredited for use before putting them in production. Model checking will take place by a checking the model against the manually maintained exceptions list for completeness and accuracy.</a:t>
            </a:r>
          </a:p>
          <a:p>
            <a:endParaRPr lang="en-US" dirty="0"/>
          </a:p>
          <a:p>
            <a:r>
              <a:rPr lang="en-US" b="1" dirty="0"/>
              <a:t>Ontology</a:t>
            </a:r>
            <a:r>
              <a:rPr lang="en-US" dirty="0"/>
              <a:t>: The MBSE model will use the standard terminologies in this work such as terminologies, web-service, scripted methods, use cases, etc. with defined relationships. </a:t>
            </a:r>
          </a:p>
        </p:txBody>
      </p:sp>
    </p:spTree>
    <p:extLst>
      <p:ext uri="{BB962C8B-B14F-4D97-AF65-F5344CB8AC3E}">
        <p14:creationId xmlns:p14="http://schemas.microsoft.com/office/powerpoint/2010/main" val="2265790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7</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5: </a:t>
            </a:r>
            <a:r>
              <a:rPr lang="en-US" sz="2000" b="1" dirty="0">
                <a:latin typeface="Arial" charset="0"/>
              </a:rPr>
              <a:t>Identify the Most Important Qualities of Great Models</a:t>
            </a:r>
            <a:endParaRPr lang="en-US" sz="2000" dirty="0"/>
          </a:p>
        </p:txBody>
      </p:sp>
      <p:sp>
        <p:nvSpPr>
          <p:cNvPr id="5" name="Rectangle 4"/>
          <p:cNvSpPr/>
          <p:nvPr/>
        </p:nvSpPr>
        <p:spPr>
          <a:xfrm>
            <a:off x="114300" y="981072"/>
            <a:ext cx="8858830" cy="523220"/>
          </a:xfrm>
          <a:prstGeom prst="rect">
            <a:avLst/>
          </a:prstGeom>
        </p:spPr>
        <p:txBody>
          <a:bodyPr wrap="square">
            <a:spAutoFit/>
          </a:bodyPr>
          <a:lstStyle/>
          <a:p>
            <a:r>
              <a:rPr lang="en-US" dirty="0"/>
              <a:t>Reflect on the qualities of great models – what are the top three you are concerned about for your MBSE approach?</a:t>
            </a:r>
          </a:p>
        </p:txBody>
      </p:sp>
      <p:sp>
        <p:nvSpPr>
          <p:cNvPr id="6" name="TextBox 1"/>
          <p:cNvSpPr txBox="1"/>
          <p:nvPr/>
        </p:nvSpPr>
        <p:spPr>
          <a:xfrm>
            <a:off x="114300" y="1648672"/>
            <a:ext cx="8204200" cy="3323987"/>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dirty="0"/>
              <a:t>The top three qualities of model for the chosen MBSE are:</a:t>
            </a:r>
          </a:p>
          <a:p>
            <a:endParaRPr lang="en-US" dirty="0"/>
          </a:p>
          <a:p>
            <a:r>
              <a:rPr lang="en-US" dirty="0"/>
              <a:t>Analyzable and Traceable: The exceptions reported by the aircraft interiors material environment system should be analyzable and traceable. Since the exceptions are determined based on the baseline planning, requirements, compliance and suppliers stored in their databases, it is easy to see where the breakdown happened and what corrective actions are required.</a:t>
            </a:r>
          </a:p>
          <a:p>
            <a:endParaRPr lang="en-US" dirty="0"/>
          </a:p>
          <a:p>
            <a:r>
              <a:rPr lang="en-US" dirty="0"/>
              <a:t>Internally Consistent: The model must be internally consistent to meet its intended objectives in resolving the deviations reported. If there is misalignment between the planning and supplier datasets, it would result in creating the deviations that system intends to avoid.</a:t>
            </a:r>
          </a:p>
          <a:p>
            <a:endParaRPr lang="en-US" dirty="0"/>
          </a:p>
          <a:p>
            <a:r>
              <a:rPr lang="en-US" dirty="0"/>
              <a:t>Availability of Interfaces: The system is expected to operate in a dynamic environment. So, the accessible interfaces to the underlying data and outputs at all times is a crucial requirement to report the correct manufacturing deviations and ensure that the right material is being used on the right sub-system.</a:t>
            </a:r>
          </a:p>
        </p:txBody>
      </p:sp>
    </p:spTree>
    <p:extLst>
      <p:ext uri="{BB962C8B-B14F-4D97-AF65-F5344CB8AC3E}">
        <p14:creationId xmlns:p14="http://schemas.microsoft.com/office/powerpoint/2010/main" val="2874951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8</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6: </a:t>
            </a:r>
            <a:r>
              <a:rPr lang="en-US" sz="2000" b="1" dirty="0">
                <a:latin typeface="Arial" charset="0"/>
              </a:rPr>
              <a:t>Identify Systems Engineering Tasks</a:t>
            </a:r>
            <a:endParaRPr lang="en-US" sz="2000" dirty="0"/>
          </a:p>
        </p:txBody>
      </p:sp>
      <p:sp>
        <p:nvSpPr>
          <p:cNvPr id="5" name="Rectangle 4"/>
          <p:cNvSpPr/>
          <p:nvPr/>
        </p:nvSpPr>
        <p:spPr>
          <a:xfrm>
            <a:off x="114300" y="981072"/>
            <a:ext cx="8858830" cy="738664"/>
          </a:xfrm>
          <a:prstGeom prst="rect">
            <a:avLst/>
          </a:prstGeom>
        </p:spPr>
        <p:txBody>
          <a:bodyPr wrap="square">
            <a:spAutoFit/>
          </a:bodyPr>
          <a:lstStyle/>
          <a:p>
            <a:r>
              <a:rPr lang="en-US" dirty="0"/>
              <a:t>Systems engineering has a variety of different tasks depending upon its role in the organization such as interface management, change management, facilitate information transfer. Which of these or other tasks in your view are applicable to your chosen MBSE strategy? </a:t>
            </a:r>
          </a:p>
        </p:txBody>
      </p:sp>
      <p:sp>
        <p:nvSpPr>
          <p:cNvPr id="6" name="TextBox 1"/>
          <p:cNvSpPr txBox="1"/>
          <p:nvPr/>
        </p:nvSpPr>
        <p:spPr>
          <a:xfrm>
            <a:off x="114300" y="2134365"/>
            <a:ext cx="8597900" cy="1384995"/>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dirty="0"/>
              <a:t>In the proposed MBSE model the relevant system engineering tasks will be interface management and facilitation of gathering of information as well as information transfer. The system will need to interface with different databases having their own structure and ensure alignment between the sources of information (inputs). The other task will be facilitating transfer of information (outputs) that is understandable, verifiable and actionable. Communicating the requirements to the different stakeholders and making sure that the end product is what the customer requested as long as it is within the regulatory framework.</a:t>
            </a:r>
          </a:p>
        </p:txBody>
      </p:sp>
    </p:spTree>
    <p:extLst>
      <p:ext uri="{BB962C8B-B14F-4D97-AF65-F5344CB8AC3E}">
        <p14:creationId xmlns:p14="http://schemas.microsoft.com/office/powerpoint/2010/main" val="2373160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9</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1</a:t>
            </a:r>
            <a:r>
              <a:rPr lang="en-US" sz="2000" b="1" dirty="0"/>
              <a:t>: Develop Five Queries for Your System</a:t>
            </a:r>
          </a:p>
        </p:txBody>
      </p:sp>
      <p:graphicFrame>
        <p:nvGraphicFramePr>
          <p:cNvPr id="5" name="Table 4"/>
          <p:cNvGraphicFramePr>
            <a:graphicFrameLocks noGrp="1"/>
          </p:cNvGraphicFramePr>
          <p:nvPr>
            <p:extLst/>
          </p:nvPr>
        </p:nvGraphicFramePr>
        <p:xfrm>
          <a:off x="631595" y="3104018"/>
          <a:ext cx="7786540" cy="3261360"/>
        </p:xfrm>
        <a:graphic>
          <a:graphicData uri="http://schemas.openxmlformats.org/drawingml/2006/table">
            <a:tbl>
              <a:tblPr firstRow="1" bandRow="1">
                <a:tableStyleId>{2D5ABB26-0587-4C30-8999-92F81FD0307C}</a:tableStyleId>
              </a:tblPr>
              <a:tblGrid>
                <a:gridCol w="2780908">
                  <a:extLst>
                    <a:ext uri="{9D8B030D-6E8A-4147-A177-3AD203B41FA5}">
                      <a16:colId xmlns:a16="http://schemas.microsoft.com/office/drawing/2014/main" val="20000"/>
                    </a:ext>
                  </a:extLst>
                </a:gridCol>
                <a:gridCol w="5005632">
                  <a:extLst>
                    <a:ext uri="{9D8B030D-6E8A-4147-A177-3AD203B41FA5}">
                      <a16:colId xmlns:a16="http://schemas.microsoft.com/office/drawing/2014/main" val="20001"/>
                    </a:ext>
                  </a:extLst>
                </a:gridCol>
              </a:tblGrid>
              <a:tr h="247932">
                <a:tc>
                  <a:txBody>
                    <a:bodyPr/>
                    <a:lstStyle/>
                    <a:p>
                      <a:pPr algn="ctr"/>
                      <a:r>
                        <a:rPr lang="en-US" sz="1600" dirty="0"/>
                        <a:t>Query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Rationale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971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Will</a:t>
                      </a:r>
                      <a:r>
                        <a:rPr lang="en-US" sz="1400" baseline="0" dirty="0"/>
                        <a:t> the material and finish be satisfactory for the customer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i="1" dirty="0"/>
                        <a:t>The Customer will be the person who will be flying in the aircraft and they need to be satisfied with the selection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494430">
                <a:tc>
                  <a:txBody>
                    <a:bodyPr/>
                    <a:lstStyle/>
                    <a:p>
                      <a:pPr algn="ctr"/>
                      <a:r>
                        <a:rPr lang="en-US" sz="1400" dirty="0"/>
                        <a:t>Is the</a:t>
                      </a:r>
                      <a:r>
                        <a:rPr lang="en-US" sz="1400" baseline="0" dirty="0"/>
                        <a:t> material for the part available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i="1" dirty="0"/>
                        <a:t>Sometimes</a:t>
                      </a:r>
                      <a:r>
                        <a:rPr lang="en-US" sz="1200" i="1" baseline="0" dirty="0"/>
                        <a:t> the material may be something they saw in a magazine or some other location. Need to know where to procure the material from.</a:t>
                      </a: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488553">
                <a:tc>
                  <a:txBody>
                    <a:bodyPr/>
                    <a:lstStyle/>
                    <a:p>
                      <a:pPr algn="ctr"/>
                      <a:r>
                        <a:rPr lang="en-US" sz="1400" dirty="0"/>
                        <a:t>Is the manufacturing</a:t>
                      </a:r>
                      <a:r>
                        <a:rPr lang="en-US" sz="1400" baseline="0" dirty="0"/>
                        <a:t> plan aligned with the deliverables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i="1" dirty="0"/>
                        <a:t>The Material may be metal or plastic or fabric.</a:t>
                      </a:r>
                      <a:r>
                        <a:rPr lang="en-US" sz="1200" i="1" baseline="0" dirty="0"/>
                        <a:t> It is important to know the combustion characteristics of the material</a:t>
                      </a: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494430">
                <a:tc>
                  <a:txBody>
                    <a:bodyPr/>
                    <a:lstStyle/>
                    <a:p>
                      <a:pPr algn="ctr"/>
                      <a:r>
                        <a:rPr lang="en-US" sz="1400" dirty="0"/>
                        <a:t>Are all the requirements met for the parts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i="1" dirty="0"/>
                        <a:t>FAA</a:t>
                      </a:r>
                      <a:r>
                        <a:rPr lang="en-US" sz="1200" i="1" baseline="0" dirty="0"/>
                        <a:t> has strict guidelines for materials that go on an aircraft for safety reasons. Other requirements need to be mapped to planning and processing of parts.</a:t>
                      </a: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r h="494430">
                <a:tc>
                  <a:txBody>
                    <a:bodyPr/>
                    <a:lstStyle/>
                    <a:p>
                      <a:pPr algn="ctr"/>
                      <a:r>
                        <a:rPr lang="en-US" sz="1400" dirty="0"/>
                        <a:t>Is</a:t>
                      </a:r>
                      <a:r>
                        <a:rPr lang="en-US" sz="1400" baseline="0" dirty="0"/>
                        <a:t> the database of parts reconciled with the parts on the factory floor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i="1" dirty="0"/>
                        <a:t>The</a:t>
                      </a:r>
                      <a:r>
                        <a:rPr lang="en-US" sz="1200" i="1" baseline="0" dirty="0"/>
                        <a:t> Visualization system for the database will provide visibility for manufacturing exceptions for downstream processing.</a:t>
                      </a: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6410459"/>
                  </a:ext>
                </a:extLst>
              </a:tr>
            </a:tbl>
          </a:graphicData>
        </a:graphic>
      </p:graphicFrame>
      <p:sp>
        <p:nvSpPr>
          <p:cNvPr id="6" name="Rectangle 5"/>
          <p:cNvSpPr/>
          <p:nvPr/>
        </p:nvSpPr>
        <p:spPr>
          <a:xfrm>
            <a:off x="115711" y="951749"/>
            <a:ext cx="8469489" cy="2031325"/>
          </a:xfrm>
          <a:prstGeom prst="rect">
            <a:avLst/>
          </a:prstGeom>
        </p:spPr>
        <p:txBody>
          <a:bodyPr wrap="square">
            <a:spAutoFit/>
          </a:bodyPr>
          <a:lstStyle/>
          <a:p>
            <a:r>
              <a:rPr lang="en-US" sz="1400" dirty="0"/>
              <a:t>As you know by now, models provide a good deal more than just a collection of attractive diagrams. Models are often stored in repositories with a defined data structure. Like databases, model repositories make it possible to query the model for specific information, e.g. an impact analysis when changing a requirement. SysML doesn't define a query language, and most modeling tools allow the user to write a script to query the model. You can write queries like "are all actions allocated to parts?", "are all requirements satisfied?" and so on.</a:t>
            </a:r>
          </a:p>
          <a:p>
            <a:endParaRPr lang="en-US" sz="1400" dirty="0"/>
          </a:p>
          <a:p>
            <a:r>
              <a:rPr lang="en-US" sz="1400" dirty="0"/>
              <a:t>If you had a full data model available for your system, what would be five of the most important queries you would write to inform your system engineering functions?</a:t>
            </a:r>
          </a:p>
        </p:txBody>
      </p:sp>
    </p:spTree>
    <p:extLst>
      <p:ext uri="{BB962C8B-B14F-4D97-AF65-F5344CB8AC3E}">
        <p14:creationId xmlns:p14="http://schemas.microsoft.com/office/powerpoint/2010/main" val="2259654624"/>
      </p:ext>
    </p:extLst>
  </p:cSld>
  <p:clrMapOvr>
    <a:masterClrMapping/>
  </p:clrMapOvr>
</p:sld>
</file>

<file path=ppt/theme/theme1.xml><?xml version="1.0" encoding="utf-8"?>
<a:theme xmlns:a="http://schemas.openxmlformats.org/drawingml/2006/main" name="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7784</TotalTime>
  <Words>2361</Words>
  <Application>Microsoft Office PowerPoint</Application>
  <PresentationFormat>On-screen Show (4:3)</PresentationFormat>
  <Paragraphs>181</Paragraphs>
  <Slides>17</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Source Sans Pro</vt:lpstr>
      <vt:lpstr>Times New Roman</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C3W3: Best Practice P1 Validation Systems</dc:title>
  <dc:subject/>
  <dc:creator>James Stanton</dc:creator>
  <cp:keywords/>
  <dc:description/>
  <cp:lastModifiedBy>Jacoby, Chad L CAPT</cp:lastModifiedBy>
  <cp:revision>229</cp:revision>
  <dcterms:modified xsi:type="dcterms:W3CDTF">2019-12-16T16:59:51Z</dcterms:modified>
  <cp:category/>
</cp:coreProperties>
</file>