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 id="2147483671" r:id="rId5"/>
  </p:sldMasterIdLst>
  <p:notesMasterIdLst>
    <p:notesMasterId r:id="rId23"/>
  </p:notesMasterIdLst>
  <p:handoutMasterIdLst>
    <p:handoutMasterId r:id="rId24"/>
  </p:handoutMasterIdLst>
  <p:sldIdLst>
    <p:sldId id="256" r:id="rId6"/>
    <p:sldId id="318" r:id="rId7"/>
    <p:sldId id="289" r:id="rId8"/>
    <p:sldId id="297" r:id="rId9"/>
    <p:sldId id="298" r:id="rId10"/>
    <p:sldId id="299" r:id="rId11"/>
    <p:sldId id="300" r:id="rId12"/>
    <p:sldId id="301" r:id="rId13"/>
    <p:sldId id="302" r:id="rId14"/>
    <p:sldId id="303" r:id="rId15"/>
    <p:sldId id="304" r:id="rId16"/>
    <p:sldId id="305" r:id="rId17"/>
    <p:sldId id="310" r:id="rId18"/>
    <p:sldId id="312" r:id="rId19"/>
    <p:sldId id="313" r:id="rId20"/>
    <p:sldId id="314" r:id="rId21"/>
    <p:sldId id="317" r:id="rId22"/>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Default Section" id="{36BA8F7A-0B03-4746-BAD3-3E96071FB8B6}">
          <p14:sldIdLst>
            <p14:sldId id="256"/>
            <p14:sldId id="318"/>
          </p14:sldIdLst>
        </p14:section>
        <p14:section name="Week 1 Project" id="{4D01BB91-ECDA-4141-9859-023FE47B820A}">
          <p14:sldIdLst>
            <p14:sldId id="289"/>
            <p14:sldId id="297"/>
            <p14:sldId id="298"/>
            <p14:sldId id="299"/>
            <p14:sldId id="300"/>
            <p14:sldId id="301"/>
          </p14:sldIdLst>
        </p14:section>
        <p14:section name="Week 2 Project" id="{F5F169C2-9401-FA44-BB49-62518AD68DF4}">
          <p14:sldIdLst>
            <p14:sldId id="302"/>
            <p14:sldId id="303"/>
            <p14:sldId id="304"/>
            <p14:sldId id="305"/>
          </p14:sldIdLst>
        </p14:section>
        <p14:section name="Your Critique" id="{D6CCB759-5CFE-8C4B-961C-9F7A8292BCF5}">
          <p14:sldIdLst>
            <p14:sldId id="310"/>
            <p14:sldId id="312"/>
            <p14:sldId id="313"/>
            <p14:sldId id="314"/>
            <p14:sldId id="31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4174">
          <p15:clr>
            <a:srgbClr val="A4A3A4"/>
          </p15:clr>
        </p15:guide>
        <p15:guide id="4" orient="horz" pos="113">
          <p15:clr>
            <a:srgbClr val="A4A3A4"/>
          </p15:clr>
        </p15:guide>
        <p15:guide id="5" orient="horz" pos="2214">
          <p15:clr>
            <a:srgbClr val="A4A3A4"/>
          </p15:clr>
        </p15:guide>
        <p15:guide id="6" pos="5574">
          <p15:clr>
            <a:srgbClr val="A4A3A4"/>
          </p15:clr>
        </p15:guide>
        <p15:guide id="7" pos="279">
          <p15:clr>
            <a:srgbClr val="A4A3A4"/>
          </p15:clr>
        </p15:guide>
        <p15:guide id="8" pos="1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cmAuthor id="2" name="Nathan  Benjamin" initials="" lastIdx="1" clrIdx="1"/>
  <p:cmAuthor id="3" name="Daniel Adsit" initials="DA"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1B30"/>
    <a:srgbClr val="3489C7"/>
    <a:srgbClr val="8A8B8C"/>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C10844-6A83-48D5-9B4F-71B9877E9671}" v="4" dt="2020-01-07T15:50:48.949"/>
  </p1510:revLst>
</p1510:revInfo>
</file>

<file path=ppt/tableStyles.xml><?xml version="1.0" encoding="utf-8"?>
<a:tblStyleLst xmlns:a="http://schemas.openxmlformats.org/drawingml/2006/main" def="{90651C3A-4460-11DB-9652-00E08161165F}">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25" autoAdjust="0"/>
    <p:restoredTop sz="94886" autoAdjust="0"/>
  </p:normalViewPr>
  <p:slideViewPr>
    <p:cSldViewPr snapToGrid="0" snapToObjects="1">
      <p:cViewPr varScale="1">
        <p:scale>
          <a:sx n="81" d="100"/>
          <a:sy n="81" d="100"/>
        </p:scale>
        <p:origin x="998" y="62"/>
      </p:cViewPr>
      <p:guideLst>
        <p:guide orient="horz" pos="2160"/>
        <p:guide pos="2880"/>
        <p:guide orient="horz" pos="4174"/>
        <p:guide orient="horz" pos="113"/>
        <p:guide orient="horz" pos="2214"/>
        <p:guide pos="5574"/>
        <p:guide pos="279"/>
        <p:guide pos="1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deep Sidhu" userId="0fc0fdfd-0e11-4d8e-b5ec-5fdae18aa781" providerId="ADAL" clId="{59C10844-6A83-48D5-9B4F-71B9877E9671}"/>
    <pc:docChg chg="custSel modSld modMainMaster">
      <pc:chgData name="Amardeep Sidhu" userId="0fc0fdfd-0e11-4d8e-b5ec-5fdae18aa781" providerId="ADAL" clId="{59C10844-6A83-48D5-9B4F-71B9877E9671}" dt="2020-01-08T10:14:56.338" v="529" actId="1037"/>
      <pc:docMkLst>
        <pc:docMk/>
      </pc:docMkLst>
      <pc:sldChg chg="modSp">
        <pc:chgData name="Amardeep Sidhu" userId="0fc0fdfd-0e11-4d8e-b5ec-5fdae18aa781" providerId="ADAL" clId="{59C10844-6A83-48D5-9B4F-71B9877E9671}" dt="2020-01-08T10:03:09.354" v="313" actId="20577"/>
        <pc:sldMkLst>
          <pc:docMk/>
          <pc:sldMk cId="724077772" sldId="299"/>
        </pc:sldMkLst>
        <pc:spChg chg="mod">
          <ac:chgData name="Amardeep Sidhu" userId="0fc0fdfd-0e11-4d8e-b5ec-5fdae18aa781" providerId="ADAL" clId="{59C10844-6A83-48D5-9B4F-71B9877E9671}" dt="2020-01-08T10:03:09.354" v="313" actId="20577"/>
          <ac:spMkLst>
            <pc:docMk/>
            <pc:sldMk cId="724077772" sldId="299"/>
            <ac:spMk id="6" creationId="{00000000-0000-0000-0000-000000000000}"/>
          </ac:spMkLst>
        </pc:spChg>
      </pc:sldChg>
      <pc:sldChg chg="modSp">
        <pc:chgData name="Amardeep Sidhu" userId="0fc0fdfd-0e11-4d8e-b5ec-5fdae18aa781" providerId="ADAL" clId="{59C10844-6A83-48D5-9B4F-71B9877E9671}" dt="2020-01-08T10:14:56.338" v="529" actId="1037"/>
        <pc:sldMkLst>
          <pc:docMk/>
          <pc:sldMk cId="1828112441" sldId="302"/>
        </pc:sldMkLst>
        <pc:graphicFrameChg chg="mod modGraphic">
          <ac:chgData name="Amardeep Sidhu" userId="0fc0fdfd-0e11-4d8e-b5ec-5fdae18aa781" providerId="ADAL" clId="{59C10844-6A83-48D5-9B4F-71B9877E9671}" dt="2020-01-08T10:14:56.338" v="529" actId="1037"/>
          <ac:graphicFrameMkLst>
            <pc:docMk/>
            <pc:sldMk cId="1828112441" sldId="302"/>
            <ac:graphicFrameMk id="5" creationId="{00000000-0000-0000-0000-000000000000}"/>
          </ac:graphicFrameMkLst>
        </pc:graphicFrameChg>
      </pc:sldChg>
      <pc:sldChg chg="addSp delSp">
        <pc:chgData name="Amardeep Sidhu" userId="0fc0fdfd-0e11-4d8e-b5ec-5fdae18aa781" providerId="ADAL" clId="{59C10844-6A83-48D5-9B4F-71B9877E9671}" dt="2020-01-07T11:35:35.861" v="5"/>
        <pc:sldMkLst>
          <pc:docMk/>
          <pc:sldMk cId="1354772880" sldId="303"/>
        </pc:sldMkLst>
        <pc:spChg chg="del">
          <ac:chgData name="Amardeep Sidhu" userId="0fc0fdfd-0e11-4d8e-b5ec-5fdae18aa781" providerId="ADAL" clId="{59C10844-6A83-48D5-9B4F-71B9877E9671}" dt="2020-01-07T11:35:34.712" v="4" actId="478"/>
          <ac:spMkLst>
            <pc:docMk/>
            <pc:sldMk cId="1354772880" sldId="303"/>
            <ac:spMk id="2" creationId="{A9404D93-D2BD-4484-BFA8-0FFE76B49A47}"/>
          </ac:spMkLst>
        </pc:spChg>
        <pc:picChg chg="add">
          <ac:chgData name="Amardeep Sidhu" userId="0fc0fdfd-0e11-4d8e-b5ec-5fdae18aa781" providerId="ADAL" clId="{59C10844-6A83-48D5-9B4F-71B9877E9671}" dt="2020-01-07T11:35:35.861" v="5"/>
          <ac:picMkLst>
            <pc:docMk/>
            <pc:sldMk cId="1354772880" sldId="303"/>
            <ac:picMk id="5" creationId="{37F6C4D4-CC5F-476E-9CCD-DF7EA9151B2B}"/>
          </ac:picMkLst>
        </pc:picChg>
      </pc:sldChg>
      <pc:sldChg chg="addSp delSp modSp">
        <pc:chgData name="Amardeep Sidhu" userId="0fc0fdfd-0e11-4d8e-b5ec-5fdae18aa781" providerId="ADAL" clId="{59C10844-6A83-48D5-9B4F-71B9877E9671}" dt="2020-01-07T11:36:04.261" v="9" actId="1076"/>
        <pc:sldMkLst>
          <pc:docMk/>
          <pc:sldMk cId="161536442" sldId="304"/>
        </pc:sldMkLst>
        <pc:spChg chg="del">
          <ac:chgData name="Amardeep Sidhu" userId="0fc0fdfd-0e11-4d8e-b5ec-5fdae18aa781" providerId="ADAL" clId="{59C10844-6A83-48D5-9B4F-71B9877E9671}" dt="2020-01-07T11:35:43.453" v="6" actId="478"/>
          <ac:spMkLst>
            <pc:docMk/>
            <pc:sldMk cId="161536442" sldId="304"/>
            <ac:spMk id="6" creationId="{089C264B-CB42-4645-9F62-792F9175C3F9}"/>
          </ac:spMkLst>
        </pc:spChg>
        <pc:picChg chg="add mod">
          <ac:chgData name="Amardeep Sidhu" userId="0fc0fdfd-0e11-4d8e-b5ec-5fdae18aa781" providerId="ADAL" clId="{59C10844-6A83-48D5-9B4F-71B9877E9671}" dt="2020-01-07T11:36:04.261" v="9" actId="1076"/>
          <ac:picMkLst>
            <pc:docMk/>
            <pc:sldMk cId="161536442" sldId="304"/>
            <ac:picMk id="2" creationId="{13C39574-8F34-493C-85AB-3BBB9C194118}"/>
          </ac:picMkLst>
        </pc:picChg>
      </pc:sldChg>
      <pc:sldChg chg="addSp delSp">
        <pc:chgData name="Amardeep Sidhu" userId="0fc0fdfd-0e11-4d8e-b5ec-5fdae18aa781" providerId="ADAL" clId="{59C10844-6A83-48D5-9B4F-71B9877E9671}" dt="2020-01-07T15:44:28.921" v="11"/>
        <pc:sldMkLst>
          <pc:docMk/>
          <pc:sldMk cId="1711313884" sldId="305"/>
        </pc:sldMkLst>
        <pc:spChg chg="del">
          <ac:chgData name="Amardeep Sidhu" userId="0fc0fdfd-0e11-4d8e-b5ec-5fdae18aa781" providerId="ADAL" clId="{59C10844-6A83-48D5-9B4F-71B9877E9671}" dt="2020-01-07T15:44:25.199" v="10" actId="478"/>
          <ac:spMkLst>
            <pc:docMk/>
            <pc:sldMk cId="1711313884" sldId="305"/>
            <ac:spMk id="6" creationId="{2AF2CBA4-F034-46F4-93F8-D52E7331512D}"/>
          </ac:spMkLst>
        </pc:spChg>
        <pc:picChg chg="add">
          <ac:chgData name="Amardeep Sidhu" userId="0fc0fdfd-0e11-4d8e-b5ec-5fdae18aa781" providerId="ADAL" clId="{59C10844-6A83-48D5-9B4F-71B9877E9671}" dt="2020-01-07T15:44:28.921" v="11"/>
          <ac:picMkLst>
            <pc:docMk/>
            <pc:sldMk cId="1711313884" sldId="305"/>
            <ac:picMk id="2" creationId="{B6234C4E-1F67-48F8-9326-A4A8C1685D51}"/>
          </ac:picMkLst>
        </pc:picChg>
      </pc:sldChg>
      <pc:sldMasterChg chg="modSp">
        <pc:chgData name="Amardeep Sidhu" userId="0fc0fdfd-0e11-4d8e-b5ec-5fdae18aa781" providerId="ADAL" clId="{59C10844-6A83-48D5-9B4F-71B9877E9671}" dt="2020-01-07T11:34:18.640" v="1" actId="20577"/>
        <pc:sldMasterMkLst>
          <pc:docMk/>
          <pc:sldMasterMk cId="0" sldId="2147483668"/>
        </pc:sldMasterMkLst>
        <pc:spChg chg="mod">
          <ac:chgData name="Amardeep Sidhu" userId="0fc0fdfd-0e11-4d8e-b5ec-5fdae18aa781" providerId="ADAL" clId="{59C10844-6A83-48D5-9B4F-71B9877E9671}" dt="2020-01-07T11:34:18.640" v="1" actId="20577"/>
          <ac:spMkLst>
            <pc:docMk/>
            <pc:sldMasterMk cId="0" sldId="2147483668"/>
            <ac:spMk id="9" creationId="{00000000-0000-0000-0000-000000000000}"/>
          </ac:spMkLst>
        </pc:spChg>
      </pc:sldMasterChg>
      <pc:sldMasterChg chg="modSp">
        <pc:chgData name="Amardeep Sidhu" userId="0fc0fdfd-0e11-4d8e-b5ec-5fdae18aa781" providerId="ADAL" clId="{59C10844-6A83-48D5-9B4F-71B9877E9671}" dt="2020-01-07T11:34:24.503" v="3" actId="20577"/>
        <pc:sldMasterMkLst>
          <pc:docMk/>
          <pc:sldMasterMk cId="2098062171" sldId="2147483671"/>
        </pc:sldMasterMkLst>
        <pc:spChg chg="mod">
          <ac:chgData name="Amardeep Sidhu" userId="0fc0fdfd-0e11-4d8e-b5ec-5fdae18aa781" providerId="ADAL" clId="{59C10844-6A83-48D5-9B4F-71B9877E9671}" dt="2020-01-07T11:34:24.503" v="3" actId="20577"/>
          <ac:spMkLst>
            <pc:docMk/>
            <pc:sldMasterMk cId="2098062171" sldId="2147483671"/>
            <ac:spMk id="7"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60BF01-E03B-0740-9C8E-3153BAA4A970}" type="datetimeFigureOut">
              <a:rPr lang="en-US" smtClean="0"/>
              <a:t>1/8/2020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A6A1BB-E0F7-A54B-8A92-AD65D4FAC85E}" type="slidenum">
              <a:rPr lang="en-US" smtClean="0"/>
              <a:t>‹#›</a:t>
            </a:fld>
            <a:endParaRPr lang="en-US"/>
          </a:p>
        </p:txBody>
      </p:sp>
    </p:spTree>
    <p:extLst>
      <p:ext uri="{BB962C8B-B14F-4D97-AF65-F5344CB8AC3E}">
        <p14:creationId xmlns:p14="http://schemas.microsoft.com/office/powerpoint/2010/main" val="15685373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0976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8149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5810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5001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0553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2435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0587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429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9936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9152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0696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7562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5994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7898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7736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3682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9950083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2019. Massachusetts Institute of Technology. All rights reserved.</a:t>
            </a:r>
          </a:p>
        </p:txBody>
      </p:sp>
      <p:sp>
        <p:nvSpPr>
          <p:cNvPr id="7" name="Rectangle 6"/>
          <p:cNvSpPr/>
          <p:nvPr userDrawn="1"/>
        </p:nvSpPr>
        <p:spPr>
          <a:xfrm>
            <a:off x="-8640" y="-1"/>
            <a:ext cx="4800600" cy="357337"/>
          </a:xfrm>
          <a:prstGeom prst="rect">
            <a:avLst/>
          </a:prstGeom>
          <a:solidFill>
            <a:srgbClr val="00A9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Shape 64"/>
          <p:cNvSpPr txBox="1"/>
          <p:nvPr userDrawn="1"/>
        </p:nvSpPr>
        <p:spPr>
          <a:xfrm>
            <a:off x="135608" y="31314"/>
            <a:ext cx="4790797" cy="527767"/>
          </a:xfrm>
          <a:prstGeom prst="rect">
            <a:avLst/>
          </a:prstGeom>
          <a:noFill/>
          <a:ln>
            <a:noFill/>
          </a:ln>
        </p:spPr>
        <p:txBody>
          <a:bodyPr lIns="91425" tIns="45700" rIns="91425" bIns="45700" anchor="t" anchorCtr="0">
            <a:noAutofit/>
          </a:bodyPr>
          <a:lstStyle/>
          <a:p>
            <a:pPr algn="l">
              <a:buClr>
                <a:schemeClr val="lt1"/>
              </a:buClr>
              <a:buSzPct val="25000"/>
            </a:pPr>
            <a:r>
              <a:rPr lang="en-US" sz="1100" b="1" i="0" dirty="0">
                <a:solidFill>
                  <a:srgbClr val="FFFFFF"/>
                </a:solidFill>
                <a:latin typeface="Arial"/>
                <a:ea typeface="Source Sans Pro"/>
                <a:cs typeface="Arial"/>
                <a:sym typeface="Source Sans Pro"/>
              </a:rPr>
              <a:t>Model-Based</a:t>
            </a:r>
            <a:r>
              <a:rPr lang="en-US" sz="1100" b="1" i="0" baseline="0" dirty="0">
                <a:solidFill>
                  <a:srgbClr val="FFFFFF"/>
                </a:solidFill>
                <a:latin typeface="Arial"/>
                <a:ea typeface="Source Sans Pro"/>
                <a:cs typeface="Arial"/>
                <a:sym typeface="Source Sans Pro"/>
              </a:rPr>
              <a:t> Systems</a:t>
            </a:r>
            <a:r>
              <a:rPr lang="en-US" sz="1100" b="1" i="0" dirty="0">
                <a:solidFill>
                  <a:srgbClr val="FFFFFF"/>
                </a:solidFill>
                <a:latin typeface="Arial"/>
                <a:ea typeface="Source Sans Pro"/>
                <a:cs typeface="Arial"/>
                <a:sym typeface="Source Sans Pro"/>
              </a:rPr>
              <a:t> Engineering: Documentation and Analysis</a:t>
            </a:r>
            <a:endParaRPr lang="en-US" sz="1100" b="0" i="1" dirty="0">
              <a:solidFill>
                <a:srgbClr val="565656"/>
              </a:solidFill>
              <a:latin typeface="Arial"/>
              <a:ea typeface="Source Sans Pro"/>
              <a:cs typeface="Arial"/>
              <a:sym typeface="Source Sans Pro"/>
            </a:endParaRPr>
          </a:p>
        </p:txBody>
      </p:sp>
      <p:pic>
        <p:nvPicPr>
          <p:cNvPr id="8" name="Picture 7">
            <a:extLst>
              <a:ext uri="{FF2B5EF4-FFF2-40B4-BE49-F238E27FC236}">
                <a16:creationId xmlns:a16="http://schemas.microsoft.com/office/drawing/2014/main" id="{6619603A-2F55-5842-9078-B9212CF8F1E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2019. Massachusetts Institute of Technology. All rights reserved.</a:t>
            </a:r>
          </a:p>
        </p:txBody>
      </p:sp>
    </p:spTree>
    <p:extLst>
      <p:ext uri="{BB962C8B-B14F-4D97-AF65-F5344CB8AC3E}">
        <p14:creationId xmlns:p14="http://schemas.microsoft.com/office/powerpoint/2010/main" val="2098062171"/>
      </p:ext>
    </p:extLst>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sae.org/news/press-room/2018/12/sae-international-releases-updated-visual-chart-for-its-%E2%80%9Clevels-of-driving-automation%E2%80%9D-standard-for-self-driving-vehicle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
        <p:cNvGrpSpPr/>
        <p:nvPr/>
      </p:nvGrpSpPr>
      <p:grpSpPr>
        <a:xfrm>
          <a:off x="0" y="0"/>
          <a:ext cx="0" cy="0"/>
          <a:chOff x="0" y="0"/>
          <a:chExt cx="0" cy="0"/>
        </a:xfrm>
      </p:grpSpPr>
      <p:pic>
        <p:nvPicPr>
          <p:cNvPr id="13" name="Picture 12">
            <a:extLst>
              <a:ext uri="{FF2B5EF4-FFF2-40B4-BE49-F238E27FC236}">
                <a16:creationId xmlns:a16="http://schemas.microsoft.com/office/drawing/2014/main" id="{1CCADD7C-DB75-5F4F-85E0-AB0BCA983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2" y="1870198"/>
            <a:ext cx="9148061" cy="3425765"/>
          </a:xfrm>
          <a:prstGeom prst="rect">
            <a:avLst/>
          </a:prstGeom>
        </p:spPr>
      </p:pic>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a:solidFill>
                  <a:schemeClr val="tx1"/>
                </a:solidFill>
                <a:ea typeface="Source Sans Pro"/>
                <a:sym typeface="Source Sans Pro"/>
              </a:rPr>
              <a:t>Model-Based Systems Engineering: Documentation and Analysis</a:t>
            </a:r>
          </a:p>
          <a:p>
            <a:pPr>
              <a:buClr>
                <a:schemeClr val="lt1"/>
              </a:buClr>
              <a:buSzPct val="25000"/>
            </a:pPr>
            <a:r>
              <a:rPr lang="en-US" i="1" dirty="0">
                <a:solidFill>
                  <a:srgbClr val="565656"/>
                </a:solidFill>
                <a:ea typeface="Source Sans Pro"/>
              </a:rPr>
              <a:t>Week 3: Critiquing an MBSE Approach</a:t>
            </a:r>
            <a:endParaRPr lang="en-US" sz="2000" b="1" dirty="0">
              <a:solidFill>
                <a:schemeClr val="tx1"/>
              </a:solidFill>
              <a:ea typeface="Source Sans Pro"/>
              <a:sym typeface="Source Sans Pro"/>
            </a:endParaRPr>
          </a:p>
        </p:txBody>
      </p:sp>
      <p:sp>
        <p:nvSpPr>
          <p:cNvPr id="5" name="Shape 64"/>
          <p:cNvSpPr txBox="1"/>
          <p:nvPr/>
        </p:nvSpPr>
        <p:spPr>
          <a:xfrm>
            <a:off x="2409761" y="3132087"/>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a:solidFill>
                  <a:schemeClr val="bg1"/>
                </a:solidFill>
                <a:latin typeface="+mj-lt"/>
                <a:ea typeface="Source Sans Pro"/>
                <a:cs typeface="Source Sans Pro"/>
                <a:sym typeface="Source Sans Pro"/>
              </a:rPr>
              <a:t>Name</a:t>
            </a:r>
          </a:p>
        </p:txBody>
      </p:sp>
      <p:sp>
        <p:nvSpPr>
          <p:cNvPr id="10" name="Rectangle 9"/>
          <p:cNvSpPr/>
          <p:nvPr/>
        </p:nvSpPr>
        <p:spPr>
          <a:xfrm>
            <a:off x="2509490" y="3657540"/>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1" name="Text Placeholder 10"/>
          <p:cNvSpPr>
            <a:spLocks noGrp="1"/>
          </p:cNvSpPr>
          <p:nvPr>
            <p:ph type="body" idx="1"/>
          </p:nvPr>
        </p:nvSpPr>
        <p:spPr>
          <a:xfrm>
            <a:off x="2509490" y="3684147"/>
            <a:ext cx="4352544" cy="448056"/>
          </a:xfrm>
        </p:spPr>
        <p:txBody>
          <a:bodyPr/>
          <a:lstStyle/>
          <a:p>
            <a:r>
              <a:rPr lang="en-US" b="1" i="1" dirty="0">
                <a:solidFill>
                  <a:schemeClr val="tx1"/>
                </a:solidFill>
              </a:rPr>
              <a:t>Your Name Surname</a:t>
            </a: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
        <p:nvSpPr>
          <p:cNvPr id="7" name="Rectangle 6"/>
          <p:cNvSpPr/>
          <p:nvPr/>
        </p:nvSpPr>
        <p:spPr>
          <a:xfrm>
            <a:off x="2400965" y="2738678"/>
            <a:ext cx="1302209"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Project </a:t>
            </a:r>
          </a:p>
        </p:txBody>
      </p:sp>
      <p:pic>
        <p:nvPicPr>
          <p:cNvPr id="18" name="Picture 17">
            <a:extLst>
              <a:ext uri="{FF2B5EF4-FFF2-40B4-BE49-F238E27FC236}">
                <a16:creationId xmlns:a16="http://schemas.microsoft.com/office/drawing/2014/main" id="{D34A7C43-5C81-D448-88F7-CBADAECD1E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10</a:t>
            </a:fld>
            <a:endParaRPr lang="en-US" dirty="0">
              <a:latin typeface="Calibri"/>
              <a:ea typeface="Calibri"/>
              <a:cs typeface="Calibri"/>
              <a:sym typeface="Calibri"/>
            </a:endParaRPr>
          </a:p>
        </p:txBody>
      </p:sp>
      <p:sp>
        <p:nvSpPr>
          <p:cNvPr id="6" name="Title 1"/>
          <p:cNvSpPr txBox="1">
            <a:spLocks/>
          </p:cNvSpPr>
          <p:nvPr/>
        </p:nvSpPr>
        <p:spPr>
          <a:xfrm>
            <a:off x="114300" y="438507"/>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buClr>
                <a:srgbClr val="000000"/>
              </a:buClr>
            </a:pPr>
            <a:r>
              <a:rPr lang="en-US" sz="2000" b="1" dirty="0"/>
              <a:t>Step 2: </a:t>
            </a:r>
            <a:r>
              <a:rPr lang="en-US" sz="2000" b="1" dirty="0">
                <a:ea typeface="Source Sans Pro"/>
              </a:rPr>
              <a:t>Develop a Requirements Diagram</a:t>
            </a:r>
            <a:endParaRPr lang="en-US" sz="2000" b="1" dirty="0"/>
          </a:p>
        </p:txBody>
      </p:sp>
      <p:sp>
        <p:nvSpPr>
          <p:cNvPr id="4" name="Rectangle 3"/>
          <p:cNvSpPr/>
          <p:nvPr/>
        </p:nvSpPr>
        <p:spPr>
          <a:xfrm>
            <a:off x="140420" y="943722"/>
            <a:ext cx="8571780" cy="523220"/>
          </a:xfrm>
          <a:prstGeom prst="rect">
            <a:avLst/>
          </a:prstGeom>
        </p:spPr>
        <p:txBody>
          <a:bodyPr wrap="square">
            <a:spAutoFit/>
          </a:bodyPr>
          <a:lstStyle/>
          <a:p>
            <a:r>
              <a:rPr lang="en-US" dirty="0"/>
              <a:t>For the system you chose in Week 1, please create a requirements diagram below. Include at least </a:t>
            </a:r>
            <a:r>
              <a:rPr lang="en-US" u="sng" dirty="0"/>
              <a:t>five requirements</a:t>
            </a:r>
            <a:r>
              <a:rPr lang="en-US" dirty="0"/>
              <a:t>.</a:t>
            </a:r>
          </a:p>
        </p:txBody>
      </p:sp>
      <p:pic>
        <p:nvPicPr>
          <p:cNvPr id="5" name="Picture 4">
            <a:extLst>
              <a:ext uri="{FF2B5EF4-FFF2-40B4-BE49-F238E27FC236}">
                <a16:creationId xmlns:a16="http://schemas.microsoft.com/office/drawing/2014/main" id="{37F6C4D4-CC5F-476E-9CCD-DF7EA9151B2B}"/>
              </a:ext>
            </a:extLst>
          </p:cNvPr>
          <p:cNvPicPr>
            <a:picLocks noChangeAspect="1"/>
          </p:cNvPicPr>
          <p:nvPr/>
        </p:nvPicPr>
        <p:blipFill>
          <a:blip r:embed="rId3"/>
          <a:stretch>
            <a:fillRect/>
          </a:stretch>
        </p:blipFill>
        <p:spPr>
          <a:xfrm>
            <a:off x="0" y="1979839"/>
            <a:ext cx="9144000" cy="2898321"/>
          </a:xfrm>
          <a:prstGeom prst="rect">
            <a:avLst/>
          </a:prstGeom>
        </p:spPr>
      </p:pic>
    </p:spTree>
    <p:extLst>
      <p:ext uri="{BB962C8B-B14F-4D97-AF65-F5344CB8AC3E}">
        <p14:creationId xmlns:p14="http://schemas.microsoft.com/office/powerpoint/2010/main" val="1354772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11</a:t>
            </a:fld>
            <a:endParaRPr lang="en-US" dirty="0">
              <a:latin typeface="Calibri"/>
              <a:ea typeface="Calibri"/>
              <a:cs typeface="Calibri"/>
              <a:sym typeface="Calibri"/>
            </a:endParaRPr>
          </a:p>
        </p:txBody>
      </p:sp>
      <p:sp>
        <p:nvSpPr>
          <p:cNvPr id="5" name="Title 1"/>
          <p:cNvSpPr txBox="1">
            <a:spLocks/>
          </p:cNvSpPr>
          <p:nvPr/>
        </p:nvSpPr>
        <p:spPr>
          <a:xfrm>
            <a:off x="127000" y="473800"/>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buClr>
                <a:srgbClr val="000000"/>
              </a:buClr>
            </a:pPr>
            <a:r>
              <a:rPr lang="en-US" sz="2000" b="1" dirty="0"/>
              <a:t>Step 3: </a:t>
            </a:r>
            <a:r>
              <a:rPr lang="en-US" sz="2000" b="1" dirty="0">
                <a:ea typeface="Source Sans Pro"/>
              </a:rPr>
              <a:t>Develop a Use Case Diagram</a:t>
            </a:r>
            <a:endParaRPr lang="en-US" sz="2000" b="1" dirty="0"/>
          </a:p>
        </p:txBody>
      </p:sp>
      <p:sp>
        <p:nvSpPr>
          <p:cNvPr id="4" name="Rectangle 3"/>
          <p:cNvSpPr/>
          <p:nvPr/>
        </p:nvSpPr>
        <p:spPr>
          <a:xfrm>
            <a:off x="165820" y="887581"/>
            <a:ext cx="8584480" cy="523220"/>
          </a:xfrm>
          <a:prstGeom prst="rect">
            <a:avLst/>
          </a:prstGeom>
        </p:spPr>
        <p:txBody>
          <a:bodyPr wrap="square">
            <a:spAutoFit/>
          </a:bodyPr>
          <a:lstStyle/>
          <a:p>
            <a:r>
              <a:rPr lang="en-US" dirty="0"/>
              <a:t>For the system you chose in Week 1, please create a use case diagram. Please feel free to leverage the format below or create your own.</a:t>
            </a:r>
          </a:p>
        </p:txBody>
      </p:sp>
      <p:pic>
        <p:nvPicPr>
          <p:cNvPr id="2" name="Picture 1">
            <a:extLst>
              <a:ext uri="{FF2B5EF4-FFF2-40B4-BE49-F238E27FC236}">
                <a16:creationId xmlns:a16="http://schemas.microsoft.com/office/drawing/2014/main" id="{13C39574-8F34-493C-85AB-3BBB9C194118}"/>
              </a:ext>
            </a:extLst>
          </p:cNvPr>
          <p:cNvPicPr>
            <a:picLocks noChangeAspect="1"/>
          </p:cNvPicPr>
          <p:nvPr/>
        </p:nvPicPr>
        <p:blipFill>
          <a:blip r:embed="rId3"/>
          <a:stretch>
            <a:fillRect/>
          </a:stretch>
        </p:blipFill>
        <p:spPr>
          <a:xfrm>
            <a:off x="758039" y="1344196"/>
            <a:ext cx="7400041" cy="5158682"/>
          </a:xfrm>
          <a:prstGeom prst="rect">
            <a:avLst/>
          </a:prstGeom>
        </p:spPr>
      </p:pic>
    </p:spTree>
    <p:extLst>
      <p:ext uri="{BB962C8B-B14F-4D97-AF65-F5344CB8AC3E}">
        <p14:creationId xmlns:p14="http://schemas.microsoft.com/office/powerpoint/2010/main" val="161536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12</a:t>
            </a:fld>
            <a:endParaRPr lang="en-US" dirty="0">
              <a:latin typeface="Calibri"/>
              <a:ea typeface="Calibri"/>
              <a:cs typeface="Calibri"/>
              <a:sym typeface="Calibri"/>
            </a:endParaRPr>
          </a:p>
        </p:txBody>
      </p:sp>
      <p:sp>
        <p:nvSpPr>
          <p:cNvPr id="5" name="Title 1"/>
          <p:cNvSpPr txBox="1">
            <a:spLocks/>
          </p:cNvSpPr>
          <p:nvPr/>
        </p:nvSpPr>
        <p:spPr>
          <a:xfrm>
            <a:off x="127000" y="473800"/>
            <a:ext cx="8572500" cy="505215"/>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buClr>
                <a:srgbClr val="000000"/>
              </a:buClr>
            </a:pPr>
            <a:r>
              <a:rPr lang="en-US" sz="2000" b="1" dirty="0"/>
              <a:t>Step 4: </a:t>
            </a:r>
            <a:r>
              <a:rPr lang="en-US" sz="2000" b="1" dirty="0">
                <a:ea typeface="Source Sans Pro"/>
              </a:rPr>
              <a:t>Develop a Behavior or Structure Diagram </a:t>
            </a:r>
            <a:endParaRPr lang="en-US" sz="2000" b="1" dirty="0"/>
          </a:p>
        </p:txBody>
      </p:sp>
      <p:sp>
        <p:nvSpPr>
          <p:cNvPr id="4" name="Rectangle 3"/>
          <p:cNvSpPr/>
          <p:nvPr/>
        </p:nvSpPr>
        <p:spPr>
          <a:xfrm>
            <a:off x="153120" y="887581"/>
            <a:ext cx="8546380" cy="738664"/>
          </a:xfrm>
          <a:prstGeom prst="rect">
            <a:avLst/>
          </a:prstGeom>
        </p:spPr>
        <p:txBody>
          <a:bodyPr wrap="square">
            <a:spAutoFit/>
          </a:bodyPr>
          <a:lstStyle/>
          <a:p>
            <a:r>
              <a:rPr lang="en-US" dirty="0"/>
              <a:t>For the system you chose in Week 1, please create a behavior or structure diagram. You do not need to use an MBSE modeling software; we suggest using  simple shapes available in PowerPoint to represent the blocks, and arrows for direction.</a:t>
            </a:r>
          </a:p>
        </p:txBody>
      </p:sp>
      <p:pic>
        <p:nvPicPr>
          <p:cNvPr id="2" name="Picture 1">
            <a:extLst>
              <a:ext uri="{FF2B5EF4-FFF2-40B4-BE49-F238E27FC236}">
                <a16:creationId xmlns:a16="http://schemas.microsoft.com/office/drawing/2014/main" id="{B6234C4E-1F67-48F8-9326-A4A8C1685D51}"/>
              </a:ext>
            </a:extLst>
          </p:cNvPr>
          <p:cNvPicPr>
            <a:picLocks noChangeAspect="1"/>
          </p:cNvPicPr>
          <p:nvPr/>
        </p:nvPicPr>
        <p:blipFill>
          <a:blip r:embed="rId3"/>
          <a:stretch>
            <a:fillRect/>
          </a:stretch>
        </p:blipFill>
        <p:spPr>
          <a:xfrm>
            <a:off x="0" y="2264670"/>
            <a:ext cx="9144000" cy="2328659"/>
          </a:xfrm>
          <a:prstGeom prst="rect">
            <a:avLst/>
          </a:prstGeom>
        </p:spPr>
      </p:pic>
    </p:spTree>
    <p:extLst>
      <p:ext uri="{BB962C8B-B14F-4D97-AF65-F5344CB8AC3E}">
        <p14:creationId xmlns:p14="http://schemas.microsoft.com/office/powerpoint/2010/main" val="1711313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13</a:t>
            </a:fld>
            <a:endParaRPr lang="en-US" dirty="0">
              <a:latin typeface="Calibri"/>
              <a:ea typeface="Calibri"/>
              <a:cs typeface="Calibri"/>
              <a:sym typeface="Calibri"/>
            </a:endParaRPr>
          </a:p>
        </p:txBody>
      </p:sp>
      <p:sp>
        <p:nvSpPr>
          <p:cNvPr id="4" name="CustomShape 2"/>
          <p:cNvSpPr/>
          <p:nvPr/>
        </p:nvSpPr>
        <p:spPr>
          <a:xfrm>
            <a:off x="228600" y="494361"/>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Week 3 Project: Critiquin</a:t>
            </a:r>
            <a:r>
              <a:rPr lang="en-US" sz="2800" b="1" dirty="0">
                <a:latin typeface="Arial"/>
                <a:ea typeface="Source Sans Pro"/>
              </a:rPr>
              <a:t>g an MBSE Approach</a:t>
            </a:r>
            <a:endParaRPr sz="1600" dirty="0"/>
          </a:p>
        </p:txBody>
      </p:sp>
      <p:sp>
        <p:nvSpPr>
          <p:cNvPr id="5" name="CustomShape 3"/>
          <p:cNvSpPr/>
          <p:nvPr/>
        </p:nvSpPr>
        <p:spPr>
          <a:xfrm>
            <a:off x="228600" y="2111371"/>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latin typeface="Arial"/>
                <a:ea typeface="Source Sans Pro"/>
              </a:rPr>
              <a:t>Overview</a:t>
            </a:r>
            <a:endParaRPr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5045446" y="2036310"/>
            <a:ext cx="3769920" cy="4059690"/>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sz="1400" dirty="0"/>
          </a:p>
          <a:p>
            <a:r>
              <a:rPr lang="en-US" b="1" dirty="0">
                <a:solidFill>
                  <a:srgbClr val="FFFFFF"/>
                </a:solidFill>
                <a:ea typeface="Source Sans Pro"/>
              </a:rPr>
              <a:t>REQUIRED STEPS</a:t>
            </a:r>
            <a:endParaRPr lang="en-US" dirty="0"/>
          </a:p>
          <a:p>
            <a:pPr>
              <a:lnSpc>
                <a:spcPct val="60000"/>
              </a:lnSpc>
            </a:pPr>
            <a:endParaRPr lang="en-US" dirty="0"/>
          </a:p>
          <a:p>
            <a:pPr>
              <a:lnSpc>
                <a:spcPct val="150000"/>
              </a:lnSpc>
            </a:pPr>
            <a:r>
              <a:rPr lang="en-US" b="1" dirty="0">
                <a:solidFill>
                  <a:schemeClr val="bg1"/>
                </a:solidFill>
              </a:rPr>
              <a:t>Step 1: Critique this project following the instructions.</a:t>
            </a:r>
          </a:p>
          <a:p>
            <a:pPr>
              <a:lnSpc>
                <a:spcPct val="150000"/>
              </a:lnSpc>
            </a:pPr>
            <a:r>
              <a:rPr lang="en-US" b="1" dirty="0">
                <a:solidFill>
                  <a:schemeClr val="bg1"/>
                </a:solidFill>
              </a:rPr>
              <a:t>Step 2. Save and upload the project in the platform.</a:t>
            </a:r>
          </a:p>
          <a:p>
            <a:pPr>
              <a:lnSpc>
                <a:spcPct val="150000"/>
              </a:lnSpc>
            </a:pPr>
            <a:r>
              <a:rPr lang="en-US" b="1" dirty="0">
                <a:solidFill>
                  <a:schemeClr val="bg1"/>
                </a:solidFill>
              </a:rPr>
              <a:t>Step 3. Peer review the two critiques from your peers that the platform will automatically assign you.</a:t>
            </a:r>
          </a:p>
        </p:txBody>
      </p:sp>
      <p:sp>
        <p:nvSpPr>
          <p:cNvPr id="8" name="CustomShape 4">
            <a:extLst>
              <a:ext uri="{FF2B5EF4-FFF2-40B4-BE49-F238E27FC236}">
                <a16:creationId xmlns:a16="http://schemas.microsoft.com/office/drawing/2014/main" id="{AA7DD3EA-CD3D-7644-B18D-92E72592A005}"/>
              </a:ext>
            </a:extLst>
          </p:cNvPr>
          <p:cNvSpPr/>
          <p:nvPr/>
        </p:nvSpPr>
        <p:spPr>
          <a:xfrm>
            <a:off x="228600" y="2497526"/>
            <a:ext cx="4794545" cy="38032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r>
              <a:rPr lang="en-US" dirty="0">
                <a:solidFill>
                  <a:srgbClr val="3F3F3F"/>
                </a:solidFill>
                <a:ea typeface="Source Sans Pro"/>
              </a:rPr>
              <a:t>Critique this project MBSE approach covering:</a:t>
            </a:r>
          </a:p>
          <a:p>
            <a:pPr marL="342900" lvl="0" indent="-342900">
              <a:lnSpc>
                <a:spcPct val="150000"/>
              </a:lnSpc>
              <a:buClr>
                <a:schemeClr val="dk1"/>
              </a:buClr>
              <a:buSzPct val="84615"/>
              <a:buAutoNum type="arabicPeriod"/>
            </a:pPr>
            <a:r>
              <a:rPr lang="en-US" dirty="0">
                <a:solidFill>
                  <a:schemeClr val="dk1"/>
                </a:solidFill>
              </a:rPr>
              <a:t>Scope and Purpose (limit 300 words)</a:t>
            </a:r>
          </a:p>
          <a:p>
            <a:pPr marL="342900" indent="-342900">
              <a:lnSpc>
                <a:spcPct val="150000"/>
              </a:lnSpc>
              <a:buClr>
                <a:schemeClr val="dk1"/>
              </a:buClr>
              <a:buSzPct val="84615"/>
              <a:buFont typeface="+mj-lt"/>
              <a:buAutoNum type="arabicPeriod"/>
            </a:pPr>
            <a:r>
              <a:rPr lang="en-US" dirty="0">
                <a:solidFill>
                  <a:schemeClr val="dk1"/>
                </a:solidFill>
              </a:rPr>
              <a:t>Strengths and Weakness (limit 300 words)</a:t>
            </a:r>
          </a:p>
          <a:p>
            <a:pPr marL="342900" indent="-342900">
              <a:lnSpc>
                <a:spcPct val="150000"/>
              </a:lnSpc>
              <a:buClr>
                <a:schemeClr val="dk1"/>
              </a:buClr>
              <a:buSzPct val="84615"/>
              <a:buFontTx/>
              <a:buAutoNum type="arabicPeriod"/>
            </a:pPr>
            <a:r>
              <a:rPr lang="en-US" dirty="0">
                <a:solidFill>
                  <a:schemeClr val="dk1"/>
                </a:solidFill>
              </a:rPr>
              <a:t>Qualities of Great Models (limit 300 words)</a:t>
            </a:r>
          </a:p>
          <a:p>
            <a:pPr marL="342900" indent="-342900">
              <a:lnSpc>
                <a:spcPct val="150000"/>
              </a:lnSpc>
              <a:buClr>
                <a:schemeClr val="dk1"/>
              </a:buClr>
              <a:buSzPct val="84615"/>
              <a:buFontTx/>
              <a:buAutoNum type="arabicPeriod"/>
            </a:pPr>
            <a:r>
              <a:rPr lang="en-US" dirty="0">
                <a:solidFill>
                  <a:schemeClr val="dk1"/>
                </a:solidFill>
              </a:rPr>
              <a:t>Conclusions and Recommendations (limit 300 words)</a:t>
            </a:r>
          </a:p>
          <a:p>
            <a:pPr>
              <a:buClr>
                <a:schemeClr val="dk1"/>
              </a:buClr>
              <a:buSzPct val="84615"/>
            </a:pPr>
            <a:endParaRPr lang="en-US" dirty="0"/>
          </a:p>
          <a:p>
            <a:pPr>
              <a:buClr>
                <a:schemeClr val="dk1"/>
              </a:buClr>
              <a:buSzPct val="84615"/>
            </a:pPr>
            <a:r>
              <a:rPr lang="en-US" dirty="0"/>
              <a:t>You should presume that the rationale of the critique is "</a:t>
            </a:r>
            <a:r>
              <a:rPr lang="en-US" b="1" dirty="0"/>
              <a:t>Evaluate whether a project should adopt the MBSE approach or stay with the status-quo.</a:t>
            </a:r>
            <a:r>
              <a:rPr lang="en-US" dirty="0"/>
              <a:t>”</a:t>
            </a:r>
          </a:p>
          <a:p>
            <a:pPr>
              <a:buClr>
                <a:schemeClr val="dk1"/>
              </a:buClr>
              <a:buSzPct val="84615"/>
            </a:pPr>
            <a:endParaRPr lang="en-US" dirty="0">
              <a:solidFill>
                <a:schemeClr val="dk1"/>
              </a:solidFill>
            </a:endParaRPr>
          </a:p>
          <a:p>
            <a:pPr fontAlgn="base"/>
            <a:r>
              <a:rPr lang="en-US" i="1" dirty="0"/>
              <a:t>Please note that this project combines weeks 1 and 2 project submissions – good practices– from a previous course so you will not be conducting a critique of a full model.</a:t>
            </a:r>
          </a:p>
        </p:txBody>
      </p:sp>
    </p:spTree>
    <p:extLst>
      <p:ext uri="{BB962C8B-B14F-4D97-AF65-F5344CB8AC3E}">
        <p14:creationId xmlns:p14="http://schemas.microsoft.com/office/powerpoint/2010/main" val="596790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14</a:t>
            </a:fld>
            <a:endParaRPr lang="en-US" dirty="0">
              <a:latin typeface="Calibri"/>
              <a:ea typeface="Calibri"/>
              <a:cs typeface="Calibri"/>
              <a:sym typeface="Calibri"/>
            </a:endParaRPr>
          </a:p>
        </p:txBody>
      </p:sp>
      <p:sp>
        <p:nvSpPr>
          <p:cNvPr id="4" name="CustomShape 2"/>
          <p:cNvSpPr/>
          <p:nvPr/>
        </p:nvSpPr>
        <p:spPr>
          <a:xfrm>
            <a:off x="228600" y="757881"/>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289324"/>
            <a:ext cx="8528426" cy="72473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a:t>1. Remark on whether the model is meeting the intended scope and purpose </a:t>
            </a:r>
            <a:r>
              <a:rPr lang="en-US" sz="2000" i="1" dirty="0"/>
              <a:t>[Limit 300 words]</a:t>
            </a:r>
            <a:endParaRPr sz="2000" i="1"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1" y="2048568"/>
            <a:ext cx="8528426" cy="403941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lang="en-US" sz="1200" dirty="0">
              <a:solidFill>
                <a:schemeClr val="tx1"/>
              </a:solidFill>
            </a:endParaRPr>
          </a:p>
        </p:txBody>
      </p:sp>
    </p:spTree>
    <p:extLst>
      <p:ext uri="{BB962C8B-B14F-4D97-AF65-F5344CB8AC3E}">
        <p14:creationId xmlns:p14="http://schemas.microsoft.com/office/powerpoint/2010/main" val="2721926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15</a:t>
            </a:fld>
            <a:endParaRPr lang="en-US" dirty="0">
              <a:latin typeface="Calibri"/>
              <a:ea typeface="Calibri"/>
              <a:cs typeface="Calibri"/>
              <a:sym typeface="Calibri"/>
            </a:endParaRPr>
          </a:p>
        </p:txBody>
      </p:sp>
      <p:sp>
        <p:nvSpPr>
          <p:cNvPr id="4" name="CustomShape 2"/>
          <p:cNvSpPr/>
          <p:nvPr/>
        </p:nvSpPr>
        <p:spPr>
          <a:xfrm>
            <a:off x="228600" y="590010"/>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90534" y="1149116"/>
            <a:ext cx="8528426" cy="10408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a:t>2. List the model’s strengths and weaknesses. Your findings should relate back to specific instances of the model with screenshots or callbacks. </a:t>
            </a:r>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0" y="2122098"/>
            <a:ext cx="4130599" cy="4146355"/>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lang="en-US" sz="1050" dirty="0">
              <a:solidFill>
                <a:schemeClr val="tx1"/>
              </a:solidFill>
            </a:endParaRPr>
          </a:p>
          <a:p>
            <a:r>
              <a:rPr lang="en-US" b="1" i="1" dirty="0">
                <a:solidFill>
                  <a:schemeClr val="tx1"/>
                </a:solidFill>
                <a:ea typeface="Source Sans Pro"/>
              </a:rPr>
              <a:t>Strengths </a:t>
            </a:r>
          </a:p>
          <a:p>
            <a:r>
              <a:rPr lang="en-US" b="1" i="1" dirty="0">
                <a:solidFill>
                  <a:schemeClr val="tx1"/>
                </a:solidFill>
                <a:ea typeface="Source Sans Pro"/>
              </a:rPr>
              <a:t>(Limit 150 words)</a:t>
            </a:r>
          </a:p>
          <a:p>
            <a:endParaRPr lang="en-US" b="1" i="1" dirty="0">
              <a:solidFill>
                <a:schemeClr val="tx1"/>
              </a:solidFill>
            </a:endParaRPr>
          </a:p>
          <a:p>
            <a:pPr marL="171450" lvl="0" indent="-171450" fontAlgn="base">
              <a:buFont typeface="Arial" panose="020B0604020202020204" pitchFamily="34" charset="0"/>
              <a:buChar char="•"/>
            </a:pPr>
            <a:endParaRPr lang="en-US" sz="1250" i="1" dirty="0">
              <a:solidFill>
                <a:schemeClr val="tx1"/>
              </a:solidFill>
            </a:endParaRPr>
          </a:p>
          <a:p>
            <a:pPr>
              <a:lnSpc>
                <a:spcPct val="60000"/>
              </a:lnSpc>
            </a:pPr>
            <a:endParaRPr lang="en-US" sz="1250" dirty="0">
              <a:solidFill>
                <a:schemeClr val="tx1"/>
              </a:solidFill>
            </a:endParaRPr>
          </a:p>
          <a:p>
            <a:pPr>
              <a:lnSpc>
                <a:spcPct val="60000"/>
              </a:lnSpc>
            </a:pPr>
            <a:endParaRPr lang="en-US" sz="1050" dirty="0">
              <a:solidFill>
                <a:schemeClr val="tx1"/>
              </a:solidFill>
            </a:endParaRPr>
          </a:p>
        </p:txBody>
      </p:sp>
      <p:sp>
        <p:nvSpPr>
          <p:cNvPr id="8" name="CustomShape 5">
            <a:extLst>
              <a:ext uri="{FF2B5EF4-FFF2-40B4-BE49-F238E27FC236}">
                <a16:creationId xmlns:a16="http://schemas.microsoft.com/office/drawing/2014/main" id="{1BAEA7E3-014F-0A48-9E0C-CBFD53783085}"/>
              </a:ext>
            </a:extLst>
          </p:cNvPr>
          <p:cNvSpPr/>
          <p:nvPr/>
        </p:nvSpPr>
        <p:spPr>
          <a:xfrm>
            <a:off x="4554747" y="2207978"/>
            <a:ext cx="4260619" cy="4060475"/>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lang="en-US" sz="1050" dirty="0">
              <a:solidFill>
                <a:schemeClr val="tx1"/>
              </a:solidFill>
            </a:endParaRPr>
          </a:p>
          <a:p>
            <a:r>
              <a:rPr lang="en-US" sz="1200" b="1" i="1" dirty="0">
                <a:solidFill>
                  <a:schemeClr val="tx1"/>
                </a:solidFill>
                <a:ea typeface="Source Sans Pro"/>
              </a:rPr>
              <a:t>Weakness</a:t>
            </a:r>
          </a:p>
          <a:p>
            <a:r>
              <a:rPr lang="en-US" sz="1200" b="1" i="1" dirty="0">
                <a:solidFill>
                  <a:schemeClr val="tx1"/>
                </a:solidFill>
                <a:ea typeface="Source Sans Pro"/>
              </a:rPr>
              <a:t>(Limit 150 words)</a:t>
            </a:r>
          </a:p>
          <a:p>
            <a:endParaRPr lang="en-US" sz="1200" b="1" i="1" dirty="0">
              <a:solidFill>
                <a:schemeClr val="tx1"/>
              </a:solidFill>
              <a:ea typeface="Source Sans Pro"/>
            </a:endParaRPr>
          </a:p>
          <a:p>
            <a:pPr marL="171450" lvl="0" indent="-171450" fontAlgn="base">
              <a:buFont typeface="Arial" panose="020B0604020202020204" pitchFamily="34" charset="0"/>
              <a:buChar char="•"/>
            </a:pPr>
            <a:endParaRPr lang="en-US" sz="1250" dirty="0"/>
          </a:p>
          <a:p>
            <a:endParaRPr lang="en-US" sz="1250" b="1" i="1" dirty="0">
              <a:solidFill>
                <a:schemeClr val="tx1"/>
              </a:solidFill>
              <a:ea typeface="Source Sans Pro"/>
            </a:endParaRPr>
          </a:p>
          <a:p>
            <a:endParaRPr lang="en-US" b="1" i="1" dirty="0">
              <a:solidFill>
                <a:schemeClr val="tx1"/>
              </a:solidFill>
            </a:endParaRPr>
          </a:p>
          <a:p>
            <a:endParaRPr lang="en-US" i="1" dirty="0">
              <a:solidFill>
                <a:schemeClr val="tx1"/>
              </a:solidFill>
            </a:endParaRPr>
          </a:p>
          <a:p>
            <a:pPr>
              <a:lnSpc>
                <a:spcPct val="60000"/>
              </a:lnSpc>
            </a:pPr>
            <a:endParaRPr lang="en-US" sz="1050" dirty="0">
              <a:solidFill>
                <a:schemeClr val="tx1"/>
              </a:solidFill>
            </a:endParaRPr>
          </a:p>
          <a:p>
            <a:pPr>
              <a:lnSpc>
                <a:spcPct val="60000"/>
              </a:lnSpc>
            </a:pPr>
            <a:endParaRPr lang="en-US" sz="1050" dirty="0">
              <a:solidFill>
                <a:schemeClr val="tx1"/>
              </a:solidFill>
            </a:endParaRPr>
          </a:p>
        </p:txBody>
      </p:sp>
    </p:spTree>
    <p:extLst>
      <p:ext uri="{BB962C8B-B14F-4D97-AF65-F5344CB8AC3E}">
        <p14:creationId xmlns:p14="http://schemas.microsoft.com/office/powerpoint/2010/main" val="978318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16</a:t>
            </a:fld>
            <a:endParaRPr lang="en-US" dirty="0">
              <a:latin typeface="Calibri"/>
              <a:ea typeface="Calibri"/>
              <a:cs typeface="Calibri"/>
              <a:sym typeface="Calibri"/>
            </a:endParaRPr>
          </a:p>
        </p:txBody>
      </p:sp>
      <p:sp>
        <p:nvSpPr>
          <p:cNvPr id="4" name="CustomShape 2"/>
          <p:cNvSpPr/>
          <p:nvPr/>
        </p:nvSpPr>
        <p:spPr>
          <a:xfrm>
            <a:off x="228600" y="579720"/>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106760"/>
            <a:ext cx="8528426" cy="9348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a:t>3. Evaluate the model against three qualities of great models, as well as supplementary behaviors or qualities you believe are relevant to MBSE. </a:t>
            </a:r>
            <a:r>
              <a:rPr lang="en-US" sz="2000" i="1" dirty="0"/>
              <a:t>[Limit 300 words]</a:t>
            </a:r>
          </a:p>
          <a:p>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42593" y="2321915"/>
            <a:ext cx="8528426" cy="366981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1" i="1" dirty="0">
              <a:solidFill>
                <a:schemeClr val="tx1"/>
              </a:solidFill>
              <a:ea typeface="Source Sans Pro"/>
            </a:endParaRPr>
          </a:p>
          <a:p>
            <a:pPr marL="285750" lvl="0" indent="-285750" fontAlgn="base">
              <a:buFont typeface="Arial" panose="020B0604020202020204" pitchFamily="34" charset="0"/>
              <a:buChar char="•"/>
            </a:pPr>
            <a:endParaRPr lang="en-US" sz="1600" dirty="0"/>
          </a:p>
          <a:p>
            <a:endParaRPr lang="en-US" sz="1800" b="1" i="1" dirty="0">
              <a:solidFill>
                <a:schemeClr val="tx1"/>
              </a:solidFill>
              <a:ea typeface="Source Sans Pro"/>
            </a:endParaRPr>
          </a:p>
          <a:p>
            <a:pPr>
              <a:lnSpc>
                <a:spcPct val="60000"/>
              </a:lnSpc>
            </a:pPr>
            <a:endParaRPr lang="en-US" sz="1200" dirty="0">
              <a:solidFill>
                <a:schemeClr val="tx1"/>
              </a:solidFill>
            </a:endParaRPr>
          </a:p>
          <a:p>
            <a:pPr>
              <a:lnSpc>
                <a:spcPct val="60000"/>
              </a:lnSpc>
            </a:pPr>
            <a:endParaRPr lang="en-US" sz="1200" dirty="0">
              <a:solidFill>
                <a:schemeClr val="tx1"/>
              </a:solidFill>
            </a:endParaRPr>
          </a:p>
        </p:txBody>
      </p:sp>
    </p:spTree>
    <p:extLst>
      <p:ext uri="{BB962C8B-B14F-4D97-AF65-F5344CB8AC3E}">
        <p14:creationId xmlns:p14="http://schemas.microsoft.com/office/powerpoint/2010/main" val="33435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17</a:t>
            </a:fld>
            <a:endParaRPr lang="en-US" dirty="0">
              <a:latin typeface="Calibri"/>
              <a:ea typeface="Calibri"/>
              <a:cs typeface="Calibri"/>
              <a:sym typeface="Calibri"/>
            </a:endParaRPr>
          </a:p>
        </p:txBody>
      </p:sp>
      <p:sp>
        <p:nvSpPr>
          <p:cNvPr id="4" name="CustomShape 2"/>
          <p:cNvSpPr/>
          <p:nvPr/>
        </p:nvSpPr>
        <p:spPr>
          <a:xfrm>
            <a:off x="228600" y="757881"/>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289323"/>
            <a:ext cx="8528426" cy="9348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0" fontAlgn="base"/>
            <a:r>
              <a:rPr lang="en-US" sz="2000" dirty="0"/>
              <a:t>4. </a:t>
            </a:r>
            <a:r>
              <a:rPr lang="en-US" sz="2000"/>
              <a:t>Offer your conclusions and recommendations evaluating whether a project should adopt the MBSE approach or stay with the status-quo.</a:t>
            </a:r>
          </a:p>
          <a:p>
            <a:pPr lvl="0" fontAlgn="base"/>
            <a:r>
              <a:rPr lang="en-US" sz="2000" i="1"/>
              <a:t>[</a:t>
            </a:r>
            <a:r>
              <a:rPr lang="en-US" sz="2000" i="1" dirty="0"/>
              <a:t>Limit 300 words]</a:t>
            </a:r>
          </a:p>
          <a:p>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1" y="2406244"/>
            <a:ext cx="8528426" cy="384796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fontAlgn="base"/>
            <a:endParaRPr lang="en-US" sz="1800" dirty="0"/>
          </a:p>
          <a:p>
            <a:endParaRPr lang="en-US" sz="1800" b="1" i="1" dirty="0">
              <a:solidFill>
                <a:schemeClr val="tx1"/>
              </a:solidFill>
              <a:ea typeface="Source Sans Pro"/>
            </a:endParaRPr>
          </a:p>
          <a:p>
            <a:pPr>
              <a:lnSpc>
                <a:spcPct val="60000"/>
              </a:lnSpc>
            </a:pPr>
            <a:endParaRPr lang="en-US" sz="1200" dirty="0">
              <a:solidFill>
                <a:schemeClr val="tx1"/>
              </a:solidFill>
            </a:endParaRPr>
          </a:p>
          <a:p>
            <a:pPr>
              <a:lnSpc>
                <a:spcPct val="60000"/>
              </a:lnSpc>
            </a:pPr>
            <a:endParaRPr lang="en-US" sz="1200" dirty="0">
              <a:solidFill>
                <a:schemeClr val="tx1"/>
              </a:solidFill>
            </a:endParaRPr>
          </a:p>
        </p:txBody>
      </p:sp>
    </p:spTree>
    <p:extLst>
      <p:ext uri="{BB962C8B-B14F-4D97-AF65-F5344CB8AC3E}">
        <p14:creationId xmlns:p14="http://schemas.microsoft.com/office/powerpoint/2010/main" val="124493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
        <p:nvSpPr>
          <p:cNvPr id="4" name="CustomShape 2"/>
          <p:cNvSpPr/>
          <p:nvPr/>
        </p:nvSpPr>
        <p:spPr>
          <a:xfrm>
            <a:off x="228600" y="757881"/>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Week </a:t>
            </a:r>
            <a:r>
              <a:rPr lang="en-US" sz="2800" b="1" dirty="0">
                <a:latin typeface="Arial"/>
                <a:ea typeface="Source Sans Pro"/>
              </a:rPr>
              <a:t>3 </a:t>
            </a:r>
            <a:r>
              <a:rPr lang="en-US" sz="2800" b="1" strike="noStrike" dirty="0">
                <a:solidFill>
                  <a:srgbClr val="000000"/>
                </a:solidFill>
                <a:latin typeface="Arial"/>
                <a:ea typeface="Source Sans Pro"/>
              </a:rPr>
              <a:t>Project</a:t>
            </a:r>
            <a:endParaRPr sz="1600" dirty="0"/>
          </a:p>
        </p:txBody>
      </p:sp>
      <p:sp>
        <p:nvSpPr>
          <p:cNvPr id="5" name="CustomShape 3"/>
          <p:cNvSpPr/>
          <p:nvPr/>
        </p:nvSpPr>
        <p:spPr>
          <a:xfrm>
            <a:off x="228600" y="1455670"/>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latin typeface="Arial"/>
                <a:ea typeface="Source Sans Pro"/>
              </a:rPr>
              <a:t>Overview</a:t>
            </a:r>
            <a:endParaRPr dirty="0"/>
          </a:p>
        </p:txBody>
      </p:sp>
      <p:sp>
        <p:nvSpPr>
          <p:cNvPr id="6" name="CustomShape 4"/>
          <p:cNvSpPr/>
          <p:nvPr/>
        </p:nvSpPr>
        <p:spPr>
          <a:xfrm>
            <a:off x="250902" y="1974691"/>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dirty="0"/>
          </a:p>
          <a:p>
            <a:pPr>
              <a:lnSpc>
                <a:spcPct val="110000"/>
              </a:lnSpc>
            </a:pPr>
            <a:endParaRPr dirty="0"/>
          </a:p>
        </p:txBody>
      </p:sp>
      <p:sp>
        <p:nvSpPr>
          <p:cNvPr id="7" name="CustomShape 5"/>
          <p:cNvSpPr/>
          <p:nvPr/>
        </p:nvSpPr>
        <p:spPr>
          <a:xfrm>
            <a:off x="5045446" y="1455670"/>
            <a:ext cx="3769920" cy="4439804"/>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dirty="0">
                <a:solidFill>
                  <a:srgbClr val="FFFFFF"/>
                </a:solidFill>
                <a:latin typeface="Arial"/>
                <a:ea typeface="Source Sans Pro"/>
              </a:rPr>
              <a:t>REQUIRED STEPS</a:t>
            </a:r>
            <a:endParaRPr sz="1400" dirty="0"/>
          </a:p>
          <a:p>
            <a:pPr>
              <a:lnSpc>
                <a:spcPct val="60000"/>
              </a:lnSpc>
            </a:pPr>
            <a:endParaRPr sz="1400" dirty="0"/>
          </a:p>
          <a:p>
            <a:pPr>
              <a:lnSpc>
                <a:spcPct val="150000"/>
              </a:lnSpc>
            </a:pPr>
            <a:r>
              <a:rPr lang="en-US" b="1" dirty="0">
                <a:solidFill>
                  <a:schemeClr val="bg1"/>
                </a:solidFill>
              </a:rPr>
              <a:t>Step 1: </a:t>
            </a:r>
            <a:r>
              <a:rPr lang="en-US" dirty="0">
                <a:solidFill>
                  <a:schemeClr val="bg1"/>
                </a:solidFill>
              </a:rPr>
              <a:t>Choose one of the good practices provided</a:t>
            </a:r>
          </a:p>
          <a:p>
            <a:pPr>
              <a:lnSpc>
                <a:spcPct val="150000"/>
              </a:lnSpc>
            </a:pPr>
            <a:r>
              <a:rPr lang="en-US" b="1" dirty="0">
                <a:solidFill>
                  <a:schemeClr val="bg1"/>
                </a:solidFill>
              </a:rPr>
              <a:t>Step 2</a:t>
            </a:r>
            <a:r>
              <a:rPr lang="en-US" dirty="0">
                <a:solidFill>
                  <a:schemeClr val="bg1"/>
                </a:solidFill>
              </a:rPr>
              <a:t>: Download and read the project</a:t>
            </a:r>
          </a:p>
          <a:p>
            <a:pPr>
              <a:lnSpc>
                <a:spcPct val="150000"/>
              </a:lnSpc>
            </a:pPr>
            <a:r>
              <a:rPr lang="en-US" b="1" dirty="0">
                <a:solidFill>
                  <a:schemeClr val="bg1"/>
                </a:solidFill>
              </a:rPr>
              <a:t>Step 3</a:t>
            </a:r>
            <a:r>
              <a:rPr lang="en-US" dirty="0">
                <a:solidFill>
                  <a:schemeClr val="bg1"/>
                </a:solidFill>
              </a:rPr>
              <a:t>: Critique the project using the template from the document you downloaded</a:t>
            </a:r>
          </a:p>
          <a:p>
            <a:pPr>
              <a:lnSpc>
                <a:spcPct val="150000"/>
              </a:lnSpc>
            </a:pPr>
            <a:r>
              <a:rPr lang="en-US" b="1" dirty="0">
                <a:solidFill>
                  <a:schemeClr val="bg1"/>
                </a:solidFill>
              </a:rPr>
              <a:t>Step 4</a:t>
            </a:r>
            <a:r>
              <a:rPr lang="en-US" dirty="0">
                <a:solidFill>
                  <a:schemeClr val="bg1"/>
                </a:solidFill>
              </a:rPr>
              <a:t>: Add your name and surname to the project, and save your file with your name and surname too, i.e., [</a:t>
            </a:r>
            <a:r>
              <a:rPr lang="en-US" b="1" dirty="0">
                <a:solidFill>
                  <a:schemeClr val="bg1"/>
                </a:solidFill>
              </a:rPr>
              <a:t>W3Critique_Name_Surname</a:t>
            </a:r>
            <a:r>
              <a:rPr lang="en-US" dirty="0">
                <a:solidFill>
                  <a:schemeClr val="bg1"/>
                </a:solidFill>
              </a:rPr>
              <a:t>] </a:t>
            </a:r>
          </a:p>
          <a:p>
            <a:pPr>
              <a:lnSpc>
                <a:spcPct val="150000"/>
              </a:lnSpc>
            </a:pPr>
            <a:r>
              <a:rPr lang="en-US" b="1" dirty="0">
                <a:solidFill>
                  <a:schemeClr val="bg1"/>
                </a:solidFill>
              </a:rPr>
              <a:t>Step 4</a:t>
            </a:r>
            <a:r>
              <a:rPr lang="en-US" dirty="0">
                <a:solidFill>
                  <a:schemeClr val="bg1"/>
                </a:solidFill>
              </a:rPr>
              <a:t>: Evaluate the two critiques from your peers that the platform will automatically assign you</a:t>
            </a:r>
          </a:p>
          <a:p>
            <a:pPr>
              <a:lnSpc>
                <a:spcPct val="150000"/>
              </a:lnSpc>
            </a:pPr>
            <a:endParaRPr dirty="0"/>
          </a:p>
        </p:txBody>
      </p:sp>
      <p:sp>
        <p:nvSpPr>
          <p:cNvPr id="8" name="TextBox 7">
            <a:extLst>
              <a:ext uri="{FF2B5EF4-FFF2-40B4-BE49-F238E27FC236}">
                <a16:creationId xmlns:a16="http://schemas.microsoft.com/office/drawing/2014/main" id="{30B69AC7-D822-3445-884D-637331D2EC31}"/>
              </a:ext>
            </a:extLst>
          </p:cNvPr>
          <p:cNvSpPr txBox="1"/>
          <p:nvPr/>
        </p:nvSpPr>
        <p:spPr>
          <a:xfrm>
            <a:off x="250902" y="1897426"/>
            <a:ext cx="4545385" cy="4308872"/>
          </a:xfrm>
          <a:prstGeom prst="rect">
            <a:avLst/>
          </a:prstGeom>
          <a:noFill/>
        </p:spPr>
        <p:txBody>
          <a:bodyPr wrap="square" rtlCol="0">
            <a:spAutoFit/>
          </a:bodyPr>
          <a:lstStyle/>
          <a:p>
            <a:pPr fontAlgn="base"/>
            <a:r>
              <a:rPr lang="en-US" sz="1500" dirty="0"/>
              <a:t>In Week 3, you will choose, download, and critique one of the projects we provided. </a:t>
            </a:r>
          </a:p>
          <a:p>
            <a:pPr fontAlgn="base"/>
            <a:r>
              <a:rPr lang="en-US" sz="1500" dirty="0"/>
              <a:t>Please note that the project provided combines weeks 1 and 2 project submissions – good practices– from a previous course so you will not be conducting a critique of a full model.</a:t>
            </a:r>
          </a:p>
          <a:p>
            <a:pPr fontAlgn="base"/>
            <a:endParaRPr lang="en-US" sz="1500" dirty="0"/>
          </a:p>
          <a:p>
            <a:pPr fontAlgn="base"/>
            <a:r>
              <a:rPr lang="en-US" sz="1500" dirty="0"/>
              <a:t>Each document contains real cases from different industries, so you can select the one you are more interested in.</a:t>
            </a:r>
          </a:p>
          <a:p>
            <a:pPr fontAlgn="base"/>
            <a:endParaRPr lang="en-US" sz="1500" dirty="0"/>
          </a:p>
          <a:p>
            <a:pPr fontAlgn="base"/>
            <a:r>
              <a:rPr lang="en-US" sz="1500" b="1" dirty="0"/>
              <a:t>Project Objectives</a:t>
            </a:r>
          </a:p>
          <a:p>
            <a:pPr marL="285750" lvl="2" indent="-285750" fontAlgn="base">
              <a:buFont typeface="Arial" panose="020B0604020202020204" pitchFamily="34" charset="0"/>
              <a:buChar char="•"/>
            </a:pPr>
            <a:r>
              <a:rPr lang="en-US" sz="1500" dirty="0"/>
              <a:t>To practice creating quality critiques</a:t>
            </a:r>
          </a:p>
          <a:p>
            <a:pPr lvl="2" fontAlgn="base"/>
            <a:endParaRPr lang="en-US" sz="1500" dirty="0"/>
          </a:p>
          <a:p>
            <a:pPr fontAlgn="base"/>
            <a:r>
              <a:rPr lang="en-US" sz="1500" dirty="0"/>
              <a:t>You should presume that the rationale for your critique is to: "</a:t>
            </a:r>
            <a:r>
              <a:rPr lang="en-US" sz="1500" b="1" dirty="0"/>
              <a:t>Evaluate whether a project should adopt the MBSE approach or stay with the status-quo.</a:t>
            </a:r>
            <a:r>
              <a:rPr lang="en-US" sz="1500" dirty="0"/>
              <a:t>”</a:t>
            </a:r>
          </a:p>
        </p:txBody>
      </p:sp>
    </p:spTree>
    <p:extLst>
      <p:ext uri="{BB962C8B-B14F-4D97-AF65-F5344CB8AC3E}">
        <p14:creationId xmlns:p14="http://schemas.microsoft.com/office/powerpoint/2010/main" val="130835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1: </a:t>
            </a:r>
            <a:r>
              <a:rPr lang="en-US" sz="2000" b="1" dirty="0">
                <a:latin typeface="Arial" charset="0"/>
              </a:rPr>
              <a:t>Choose System and Define Scope</a:t>
            </a:r>
            <a:endParaRPr lang="en-US" sz="2000" b="1" dirty="0"/>
          </a:p>
        </p:txBody>
      </p:sp>
      <p:sp>
        <p:nvSpPr>
          <p:cNvPr id="5" name="Rectangle 4"/>
          <p:cNvSpPr/>
          <p:nvPr/>
        </p:nvSpPr>
        <p:spPr>
          <a:xfrm>
            <a:off x="114300" y="981072"/>
            <a:ext cx="8407400" cy="307777"/>
          </a:xfrm>
          <a:prstGeom prst="rect">
            <a:avLst/>
          </a:prstGeom>
        </p:spPr>
        <p:txBody>
          <a:bodyPr wrap="square">
            <a:spAutoFit/>
          </a:bodyPr>
          <a:lstStyle/>
          <a:p>
            <a:r>
              <a:rPr lang="en-US" dirty="0">
                <a:latin typeface="+mj-lt"/>
              </a:rPr>
              <a:t>What is your system? What is in scope for the MBSE effort for your chosen system? </a:t>
            </a:r>
          </a:p>
        </p:txBody>
      </p:sp>
      <p:sp>
        <p:nvSpPr>
          <p:cNvPr id="2" name="TextBox 1"/>
          <p:cNvSpPr txBox="1"/>
          <p:nvPr/>
        </p:nvSpPr>
        <p:spPr>
          <a:xfrm>
            <a:off x="351692" y="1969477"/>
            <a:ext cx="8440616" cy="2246769"/>
          </a:xfrm>
          <a:prstGeom prst="rect">
            <a:avLst/>
          </a:prstGeom>
          <a:noFill/>
        </p:spPr>
        <p:txBody>
          <a:bodyPr wrap="square" rtlCol="0">
            <a:spAutoFit/>
          </a:bodyPr>
          <a:lstStyle/>
          <a:p>
            <a:r>
              <a:rPr lang="en-US" dirty="0"/>
              <a:t>Vehicle Traffic Assist (VTA) is a software and hardware package for consumer passenger vehicles to manage both keeping the vehicle in it's lane as well as managing the distance to the car ahead during traffic jams. The design of the vehicle itself is outside the scope, as are other vehicles on the road, and infrastructure elements. VTA is envisioned to be an SAE Level 3 [1] feature, such that the driver is always expected to oversee the vehicle operation and takeover when requested by the system.</a:t>
            </a:r>
          </a:p>
          <a:p>
            <a:endParaRPr lang="en-US" dirty="0"/>
          </a:p>
          <a:p>
            <a:r>
              <a:rPr lang="en-US" dirty="0"/>
              <a:t>Initial MBSE effort for VTA will include capturing system functional requirements, system architecture, feature level use cases, and information on how the use cases are realized. Subsequent iterations of the VTA model will include architecture decomposition from function to form elements, identification of interfaces, requirements decomposition and their allocation to elements and interfaces.</a:t>
            </a:r>
          </a:p>
        </p:txBody>
      </p:sp>
      <p:sp>
        <p:nvSpPr>
          <p:cNvPr id="6" name="TextBox 5">
            <a:extLst>
              <a:ext uri="{FF2B5EF4-FFF2-40B4-BE49-F238E27FC236}">
                <a16:creationId xmlns:a16="http://schemas.microsoft.com/office/drawing/2014/main" id="{EBCA0380-662B-4DDA-AE8F-64A60DB3348C}"/>
              </a:ext>
            </a:extLst>
          </p:cNvPr>
          <p:cNvSpPr txBox="1"/>
          <p:nvPr/>
        </p:nvSpPr>
        <p:spPr>
          <a:xfrm>
            <a:off x="433633" y="6070862"/>
            <a:ext cx="2712602" cy="307777"/>
          </a:xfrm>
          <a:prstGeom prst="rect">
            <a:avLst/>
          </a:prstGeom>
          <a:noFill/>
        </p:spPr>
        <p:txBody>
          <a:bodyPr wrap="none" rtlCol="0">
            <a:spAutoFit/>
          </a:bodyPr>
          <a:lstStyle/>
          <a:p>
            <a:r>
              <a:rPr lang="en-US" dirty="0"/>
              <a:t>[1] </a:t>
            </a:r>
            <a:r>
              <a:rPr lang="en-US" dirty="0">
                <a:hlinkClick r:id="rId3"/>
              </a:rPr>
              <a:t>Levels of Driving Automation</a:t>
            </a:r>
            <a:endParaRPr lang="en-US" dirty="0"/>
          </a:p>
        </p:txBody>
      </p:sp>
    </p:spTree>
    <p:extLst>
      <p:ext uri="{BB962C8B-B14F-4D97-AF65-F5344CB8AC3E}">
        <p14:creationId xmlns:p14="http://schemas.microsoft.com/office/powerpoint/2010/main" val="61419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2: </a:t>
            </a:r>
            <a:r>
              <a:rPr lang="en-US" sz="2000" b="1" dirty="0">
                <a:latin typeface="Arial" charset="0"/>
              </a:rPr>
              <a:t>Define MBSE Approach</a:t>
            </a:r>
            <a:endParaRPr lang="en-US" sz="2000" dirty="0"/>
          </a:p>
        </p:txBody>
      </p:sp>
      <p:sp>
        <p:nvSpPr>
          <p:cNvPr id="5" name="Rectangle 4"/>
          <p:cNvSpPr/>
          <p:nvPr/>
        </p:nvSpPr>
        <p:spPr>
          <a:xfrm>
            <a:off x="114300" y="981072"/>
            <a:ext cx="8407400" cy="307777"/>
          </a:xfrm>
          <a:prstGeom prst="rect">
            <a:avLst/>
          </a:prstGeom>
        </p:spPr>
        <p:txBody>
          <a:bodyPr wrap="square">
            <a:spAutoFit/>
          </a:bodyPr>
          <a:lstStyle/>
          <a:p>
            <a:r>
              <a:rPr lang="en-US" dirty="0"/>
              <a:t>How would the approach to this project change with MBSE?</a:t>
            </a:r>
          </a:p>
        </p:txBody>
      </p:sp>
      <p:sp>
        <p:nvSpPr>
          <p:cNvPr id="2" name="TextBox 1"/>
          <p:cNvSpPr txBox="1"/>
          <p:nvPr/>
        </p:nvSpPr>
        <p:spPr>
          <a:xfrm>
            <a:off x="353647" y="1397978"/>
            <a:ext cx="8168053" cy="1384995"/>
          </a:xfrm>
          <a:prstGeom prst="rect">
            <a:avLst/>
          </a:prstGeom>
          <a:noFill/>
        </p:spPr>
        <p:txBody>
          <a:bodyPr wrap="square" rtlCol="0">
            <a:spAutoFit/>
          </a:bodyPr>
          <a:lstStyle/>
          <a:p>
            <a:r>
              <a:rPr lang="en-US" dirty="0"/>
              <a:t>The approach to building VTA will change dramatically with MBSE-driven development, as compared to a traditional approach to building this kind of vehicle functionality. Specifically, the team will have designed with the rule that no requirements are allowed outside of the model, and all requirements must be testable against the model. Further, the team will incorporate traffic simulations directly with system models, so that the system parameters can be calibrated against simulation data automatically.</a:t>
            </a:r>
          </a:p>
        </p:txBody>
      </p:sp>
    </p:spTree>
    <p:extLst>
      <p:ext uri="{BB962C8B-B14F-4D97-AF65-F5344CB8AC3E}">
        <p14:creationId xmlns:p14="http://schemas.microsoft.com/office/powerpoint/2010/main" val="265759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3: </a:t>
            </a:r>
            <a:r>
              <a:rPr lang="en-US" sz="2000" b="1" dirty="0">
                <a:latin typeface="Arial" charset="0"/>
              </a:rPr>
              <a:t>Define MBSE Purpose</a:t>
            </a:r>
            <a:endParaRPr lang="en-US" sz="2000" b="1" dirty="0"/>
          </a:p>
        </p:txBody>
      </p:sp>
      <p:sp>
        <p:nvSpPr>
          <p:cNvPr id="5" name="Rectangle 4"/>
          <p:cNvSpPr/>
          <p:nvPr/>
        </p:nvSpPr>
        <p:spPr>
          <a:xfrm>
            <a:off x="114300" y="981072"/>
            <a:ext cx="8559800" cy="307777"/>
          </a:xfrm>
          <a:prstGeom prst="rect">
            <a:avLst/>
          </a:prstGeom>
        </p:spPr>
        <p:txBody>
          <a:bodyPr wrap="square">
            <a:spAutoFit/>
          </a:bodyPr>
          <a:lstStyle/>
          <a:p>
            <a:r>
              <a:rPr lang="en-US" dirty="0"/>
              <a:t>What are the purposes of your MBSE effort? Describe the financial and non-financial benefits you expect.</a:t>
            </a:r>
          </a:p>
        </p:txBody>
      </p:sp>
      <p:sp>
        <p:nvSpPr>
          <p:cNvPr id="2" name="TextBox 1"/>
          <p:cNvSpPr txBox="1"/>
          <p:nvPr/>
        </p:nvSpPr>
        <p:spPr>
          <a:xfrm>
            <a:off x="527538" y="1670538"/>
            <a:ext cx="8308731" cy="954107"/>
          </a:xfrm>
          <a:prstGeom prst="rect">
            <a:avLst/>
          </a:prstGeom>
          <a:noFill/>
        </p:spPr>
        <p:txBody>
          <a:bodyPr wrap="square" rtlCol="0">
            <a:spAutoFit/>
          </a:bodyPr>
          <a:lstStyle/>
          <a:p>
            <a:r>
              <a:rPr lang="en-US" dirty="0"/>
              <a:t>The purpose of employing MBSE to help build VTA is strictly to support integration of the system with the vehicle. By forcing all team members to work through a single model, we will mature our understanding of the internal interface between parts of the system. If this MBSE effort results in some increase in productivity, it will be an added benefit (but not one that the company will invest against). </a:t>
            </a:r>
          </a:p>
        </p:txBody>
      </p:sp>
    </p:spTree>
    <p:extLst>
      <p:ext uri="{BB962C8B-B14F-4D97-AF65-F5344CB8AC3E}">
        <p14:creationId xmlns:p14="http://schemas.microsoft.com/office/powerpoint/2010/main" val="197407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4:</a:t>
            </a:r>
            <a:r>
              <a:rPr lang="en-US" sz="2000" b="1" dirty="0">
                <a:latin typeface="Arial" charset="0"/>
              </a:rPr>
              <a:t> List Major Tenets of MBSE</a:t>
            </a:r>
            <a:endParaRPr lang="en-US" sz="2000" b="1" dirty="0"/>
          </a:p>
        </p:txBody>
      </p:sp>
      <p:sp>
        <p:nvSpPr>
          <p:cNvPr id="5" name="Rectangle 4"/>
          <p:cNvSpPr/>
          <p:nvPr/>
        </p:nvSpPr>
        <p:spPr>
          <a:xfrm>
            <a:off x="114300" y="981072"/>
            <a:ext cx="8858830" cy="307777"/>
          </a:xfrm>
          <a:prstGeom prst="rect">
            <a:avLst/>
          </a:prstGeom>
        </p:spPr>
        <p:txBody>
          <a:bodyPr wrap="square">
            <a:spAutoFit/>
          </a:bodyPr>
          <a:lstStyle/>
          <a:p>
            <a:r>
              <a:rPr lang="en-US" dirty="0"/>
              <a:t>Describe how will you model the system. Briefly describe your approach to each of the major tenets of MBSE.</a:t>
            </a:r>
          </a:p>
        </p:txBody>
      </p:sp>
      <p:sp>
        <p:nvSpPr>
          <p:cNvPr id="6" name="TextBox 5"/>
          <p:cNvSpPr txBox="1"/>
          <p:nvPr/>
        </p:nvSpPr>
        <p:spPr>
          <a:xfrm>
            <a:off x="468924" y="1503485"/>
            <a:ext cx="8206152" cy="4401205"/>
          </a:xfrm>
          <a:prstGeom prst="rect">
            <a:avLst/>
          </a:prstGeom>
          <a:noFill/>
        </p:spPr>
        <p:txBody>
          <a:bodyPr wrap="square" rtlCol="0">
            <a:spAutoFit/>
          </a:bodyPr>
          <a:lstStyle/>
          <a:p>
            <a:r>
              <a:rPr lang="en-US" b="1" dirty="0"/>
              <a:t>Central model or federation of models:</a:t>
            </a:r>
            <a:r>
              <a:rPr lang="en-US" dirty="0"/>
              <a:t> The VTA project will employ a central model that could be accessed (</a:t>
            </a:r>
            <a:r>
              <a:rPr lang="en-US" dirty="0" err="1"/>
              <a:t>r&amp;w</a:t>
            </a:r>
            <a:r>
              <a:rPr lang="en-US" dirty="0"/>
              <a:t>) by multiple teams. Changing the model will involve a review process involving technical experts and/or peers.</a:t>
            </a:r>
          </a:p>
          <a:p>
            <a:r>
              <a:rPr lang="en-US" b="1" dirty="0"/>
              <a:t>Model Views: </a:t>
            </a:r>
            <a:r>
              <a:rPr lang="en-US" dirty="0"/>
              <a:t>To start, the model views will be identical to the </a:t>
            </a:r>
            <a:r>
              <a:rPr lang="en-US" dirty="0" err="1"/>
              <a:t>SysML</a:t>
            </a:r>
            <a:r>
              <a:rPr lang="en-US" dirty="0"/>
              <a:t> diagrams, until the team is able to gather feedback on </a:t>
            </a:r>
            <a:r>
              <a:rPr lang="en-US" dirty="0" err="1"/>
              <a:t>SysML</a:t>
            </a:r>
            <a:r>
              <a:rPr lang="en-US" dirty="0"/>
              <a:t> diagrams from internal and external stakeholders. We may customize these views for stakeholders (VP of Engineering, Product Manager, External Vehicle Partner) in the future. </a:t>
            </a:r>
          </a:p>
          <a:p>
            <a:r>
              <a:rPr lang="en-US" dirty="0"/>
              <a:t>All system blocks will be named with capitalized first letters to promote easier identification as a pattern. A numbering convention will be followed for all requirements. </a:t>
            </a:r>
          </a:p>
          <a:p>
            <a:r>
              <a:rPr lang="en-US" b="1" dirty="0"/>
              <a:t>Model repository or library: </a:t>
            </a:r>
            <a:r>
              <a:rPr lang="en-US" dirty="0"/>
              <a:t>The model repository will be stored on the team's shared drive - it will not be permitted to branch the repository. Users may check out code, but it must be re-integrated with the central model. </a:t>
            </a:r>
          </a:p>
          <a:p>
            <a:r>
              <a:rPr lang="en-US" b="1" dirty="0"/>
              <a:t>Model Checking: </a:t>
            </a:r>
            <a:r>
              <a:rPr lang="en-US" dirty="0"/>
              <a:t>The model will enable unit consistency checks and logic check for normal and degraded (including diagnostic) functionality. Performance checks and calibration shall be excluded from the scope of model checking.</a:t>
            </a:r>
          </a:p>
          <a:p>
            <a:r>
              <a:rPr lang="en-US" b="1" dirty="0"/>
              <a:t>Ontology: </a:t>
            </a:r>
            <a:r>
              <a:rPr lang="en-US" dirty="0"/>
              <a:t>Function, component, and interface requirements should show clear allocation to architectural elements. Taxonomy as defined in SAE's J3016 shall be employed when modeling the system. </a:t>
            </a:r>
          </a:p>
          <a:p>
            <a:r>
              <a:rPr lang="en-US" b="1" dirty="0"/>
              <a:t>MBSE Methodology: </a:t>
            </a:r>
            <a:r>
              <a:rPr lang="en-US" dirty="0"/>
              <a:t>The team will not use a proprietary MBSE Methodology, but rather will follow the company's existing Agile process for the first attempt </a:t>
            </a:r>
          </a:p>
        </p:txBody>
      </p:sp>
    </p:spTree>
    <p:extLst>
      <p:ext uri="{BB962C8B-B14F-4D97-AF65-F5344CB8AC3E}">
        <p14:creationId xmlns:p14="http://schemas.microsoft.com/office/powerpoint/2010/main" val="724077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5: </a:t>
            </a:r>
            <a:r>
              <a:rPr lang="en-US" sz="2000" b="1" dirty="0">
                <a:latin typeface="Arial" charset="0"/>
              </a:rPr>
              <a:t>Identify the Most Important Qualities of Great Models</a:t>
            </a:r>
            <a:endParaRPr lang="en-US" sz="2000" dirty="0"/>
          </a:p>
        </p:txBody>
      </p:sp>
      <p:sp>
        <p:nvSpPr>
          <p:cNvPr id="5" name="Rectangle 4"/>
          <p:cNvSpPr/>
          <p:nvPr/>
        </p:nvSpPr>
        <p:spPr>
          <a:xfrm>
            <a:off x="114300" y="981072"/>
            <a:ext cx="8858830" cy="523220"/>
          </a:xfrm>
          <a:prstGeom prst="rect">
            <a:avLst/>
          </a:prstGeom>
        </p:spPr>
        <p:txBody>
          <a:bodyPr wrap="square">
            <a:spAutoFit/>
          </a:bodyPr>
          <a:lstStyle/>
          <a:p>
            <a:r>
              <a:rPr lang="en-US" dirty="0"/>
              <a:t>Reflect on the qualities of great models – what are the top three you are concerned about for your MBSE approach?</a:t>
            </a:r>
          </a:p>
        </p:txBody>
      </p:sp>
      <p:sp>
        <p:nvSpPr>
          <p:cNvPr id="6" name="TextBox 5"/>
          <p:cNvSpPr txBox="1"/>
          <p:nvPr/>
        </p:nvSpPr>
        <p:spPr>
          <a:xfrm>
            <a:off x="354623" y="1747175"/>
            <a:ext cx="7802442" cy="1384995"/>
          </a:xfrm>
          <a:prstGeom prst="rect">
            <a:avLst/>
          </a:prstGeom>
          <a:noFill/>
        </p:spPr>
        <p:txBody>
          <a:bodyPr wrap="square" rtlCol="0">
            <a:spAutoFit/>
          </a:bodyPr>
          <a:lstStyle/>
          <a:p>
            <a:r>
              <a:rPr lang="en-US" dirty="0"/>
              <a:t>The most important quality for the model is "Internally Consistent", as referenced above in the Purpose of MBSE - our objective is to make it obvious where we have interface deficiencies internally and fix them. A secondary quality we are looking for is  "Well Formed for Optimization", as this VTA function is going to require significant training with simulation data.</a:t>
            </a:r>
          </a:p>
          <a:p>
            <a:r>
              <a:rPr lang="en-US" dirty="0"/>
              <a:t>Finally, we would like the model to be reusable. The VTA system must be usable on multiple vehicle models.</a:t>
            </a:r>
          </a:p>
        </p:txBody>
      </p:sp>
    </p:spTree>
    <p:extLst>
      <p:ext uri="{BB962C8B-B14F-4D97-AF65-F5344CB8AC3E}">
        <p14:creationId xmlns:p14="http://schemas.microsoft.com/office/powerpoint/2010/main" val="1445753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6: </a:t>
            </a:r>
            <a:r>
              <a:rPr lang="en-US" sz="2000" b="1" dirty="0">
                <a:latin typeface="Arial" charset="0"/>
              </a:rPr>
              <a:t>Identify Systems Engineering Tasks</a:t>
            </a:r>
            <a:endParaRPr lang="en-US" sz="2000" dirty="0"/>
          </a:p>
        </p:txBody>
      </p:sp>
      <p:sp>
        <p:nvSpPr>
          <p:cNvPr id="5" name="Rectangle 4"/>
          <p:cNvSpPr/>
          <p:nvPr/>
        </p:nvSpPr>
        <p:spPr>
          <a:xfrm>
            <a:off x="114300" y="981072"/>
            <a:ext cx="8858830" cy="738664"/>
          </a:xfrm>
          <a:prstGeom prst="rect">
            <a:avLst/>
          </a:prstGeom>
        </p:spPr>
        <p:txBody>
          <a:bodyPr wrap="square">
            <a:spAutoFit/>
          </a:bodyPr>
          <a:lstStyle/>
          <a:p>
            <a:r>
              <a:rPr lang="en-US" dirty="0"/>
              <a:t>Systems engineering has a variety of different tasks depending upon its role in the organization such as interface management, change management, facilitate information transfer. Which of these or other tasks in your view are applicable to your chosen MBSE strategy? </a:t>
            </a:r>
          </a:p>
        </p:txBody>
      </p:sp>
      <p:sp>
        <p:nvSpPr>
          <p:cNvPr id="2" name="TextBox 1"/>
          <p:cNvSpPr txBox="1"/>
          <p:nvPr/>
        </p:nvSpPr>
        <p:spPr>
          <a:xfrm>
            <a:off x="659423" y="2074985"/>
            <a:ext cx="7807569" cy="954107"/>
          </a:xfrm>
          <a:prstGeom prst="rect">
            <a:avLst/>
          </a:prstGeom>
          <a:noFill/>
        </p:spPr>
        <p:txBody>
          <a:bodyPr wrap="square" rtlCol="0">
            <a:spAutoFit/>
          </a:bodyPr>
          <a:lstStyle/>
          <a:p>
            <a:r>
              <a:rPr lang="en-US" dirty="0"/>
              <a:t>One of the key tasks for VTA is to encode the system requirements in a model, so that we can trace where requirements impact the different pieces of the system. VTA will also be used to formally specify the interfaces between system components, to the extent that we will not use the existing company "Interface Control Document" on this program.</a:t>
            </a:r>
          </a:p>
        </p:txBody>
      </p:sp>
    </p:spTree>
    <p:extLst>
      <p:ext uri="{BB962C8B-B14F-4D97-AF65-F5344CB8AC3E}">
        <p14:creationId xmlns:p14="http://schemas.microsoft.com/office/powerpoint/2010/main" val="176063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buClr>
                <a:srgbClr val="000000"/>
              </a:buClr>
            </a:pPr>
            <a:r>
              <a:rPr lang="en-US" sz="2000" b="1" dirty="0"/>
              <a:t>Step 1: Develop Five Queries for Your System</a:t>
            </a:r>
          </a:p>
        </p:txBody>
      </p:sp>
      <p:graphicFrame>
        <p:nvGraphicFramePr>
          <p:cNvPr id="5" name="Table 4"/>
          <p:cNvGraphicFramePr>
            <a:graphicFrameLocks noGrp="1"/>
          </p:cNvGraphicFramePr>
          <p:nvPr>
            <p:extLst>
              <p:ext uri="{D42A27DB-BD31-4B8C-83A1-F6EECF244321}">
                <p14:modId xmlns:p14="http://schemas.microsoft.com/office/powerpoint/2010/main" val="2401425341"/>
              </p:ext>
            </p:extLst>
          </p:nvPr>
        </p:nvGraphicFramePr>
        <p:xfrm>
          <a:off x="212509" y="2738528"/>
          <a:ext cx="8579556" cy="3732060"/>
        </p:xfrm>
        <a:graphic>
          <a:graphicData uri="http://schemas.openxmlformats.org/drawingml/2006/table">
            <a:tbl>
              <a:tblPr firstRow="1" bandRow="1">
                <a:tableStyleId>{2D5ABB26-0587-4C30-8999-92F81FD0307C}</a:tableStyleId>
              </a:tblPr>
              <a:tblGrid>
                <a:gridCol w="2822921">
                  <a:extLst>
                    <a:ext uri="{9D8B030D-6E8A-4147-A177-3AD203B41FA5}">
                      <a16:colId xmlns:a16="http://schemas.microsoft.com/office/drawing/2014/main" val="20000"/>
                    </a:ext>
                  </a:extLst>
                </a:gridCol>
                <a:gridCol w="5756635">
                  <a:extLst>
                    <a:ext uri="{9D8B030D-6E8A-4147-A177-3AD203B41FA5}">
                      <a16:colId xmlns:a16="http://schemas.microsoft.com/office/drawing/2014/main" val="20001"/>
                    </a:ext>
                  </a:extLst>
                </a:gridCol>
              </a:tblGrid>
              <a:tr h="247932">
                <a:tc>
                  <a:txBody>
                    <a:bodyPr/>
                    <a:lstStyle/>
                    <a:p>
                      <a:pPr algn="ctr"/>
                      <a:r>
                        <a:rPr lang="en-US" sz="1200" b="1" dirty="0"/>
                        <a:t>Query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Rationale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97192">
                <a:tc>
                  <a:txBody>
                    <a:bodyPr/>
                    <a:lstStyle/>
                    <a:p>
                      <a:pPr algn="l"/>
                      <a:r>
                        <a:rPr lang="en-US" sz="1200" b="0" i="0" u="none" strike="noStrike" cap="none" baseline="0" dirty="0">
                          <a:solidFill>
                            <a:schemeClr val="tx1"/>
                          </a:solidFill>
                          <a:effectLst/>
                          <a:latin typeface="+mn-lt"/>
                          <a:ea typeface="+mn-ea"/>
                          <a:cs typeface="+mn-cs"/>
                          <a:sym typeface="Arial"/>
                        </a:rPr>
                        <a:t>What is the requirement traceability?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200" b="0" i="1" u="none" strike="noStrike" cap="none" baseline="0" dirty="0">
                          <a:solidFill>
                            <a:schemeClr val="tx1"/>
                          </a:solidFill>
                          <a:effectLst/>
                          <a:latin typeface="+mn-lt"/>
                          <a:ea typeface="+mn-ea"/>
                          <a:cs typeface="+mn-cs"/>
                          <a:sym typeface="Arial"/>
                        </a:rPr>
                        <a:t>Ensuring traceability of the requirements across all functions and abstraction levels. Feature definition requirements at the top shall be traceable to component (hardware and software) requirements at the lowest level. This query should provide similar current DOORS functionality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494430">
                <a:tc>
                  <a:txBody>
                    <a:bodyPr/>
                    <a:lstStyle/>
                    <a:p>
                      <a:pPr algn="l"/>
                      <a:r>
                        <a:rPr lang="en-US" sz="1200" dirty="0"/>
                        <a:t>Have the functions been allocated to components?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200" i="1" dirty="0"/>
                        <a:t>There needs to be a clear decomposition of function and form, along with allocation of function to one or more components.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4885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tx1"/>
                          </a:solidFill>
                          <a:effectLst/>
                          <a:latin typeface="+mn-lt"/>
                          <a:ea typeface="+mn-ea"/>
                          <a:cs typeface="+mn-cs"/>
                          <a:sym typeface="Arial"/>
                        </a:rPr>
                        <a:t>Are all the requirements covered by testcases?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200" b="0" i="1" dirty="0"/>
                        <a:t>Requirements need to be tested during unit testing, verification, and validation stage. The testcases are part of the testing plan and based on the component, element, and functional requirements. Each requirement should then map to one or more testcases.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494430">
                <a:tc>
                  <a:txBody>
                    <a:bodyPr/>
                    <a:lstStyle/>
                    <a:p>
                      <a:pPr algn="l"/>
                      <a:r>
                        <a:rPr lang="en-US" sz="1200" dirty="0"/>
                        <a:t>Do the use cases cover the complete operational concept (</a:t>
                      </a:r>
                      <a:r>
                        <a:rPr lang="en-US" sz="1200" dirty="0" err="1"/>
                        <a:t>OpsCon</a:t>
                      </a: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200" i="1"/>
                        <a:t>A use </a:t>
                      </a:r>
                      <a:r>
                        <a:rPr lang="en-US" sz="1200" i="1" dirty="0"/>
                        <a:t>case completeness check needs to be performed. The existing use cases need to be checked against the existing/agreed </a:t>
                      </a:r>
                      <a:r>
                        <a:rPr lang="en-US" sz="1200" i="1" dirty="0" err="1"/>
                        <a:t>OpsCon</a:t>
                      </a:r>
                      <a:r>
                        <a:rPr lang="en-US" sz="1200" i="1" dirty="0"/>
                        <a:t> to confirm coverage.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r h="806148">
                <a:tc>
                  <a:txBody>
                    <a:bodyPr/>
                    <a:lstStyle/>
                    <a:p>
                      <a:pPr algn="l"/>
                      <a:r>
                        <a:rPr lang="en-US" sz="1200" b="0" i="0" u="none" strike="noStrike" cap="none" baseline="0" dirty="0">
                          <a:solidFill>
                            <a:schemeClr val="tx1"/>
                          </a:solidFill>
                          <a:effectLst/>
                          <a:latin typeface="+mn-lt"/>
                          <a:ea typeface="+mn-ea"/>
                          <a:cs typeface="+mn-cs"/>
                          <a:sym typeface="Arial"/>
                        </a:rPr>
                        <a:t>How do the requirements perform against various requirement quality metrics?</a:t>
                      </a:r>
                    </a:p>
                    <a:p>
                      <a:pPr algn="l"/>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1" u="none" strike="noStrike" cap="none" baseline="0" dirty="0">
                          <a:solidFill>
                            <a:schemeClr val="tx1"/>
                          </a:solidFill>
                          <a:effectLst/>
                          <a:latin typeface="+mn-lt"/>
                          <a:ea typeface="+mn-ea"/>
                          <a:cs typeface="+mn-cs"/>
                          <a:sym typeface="Arial"/>
                        </a:rPr>
                        <a:t>A quality assessment of all the requirements will be based on their ability to express the information clearly and precisely in textual format. This check could be based on the guidelines offered in the INCOSE guide for writing requirements.</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6410459"/>
                  </a:ext>
                </a:extLst>
              </a:tr>
            </a:tbl>
          </a:graphicData>
        </a:graphic>
      </p:graphicFrame>
      <p:sp>
        <p:nvSpPr>
          <p:cNvPr id="6" name="Rectangle 5"/>
          <p:cNvSpPr/>
          <p:nvPr/>
        </p:nvSpPr>
        <p:spPr>
          <a:xfrm>
            <a:off x="115711" y="937988"/>
            <a:ext cx="8469489" cy="1815882"/>
          </a:xfrm>
          <a:prstGeom prst="rect">
            <a:avLst/>
          </a:prstGeom>
        </p:spPr>
        <p:txBody>
          <a:bodyPr wrap="square">
            <a:spAutoFit/>
          </a:bodyPr>
          <a:lstStyle/>
          <a:p>
            <a:r>
              <a:rPr lang="en-US" dirty="0"/>
              <a:t>As you know by now, models provide a good deal more than just a collection of attractive diagrams. Models are often stored in repositories with a defined data structure. Like databases, model repositories make it possible to query the model for specific information, e.g. an impact analysis when changing a requirement. SysML doesn't define a query language, and most modeling tools allow the user to write a script to query the model. You can write queries like "are all actions allocated to parts?", "are all requirements satisfied?" and so on.</a:t>
            </a:r>
          </a:p>
          <a:p>
            <a:r>
              <a:rPr lang="en-US" dirty="0"/>
              <a:t>If you had a full data model available for your system, what would be five of the most important queries you would write to inform your system engineering functions?</a:t>
            </a:r>
          </a:p>
        </p:txBody>
      </p:sp>
    </p:spTree>
    <p:extLst>
      <p:ext uri="{BB962C8B-B14F-4D97-AF65-F5344CB8AC3E}">
        <p14:creationId xmlns:p14="http://schemas.microsoft.com/office/powerpoint/2010/main" val="1828112441"/>
      </p:ext>
    </p:extLst>
  </p:cSld>
  <p:clrMapOvr>
    <a:masterClrMapping/>
  </p:clrMapOvr>
</p:sld>
</file>

<file path=ppt/theme/theme1.xml><?xml version="1.0" encoding="utf-8"?>
<a:theme xmlns:a="http://schemas.openxmlformats.org/drawingml/2006/main" name="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537067EEE49444AC974DC3A8E1865F" ma:contentTypeVersion="11" ma:contentTypeDescription="Create a new document." ma:contentTypeScope="" ma:versionID="e4225a80defd21702e30ac81b544ee20">
  <xsd:schema xmlns:xsd="http://www.w3.org/2001/XMLSchema" xmlns:xs="http://www.w3.org/2001/XMLSchema" xmlns:p="http://schemas.microsoft.com/office/2006/metadata/properties" xmlns:ns3="6f982e51-e1da-4b8c-99ff-08d6b2e4190f" xmlns:ns4="b04ee916-fc04-4a8b-8f62-cbeee2d8ec77" targetNamespace="http://schemas.microsoft.com/office/2006/metadata/properties" ma:root="true" ma:fieldsID="5cde225f1c2b5116304ba4be22ceebc7" ns3:_="" ns4:_="">
    <xsd:import namespace="6f982e51-e1da-4b8c-99ff-08d6b2e4190f"/>
    <xsd:import namespace="b04ee916-fc04-4a8b-8f62-cbeee2d8ec7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982e51-e1da-4b8c-99ff-08d6b2e419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4ee916-fc04-4a8b-8f62-cbeee2d8ec7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3930B8-B0D5-4A43-B1A9-372F93852C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982e51-e1da-4b8c-99ff-08d6b2e4190f"/>
    <ds:schemaRef ds:uri="b04ee916-fc04-4a8b-8f62-cbeee2d8ec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56C578-AD0B-4EEF-8562-C04FB4A7B62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6831817-D2EB-484E-A98C-B740B44952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1930</Words>
  <Application>Microsoft Office PowerPoint</Application>
  <PresentationFormat>On-screen Show (4:3)</PresentationFormat>
  <Paragraphs>133</Paragraphs>
  <Slides>17</Slides>
  <Notes>17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Times New Roman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Massachusetts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C3W3: Best Practice P3</dc:title>
  <dc:subject>Carrier-Based Unmanned Air System</dc:subject>
  <dc:creator>MIT xPRO</dc:creator>
  <cp:keywords>MBSE, Engineering, Systems, Activity, Professional Education</cp:keywords>
  <dc:description/>
  <cp:lastModifiedBy>Amardeep Sidhu</cp:lastModifiedBy>
  <cp:revision>228</cp:revision>
  <dcterms:modified xsi:type="dcterms:W3CDTF">2020-01-08T10:15:06Z</dcterms:modified>
  <cp:category>Professional Education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0x01010027537067EEE49444AC974DC3A8E1865F</vt:lpwstr>
  </property>
</Properties>
</file>