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  <p:sldMasterId id="2147483671" r:id="rId2"/>
  </p:sldMasterIdLst>
  <p:notesMasterIdLst>
    <p:notesMasterId r:id="rId8"/>
  </p:notesMasterIdLst>
  <p:handoutMasterIdLst>
    <p:handoutMasterId r:id="rId9"/>
  </p:handoutMasterIdLst>
  <p:sldIdLst>
    <p:sldId id="256" r:id="rId3"/>
    <p:sldId id="287" r:id="rId4"/>
    <p:sldId id="281" r:id="rId5"/>
    <p:sldId id="282" r:id="rId6"/>
    <p:sldId id="286" r:id="rId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a Temes" initials="CT" lastIdx="2" clrIdx="0">
    <p:extLst/>
  </p:cmAuthor>
  <p:cmAuthor id="2" name="Nathan  Benjamin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4F"/>
    <a:srgbClr val="A11B30"/>
    <a:srgbClr val="3489C7"/>
    <a:srgbClr val="8A8B8C"/>
    <a:srgbClr val="343434"/>
    <a:srgbClr val="565656"/>
    <a:srgbClr val="ACACAC"/>
    <a:srgbClr val="6D6D6D"/>
    <a:srgbClr val="570005"/>
    <a:srgbClr val="3DC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1" autoAdjust="0"/>
    <p:restoredTop sz="94643"/>
  </p:normalViewPr>
  <p:slideViewPr>
    <p:cSldViewPr snapToGrid="0" snapToObjects="1">
      <p:cViewPr>
        <p:scale>
          <a:sx n="99" d="100"/>
          <a:sy n="99" d="100"/>
        </p:scale>
        <p:origin x="-1000" y="-104"/>
      </p:cViewPr>
      <p:guideLst>
        <p:guide orient="horz" pos="4174"/>
        <p:guide orient="horz" pos="113"/>
        <p:guide orient="horz" pos="2214"/>
        <p:guide pos="5574"/>
        <p:guide pos="2880"/>
        <p:guide pos="279"/>
        <p:guide pos="1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0BF01-E03B-0740-9C8E-3153BAA4A970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6A1BB-E0F7-A54B-8A92-AD65D4FA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373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0775290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22269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91916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ubTitle" idx="1"/>
          </p:nvPr>
        </p:nvSpPr>
        <p:spPr>
          <a:xfrm>
            <a:off x="1371605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marL="457167" marR="0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marL="914332" marR="0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marL="1371498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marL="1828664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marL="228583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2994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16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327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839531" y="643627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algn="r">
              <a:defRPr sz="1200">
                <a:solidFill>
                  <a:srgbClr val="8A8B8C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82"/>
          <p:cNvSpPr txBox="1">
            <a:spLocks noGrp="1"/>
          </p:cNvSpPr>
          <p:nvPr>
            <p:ph type="sldNum" idx="12"/>
          </p:nvPr>
        </p:nvSpPr>
        <p:spPr>
          <a:xfrm>
            <a:off x="6839531" y="643627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algn="r">
              <a:defRPr sz="1200">
                <a:solidFill>
                  <a:srgbClr val="8A8B8C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031910" y="5090582"/>
            <a:ext cx="4739967" cy="305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60"/>
              </a:spcBef>
              <a:buFont typeface="Times New Roman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1036890" y="5583182"/>
            <a:ext cx="4739967" cy="305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60"/>
              </a:spcBef>
              <a:buFont typeface="Times New Roman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2"/>
          <p:cNvSpPr txBox="1">
            <a:spLocks noGrp="1"/>
          </p:cNvSpPr>
          <p:nvPr>
            <p:ph type="sldNum" idx="12"/>
          </p:nvPr>
        </p:nvSpPr>
        <p:spPr>
          <a:xfrm>
            <a:off x="6839531" y="643627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algn="r">
              <a:defRPr sz="1200">
                <a:solidFill>
                  <a:srgbClr val="8A8B8C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09490" y="3154534"/>
            <a:ext cx="4345801" cy="498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509490" y="3181141"/>
            <a:ext cx="4352544" cy="4480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60"/>
              </a:spcBef>
              <a:buFont typeface="Times New Roman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2"/>
          <p:cNvSpPr txBox="1">
            <a:spLocks noGrp="1"/>
          </p:cNvSpPr>
          <p:nvPr>
            <p:ph type="sldNum" idx="12"/>
          </p:nvPr>
        </p:nvSpPr>
        <p:spPr>
          <a:xfrm>
            <a:off x="6839531" y="643627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algn="r">
              <a:defRPr sz="1200">
                <a:solidFill>
                  <a:srgbClr val="8A8B8C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500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8640" y="-1"/>
            <a:ext cx="4800600" cy="357337"/>
          </a:xfrm>
          <a:prstGeom prst="rect">
            <a:avLst/>
          </a:prstGeom>
          <a:solidFill>
            <a:srgbClr val="00A9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hape 64"/>
          <p:cNvSpPr txBox="1"/>
          <p:nvPr userDrawn="1"/>
        </p:nvSpPr>
        <p:spPr>
          <a:xfrm>
            <a:off x="135608" y="31314"/>
            <a:ext cx="4790797" cy="5277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l">
              <a:buClr>
                <a:schemeClr val="lt1"/>
              </a:buClr>
              <a:buSzPct val="25000"/>
            </a:pPr>
            <a:r>
              <a:rPr lang="en-US" sz="1100" b="1" i="0" dirty="0" smtClean="0">
                <a:solidFill>
                  <a:srgbClr val="FFFFFF"/>
                </a:solidFill>
                <a:latin typeface="Arial"/>
                <a:ea typeface="Source Sans Pro"/>
                <a:cs typeface="Arial"/>
                <a:sym typeface="Source Sans Pro"/>
              </a:rPr>
              <a:t>Model-Based</a:t>
            </a:r>
            <a:r>
              <a:rPr lang="en-US" sz="1100" b="1" i="0" baseline="0" dirty="0" smtClean="0">
                <a:solidFill>
                  <a:srgbClr val="FFFFFF"/>
                </a:solidFill>
                <a:latin typeface="Arial"/>
                <a:ea typeface="Source Sans Pro"/>
                <a:cs typeface="Arial"/>
                <a:sym typeface="Source Sans Pro"/>
              </a:rPr>
              <a:t> Systems</a:t>
            </a:r>
            <a:r>
              <a:rPr lang="en-US" sz="1100" b="1" i="0" dirty="0" smtClean="0">
                <a:solidFill>
                  <a:srgbClr val="FFFFFF"/>
                </a:solidFill>
                <a:latin typeface="Arial"/>
                <a:ea typeface="Source Sans Pro"/>
                <a:cs typeface="Arial"/>
                <a:sym typeface="Source Sans Pro"/>
              </a:rPr>
              <a:t> Engineering: Documentation and Analysis</a:t>
            </a:r>
            <a:endParaRPr lang="en-US" sz="1100" b="0" i="1" dirty="0">
              <a:solidFill>
                <a:srgbClr val="565656"/>
              </a:solidFill>
              <a:latin typeface="Arial"/>
              <a:ea typeface="Source Sans Pro"/>
              <a:cs typeface="Arial"/>
              <a:sym typeface="Source Sans Pro"/>
            </a:endParaRPr>
          </a:p>
        </p:txBody>
      </p:sp>
      <p:sp>
        <p:nvSpPr>
          <p:cNvPr id="6" name="Shape 82"/>
          <p:cNvSpPr txBox="1">
            <a:spLocks noGrp="1"/>
          </p:cNvSpPr>
          <p:nvPr>
            <p:ph type="sldNum" idx="4"/>
          </p:nvPr>
        </p:nvSpPr>
        <p:spPr>
          <a:xfrm>
            <a:off x="6839531" y="643627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algn="r">
              <a:defRPr sz="1200">
                <a:solidFill>
                  <a:srgbClr val="8A8B8C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29567" y="6427633"/>
            <a:ext cx="5447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8A8B8C"/>
                </a:solidFill>
              </a:rPr>
              <a:t>Copyright © 2017. Massachusetts Institute of Technology.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230" y="87174"/>
            <a:ext cx="1138594" cy="254249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61" r:id="rId2"/>
    <p:sldLayoutId id="2147483670" r:id="rId3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82"/>
          <p:cNvSpPr txBox="1">
            <a:spLocks noGrp="1"/>
          </p:cNvSpPr>
          <p:nvPr>
            <p:ph type="sldNum" idx="4"/>
          </p:nvPr>
        </p:nvSpPr>
        <p:spPr>
          <a:xfrm>
            <a:off x="6839531" y="643627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algn="r">
              <a:defRPr sz="1200">
                <a:solidFill>
                  <a:srgbClr val="8A8B8C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29567" y="6427633"/>
            <a:ext cx="5447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8A8B8C"/>
                </a:solidFill>
              </a:rPr>
              <a:t>Copyright © 2017. Massachusetts Institute of Technology.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80621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" y="1805426"/>
            <a:ext cx="9148061" cy="3425765"/>
          </a:xfrm>
          <a:prstGeom prst="rect">
            <a:avLst/>
          </a:prstGeom>
        </p:spPr>
      </p:pic>
      <p:sp>
        <p:nvSpPr>
          <p:cNvPr id="4" name="Shape 64"/>
          <p:cNvSpPr txBox="1"/>
          <p:nvPr/>
        </p:nvSpPr>
        <p:spPr>
          <a:xfrm>
            <a:off x="154984" y="966528"/>
            <a:ext cx="8123115" cy="8036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00" b="1" dirty="0" smtClean="0">
                <a:solidFill>
                  <a:schemeClr val="tx1"/>
                </a:solidFill>
                <a:ea typeface="Source Sans Pro"/>
                <a:sym typeface="Source Sans Pro"/>
              </a:rPr>
              <a:t>Model-Based Systems Engineering: Documentation and Analysis</a:t>
            </a:r>
          </a:p>
        </p:txBody>
      </p:sp>
      <p:sp>
        <p:nvSpPr>
          <p:cNvPr id="5" name="Shape 64"/>
          <p:cNvSpPr txBox="1"/>
          <p:nvPr/>
        </p:nvSpPr>
        <p:spPr>
          <a:xfrm>
            <a:off x="2409761" y="3132087"/>
            <a:ext cx="1150237" cy="6951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200000"/>
              </a:lnSpc>
              <a:buClr>
                <a:schemeClr val="lt1"/>
              </a:buClr>
              <a:buSzPct val="25000"/>
            </a:pPr>
            <a:r>
              <a:rPr lang="en-US" sz="1600" dirty="0" smtClean="0">
                <a:solidFill>
                  <a:schemeClr val="bg1"/>
                </a:solidFill>
                <a:latin typeface="+mj-lt"/>
                <a:ea typeface="Source Sans Pro"/>
                <a:cs typeface="Source Sans Pro"/>
                <a:sym typeface="Source Sans Pro"/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09490" y="3657540"/>
            <a:ext cx="4345801" cy="498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509490" y="3684147"/>
            <a:ext cx="4352544" cy="448056"/>
          </a:xfrm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00965" y="2738678"/>
            <a:ext cx="20010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800" dirty="0" smtClean="0">
                <a:solidFill>
                  <a:schemeClr val="bg1"/>
                </a:solidFill>
                <a:ea typeface="Source Sans Pro"/>
                <a:sym typeface="Source Sans Pro"/>
              </a:rPr>
              <a:t>Action Plan</a:t>
            </a:r>
            <a:endParaRPr lang="en-US" sz="2800" dirty="0">
              <a:solidFill>
                <a:schemeClr val="bg1"/>
              </a:solidFill>
              <a:ea typeface="Source Sans Pro"/>
              <a:sym typeface="Source Sans Pro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9" y="254000"/>
            <a:ext cx="1425237" cy="31825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2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64"/>
          <p:cNvSpPr txBox="1"/>
          <p:nvPr/>
        </p:nvSpPr>
        <p:spPr>
          <a:xfrm>
            <a:off x="362037" y="877541"/>
            <a:ext cx="7799829" cy="7226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ea typeface="Source Sans Pro"/>
                <a:sym typeface="Source Sans Pro"/>
              </a:rPr>
              <a:t>Week 4 Action Plan</a:t>
            </a:r>
          </a:p>
        </p:txBody>
      </p:sp>
      <p:sp>
        <p:nvSpPr>
          <p:cNvPr id="10" name="Shape 64"/>
          <p:cNvSpPr txBox="1"/>
          <p:nvPr/>
        </p:nvSpPr>
        <p:spPr>
          <a:xfrm>
            <a:off x="383154" y="1954098"/>
            <a:ext cx="2770321" cy="5277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00" dirty="0" smtClean="0">
                <a:solidFill>
                  <a:srgbClr val="6D6D6D"/>
                </a:solidFill>
                <a:ea typeface="Source Sans Pro"/>
                <a:sym typeface="Source Sans Pro"/>
              </a:rPr>
              <a:t>Overview</a:t>
            </a:r>
            <a:endParaRPr lang="en-US" sz="2000" dirty="0">
              <a:solidFill>
                <a:srgbClr val="6D6D6D"/>
              </a:solidFill>
              <a:ea typeface="Source Sans Pro"/>
              <a:sym typeface="Source Sans Pro"/>
            </a:endParaRPr>
          </a:p>
        </p:txBody>
      </p:sp>
      <p:sp>
        <p:nvSpPr>
          <p:cNvPr id="11" name="Shape 62"/>
          <p:cNvSpPr txBox="1"/>
          <p:nvPr/>
        </p:nvSpPr>
        <p:spPr>
          <a:xfrm>
            <a:off x="374578" y="2413945"/>
            <a:ext cx="3625585" cy="34688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110000"/>
              </a:lnSpc>
              <a:buClr>
                <a:schemeClr val="dk1"/>
              </a:buClr>
              <a:buSzPct val="25000"/>
            </a:pPr>
            <a:r>
              <a:rPr lang="en-US" sz="1200" dirty="0">
                <a:solidFill>
                  <a:srgbClr val="3F3F3F"/>
                </a:solidFill>
                <a:ea typeface="Source Sans Pro"/>
                <a:sym typeface="Source Sans Pro"/>
              </a:rPr>
              <a:t>Revisit the goals you put in place for Week 2. Please open your saved Week 2 Action Plan document, and update this document with any revisions.</a:t>
            </a:r>
          </a:p>
          <a:p>
            <a:pPr>
              <a:lnSpc>
                <a:spcPct val="110000"/>
              </a:lnSpc>
              <a:buClr>
                <a:schemeClr val="dk1"/>
              </a:buClr>
              <a:buSzPct val="25000"/>
            </a:pPr>
            <a:endParaRPr lang="en-US" sz="1200" dirty="0">
              <a:solidFill>
                <a:srgbClr val="3F3F3F"/>
              </a:solidFill>
              <a:ea typeface="Source Sans Pro"/>
              <a:sym typeface="Source Sans Pro"/>
            </a:endParaRPr>
          </a:p>
          <a:p>
            <a:pPr>
              <a:lnSpc>
                <a:spcPct val="110000"/>
              </a:lnSpc>
              <a:buClr>
                <a:schemeClr val="dk1"/>
              </a:buClr>
              <a:buSzPct val="25000"/>
            </a:pPr>
            <a:endParaRPr lang="en-US" sz="1200" dirty="0" smtClean="0">
              <a:solidFill>
                <a:schemeClr val="dk1"/>
              </a:solidFill>
              <a:ea typeface="Souce Sans Pro"/>
              <a:sym typeface="Souce Sans Pro"/>
            </a:endParaRPr>
          </a:p>
          <a:p>
            <a:pPr algn="ctr">
              <a:lnSpc>
                <a:spcPct val="110000"/>
              </a:lnSpc>
              <a:buClr>
                <a:schemeClr val="dk1"/>
              </a:buClr>
              <a:buSzPct val="25000"/>
            </a:pPr>
            <a:endParaRPr lang="en-US" sz="1200" i="1" dirty="0">
              <a:solidFill>
                <a:schemeClr val="dk1"/>
              </a:solidFill>
              <a:ea typeface="Souce Sans Pro"/>
              <a:sym typeface="Souce Sans Pro"/>
            </a:endParaRPr>
          </a:p>
          <a:p>
            <a:pPr>
              <a:lnSpc>
                <a:spcPct val="110000"/>
              </a:lnSpc>
              <a:buClr>
                <a:schemeClr val="dk1"/>
              </a:buClr>
            </a:pPr>
            <a:endParaRPr sz="1200" dirty="0">
              <a:solidFill>
                <a:schemeClr val="dk1"/>
              </a:solidFill>
              <a:ea typeface="Times New Roman"/>
              <a:sym typeface="Times New Roman"/>
            </a:endParaRPr>
          </a:p>
          <a:p>
            <a:pPr>
              <a:lnSpc>
                <a:spcPct val="110000"/>
              </a:lnSpc>
              <a:buClr>
                <a:srgbClr val="000000"/>
              </a:buClr>
            </a:pPr>
            <a:endParaRPr sz="1200" dirty="0">
              <a:solidFill>
                <a:schemeClr val="dk1"/>
              </a:solidFill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047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3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64"/>
          <p:cNvSpPr txBox="1"/>
          <p:nvPr/>
        </p:nvSpPr>
        <p:spPr>
          <a:xfrm>
            <a:off x="348593" y="910119"/>
            <a:ext cx="7779583" cy="5277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700" b="1" dirty="0">
                <a:ea typeface="Source Sans Pro"/>
                <a:cs typeface="Source Sans Pro"/>
                <a:sym typeface="Source Sans Pro"/>
              </a:rPr>
              <a:t>Set Short-Term Goals: Revised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54751"/>
              </p:ext>
            </p:extLst>
          </p:nvPr>
        </p:nvGraphicFramePr>
        <p:xfrm>
          <a:off x="449147" y="2176973"/>
          <a:ext cx="8176133" cy="205412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99916"/>
                <a:gridCol w="1979181"/>
                <a:gridCol w="2984703"/>
                <a:gridCol w="1312333"/>
              </a:tblGrid>
              <a:tr h="44086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Three things I will do differently in the next 90 days?</a:t>
                      </a:r>
                      <a:endParaRPr lang="en-US" sz="1400" b="1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Who do</a:t>
                      </a:r>
                      <a:r>
                        <a:rPr lang="en-US" sz="1400" baseline="0" dirty="0" smtClean="0"/>
                        <a:t> I need to involve</a:t>
                      </a:r>
                      <a:r>
                        <a:rPr lang="en-US" sz="1400" dirty="0" smtClean="0"/>
                        <a:t>?* </a:t>
                      </a:r>
                      <a:endParaRPr lang="en-US" sz="1400" b="1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How will</a:t>
                      </a:r>
                      <a:r>
                        <a:rPr lang="en-US" sz="1400" baseline="0" dirty="0" smtClean="0"/>
                        <a:t> I measure success? </a:t>
                      </a:r>
                      <a:endParaRPr lang="en-US" sz="1400" b="1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Target date for review</a:t>
                      </a:r>
                      <a:endParaRPr lang="en-US" sz="1400" b="1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</a:tr>
              <a:tr h="440869">
                <a:tc>
                  <a:txBody>
                    <a:bodyPr/>
                    <a:lstStyle/>
                    <a:p>
                      <a:endParaRPr lang="en-US" sz="1200" b="0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</a:tr>
              <a:tr h="440869">
                <a:tc>
                  <a:txBody>
                    <a:bodyPr/>
                    <a:lstStyle/>
                    <a:p>
                      <a:endParaRPr lang="en-US" sz="1200" b="0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</a:tr>
              <a:tr h="440869">
                <a:tc>
                  <a:txBody>
                    <a:bodyPr/>
                    <a:lstStyle/>
                    <a:p>
                      <a:endParaRPr lang="en-US" sz="1200" b="0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Shape 62"/>
          <p:cNvSpPr txBox="1"/>
          <p:nvPr/>
        </p:nvSpPr>
        <p:spPr>
          <a:xfrm>
            <a:off x="382337" y="1409822"/>
            <a:ext cx="8440677" cy="4469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1200" i="1" dirty="0">
                <a:solidFill>
                  <a:srgbClr val="3F3F3F"/>
                </a:solidFill>
                <a:ea typeface="Source Sans Pro"/>
                <a:sym typeface="Source Sans Pro"/>
              </a:rPr>
              <a:t>Based on your previous work from Week 2, enter revisions below. Have your goals changed? If so, indicate below.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689687"/>
              </p:ext>
            </p:extLst>
          </p:nvPr>
        </p:nvGraphicFramePr>
        <p:xfrm>
          <a:off x="449146" y="4694168"/>
          <a:ext cx="8176133" cy="44086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176133"/>
              </a:tblGrid>
              <a:tr h="440869"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latin typeface="Arial Narrow"/>
                          <a:cs typeface="Arial Narrow"/>
                        </a:rPr>
                        <a:t>*</a:t>
                      </a:r>
                      <a:r>
                        <a:rPr lang="en-US" sz="1200" b="0" i="0" baseline="0" dirty="0" smtClean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lang="en-US" sz="1200" b="1" i="0" baseline="0" dirty="0" smtClean="0">
                          <a:latin typeface="Arial Narrow"/>
                          <a:cs typeface="Arial Narrow"/>
                        </a:rPr>
                        <a:t>Have you identified a mentor? This would be a great opportunity to do so. </a:t>
                      </a:r>
                      <a:endParaRPr lang="en-US" sz="1200" b="0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700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4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64"/>
          <p:cNvSpPr txBox="1"/>
          <p:nvPr/>
        </p:nvSpPr>
        <p:spPr>
          <a:xfrm>
            <a:off x="339953" y="910119"/>
            <a:ext cx="7779583" cy="5277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700" b="1" dirty="0">
                <a:ea typeface="Source Sans Pro"/>
                <a:cs typeface="Source Sans Pro"/>
                <a:sym typeface="Source Sans Pro"/>
              </a:rPr>
              <a:t>Set Medium-Term Goals: Revised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734995"/>
              </p:ext>
            </p:extLst>
          </p:nvPr>
        </p:nvGraphicFramePr>
        <p:xfrm>
          <a:off x="450361" y="2177320"/>
          <a:ext cx="8125332" cy="197502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66599"/>
                <a:gridCol w="4258733"/>
              </a:tblGrid>
              <a:tr h="44086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Short Term Goals 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( 90 days ) </a:t>
                      </a:r>
                      <a:endParaRPr lang="en-US" sz="1400" b="1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 Term Goals 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( 12-15 months ) </a:t>
                      </a:r>
                      <a:endParaRPr lang="en-US" sz="1400" b="1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</a:tr>
              <a:tr h="575132">
                <a:tc>
                  <a:txBody>
                    <a:bodyPr/>
                    <a:lstStyle/>
                    <a:p>
                      <a:endParaRPr lang="en-US" sz="1200" b="0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</a:tr>
              <a:tr h="440869">
                <a:tc>
                  <a:txBody>
                    <a:bodyPr/>
                    <a:lstStyle/>
                    <a:p>
                      <a:endParaRPr lang="en-US" sz="1200" b="0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0869">
                <a:tc>
                  <a:txBody>
                    <a:bodyPr/>
                    <a:lstStyle/>
                    <a:p>
                      <a:endParaRPr lang="en-US" sz="1200" b="0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hape 62"/>
          <p:cNvSpPr txBox="1"/>
          <p:nvPr/>
        </p:nvSpPr>
        <p:spPr>
          <a:xfrm>
            <a:off x="373698" y="1409822"/>
            <a:ext cx="8440676" cy="4469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1200" i="1" dirty="0" smtClean="0">
                <a:solidFill>
                  <a:srgbClr val="3F3F3F"/>
                </a:solidFill>
                <a:ea typeface="Source Sans Pro"/>
                <a:sym typeface="Source Sans Pro"/>
              </a:rPr>
              <a:t>Evaluate the following table below. Enter your own examples of </a:t>
            </a:r>
            <a:r>
              <a:rPr lang="en-US" sz="1200" b="1" i="1" dirty="0" smtClean="0">
                <a:solidFill>
                  <a:srgbClr val="3F3F3F"/>
                </a:solidFill>
                <a:ea typeface="Source Sans Pro"/>
                <a:sym typeface="Source Sans Pro"/>
              </a:rPr>
              <a:t>short</a:t>
            </a:r>
            <a:r>
              <a:rPr lang="en-US" sz="1200" b="1" i="1" dirty="0">
                <a:solidFill>
                  <a:srgbClr val="3F3F3F"/>
                </a:solidFill>
                <a:ea typeface="Source Sans Pro"/>
                <a:sym typeface="Source Sans Pro"/>
              </a:rPr>
              <a:t> </a:t>
            </a:r>
            <a:r>
              <a:rPr lang="en-US" sz="1200" b="1" i="1" dirty="0" smtClean="0">
                <a:solidFill>
                  <a:srgbClr val="3F3F3F"/>
                </a:solidFill>
                <a:ea typeface="Source Sans Pro"/>
                <a:sym typeface="Source Sans Pro"/>
              </a:rPr>
              <a:t>and medium term goals</a:t>
            </a:r>
            <a:endParaRPr lang="en-US" sz="1200" dirty="0">
              <a:solidFill>
                <a:srgbClr val="3F3F3F"/>
              </a:solidFill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936383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5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63"/>
          <p:cNvSpPr txBox="1"/>
          <p:nvPr/>
        </p:nvSpPr>
        <p:spPr>
          <a:xfrm>
            <a:off x="370485" y="1608147"/>
            <a:ext cx="4338135" cy="4278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1200" dirty="0">
                <a:solidFill>
                  <a:schemeClr val="dk1"/>
                </a:solidFill>
                <a:ea typeface="Source Sans Pro"/>
                <a:sym typeface="Source Sans Pro"/>
              </a:rPr>
              <a:t>Save this document in a place where you can easily find it.</a:t>
            </a:r>
          </a:p>
          <a:p>
            <a:pPr>
              <a:buClr>
                <a:schemeClr val="dk1"/>
              </a:buClr>
            </a:pPr>
            <a:endParaRPr lang="en-US" sz="1200" dirty="0">
              <a:solidFill>
                <a:schemeClr val="dk1"/>
              </a:solidFill>
              <a:ea typeface="Source Sans Pro"/>
              <a:sym typeface="Source Sans Pro"/>
            </a:endParaRPr>
          </a:p>
          <a:p>
            <a:pPr>
              <a:buClr>
                <a:schemeClr val="dk1"/>
              </a:buClr>
            </a:pPr>
            <a:r>
              <a:rPr lang="en-US" sz="1200" dirty="0">
                <a:solidFill>
                  <a:schemeClr val="dk1"/>
                </a:solidFill>
                <a:ea typeface="Source Sans Pro"/>
                <a:sym typeface="Source Sans Pro"/>
              </a:rPr>
              <a:t>Return to the course and click “I completed my Week 4 Action Plan.”</a:t>
            </a:r>
          </a:p>
          <a:p>
            <a:pPr>
              <a:buClr>
                <a:schemeClr val="dk1"/>
              </a:buClr>
            </a:pPr>
            <a:endParaRPr lang="en-US" sz="1200" dirty="0">
              <a:solidFill>
                <a:schemeClr val="dk1"/>
              </a:solidFill>
              <a:ea typeface="Source Sans Pro"/>
              <a:sym typeface="Source Sans Pro"/>
            </a:endParaRPr>
          </a:p>
          <a:p>
            <a:pPr>
              <a:buClr>
                <a:schemeClr val="dk1"/>
              </a:buClr>
            </a:pPr>
            <a:r>
              <a:rPr lang="en-US" sz="1200" dirty="0">
                <a:solidFill>
                  <a:schemeClr val="dk1"/>
                </a:solidFill>
                <a:ea typeface="Source Sans Pro"/>
                <a:sym typeface="Source Sans Pro"/>
              </a:rPr>
              <a:t>Going forward, try to revisit your goals every month to monitor progress. Update and/or revise your goals as necessary. </a:t>
            </a:r>
          </a:p>
          <a:p>
            <a:pPr>
              <a:buClr>
                <a:schemeClr val="dk1"/>
              </a:buClr>
            </a:pPr>
            <a:endParaRPr lang="en-US" sz="1200" dirty="0">
              <a:solidFill>
                <a:schemeClr val="dk1"/>
              </a:solidFill>
              <a:ea typeface="Source Sans Pro"/>
              <a:sym typeface="Source Sans Pro"/>
            </a:endParaRPr>
          </a:p>
          <a:p>
            <a:pPr>
              <a:buClr>
                <a:schemeClr val="dk1"/>
              </a:buClr>
            </a:pPr>
            <a:r>
              <a:rPr lang="en-US" sz="1200" dirty="0">
                <a:solidFill>
                  <a:schemeClr val="dk1"/>
                </a:solidFill>
                <a:ea typeface="Source Sans Pro"/>
                <a:sym typeface="Source Sans Pro"/>
              </a:rPr>
              <a:t>The purpose of the Action Plan is to connect </a:t>
            </a:r>
            <a:r>
              <a:rPr lang="en-US" sz="1200" dirty="0" smtClean="0">
                <a:solidFill>
                  <a:schemeClr val="dk1"/>
                </a:solidFill>
                <a:ea typeface="Source Sans Pro"/>
                <a:sym typeface="Source Sans Pro"/>
              </a:rPr>
              <a:t>what you’ve learned in the </a:t>
            </a:r>
            <a:r>
              <a:rPr lang="en-US" sz="1200" dirty="0">
                <a:solidFill>
                  <a:schemeClr val="dk1"/>
                </a:solidFill>
                <a:ea typeface="Source Sans Pro"/>
                <a:sym typeface="Source Sans Pro"/>
              </a:rPr>
              <a:t>course to your </a:t>
            </a:r>
            <a:r>
              <a:rPr lang="en-US" sz="1200" dirty="0" smtClean="0">
                <a:solidFill>
                  <a:schemeClr val="dk1"/>
                </a:solidFill>
                <a:ea typeface="Source Sans Pro"/>
                <a:sym typeface="Source Sans Pro"/>
              </a:rPr>
              <a:t>daily work </a:t>
            </a:r>
            <a:r>
              <a:rPr lang="en-US" sz="1200" dirty="0">
                <a:solidFill>
                  <a:schemeClr val="dk1"/>
                </a:solidFill>
                <a:ea typeface="Source Sans Pro"/>
                <a:sym typeface="Source Sans Pro"/>
              </a:rPr>
              <a:t>and </a:t>
            </a:r>
            <a:r>
              <a:rPr lang="en-US" sz="1200" dirty="0" smtClean="0">
                <a:solidFill>
                  <a:schemeClr val="dk1"/>
                </a:solidFill>
                <a:ea typeface="Source Sans Pro"/>
                <a:sym typeface="Source Sans Pro"/>
              </a:rPr>
              <a:t>making </a:t>
            </a:r>
            <a:r>
              <a:rPr lang="en-US" sz="1200" dirty="0">
                <a:solidFill>
                  <a:schemeClr val="dk1"/>
                </a:solidFill>
                <a:ea typeface="Source Sans Pro"/>
                <a:sym typeface="Source Sans Pro"/>
              </a:rPr>
              <a:t>the content actionable.</a:t>
            </a:r>
          </a:p>
          <a:p>
            <a:pPr>
              <a:buClr>
                <a:schemeClr val="dk1"/>
              </a:buClr>
            </a:pPr>
            <a:endParaRPr lang="en-US" sz="1200" dirty="0">
              <a:solidFill>
                <a:schemeClr val="dk1"/>
              </a:solidFill>
              <a:ea typeface="Source Sans Pro"/>
              <a:sym typeface="Source Sans Pro"/>
            </a:endParaRPr>
          </a:p>
          <a:p>
            <a:pPr>
              <a:buClr>
                <a:schemeClr val="dk1"/>
              </a:buClr>
            </a:pPr>
            <a:r>
              <a:rPr lang="en-US" sz="1200" dirty="0" smtClean="0">
                <a:solidFill>
                  <a:schemeClr val="dk1"/>
                </a:solidFill>
                <a:ea typeface="Source Sans Pro"/>
                <a:sym typeface="Source Sans Pro"/>
              </a:rPr>
              <a:t> </a:t>
            </a:r>
            <a:endParaRPr sz="1200" dirty="0">
              <a:solidFill>
                <a:schemeClr val="dk1"/>
              </a:solidFill>
              <a:ea typeface="Source Sans Pro"/>
              <a:sym typeface="Source Sans Pro"/>
            </a:endParaRPr>
          </a:p>
        </p:txBody>
      </p:sp>
      <p:sp>
        <p:nvSpPr>
          <p:cNvPr id="6" name="Shape 64"/>
          <p:cNvSpPr txBox="1"/>
          <p:nvPr/>
        </p:nvSpPr>
        <p:spPr>
          <a:xfrm>
            <a:off x="359053" y="873447"/>
            <a:ext cx="5993720" cy="5277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ea typeface="Source Sans Pro"/>
                <a:sym typeface="Source Sans Pro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28682002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Custom 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6063</TotalTime>
  <Words>239</Words>
  <Application>Microsoft Macintosh PowerPoint</Application>
  <PresentationFormat>On-screen Show (4:3)</PresentationFormat>
  <Paragraphs>35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Christina Temes</dc:creator>
  <cp:keywords/>
  <dc:description/>
  <cp:lastModifiedBy>TC Haldi</cp:lastModifiedBy>
  <cp:revision>166</cp:revision>
  <dcterms:modified xsi:type="dcterms:W3CDTF">2016-12-15T02:17:32Z</dcterms:modified>
  <cp:category/>
</cp:coreProperties>
</file>