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7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87" r:id="rId4"/>
    <p:sldId id="288" r:id="rId5"/>
    <p:sldId id="289" r:id="rId6"/>
    <p:sldId id="290" r:id="rId7"/>
    <p:sldId id="297" r:id="rId8"/>
    <p:sldId id="298" r:id="rId9"/>
    <p:sldId id="299" r:id="rId10"/>
    <p:sldId id="292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74">
          <p15:clr>
            <a:srgbClr val="A4A3A4"/>
          </p15:clr>
        </p15:guide>
        <p15:guide id="4" orient="horz" pos="113">
          <p15:clr>
            <a:srgbClr val="A4A3A4"/>
          </p15:clr>
        </p15:guide>
        <p15:guide id="5" orient="horz" pos="2214">
          <p15:clr>
            <a:srgbClr val="A4A3A4"/>
          </p15:clr>
        </p15:guide>
        <p15:guide id="6" pos="5574">
          <p15:clr>
            <a:srgbClr val="A4A3A4"/>
          </p15:clr>
        </p15:guide>
        <p15:guide id="7" pos="279">
          <p15:clr>
            <a:srgbClr val="A4A3A4"/>
          </p15:clr>
        </p15:guide>
        <p15:guide id="8" pos="1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Temes" initials="CT" lastIdx="2" clrIdx="0"/>
  <p:cmAuthor id="2" name="Nathan  Benjami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1B30"/>
    <a:srgbClr val="3489C7"/>
    <a:srgbClr val="8A8B8C"/>
    <a:srgbClr val="343434"/>
    <a:srgbClr val="565656"/>
    <a:srgbClr val="ACACAC"/>
    <a:srgbClr val="6D6D6D"/>
    <a:srgbClr val="570005"/>
    <a:srgbClr val="3DCDCF"/>
    <a:srgbClr val="FF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5" autoAdjust="0"/>
    <p:restoredTop sz="95840" autoAdjust="0"/>
  </p:normalViewPr>
  <p:slideViewPr>
    <p:cSldViewPr snapToGrid="0" snapToObjects="1">
      <p:cViewPr varScale="1">
        <p:scale>
          <a:sx n="66" d="100"/>
          <a:sy n="66" d="100"/>
        </p:scale>
        <p:origin x="980" y="44"/>
      </p:cViewPr>
      <p:guideLst>
        <p:guide orient="horz" pos="2160"/>
        <p:guide pos="2880"/>
        <p:guide orient="horz" pos="4174"/>
        <p:guide orient="horz" pos="113"/>
        <p:guide orient="horz" pos="2214"/>
        <p:guide pos="5574"/>
        <p:guide pos="279"/>
        <p:guide pos="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BF01-E03B-0740-9C8E-3153BAA4A97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6A1BB-E0F7-A54B-8A92-AD65D4FA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7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77529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226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6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2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09490" y="3154534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509490" y="3181141"/>
            <a:ext cx="4352544" cy="448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0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A8B8C"/>
                </a:solidFill>
              </a:rPr>
              <a:t>Copyright © 2017. Massachusetts Institute of Technology.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30" y="87174"/>
            <a:ext cx="1138594" cy="25424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8640" y="-1"/>
            <a:ext cx="4800600" cy="357337"/>
          </a:xfrm>
          <a:prstGeom prst="rect">
            <a:avLst/>
          </a:prstGeom>
          <a:solidFill>
            <a:srgbClr val="00A9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hape 64"/>
          <p:cNvSpPr txBox="1"/>
          <p:nvPr userDrawn="1"/>
        </p:nvSpPr>
        <p:spPr>
          <a:xfrm>
            <a:off x="135608" y="31314"/>
            <a:ext cx="4790797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Clr>
                <a:schemeClr val="lt1"/>
              </a:buClr>
              <a:buSzPct val="25000"/>
            </a:pPr>
            <a:r>
              <a:rPr lang="en-US" sz="1100" b="1" i="0" dirty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Model-Based</a:t>
            </a:r>
            <a:r>
              <a:rPr lang="en-US" sz="1100" b="1" i="0" baseline="0" dirty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 Systems</a:t>
            </a:r>
            <a:r>
              <a:rPr lang="en-US" sz="1100" b="1" i="0" dirty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 Engineering: Documentation and Analysis</a:t>
            </a:r>
            <a:endParaRPr lang="en-US" sz="1100" b="0" i="1" dirty="0">
              <a:solidFill>
                <a:srgbClr val="565656"/>
              </a:solidFill>
              <a:latin typeface="Arial"/>
              <a:ea typeface="Source Sans Pro"/>
              <a:cs typeface="Arial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A8B8C"/>
                </a:solidFill>
              </a:rPr>
              <a:t>Copyright © 2017. Massachusetts Institute of Technology.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80621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wiziq.com/topic/504-6-tips-to-reduce-the-size-of-your-powerpoint-f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" y="1805426"/>
            <a:ext cx="9148061" cy="3425765"/>
          </a:xfrm>
          <a:prstGeom prst="rect">
            <a:avLst/>
          </a:prstGeom>
        </p:spPr>
      </p:pic>
      <p:sp>
        <p:nvSpPr>
          <p:cNvPr id="4" name="Shape 64"/>
          <p:cNvSpPr txBox="1"/>
          <p:nvPr/>
        </p:nvSpPr>
        <p:spPr>
          <a:xfrm>
            <a:off x="154984" y="966528"/>
            <a:ext cx="8123115" cy="803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ea typeface="Source Sans Pro"/>
                <a:sym typeface="Source Sans Pro"/>
              </a:rPr>
              <a:t>Model-Based Systems Engineering: Documentation and Analysis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i="1" dirty="0">
                <a:solidFill>
                  <a:srgbClr val="565656"/>
                </a:solidFill>
                <a:ea typeface="Source Sans Pro"/>
              </a:rPr>
              <a:t>Week 4: Managing the Model</a:t>
            </a:r>
            <a:endParaRPr lang="en-US" sz="2000" b="1" dirty="0">
              <a:solidFill>
                <a:schemeClr val="tx1"/>
              </a:solidFill>
              <a:ea typeface="Source Sans Pro"/>
              <a:sym typeface="Source Sans Pro"/>
            </a:endParaRPr>
          </a:p>
        </p:txBody>
      </p:sp>
      <p:sp>
        <p:nvSpPr>
          <p:cNvPr id="5" name="Shape 64"/>
          <p:cNvSpPr txBox="1"/>
          <p:nvPr/>
        </p:nvSpPr>
        <p:spPr>
          <a:xfrm>
            <a:off x="2409761" y="3132087"/>
            <a:ext cx="1150237" cy="6951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09490" y="3657540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509490" y="3684147"/>
            <a:ext cx="4352544" cy="448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0965" y="2738678"/>
            <a:ext cx="1302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bg1"/>
                </a:solidFill>
                <a:ea typeface="Source Sans Pro"/>
                <a:sym typeface="Source Sans Pro"/>
              </a:rPr>
              <a:t>Project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9" y="254000"/>
            <a:ext cx="1425237" cy="3182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3"/>
          <p:cNvSpPr txBox="1"/>
          <p:nvPr/>
        </p:nvSpPr>
        <p:spPr>
          <a:xfrm>
            <a:off x="232245" y="1446106"/>
            <a:ext cx="4212755" cy="4840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3F3F3F"/>
                </a:solidFill>
                <a:ea typeface="Source Sans Pro"/>
              </a:rPr>
              <a:t>Before you begin, you should save your project on your local drive. We recommend the following format:</a:t>
            </a:r>
            <a:endParaRPr lang="en-US" dirty="0"/>
          </a:p>
          <a:p>
            <a:endParaRPr lang="en-US" dirty="0"/>
          </a:p>
          <a:p>
            <a:r>
              <a:rPr lang="en-US" i="1" dirty="0">
                <a:ea typeface="Souce Sans Pro"/>
              </a:rPr>
              <a:t> Lastname_Firstname_Course3_Week4</a:t>
            </a:r>
            <a:endParaRPr lang="en-US" dirty="0"/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Please note: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You will </a:t>
            </a:r>
            <a:r>
              <a:rPr lang="en-US" u="sng" dirty="0">
                <a:solidFill>
                  <a:schemeClr val="dk1"/>
                </a:solidFill>
                <a:ea typeface="Source Sans Pro"/>
                <a:sym typeface="Source Sans Pro"/>
              </a:rPr>
              <a:t>not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 be able to re-download your file after submission; therefore, please keep this file in a central location for future reference. </a:t>
            </a:r>
          </a:p>
          <a:p>
            <a:pPr>
              <a:buClr>
                <a:schemeClr val="dk1"/>
              </a:buClr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The work in the project deliverable is 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individual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. </a:t>
            </a:r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After you submit your project, you will self-assess your work as well as the work of three peers. If you have any questions, feel free to contact a TA in the Discussion Forum. </a:t>
            </a:r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Although work is strictly individual, sharing ideas and concepts with other students is encouraged. </a:t>
            </a:r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</p:txBody>
      </p:sp>
      <p:sp>
        <p:nvSpPr>
          <p:cNvPr id="10" name="Shape 64"/>
          <p:cNvSpPr txBox="1"/>
          <p:nvPr/>
        </p:nvSpPr>
        <p:spPr>
          <a:xfrm>
            <a:off x="220813" y="779639"/>
            <a:ext cx="3126793" cy="4778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ea typeface="Source Sans Pro"/>
                <a:sym typeface="Source Sans Pro"/>
              </a:rPr>
              <a:t>Instructions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0553" y="1416974"/>
            <a:ext cx="39178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Note: </a:t>
            </a:r>
            <a:r>
              <a:rPr lang="en-US" b="1" dirty="0" err="1">
                <a:solidFill>
                  <a:schemeClr val="dk1"/>
                </a:solidFill>
                <a:ea typeface="Source Sans Pro"/>
                <a:sym typeface="Source Sans Pro"/>
              </a:rPr>
              <a:t>edX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 has a 10MB file size limit for document submission.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If you have selected large image(s), you may need to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  <a:hlinkClick r:id="rId3"/>
              </a:rPr>
              <a:t>resize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 before submitting, OR you may simply include a web URL for the image in the image location. Be sure to submit your assignment at least one hour before the deadline to provide time for troubleshooting. </a:t>
            </a:r>
          </a:p>
          <a:p>
            <a:endParaRPr lang="en-US" b="1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Once the deadline passes, you will not be able to upload the document and therefore will not be able to submit and complete the assignment.</a:t>
            </a:r>
            <a:endParaRPr lang="en-US" b="1" u="sng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047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28600" y="757881"/>
            <a:ext cx="4247280" cy="527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dirty="0">
                <a:solidFill>
                  <a:srgbClr val="000000"/>
                </a:solidFill>
                <a:latin typeface="Arial"/>
                <a:ea typeface="Source Sans Pro"/>
              </a:rPr>
              <a:t>Week 4 Project</a:t>
            </a:r>
            <a:endParaRPr sz="1600" dirty="0"/>
          </a:p>
        </p:txBody>
      </p:sp>
      <p:sp>
        <p:nvSpPr>
          <p:cNvPr id="5" name="CustomShape 3"/>
          <p:cNvSpPr/>
          <p:nvPr/>
        </p:nvSpPr>
        <p:spPr>
          <a:xfrm>
            <a:off x="228600" y="1455670"/>
            <a:ext cx="27694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latin typeface="Arial"/>
                <a:ea typeface="Source Sans Pro"/>
              </a:rPr>
              <a:t>Overview</a:t>
            </a:r>
            <a:endParaRPr dirty="0"/>
          </a:p>
        </p:txBody>
      </p:sp>
      <p:sp>
        <p:nvSpPr>
          <p:cNvPr id="6" name="CustomShape 4"/>
          <p:cNvSpPr/>
          <p:nvPr/>
        </p:nvSpPr>
        <p:spPr>
          <a:xfrm>
            <a:off x="250902" y="1974691"/>
            <a:ext cx="4130598" cy="4121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Your assignment for this project is to build a model management plan for an MBSE system. You are encouraged to use the same system that you selected in Weeks 1 and 2. </a:t>
            </a:r>
          </a:p>
          <a:p>
            <a:pPr lvl="0"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lvl="0"/>
            <a:r>
              <a:rPr lang="en-US" dirty="0">
                <a:solidFill>
                  <a:schemeClr val="dk1"/>
                </a:solidFill>
              </a:rPr>
              <a:t>As you learned in Week 4, there are many important factors to consider when designing a model management plan. </a:t>
            </a:r>
          </a:p>
          <a:p>
            <a:pPr lvl="0"/>
            <a:endParaRPr lang="en-US" dirty="0">
              <a:solidFill>
                <a:schemeClr val="dk1"/>
              </a:solidFill>
            </a:endParaRPr>
          </a:p>
          <a:p>
            <a:pPr lvl="0"/>
            <a:r>
              <a:rPr lang="en-US" dirty="0">
                <a:solidFill>
                  <a:schemeClr val="dk1"/>
                </a:solidFill>
              </a:rPr>
              <a:t>Develop your model management plan and touch on eight key components. 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algn="ctr">
              <a:lnSpc>
                <a:spcPct val="110000"/>
              </a:lnSpc>
            </a:pPr>
            <a:endParaRPr dirty="0"/>
          </a:p>
          <a:p>
            <a:pPr>
              <a:lnSpc>
                <a:spcPct val="110000"/>
              </a:lnSpc>
            </a:pPr>
            <a:endParaRPr dirty="0"/>
          </a:p>
          <a:p>
            <a:pPr>
              <a:lnSpc>
                <a:spcPct val="110000"/>
              </a:lnSpc>
            </a:pP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4854946" y="1464810"/>
            <a:ext cx="4118184" cy="4631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dirty="0">
                <a:solidFill>
                  <a:srgbClr val="FFFFFF"/>
                </a:solidFill>
                <a:latin typeface="Arial"/>
                <a:ea typeface="Source Sans Pro"/>
              </a:rPr>
              <a:t>REQUIRED STEPS</a:t>
            </a:r>
            <a:endParaRPr sz="1400" dirty="0"/>
          </a:p>
          <a:p>
            <a:pPr>
              <a:lnSpc>
                <a:spcPct val="60000"/>
              </a:lnSpc>
            </a:pPr>
            <a:endParaRPr lang="en-US" sz="1400" dirty="0"/>
          </a:p>
          <a:p>
            <a:pPr lvl="0">
              <a:lnSpc>
                <a:spcPct val="150000"/>
              </a:lnSpc>
            </a:pPr>
            <a:r>
              <a:rPr lang="en-US">
                <a:solidFill>
                  <a:srgbClr val="FFFFFF"/>
                </a:solidFill>
              </a:rPr>
              <a:t>Model </a:t>
            </a:r>
            <a:r>
              <a:rPr lang="en-US" dirty="0">
                <a:solidFill>
                  <a:srgbClr val="FFFFFF"/>
                </a:solidFill>
              </a:rPr>
              <a:t>introduction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b="1" dirty="0">
                <a:solidFill>
                  <a:srgbClr val="FFFFFF"/>
                </a:solidFill>
                <a:ea typeface="Arial"/>
                <a:cs typeface="Arial"/>
              </a:rPr>
              <a:t>Step </a:t>
            </a:r>
            <a:r>
              <a:rPr lang="en-US" b="1" dirty="0">
                <a:solidFill>
                  <a:srgbClr val="FFFFFF"/>
                </a:solidFill>
              </a:rPr>
              <a:t>1</a:t>
            </a:r>
            <a:r>
              <a:rPr lang="en-US" dirty="0">
                <a:solidFill>
                  <a:srgbClr val="FFFFFF"/>
                </a:solidFill>
                <a:ea typeface="Arial"/>
                <a:cs typeface="Arial"/>
              </a:rPr>
              <a:t>: </a:t>
            </a:r>
            <a:r>
              <a:rPr lang="en-US" dirty="0">
                <a:solidFill>
                  <a:srgbClr val="FFFFFF"/>
                </a:solidFill>
              </a:rPr>
              <a:t>Initial verification and validation of the model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b="1" dirty="0">
                <a:solidFill>
                  <a:srgbClr val="FFFFFF"/>
                </a:solidFill>
                <a:ea typeface="Arial"/>
                <a:cs typeface="Arial"/>
              </a:rPr>
              <a:t>Step </a:t>
            </a:r>
            <a:r>
              <a:rPr lang="en-US" b="1" dirty="0">
                <a:solidFill>
                  <a:srgbClr val="FFFFFF"/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  <a:ea typeface="Arial"/>
                <a:cs typeface="Arial"/>
              </a:rPr>
              <a:t>: </a:t>
            </a:r>
            <a:r>
              <a:rPr lang="en-US" dirty="0">
                <a:solidFill>
                  <a:srgbClr val="FFFFFF"/>
                </a:solidFill>
              </a:rPr>
              <a:t>Governing the inputs to the model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b="1" dirty="0">
                <a:solidFill>
                  <a:srgbClr val="FFFFFF"/>
                </a:solidFill>
              </a:rPr>
              <a:t>Step 3: </a:t>
            </a:r>
            <a:r>
              <a:rPr lang="en-US" dirty="0">
                <a:solidFill>
                  <a:srgbClr val="FFFFFF"/>
                </a:solidFill>
              </a:rPr>
              <a:t>Communicating model results</a:t>
            </a:r>
            <a:endParaRPr lang="en-US" dirty="0">
              <a:solidFill>
                <a:srgbClr val="FFFFFF"/>
              </a:solidFill>
              <a:ea typeface="Arial"/>
              <a:cs typeface="Arial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b="1" dirty="0">
                <a:solidFill>
                  <a:srgbClr val="FFFFFF"/>
                </a:solidFill>
                <a:ea typeface="Arial"/>
                <a:cs typeface="Arial"/>
              </a:rPr>
              <a:t>Step </a:t>
            </a:r>
            <a:r>
              <a:rPr lang="en-US" b="1" dirty="0">
                <a:solidFill>
                  <a:srgbClr val="FFFFFF"/>
                </a:solidFill>
              </a:rPr>
              <a:t>4</a:t>
            </a:r>
            <a:r>
              <a:rPr lang="en-US" dirty="0">
                <a:solidFill>
                  <a:srgbClr val="FFFFFF"/>
                </a:solidFill>
                <a:ea typeface="Arial"/>
                <a:cs typeface="Arial"/>
              </a:rPr>
              <a:t>: </a:t>
            </a:r>
            <a:r>
              <a:rPr lang="en-US" dirty="0">
                <a:solidFill>
                  <a:srgbClr val="FFFFFF"/>
                </a:solidFill>
              </a:rPr>
              <a:t>Model configuration management 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b="1" dirty="0">
                <a:solidFill>
                  <a:srgbClr val="FFFFFF"/>
                </a:solidFill>
              </a:rPr>
              <a:t>Step 5: </a:t>
            </a:r>
            <a:r>
              <a:rPr lang="en-US" dirty="0">
                <a:solidFill>
                  <a:srgbClr val="FFFFFF"/>
                </a:solidFill>
              </a:rPr>
              <a:t>Defining the model owner</a:t>
            </a:r>
            <a:endParaRPr lang="en-US" dirty="0">
              <a:solidFill>
                <a:srgbClr val="FFFFFF"/>
              </a:solidFill>
              <a:ea typeface="Arial"/>
              <a:cs typeface="Arial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b="1" dirty="0">
                <a:solidFill>
                  <a:srgbClr val="FFFFFF"/>
                </a:solidFill>
              </a:rPr>
              <a:t>Step 6: </a:t>
            </a:r>
            <a:r>
              <a:rPr lang="en-US" dirty="0">
                <a:solidFill>
                  <a:srgbClr val="FFFFFF"/>
                </a:solidFill>
              </a:rPr>
              <a:t>Funding the model</a:t>
            </a:r>
            <a:endParaRPr lang="en-US" dirty="0">
              <a:solidFill>
                <a:srgbClr val="FFFFFF"/>
              </a:solidFill>
              <a:ea typeface="Arial"/>
              <a:cs typeface="Arial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b="1" dirty="0">
                <a:solidFill>
                  <a:srgbClr val="FFFFFF"/>
                </a:solidFill>
                <a:ea typeface="Arial"/>
                <a:cs typeface="Arial"/>
              </a:rPr>
              <a:t>Step </a:t>
            </a:r>
            <a:r>
              <a:rPr lang="en-US" b="1" dirty="0">
                <a:solidFill>
                  <a:srgbClr val="FFFFFF"/>
                </a:solidFill>
              </a:rPr>
              <a:t>7</a:t>
            </a:r>
            <a:r>
              <a:rPr lang="en-US" dirty="0">
                <a:solidFill>
                  <a:srgbClr val="FFFFFF"/>
                </a:solidFill>
                <a:ea typeface="Arial"/>
                <a:cs typeface="Arial"/>
              </a:rPr>
              <a:t>: </a:t>
            </a:r>
            <a:r>
              <a:rPr lang="en-US" dirty="0">
                <a:solidFill>
                  <a:srgbClr val="FFFFFF"/>
                </a:solidFill>
              </a:rPr>
              <a:t>Process for model changes over the lifecycle 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b="1" dirty="0">
                <a:solidFill>
                  <a:srgbClr val="FFFFFF"/>
                </a:solidFill>
              </a:rPr>
              <a:t>Step 8: </a:t>
            </a:r>
            <a:r>
              <a:rPr lang="en-US" dirty="0">
                <a:solidFill>
                  <a:srgbClr val="FFFFFF"/>
                </a:solidFill>
              </a:rPr>
              <a:t>Model end of life and renewal planning</a:t>
            </a:r>
            <a:endParaRPr lang="en-US" dirty="0">
              <a:solidFill>
                <a:srgbClr val="FFFFFF"/>
              </a:solidFill>
              <a:ea typeface="Arial"/>
              <a:cs typeface="Arial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dirty="0">
                <a:solidFill>
                  <a:srgbClr val="FFFFFF"/>
                </a:solidFill>
                <a:ea typeface="Arial"/>
                <a:cs typeface="Arial"/>
              </a:rPr>
              <a:t>Submit your project and review others’ submissions</a:t>
            </a:r>
          </a:p>
        </p:txBody>
      </p:sp>
    </p:spTree>
    <p:extLst>
      <p:ext uri="{BB962C8B-B14F-4D97-AF65-F5344CB8AC3E}">
        <p14:creationId xmlns:p14="http://schemas.microsoft.com/office/powerpoint/2010/main" val="41957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5711" y="463157"/>
            <a:ext cx="8041354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 algn="l"/>
            <a:r>
              <a:rPr lang="en-US" sz="2000" b="1" dirty="0"/>
              <a:t>Model Introduction</a:t>
            </a:r>
          </a:p>
          <a:p>
            <a:pPr algn="l"/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411" y="951749"/>
            <a:ext cx="8469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Briefly describe your MBSE approach for which you are creating a model management plan.  </a:t>
            </a:r>
          </a:p>
        </p:txBody>
      </p:sp>
    </p:spTree>
    <p:extLst>
      <p:ext uri="{BB962C8B-B14F-4D97-AF65-F5344CB8AC3E}">
        <p14:creationId xmlns:p14="http://schemas.microsoft.com/office/powerpoint/2010/main" val="417055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" y="438507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 algn="l"/>
            <a:r>
              <a:rPr lang="en-US" sz="2000" b="1" kern="0" dirty="0"/>
              <a:t>Step </a:t>
            </a:r>
            <a:r>
              <a:rPr lang="en-US" sz="2000" b="1" dirty="0"/>
              <a:t>1</a:t>
            </a:r>
            <a:r>
              <a:rPr lang="en-US" sz="2000" b="1" kern="0" dirty="0"/>
              <a:t>: </a:t>
            </a:r>
            <a:r>
              <a:rPr lang="en-US" sz="2000" b="1" dirty="0"/>
              <a:t>Initial Model Verification and Validation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" y="905622"/>
            <a:ext cx="857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How do you validate the model in the first place? Under what bounds does the model need to be valid? Who will validate the initial model?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00" y="3188558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 algn="l">
              <a:buSzPct val="25000"/>
            </a:pPr>
            <a:r>
              <a:rPr lang="en-US" sz="2000" b="1" kern="0" dirty="0"/>
              <a:t>Step </a:t>
            </a:r>
            <a:r>
              <a:rPr lang="en-US" sz="2000" b="1" dirty="0"/>
              <a:t>2</a:t>
            </a:r>
            <a:r>
              <a:rPr lang="en-US" sz="2000" b="1" kern="0" dirty="0"/>
              <a:t>: </a:t>
            </a:r>
            <a:r>
              <a:rPr lang="en-US" sz="2000" b="1" dirty="0"/>
              <a:t>Governing the Inputs to the Model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" y="3655673"/>
            <a:ext cx="857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Will restrictions be applied to each of these inputs? How will bugs and flaws in the model be reported and addressed? </a:t>
            </a:r>
          </a:p>
        </p:txBody>
      </p:sp>
    </p:spTree>
    <p:extLst>
      <p:ext uri="{BB962C8B-B14F-4D97-AF65-F5344CB8AC3E}">
        <p14:creationId xmlns:p14="http://schemas.microsoft.com/office/powerpoint/2010/main" val="345574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" y="451207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Step 3: </a:t>
            </a:r>
            <a:r>
              <a:rPr lang="en-US" sz="2000" b="1" dirty="0"/>
              <a:t>Communicating Model Results 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" y="918322"/>
            <a:ext cx="857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Will the assumptions and caveats be communicated along with the results? If so, how? Will the supporting test cases be communicated along with the results? If so, how?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00" y="3375575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 algn="l">
              <a:buSzPct val="25000"/>
            </a:pPr>
            <a:r>
              <a:rPr lang="en-US" sz="2000" b="1" kern="0" dirty="0"/>
              <a:t>Step </a:t>
            </a:r>
            <a:r>
              <a:rPr lang="en-US" sz="2000" b="1" dirty="0"/>
              <a:t>4</a:t>
            </a:r>
            <a:r>
              <a:rPr lang="en-US" sz="2000" b="1" kern="0" dirty="0"/>
              <a:t>: </a:t>
            </a:r>
            <a:r>
              <a:rPr lang="en-US" sz="2000" b="1" dirty="0"/>
              <a:t>Model Configuration Management 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" y="3842690"/>
            <a:ext cx="857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How can multiple projects use the same model? Will data restrictions be imposed for different project teams?</a:t>
            </a:r>
          </a:p>
        </p:txBody>
      </p:sp>
    </p:spTree>
    <p:extLst>
      <p:ext uri="{BB962C8B-B14F-4D97-AF65-F5344CB8AC3E}">
        <p14:creationId xmlns:p14="http://schemas.microsoft.com/office/powerpoint/2010/main" val="23086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7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" y="3461107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Step </a:t>
            </a:r>
            <a:r>
              <a:rPr lang="en-US" sz="2000" b="1" dirty="0"/>
              <a:t>6</a:t>
            </a:r>
            <a:r>
              <a:rPr lang="en-US" sz="2000" b="1" kern="0" dirty="0"/>
              <a:t>: </a:t>
            </a:r>
            <a:r>
              <a:rPr lang="en-US" sz="2000" b="1" dirty="0"/>
              <a:t>Funding the Model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" y="3928222"/>
            <a:ext cx="8571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How will the model be funded?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1601" y="381556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Step </a:t>
            </a:r>
            <a:r>
              <a:rPr lang="en-US" sz="2000" b="1" dirty="0"/>
              <a:t>5</a:t>
            </a:r>
            <a:r>
              <a:rPr lang="en-US" sz="2000" b="1" kern="0" dirty="0"/>
              <a:t>: </a:t>
            </a:r>
            <a:r>
              <a:rPr lang="en-US" sz="2000" b="1" dirty="0"/>
              <a:t>Defining the Model Owner</a:t>
            </a:r>
          </a:p>
          <a:p>
            <a:pPr lvl="0" algn="l"/>
            <a:endParaRPr lang="en-US" sz="2000" b="1" dirty="0"/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1979" y="848671"/>
            <a:ext cx="857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What responsibilities does the model owner have (technical, financial, etc.)? What decision rights do they have? </a:t>
            </a:r>
          </a:p>
        </p:txBody>
      </p:sp>
    </p:spTree>
    <p:extLst>
      <p:ext uri="{BB962C8B-B14F-4D97-AF65-F5344CB8AC3E}">
        <p14:creationId xmlns:p14="http://schemas.microsoft.com/office/powerpoint/2010/main" val="312249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" y="438507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>
              <a:buSzPct val="25000"/>
            </a:pPr>
            <a:r>
              <a:rPr lang="en-US" sz="2000" b="1" kern="0" dirty="0"/>
              <a:t>Step </a:t>
            </a:r>
            <a:r>
              <a:rPr lang="en-US" sz="2000" b="1" dirty="0"/>
              <a:t>7</a:t>
            </a:r>
            <a:r>
              <a:rPr lang="en-US" sz="2000" b="1" kern="0" dirty="0"/>
              <a:t>: </a:t>
            </a:r>
            <a:r>
              <a:rPr lang="en-US" sz="2000" b="1" dirty="0"/>
              <a:t>Process for Model Changes Over the Lifecycle </a:t>
            </a:r>
          </a:p>
          <a:p>
            <a:pPr lvl="0" algn="l">
              <a:buSzPct val="25000"/>
            </a:pPr>
            <a:endParaRPr lang="en-US" sz="2000" b="1" dirty="0"/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" y="905622"/>
            <a:ext cx="857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How will changes to the model be re-validated? Who will re-validate them? Is there a need to show traceability to past results? How will they be handled?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" y="3257907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Step </a:t>
            </a:r>
            <a:r>
              <a:rPr lang="en-US" sz="2000" b="1" dirty="0"/>
              <a:t>8</a:t>
            </a:r>
            <a:r>
              <a:rPr lang="en-US" sz="2000" b="1" kern="0" dirty="0"/>
              <a:t>: </a:t>
            </a:r>
            <a:r>
              <a:rPr lang="en-US" sz="2000" b="1" dirty="0"/>
              <a:t>Model End of Life and Renewal Planning 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" y="3725022"/>
            <a:ext cx="857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lvl="0"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What is the life cycle duration or time horizon for the model? Who is scanning outside to see what new modeling capabilities may be available? </a:t>
            </a:r>
          </a:p>
        </p:txBody>
      </p:sp>
    </p:spTree>
    <p:extLst>
      <p:ext uri="{BB962C8B-B14F-4D97-AF65-F5344CB8AC3E}">
        <p14:creationId xmlns:p14="http://schemas.microsoft.com/office/powerpoint/2010/main" val="193303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" y="1257551"/>
            <a:ext cx="8496300" cy="4230419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Submit your completed Week 4 Project file</a:t>
            </a:r>
          </a:p>
          <a:p>
            <a:pPr marL="742917" lvl="1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Note: The maximum file size that can be submitted is 10MB. </a:t>
            </a:r>
          </a:p>
          <a:p>
            <a:pPr marL="742917" lvl="1" indent="-285750">
              <a:buFont typeface="Arial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Assess the work of your peers</a:t>
            </a:r>
          </a:p>
          <a:p>
            <a:pPr marL="742917" lvl="1" indent="-285750">
              <a:buFont typeface="Arial"/>
              <a:buChar char="•"/>
            </a:pPr>
            <a:r>
              <a:rPr lang="en-US" sz="1600" dirty="0"/>
              <a:t>A scoring rubric can be downloaded from the Week 4 Project Instructions page.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" y="552536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Submit Your Project and Review Others’ Submissions</a:t>
            </a:r>
          </a:p>
        </p:txBody>
      </p:sp>
    </p:spTree>
    <p:extLst>
      <p:ext uri="{BB962C8B-B14F-4D97-AF65-F5344CB8AC3E}">
        <p14:creationId xmlns:p14="http://schemas.microsoft.com/office/powerpoint/2010/main" val="9233749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6302</TotalTime>
  <Words>693</Words>
  <Application>Microsoft Office PowerPoint</Application>
  <PresentationFormat>On-screen Show (4:3)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Souce Sans Pro</vt:lpstr>
      <vt:lpstr>Source Sans Pro</vt:lpstr>
      <vt:lpstr>Times New Roman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Christina Temes</dc:creator>
  <cp:keywords/>
  <dc:description/>
  <cp:lastModifiedBy>James Stanton</cp:lastModifiedBy>
  <cp:revision>224</cp:revision>
  <dcterms:modified xsi:type="dcterms:W3CDTF">2019-12-20T15:16:16Z</dcterms:modified>
  <cp:category/>
</cp:coreProperties>
</file>