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2"/>
  </p:notesMasterIdLst>
  <p:handoutMasterIdLst>
    <p:handoutMasterId r:id="rId13"/>
  </p:handoutMasterIdLst>
  <p:sldIdLst>
    <p:sldId id="256" r:id="rId3"/>
    <p:sldId id="287" r:id="rId4"/>
    <p:sldId id="288" r:id="rId5"/>
    <p:sldId id="289" r:id="rId6"/>
    <p:sldId id="290" r:id="rId7"/>
    <p:sldId id="297" r:id="rId8"/>
    <p:sldId id="298" r:id="rId9"/>
    <p:sldId id="299" r:id="rId10"/>
    <p:sldId id="292"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5" autoAdjust="0"/>
    <p:restoredTop sz="95840" autoAdjust="0"/>
  </p:normalViewPr>
  <p:slideViewPr>
    <p:cSldViewPr snapToGrid="0" snapToObjects="1">
      <p:cViewPr varScale="1">
        <p:scale>
          <a:sx n="68" d="100"/>
          <a:sy n="68" d="100"/>
        </p:scale>
        <p:origin x="1128" y="6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4: Managing the Model</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dirty="0"/>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on your local drive. We recommend the following format:</a:t>
            </a:r>
            <a:endParaRPr lang="en-US" dirty="0"/>
          </a:p>
          <a:p>
            <a:endParaRPr lang="en-US" dirty="0"/>
          </a:p>
          <a:p>
            <a:r>
              <a:rPr lang="en-US" i="1" dirty="0">
                <a:ea typeface="Souce Sans Pro"/>
              </a:rPr>
              <a:t> Lastname_Firstname_Course3_Week4</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After you submit your project, you will self-assess your work as well as the work of three peers. If you have any questions, feel free to contact a TA in the Discussion 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Although 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800" b="1" dirty="0">
                <a:ea typeface="Source Sans Pro"/>
                <a:sym typeface="Source Sans Pro"/>
              </a:rPr>
              <a:t>Instructions</a:t>
            </a:r>
          </a:p>
        </p:txBody>
      </p:sp>
      <p:sp>
        <p:nvSpPr>
          <p:cNvPr id="11" name="TextBox 10"/>
          <p:cNvSpPr txBox="1"/>
          <p:nvPr/>
        </p:nvSpPr>
        <p:spPr>
          <a:xfrm>
            <a:off x="4870553" y="1416974"/>
            <a:ext cx="3917848" cy="3108543"/>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endParaRPr lang="en-US" b="1" dirty="0"/>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4 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buClr>
                <a:schemeClr val="dk1"/>
              </a:buClr>
            </a:pPr>
            <a:r>
              <a:rPr lang="en-US" dirty="0">
                <a:solidFill>
                  <a:schemeClr val="dk1"/>
                </a:solidFill>
              </a:rPr>
              <a:t>Your assignment for this project is to build a model management plan for an MBSE system. You are encouraged to use the same system that you selected in Weeks 1 and 2. </a:t>
            </a:r>
          </a:p>
          <a:p>
            <a:pPr lvl="0">
              <a:buClr>
                <a:schemeClr val="dk1"/>
              </a:buClr>
            </a:pPr>
            <a:endParaRPr lang="en-US" dirty="0">
              <a:solidFill>
                <a:schemeClr val="dk1"/>
              </a:solidFill>
            </a:endParaRPr>
          </a:p>
          <a:p>
            <a:pPr lvl="0"/>
            <a:r>
              <a:rPr lang="en-US" dirty="0">
                <a:solidFill>
                  <a:schemeClr val="dk1"/>
                </a:solidFill>
              </a:rPr>
              <a:t>As you learned in Week 4, there are many important factors to consider when designing a model management plan. </a:t>
            </a:r>
          </a:p>
          <a:p>
            <a:pPr lvl="0"/>
            <a:endParaRPr lang="en-US" dirty="0">
              <a:solidFill>
                <a:schemeClr val="dk1"/>
              </a:solidFill>
            </a:endParaRPr>
          </a:p>
          <a:p>
            <a:pPr lvl="0"/>
            <a:r>
              <a:rPr lang="en-US" dirty="0">
                <a:solidFill>
                  <a:schemeClr val="dk1"/>
                </a:solidFill>
              </a:rPr>
              <a:t>Develop your model management plan and touch on eight key components. </a:t>
            </a:r>
            <a:endParaRPr lang="en-US" dirty="0"/>
          </a:p>
          <a:p>
            <a:pPr>
              <a:lnSpc>
                <a:spcPct val="110000"/>
              </a:lnSpc>
            </a:pPr>
            <a:endParaRPr lang="en-US" dirty="0"/>
          </a:p>
          <a:p>
            <a:pPr algn="ctr">
              <a:lnSpc>
                <a:spcPct val="110000"/>
              </a:lnSpc>
            </a:pPr>
            <a:endParaRPr dirty="0"/>
          </a:p>
          <a:p>
            <a:pPr>
              <a:lnSpc>
                <a:spcPct val="110000"/>
              </a:lnSpc>
            </a:pPr>
            <a:endParaRPr dirty="0"/>
          </a:p>
          <a:p>
            <a:pPr>
              <a:lnSpc>
                <a:spcPct val="110000"/>
              </a:lnSpc>
            </a:pPr>
            <a:endParaRPr dirty="0"/>
          </a:p>
        </p:txBody>
      </p:sp>
      <p:sp>
        <p:nvSpPr>
          <p:cNvPr id="8" name="CustomShape 5"/>
          <p:cNvSpPr/>
          <p:nvPr/>
        </p:nvSpPr>
        <p:spPr>
          <a:xfrm>
            <a:off x="4854946" y="1464810"/>
            <a:ext cx="4118184" cy="46311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lang="en-US" sz="1400" dirty="0"/>
          </a:p>
          <a:p>
            <a:pPr lvl="0">
              <a:lnSpc>
                <a:spcPct val="150000"/>
              </a:lnSpc>
            </a:pPr>
            <a:r>
              <a:rPr lang="en-US">
                <a:solidFill>
                  <a:srgbClr val="FFFFFF"/>
                </a:solidFill>
              </a:rPr>
              <a:t>Model </a:t>
            </a:r>
            <a:r>
              <a:rPr lang="en-US" dirty="0">
                <a:solidFill>
                  <a:srgbClr val="FFFFFF"/>
                </a:solidFill>
              </a:rPr>
              <a:t>introduction</a:t>
            </a:r>
          </a:p>
          <a:p>
            <a:pPr lvl="0">
              <a:lnSpc>
                <a:spcPct val="150000"/>
              </a:lnSpc>
              <a:buSzPct val="25000"/>
            </a:pPr>
            <a:r>
              <a:rPr lang="en-US" b="1" dirty="0">
                <a:solidFill>
                  <a:srgbClr val="FFFFFF"/>
                </a:solidFill>
                <a:ea typeface="Arial"/>
                <a:cs typeface="Arial"/>
              </a:rPr>
              <a:t>Step </a:t>
            </a:r>
            <a:r>
              <a:rPr lang="en-US" b="1" dirty="0">
                <a:solidFill>
                  <a:srgbClr val="FFFFFF"/>
                </a:solidFill>
              </a:rPr>
              <a:t>1</a:t>
            </a:r>
            <a:r>
              <a:rPr lang="en-US" dirty="0">
                <a:solidFill>
                  <a:srgbClr val="FFFFFF"/>
                </a:solidFill>
                <a:ea typeface="Arial"/>
                <a:cs typeface="Arial"/>
              </a:rPr>
              <a:t>: </a:t>
            </a:r>
            <a:r>
              <a:rPr lang="en-US" dirty="0">
                <a:solidFill>
                  <a:srgbClr val="FFFFFF"/>
                </a:solidFill>
              </a:rPr>
              <a:t>Initial verification and validation of the model</a:t>
            </a:r>
          </a:p>
          <a:p>
            <a:pPr lvl="0">
              <a:lnSpc>
                <a:spcPct val="150000"/>
              </a:lnSpc>
              <a:buSzPct val="25000"/>
            </a:pPr>
            <a:r>
              <a:rPr lang="en-US" b="1" dirty="0">
                <a:solidFill>
                  <a:srgbClr val="FFFFFF"/>
                </a:solidFill>
                <a:ea typeface="Arial"/>
                <a:cs typeface="Arial"/>
              </a:rPr>
              <a:t>Step </a:t>
            </a:r>
            <a:r>
              <a:rPr lang="en-US" b="1" dirty="0">
                <a:solidFill>
                  <a:srgbClr val="FFFFFF"/>
                </a:solidFill>
              </a:rPr>
              <a:t>2</a:t>
            </a:r>
            <a:r>
              <a:rPr lang="en-US" dirty="0">
                <a:solidFill>
                  <a:srgbClr val="FFFFFF"/>
                </a:solidFill>
                <a:ea typeface="Arial"/>
                <a:cs typeface="Arial"/>
              </a:rPr>
              <a:t>: </a:t>
            </a:r>
            <a:r>
              <a:rPr lang="en-US" dirty="0">
                <a:solidFill>
                  <a:srgbClr val="FFFFFF"/>
                </a:solidFill>
              </a:rPr>
              <a:t>Governing the inputs to the model</a:t>
            </a:r>
          </a:p>
          <a:p>
            <a:pPr lvl="0">
              <a:lnSpc>
                <a:spcPct val="150000"/>
              </a:lnSpc>
              <a:buSzPct val="25000"/>
            </a:pPr>
            <a:r>
              <a:rPr lang="en-US" b="1" dirty="0">
                <a:solidFill>
                  <a:srgbClr val="FFFFFF"/>
                </a:solidFill>
              </a:rPr>
              <a:t>Step 3: </a:t>
            </a:r>
            <a:r>
              <a:rPr lang="en-US" dirty="0">
                <a:solidFill>
                  <a:srgbClr val="FFFFFF"/>
                </a:solidFill>
              </a:rPr>
              <a:t>Communicating model results</a:t>
            </a:r>
            <a:endParaRPr lang="en-US" dirty="0">
              <a:solidFill>
                <a:srgbClr val="FFFFFF"/>
              </a:solidFill>
              <a:ea typeface="Arial"/>
              <a:cs typeface="Arial"/>
            </a:endParaRPr>
          </a:p>
          <a:p>
            <a:pPr lvl="0">
              <a:lnSpc>
                <a:spcPct val="150000"/>
              </a:lnSpc>
              <a:buSzPct val="25000"/>
            </a:pPr>
            <a:r>
              <a:rPr lang="en-US" b="1" dirty="0">
                <a:solidFill>
                  <a:srgbClr val="FFFFFF"/>
                </a:solidFill>
                <a:ea typeface="Arial"/>
                <a:cs typeface="Arial"/>
              </a:rPr>
              <a:t>Step </a:t>
            </a:r>
            <a:r>
              <a:rPr lang="en-US" b="1" dirty="0">
                <a:solidFill>
                  <a:srgbClr val="FFFFFF"/>
                </a:solidFill>
              </a:rPr>
              <a:t>4</a:t>
            </a:r>
            <a:r>
              <a:rPr lang="en-US" dirty="0">
                <a:solidFill>
                  <a:srgbClr val="FFFFFF"/>
                </a:solidFill>
                <a:ea typeface="Arial"/>
                <a:cs typeface="Arial"/>
              </a:rPr>
              <a:t>: </a:t>
            </a:r>
            <a:r>
              <a:rPr lang="en-US" dirty="0">
                <a:solidFill>
                  <a:srgbClr val="FFFFFF"/>
                </a:solidFill>
              </a:rPr>
              <a:t>Model configuration management </a:t>
            </a:r>
          </a:p>
          <a:p>
            <a:pPr>
              <a:lnSpc>
                <a:spcPct val="150000"/>
              </a:lnSpc>
              <a:buSzPct val="25000"/>
            </a:pPr>
            <a:r>
              <a:rPr lang="en-US" b="1" dirty="0">
                <a:solidFill>
                  <a:srgbClr val="FFFFFF"/>
                </a:solidFill>
              </a:rPr>
              <a:t>Step 5: </a:t>
            </a:r>
            <a:r>
              <a:rPr lang="en-US" dirty="0">
                <a:solidFill>
                  <a:srgbClr val="FFFFFF"/>
                </a:solidFill>
              </a:rPr>
              <a:t>Defining the model owner</a:t>
            </a:r>
            <a:endParaRPr lang="en-US" dirty="0">
              <a:solidFill>
                <a:srgbClr val="FFFFFF"/>
              </a:solidFill>
              <a:ea typeface="Arial"/>
              <a:cs typeface="Arial"/>
            </a:endParaRPr>
          </a:p>
          <a:p>
            <a:pPr lvl="0">
              <a:lnSpc>
                <a:spcPct val="150000"/>
              </a:lnSpc>
              <a:buSzPct val="25000"/>
            </a:pPr>
            <a:r>
              <a:rPr lang="en-US" b="1" dirty="0">
                <a:solidFill>
                  <a:srgbClr val="FFFFFF"/>
                </a:solidFill>
              </a:rPr>
              <a:t>Step 6: </a:t>
            </a:r>
            <a:r>
              <a:rPr lang="en-US" dirty="0">
                <a:solidFill>
                  <a:srgbClr val="FFFFFF"/>
                </a:solidFill>
              </a:rPr>
              <a:t>Funding the model</a:t>
            </a:r>
            <a:endParaRPr lang="en-US" dirty="0">
              <a:solidFill>
                <a:srgbClr val="FFFFFF"/>
              </a:solidFill>
              <a:ea typeface="Arial"/>
              <a:cs typeface="Arial"/>
            </a:endParaRPr>
          </a:p>
          <a:p>
            <a:pPr lvl="0">
              <a:lnSpc>
                <a:spcPct val="150000"/>
              </a:lnSpc>
              <a:buSzPct val="25000"/>
            </a:pPr>
            <a:r>
              <a:rPr lang="en-US" b="1" dirty="0">
                <a:solidFill>
                  <a:srgbClr val="FFFFFF"/>
                </a:solidFill>
                <a:ea typeface="Arial"/>
                <a:cs typeface="Arial"/>
              </a:rPr>
              <a:t>Step </a:t>
            </a:r>
            <a:r>
              <a:rPr lang="en-US" b="1" dirty="0">
                <a:solidFill>
                  <a:srgbClr val="FFFFFF"/>
                </a:solidFill>
              </a:rPr>
              <a:t>7</a:t>
            </a:r>
            <a:r>
              <a:rPr lang="en-US" dirty="0">
                <a:solidFill>
                  <a:srgbClr val="FFFFFF"/>
                </a:solidFill>
                <a:ea typeface="Arial"/>
                <a:cs typeface="Arial"/>
              </a:rPr>
              <a:t>: </a:t>
            </a:r>
            <a:r>
              <a:rPr lang="en-US" dirty="0">
                <a:solidFill>
                  <a:srgbClr val="FFFFFF"/>
                </a:solidFill>
              </a:rPr>
              <a:t>Process for model changes over the lifecycle </a:t>
            </a:r>
          </a:p>
          <a:p>
            <a:pPr lvl="0">
              <a:lnSpc>
                <a:spcPct val="150000"/>
              </a:lnSpc>
              <a:buSzPct val="25000"/>
            </a:pPr>
            <a:r>
              <a:rPr lang="en-US" b="1" dirty="0">
                <a:solidFill>
                  <a:srgbClr val="FFFFFF"/>
                </a:solidFill>
              </a:rPr>
              <a:t>Step 8: </a:t>
            </a:r>
            <a:r>
              <a:rPr lang="en-US" dirty="0">
                <a:solidFill>
                  <a:srgbClr val="FFFFFF"/>
                </a:solidFill>
              </a:rPr>
              <a:t>Model end of life and renewal planning</a:t>
            </a:r>
            <a:endParaRPr lang="en-US" dirty="0">
              <a:solidFill>
                <a:srgbClr val="FFFFFF"/>
              </a:solidFill>
              <a:ea typeface="Arial"/>
              <a:cs typeface="Arial"/>
            </a:endParaRPr>
          </a:p>
          <a:p>
            <a:pPr lvl="0">
              <a:lnSpc>
                <a:spcPct val="150000"/>
              </a:lnSpc>
              <a:buSzPct val="25000"/>
            </a:pPr>
            <a:r>
              <a:rPr lang="en-US" dirty="0">
                <a:solidFill>
                  <a:srgbClr val="FFFFFF"/>
                </a:solidFill>
                <a:ea typeface="Arial"/>
                <a:cs typeface="Arial"/>
              </a:rPr>
              <a:t>Submit your project and review others’ submissions</a:t>
            </a:r>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lgn="l"/>
            <a:r>
              <a:rPr lang="en-US" sz="2000" b="1" dirty="0"/>
              <a:t>Model Introduction</a:t>
            </a:r>
          </a:p>
          <a:p>
            <a:pPr algn="l"/>
            <a:endParaRPr lang="en-US" sz="2000" b="1" dirty="0"/>
          </a:p>
        </p:txBody>
      </p:sp>
      <p:sp>
        <p:nvSpPr>
          <p:cNvPr id="6" name="Rectangle 5"/>
          <p:cNvSpPr/>
          <p:nvPr/>
        </p:nvSpPr>
        <p:spPr>
          <a:xfrm>
            <a:off x="1411" y="951749"/>
            <a:ext cx="8469489" cy="307777"/>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Briefly describe your MBSE approach for which you are creating a model management plan.  </a:t>
            </a:r>
          </a:p>
        </p:txBody>
      </p:sp>
      <p:sp>
        <p:nvSpPr>
          <p:cNvPr id="5" name="Rectangle 4">
            <a:extLst>
              <a:ext uri="{FF2B5EF4-FFF2-40B4-BE49-F238E27FC236}">
                <a16:creationId xmlns:a16="http://schemas.microsoft.com/office/drawing/2014/main" id="{AC97124F-8DF3-4013-8BC8-9CD1095E488C}"/>
              </a:ext>
            </a:extLst>
          </p:cNvPr>
          <p:cNvSpPr/>
          <p:nvPr/>
        </p:nvSpPr>
        <p:spPr>
          <a:xfrm>
            <a:off x="114300" y="1556192"/>
            <a:ext cx="8407400" cy="4616648"/>
          </a:xfrm>
          <a:prstGeom prst="rect">
            <a:avLst/>
          </a:prstGeom>
        </p:spPr>
        <p:txBody>
          <a:bodyPr wrap="square">
            <a:spAutoFit/>
          </a:bodyPr>
          <a:lstStyle/>
          <a:p>
            <a:r>
              <a:rPr lang="en-US" dirty="0">
                <a:solidFill>
                  <a:schemeClr val="tx1">
                    <a:lumMod val="65000"/>
                    <a:lumOff val="35000"/>
                  </a:schemeClr>
                </a:solidFill>
              </a:rPr>
              <a:t>I am modeling the Electronic Power Assist Steering (EPAS) system. I would be using a ground-up approach for this project. This is because currently there are no available models for the EPAS system.</a:t>
            </a:r>
          </a:p>
          <a:p>
            <a:endParaRPr lang="en-US" dirty="0">
              <a:solidFill>
                <a:schemeClr val="tx1">
                  <a:lumMod val="65000"/>
                  <a:lumOff val="35000"/>
                </a:schemeClr>
              </a:solidFill>
            </a:endParaRPr>
          </a:p>
          <a:p>
            <a:r>
              <a:rPr lang="en-US" dirty="0">
                <a:solidFill>
                  <a:schemeClr val="tx1">
                    <a:lumMod val="65000"/>
                    <a:lumOff val="35000"/>
                  </a:schemeClr>
                </a:solidFill>
              </a:rPr>
              <a:t>Currently, the existing approach is to separate the steering group into mechanical, electrical, and software teams. Each team work on creating requirements documents that will address the main design. For example, the mechanical team will create requirements to meet loads, durability, and geometry of the system. On the other hand, the software team creates requirements to meet the controllability of the vehicle at different speed. This process happens with some interaction between teams but it is very difficult to understand where common faults might happen or how requirements should be cascaded among teams. The MBSE approach aims to address the issue of change propagation and help in the creation of requirements because there would be a common repository of information. </a:t>
            </a:r>
          </a:p>
          <a:p>
            <a:endParaRPr lang="en-US" dirty="0">
              <a:solidFill>
                <a:schemeClr val="tx1">
                  <a:lumMod val="65000"/>
                  <a:lumOff val="35000"/>
                </a:schemeClr>
              </a:solidFill>
            </a:endParaRPr>
          </a:p>
          <a:p>
            <a:r>
              <a:rPr lang="en-US" dirty="0">
                <a:solidFill>
                  <a:schemeClr val="tx1">
                    <a:lumMod val="65000"/>
                    <a:lumOff val="35000"/>
                  </a:schemeClr>
                </a:solidFill>
              </a:rPr>
              <a:t>Using MBSE can also avoid having to create several documents when describing different aspects of the system. In the existing approach, each team develops their own documentation and there is always issues with version control. MBSE would reduce the amount of work teams needs to do when developing these documents and by extracting the information from the source, there won’t be an issue with version control.</a:t>
            </a:r>
          </a:p>
          <a:p>
            <a:endParaRPr lang="en-US" dirty="0">
              <a:solidFill>
                <a:schemeClr val="tx1">
                  <a:lumMod val="65000"/>
                  <a:lumOff val="35000"/>
                </a:schemeClr>
              </a:solidFill>
            </a:endParaRPr>
          </a:p>
          <a:p>
            <a:r>
              <a:rPr lang="en-US" dirty="0">
                <a:solidFill>
                  <a:schemeClr val="tx1">
                    <a:lumMod val="65000"/>
                    <a:lumOff val="35000"/>
                  </a:schemeClr>
                </a:solidFill>
              </a:rPr>
              <a:t>Finally, the MBSE approach can provide flexibility during integration with other features. Many software features are already modeled and with a modeling approach it would be easy to drop/remove features for upcoming projects.</a:t>
            </a:r>
          </a:p>
        </p:txBody>
      </p:sp>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lgn="l"/>
            <a:r>
              <a:rPr lang="en-US" sz="2000" b="1" kern="0" dirty="0"/>
              <a:t>Step </a:t>
            </a:r>
            <a:r>
              <a:rPr lang="en-US" sz="2000" b="1" dirty="0"/>
              <a:t>1</a:t>
            </a:r>
            <a:r>
              <a:rPr lang="en-US" sz="2000" b="1" kern="0" dirty="0"/>
              <a:t>: </a:t>
            </a:r>
            <a:r>
              <a:rPr lang="en-US" sz="2000" b="1" dirty="0"/>
              <a:t>Initial Model Verification and Validation</a:t>
            </a:r>
          </a:p>
          <a:p>
            <a:pPr algn="l"/>
            <a:endParaRPr lang="en-US" sz="2000" b="1" dirty="0">
              <a:solidFill>
                <a:schemeClr val="tx1"/>
              </a:solidFill>
            </a:endParaRPr>
          </a:p>
        </p:txBody>
      </p:sp>
      <p:sp>
        <p:nvSpPr>
          <p:cNvPr id="4" name="Rectangle 3"/>
          <p:cNvSpPr/>
          <p:nvPr/>
        </p:nvSpPr>
        <p:spPr>
          <a:xfrm>
            <a:off x="720" y="905622"/>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How do you validate the model in the first place? Under what bounds does the model need to be valid? Who will validate the initial model?</a:t>
            </a:r>
          </a:p>
        </p:txBody>
      </p:sp>
      <p:sp>
        <p:nvSpPr>
          <p:cNvPr id="10" name="Title 1"/>
          <p:cNvSpPr txBox="1">
            <a:spLocks/>
          </p:cNvSpPr>
          <p:nvPr/>
        </p:nvSpPr>
        <p:spPr>
          <a:xfrm>
            <a:off x="114300" y="3188558"/>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lgn="l">
              <a:buSzPct val="25000"/>
            </a:pPr>
            <a:r>
              <a:rPr lang="en-US" sz="2000" b="1" kern="0" dirty="0"/>
              <a:t>Step </a:t>
            </a:r>
            <a:r>
              <a:rPr lang="en-US" sz="2000" b="1" dirty="0"/>
              <a:t>2</a:t>
            </a:r>
            <a:r>
              <a:rPr lang="en-US" sz="2000" b="1" kern="0" dirty="0"/>
              <a:t>: </a:t>
            </a:r>
            <a:r>
              <a:rPr lang="en-US" sz="2000" b="1" dirty="0"/>
              <a:t>Governing the Inputs to the Model</a:t>
            </a:r>
          </a:p>
          <a:p>
            <a:pPr algn="l"/>
            <a:endParaRPr lang="en-US" sz="2000" b="1" dirty="0">
              <a:solidFill>
                <a:schemeClr val="tx1"/>
              </a:solidFill>
            </a:endParaRPr>
          </a:p>
        </p:txBody>
      </p:sp>
      <p:sp>
        <p:nvSpPr>
          <p:cNvPr id="11" name="Rectangle 10"/>
          <p:cNvSpPr/>
          <p:nvPr/>
        </p:nvSpPr>
        <p:spPr>
          <a:xfrm>
            <a:off x="720" y="3655673"/>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Will restrictions be applied to each of these inputs? How will bugs and flaws in the model be reported and addressed? </a:t>
            </a:r>
          </a:p>
        </p:txBody>
      </p:sp>
      <p:sp>
        <p:nvSpPr>
          <p:cNvPr id="7" name="Rectangle 6">
            <a:extLst>
              <a:ext uri="{FF2B5EF4-FFF2-40B4-BE49-F238E27FC236}">
                <a16:creationId xmlns:a16="http://schemas.microsoft.com/office/drawing/2014/main" id="{65410499-1B31-4CC3-8270-57DE035BBDD0}"/>
              </a:ext>
            </a:extLst>
          </p:cNvPr>
          <p:cNvSpPr/>
          <p:nvPr/>
        </p:nvSpPr>
        <p:spPr>
          <a:xfrm>
            <a:off x="114300" y="1531115"/>
            <a:ext cx="8571780" cy="1600438"/>
          </a:xfrm>
          <a:prstGeom prst="rect">
            <a:avLst/>
          </a:prstGeom>
        </p:spPr>
        <p:txBody>
          <a:bodyPr wrap="square">
            <a:spAutoFit/>
          </a:bodyPr>
          <a:lstStyle/>
          <a:p>
            <a:r>
              <a:rPr lang="en-US" dirty="0">
                <a:solidFill>
                  <a:schemeClr val="tx1">
                    <a:lumMod val="65000"/>
                    <a:lumOff val="35000"/>
                  </a:schemeClr>
                </a:solidFill>
                <a:sym typeface="Calibri"/>
              </a:rPr>
              <a:t>Model validation can be done by using existing data and running already established test cases for the steering system under various conditions. By doing this, the subject matter experts can have a better picture of how the system behaves during the integration of the mechanical, electrical and software subsystems.</a:t>
            </a:r>
          </a:p>
          <a:p>
            <a:r>
              <a:rPr lang="en-US" dirty="0">
                <a:solidFill>
                  <a:schemeClr val="tx1">
                    <a:lumMod val="65000"/>
                    <a:lumOff val="35000"/>
                  </a:schemeClr>
                </a:solidFill>
                <a:sym typeface="Calibri"/>
              </a:rPr>
              <a:t>The initial model should be validated by the model curator which has a high-level expertise in all aspects of the steering system. The bounds of the model are giving by the requirement at higher loads, meaning that the system should be able to steer the vehicle under the maximum load conditions.</a:t>
            </a:r>
          </a:p>
        </p:txBody>
      </p:sp>
      <p:sp>
        <p:nvSpPr>
          <p:cNvPr id="8" name="Rectangle 7">
            <a:extLst>
              <a:ext uri="{FF2B5EF4-FFF2-40B4-BE49-F238E27FC236}">
                <a16:creationId xmlns:a16="http://schemas.microsoft.com/office/drawing/2014/main" id="{21957AA4-2FC4-4026-A0C1-5261EA04F11F}"/>
              </a:ext>
            </a:extLst>
          </p:cNvPr>
          <p:cNvSpPr/>
          <p:nvPr/>
        </p:nvSpPr>
        <p:spPr>
          <a:xfrm>
            <a:off x="114300" y="4291920"/>
            <a:ext cx="8571780" cy="1815882"/>
          </a:xfrm>
          <a:prstGeom prst="rect">
            <a:avLst/>
          </a:prstGeom>
        </p:spPr>
        <p:txBody>
          <a:bodyPr wrap="square">
            <a:spAutoFit/>
          </a:bodyPr>
          <a:lstStyle/>
          <a:p>
            <a:r>
              <a:rPr lang="en-US" dirty="0">
                <a:solidFill>
                  <a:schemeClr val="tx1">
                    <a:lumMod val="65000"/>
                    <a:lumOff val="35000"/>
                  </a:schemeClr>
                </a:solidFill>
                <a:sym typeface="Calibri"/>
              </a:rPr>
              <a:t>Model inputs should be controlled by the model owners. Each model owner should restrict the inputs to the model to a given range based on the parameters established in the model scope. For example, smaller vehicles require less load ranges that larger vehicles. Inputs to the model, should then be restricted to other uses in the form of a GUI, where users can only select inputs within the specified range.</a:t>
            </a:r>
          </a:p>
          <a:p>
            <a:r>
              <a:rPr lang="en-US" dirty="0">
                <a:solidFill>
                  <a:schemeClr val="tx1">
                    <a:lumMod val="65000"/>
                    <a:lumOff val="35000"/>
                  </a:schemeClr>
                </a:solidFill>
                <a:sym typeface="Calibri"/>
              </a:rPr>
              <a:t>For updates or bugs, the users will have a management system (typically </a:t>
            </a:r>
            <a:r>
              <a:rPr lang="en-US" dirty="0" err="1">
                <a:solidFill>
                  <a:schemeClr val="tx1">
                    <a:lumMod val="65000"/>
                    <a:lumOff val="35000"/>
                  </a:schemeClr>
                </a:solidFill>
                <a:sym typeface="Calibri"/>
              </a:rPr>
              <a:t>Github</a:t>
            </a:r>
            <a:r>
              <a:rPr lang="en-US" dirty="0">
                <a:solidFill>
                  <a:schemeClr val="tx1">
                    <a:lumMod val="65000"/>
                    <a:lumOff val="35000"/>
                  </a:schemeClr>
                </a:solidFill>
                <a:sym typeface="Calibri"/>
              </a:rPr>
              <a:t> issues or Jira) where the model owners and the model curator can discuss and solve the issues. The model owner will have the authority to assign issues to developers on their teams but any consolidation to the model should be approved by the model curator.</a:t>
            </a:r>
          </a:p>
        </p:txBody>
      </p:sp>
    </p:spTree>
    <p:extLst>
      <p:ext uri="{BB962C8B-B14F-4D97-AF65-F5344CB8AC3E}">
        <p14:creationId xmlns:p14="http://schemas.microsoft.com/office/powerpoint/2010/main" val="345574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5" name="Title 1"/>
          <p:cNvSpPr txBox="1">
            <a:spLocks/>
          </p:cNvSpPr>
          <p:nvPr/>
        </p:nvSpPr>
        <p:spPr>
          <a:xfrm>
            <a:off x="114300" y="4512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t>Communicating Model Results </a:t>
            </a:r>
          </a:p>
          <a:p>
            <a:pPr algn="l"/>
            <a:endParaRPr lang="en-US" sz="2000" b="1" dirty="0">
              <a:solidFill>
                <a:schemeClr val="tx1"/>
              </a:solidFill>
            </a:endParaRPr>
          </a:p>
        </p:txBody>
      </p:sp>
      <p:sp>
        <p:nvSpPr>
          <p:cNvPr id="7" name="Rectangle 6"/>
          <p:cNvSpPr/>
          <p:nvPr/>
        </p:nvSpPr>
        <p:spPr>
          <a:xfrm>
            <a:off x="720" y="918322"/>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Will the assumptions and caveats be communicated along with the results? If so, how? Will the supporting test cases be communicated along with the results? If so, how? </a:t>
            </a:r>
          </a:p>
        </p:txBody>
      </p:sp>
      <p:sp>
        <p:nvSpPr>
          <p:cNvPr id="10" name="Title 1"/>
          <p:cNvSpPr txBox="1">
            <a:spLocks/>
          </p:cNvSpPr>
          <p:nvPr/>
        </p:nvSpPr>
        <p:spPr>
          <a:xfrm>
            <a:off x="114300" y="3375575"/>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lgn="l">
              <a:buSzPct val="25000"/>
            </a:pPr>
            <a:r>
              <a:rPr lang="en-US" sz="2000" b="1" kern="0" dirty="0"/>
              <a:t>Step </a:t>
            </a:r>
            <a:r>
              <a:rPr lang="en-US" sz="2000" b="1" dirty="0"/>
              <a:t>4</a:t>
            </a:r>
            <a:r>
              <a:rPr lang="en-US" sz="2000" b="1" kern="0" dirty="0"/>
              <a:t>: </a:t>
            </a:r>
            <a:r>
              <a:rPr lang="en-US" sz="2000" b="1" dirty="0"/>
              <a:t>Model Configuration Management </a:t>
            </a:r>
          </a:p>
          <a:p>
            <a:pPr algn="l"/>
            <a:endParaRPr lang="en-US" sz="2000" b="1" dirty="0">
              <a:solidFill>
                <a:schemeClr val="tx1"/>
              </a:solidFill>
            </a:endParaRPr>
          </a:p>
        </p:txBody>
      </p:sp>
      <p:sp>
        <p:nvSpPr>
          <p:cNvPr id="11" name="Rectangle 10"/>
          <p:cNvSpPr/>
          <p:nvPr/>
        </p:nvSpPr>
        <p:spPr>
          <a:xfrm>
            <a:off x="720" y="3842690"/>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How can multiple projects use the same model? Will data restrictions be imposed for different project teams?</a:t>
            </a:r>
          </a:p>
        </p:txBody>
      </p:sp>
      <p:sp>
        <p:nvSpPr>
          <p:cNvPr id="8" name="Rectangle 7">
            <a:extLst>
              <a:ext uri="{FF2B5EF4-FFF2-40B4-BE49-F238E27FC236}">
                <a16:creationId xmlns:a16="http://schemas.microsoft.com/office/drawing/2014/main" id="{D3CD6C4F-8236-4D5C-996D-3E4B3679C919}"/>
              </a:ext>
            </a:extLst>
          </p:cNvPr>
          <p:cNvSpPr/>
          <p:nvPr/>
        </p:nvSpPr>
        <p:spPr>
          <a:xfrm>
            <a:off x="114300" y="1608339"/>
            <a:ext cx="8571780" cy="1384995"/>
          </a:xfrm>
          <a:prstGeom prst="rect">
            <a:avLst/>
          </a:prstGeom>
        </p:spPr>
        <p:txBody>
          <a:bodyPr wrap="square">
            <a:spAutoFit/>
          </a:bodyPr>
          <a:lstStyle/>
          <a:p>
            <a:r>
              <a:rPr lang="en-US" dirty="0">
                <a:solidFill>
                  <a:schemeClr val="tx1">
                    <a:lumMod val="65000"/>
                    <a:lumOff val="35000"/>
                  </a:schemeClr>
                </a:solidFill>
                <a:sym typeface="Calibri"/>
              </a:rPr>
              <a:t>Model results should be available to all team members (including management). It is expected that the model curator or model owners would develop the required documentation from the model to record results at each vehicle milestone. All results should be complimented with the proper evidence – meaning that all results for the different test cases should be included.</a:t>
            </a:r>
          </a:p>
          <a:p>
            <a:r>
              <a:rPr lang="en-US" dirty="0">
                <a:solidFill>
                  <a:schemeClr val="tx1">
                    <a:lumMod val="65000"/>
                    <a:lumOff val="35000"/>
                  </a:schemeClr>
                </a:solidFill>
                <a:sym typeface="Calibri"/>
              </a:rPr>
              <a:t>Finally, it would be required that the results be presented to a panel of technical experts (preferably those experts not involved in the project) to avoid biases and catch possible error states.</a:t>
            </a:r>
          </a:p>
        </p:txBody>
      </p:sp>
      <p:sp>
        <p:nvSpPr>
          <p:cNvPr id="9" name="Rectangle 8">
            <a:extLst>
              <a:ext uri="{FF2B5EF4-FFF2-40B4-BE49-F238E27FC236}">
                <a16:creationId xmlns:a16="http://schemas.microsoft.com/office/drawing/2014/main" id="{4F09A41B-1522-400B-A2F7-BBAAFCDEEE26}"/>
              </a:ext>
            </a:extLst>
          </p:cNvPr>
          <p:cNvSpPr/>
          <p:nvPr/>
        </p:nvSpPr>
        <p:spPr>
          <a:xfrm>
            <a:off x="114300" y="4522768"/>
            <a:ext cx="8571780" cy="1169551"/>
          </a:xfrm>
          <a:prstGeom prst="rect">
            <a:avLst/>
          </a:prstGeom>
        </p:spPr>
        <p:txBody>
          <a:bodyPr wrap="square">
            <a:spAutoFit/>
          </a:bodyPr>
          <a:lstStyle/>
          <a:p>
            <a:r>
              <a:rPr lang="en-US" dirty="0">
                <a:solidFill>
                  <a:schemeClr val="tx1">
                    <a:lumMod val="65000"/>
                    <a:lumOff val="35000"/>
                  </a:schemeClr>
                </a:solidFill>
                <a:sym typeface="Calibri"/>
              </a:rPr>
              <a:t>All core models will be kept in a global repository. It is expected that developers would instantiate each model and adjust it depending on their project. Each project would have a common workspace where all the models would be connected. </a:t>
            </a:r>
          </a:p>
          <a:p>
            <a:r>
              <a:rPr lang="en-US" dirty="0">
                <a:solidFill>
                  <a:schemeClr val="tx1">
                    <a:lumMod val="65000"/>
                    <a:lumOff val="35000"/>
                  </a:schemeClr>
                </a:solidFill>
                <a:sym typeface="Calibri"/>
              </a:rPr>
              <a:t>Data should only be assigned to a particular project. This is particularly important because each project represents a particular vehicle variation and there should be no two identical variations in the organization.</a:t>
            </a:r>
          </a:p>
        </p:txBody>
      </p:sp>
    </p:spTree>
    <p:extLst>
      <p:ext uri="{BB962C8B-B14F-4D97-AF65-F5344CB8AC3E}">
        <p14:creationId xmlns:p14="http://schemas.microsoft.com/office/powerpoint/2010/main" val="23086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5" name="Title 1"/>
          <p:cNvSpPr txBox="1">
            <a:spLocks/>
          </p:cNvSpPr>
          <p:nvPr/>
        </p:nvSpPr>
        <p:spPr>
          <a:xfrm>
            <a:off x="114300" y="34611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6</a:t>
            </a:r>
            <a:r>
              <a:rPr lang="en-US" sz="2000" b="1" kern="0" dirty="0"/>
              <a:t>: </a:t>
            </a:r>
            <a:r>
              <a:rPr lang="en-US" sz="2000" b="1" dirty="0"/>
              <a:t>Funding the Model</a:t>
            </a:r>
          </a:p>
          <a:p>
            <a:pPr algn="l"/>
            <a:endParaRPr lang="en-US" sz="2000" b="1" dirty="0">
              <a:solidFill>
                <a:schemeClr val="tx1"/>
              </a:solidFill>
            </a:endParaRPr>
          </a:p>
        </p:txBody>
      </p:sp>
      <p:sp>
        <p:nvSpPr>
          <p:cNvPr id="7" name="Rectangle 6"/>
          <p:cNvSpPr/>
          <p:nvPr/>
        </p:nvSpPr>
        <p:spPr>
          <a:xfrm>
            <a:off x="720" y="3928222"/>
            <a:ext cx="8571780" cy="307777"/>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How will the model be funded? </a:t>
            </a:r>
          </a:p>
        </p:txBody>
      </p:sp>
      <p:sp>
        <p:nvSpPr>
          <p:cNvPr id="16" name="Title 1"/>
          <p:cNvSpPr txBox="1">
            <a:spLocks/>
          </p:cNvSpPr>
          <p:nvPr/>
        </p:nvSpPr>
        <p:spPr>
          <a:xfrm>
            <a:off x="101601" y="381556"/>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5</a:t>
            </a:r>
            <a:r>
              <a:rPr lang="en-US" sz="2000" b="1" kern="0" dirty="0"/>
              <a:t>: </a:t>
            </a:r>
            <a:r>
              <a:rPr lang="en-US" sz="2000" b="1" dirty="0"/>
              <a:t>Defining the Model Owner</a:t>
            </a:r>
          </a:p>
          <a:p>
            <a:pPr lvl="0" algn="l"/>
            <a:endParaRPr lang="en-US" sz="2000" b="1" dirty="0"/>
          </a:p>
          <a:p>
            <a:pPr algn="l"/>
            <a:endParaRPr lang="en-US" sz="2000" b="1" dirty="0">
              <a:solidFill>
                <a:schemeClr val="tx1"/>
              </a:solidFill>
            </a:endParaRPr>
          </a:p>
        </p:txBody>
      </p:sp>
      <p:sp>
        <p:nvSpPr>
          <p:cNvPr id="17" name="Rectangle 16"/>
          <p:cNvSpPr/>
          <p:nvPr/>
        </p:nvSpPr>
        <p:spPr>
          <a:xfrm>
            <a:off x="-11979" y="848671"/>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What responsibilities does the model owner have (technical, financial, etc.)? What decision rights do they have? </a:t>
            </a:r>
          </a:p>
        </p:txBody>
      </p:sp>
      <p:sp>
        <p:nvSpPr>
          <p:cNvPr id="8" name="Rectangle 7">
            <a:extLst>
              <a:ext uri="{FF2B5EF4-FFF2-40B4-BE49-F238E27FC236}">
                <a16:creationId xmlns:a16="http://schemas.microsoft.com/office/drawing/2014/main" id="{7E722B99-80C5-40B4-B25C-D34DEB3B8987}"/>
              </a:ext>
            </a:extLst>
          </p:cNvPr>
          <p:cNvSpPr/>
          <p:nvPr/>
        </p:nvSpPr>
        <p:spPr>
          <a:xfrm>
            <a:off x="101601" y="1580161"/>
            <a:ext cx="8571780" cy="1600438"/>
          </a:xfrm>
          <a:prstGeom prst="rect">
            <a:avLst/>
          </a:prstGeom>
        </p:spPr>
        <p:txBody>
          <a:bodyPr wrap="square">
            <a:spAutoFit/>
          </a:bodyPr>
          <a:lstStyle/>
          <a:p>
            <a:r>
              <a:rPr lang="en-US" dirty="0">
                <a:solidFill>
                  <a:schemeClr val="tx1">
                    <a:lumMod val="65000"/>
                    <a:lumOff val="35000"/>
                  </a:schemeClr>
                </a:solidFill>
                <a:sym typeface="Calibri"/>
              </a:rPr>
              <a:t>Model owners are in charge of the following tasks:</a:t>
            </a:r>
          </a:p>
          <a:p>
            <a:pPr marL="285750" indent="-285750">
              <a:buFont typeface="Arial" panose="020B0604020202020204" pitchFamily="34" charset="0"/>
              <a:buChar char="•"/>
            </a:pPr>
            <a:r>
              <a:rPr lang="en-US" dirty="0">
                <a:solidFill>
                  <a:schemeClr val="tx1">
                    <a:lumMod val="65000"/>
                    <a:lumOff val="35000"/>
                  </a:schemeClr>
                </a:solidFill>
                <a:sym typeface="Calibri"/>
              </a:rPr>
              <a:t>Secure financials required to develop their model in their area of expertise</a:t>
            </a:r>
          </a:p>
          <a:p>
            <a:pPr marL="285750" indent="-285750">
              <a:buFont typeface="Arial" panose="020B0604020202020204" pitchFamily="34" charset="0"/>
              <a:buChar char="•"/>
            </a:pPr>
            <a:r>
              <a:rPr lang="en-US" dirty="0">
                <a:solidFill>
                  <a:schemeClr val="tx1">
                    <a:lumMod val="65000"/>
                    <a:lumOff val="35000"/>
                  </a:schemeClr>
                </a:solidFill>
                <a:sym typeface="Calibri"/>
              </a:rPr>
              <a:t>Ensure all the technical expertise and manpower is provided by the organization</a:t>
            </a:r>
          </a:p>
          <a:p>
            <a:pPr marL="285750" indent="-285750">
              <a:buFont typeface="Arial" panose="020B0604020202020204" pitchFamily="34" charset="0"/>
              <a:buChar char="•"/>
            </a:pPr>
            <a:r>
              <a:rPr lang="en-US" dirty="0">
                <a:solidFill>
                  <a:schemeClr val="tx1">
                    <a:lumMod val="65000"/>
                    <a:lumOff val="35000"/>
                  </a:schemeClr>
                </a:solidFill>
                <a:sym typeface="Calibri"/>
              </a:rPr>
              <a:t>Ensure all the development team has the proper rights to access the model</a:t>
            </a:r>
          </a:p>
          <a:p>
            <a:pPr marL="285750" indent="-285750">
              <a:buFont typeface="Arial" panose="020B0604020202020204" pitchFamily="34" charset="0"/>
              <a:buChar char="•"/>
            </a:pPr>
            <a:r>
              <a:rPr lang="en-US" dirty="0">
                <a:solidFill>
                  <a:schemeClr val="tx1">
                    <a:lumMod val="65000"/>
                    <a:lumOff val="35000"/>
                  </a:schemeClr>
                </a:solidFill>
                <a:sym typeface="Calibri"/>
              </a:rPr>
              <a:t>Ensure that the core model is up to date</a:t>
            </a:r>
          </a:p>
          <a:p>
            <a:pPr marL="285750" indent="-285750">
              <a:buFont typeface="Arial" panose="020B0604020202020204" pitchFamily="34" charset="0"/>
              <a:buChar char="•"/>
            </a:pPr>
            <a:r>
              <a:rPr lang="en-US" dirty="0">
                <a:solidFill>
                  <a:schemeClr val="tx1">
                    <a:lumMod val="65000"/>
                    <a:lumOff val="35000"/>
                  </a:schemeClr>
                </a:solidFill>
                <a:sym typeface="Calibri"/>
              </a:rPr>
              <a:t>Discuss with other model owners in the project about linkages and interfaces between models</a:t>
            </a:r>
          </a:p>
          <a:p>
            <a:pPr marL="285750" indent="-285750">
              <a:buFont typeface="Arial" panose="020B0604020202020204" pitchFamily="34" charset="0"/>
              <a:buChar char="•"/>
            </a:pPr>
            <a:r>
              <a:rPr lang="en-US" dirty="0">
                <a:solidFill>
                  <a:schemeClr val="tx1">
                    <a:lumMod val="65000"/>
                    <a:lumOff val="35000"/>
                  </a:schemeClr>
                </a:solidFill>
                <a:sym typeface="Calibri"/>
              </a:rPr>
              <a:t>Work with the model curator to fix any issues on the model</a:t>
            </a:r>
          </a:p>
        </p:txBody>
      </p:sp>
      <p:sp>
        <p:nvSpPr>
          <p:cNvPr id="9" name="Rectangle 8">
            <a:extLst>
              <a:ext uri="{FF2B5EF4-FFF2-40B4-BE49-F238E27FC236}">
                <a16:creationId xmlns:a16="http://schemas.microsoft.com/office/drawing/2014/main" id="{DD6D45FB-6E4C-44C7-BC92-992890D93419}"/>
              </a:ext>
            </a:extLst>
          </p:cNvPr>
          <p:cNvSpPr/>
          <p:nvPr/>
        </p:nvSpPr>
        <p:spPr>
          <a:xfrm>
            <a:off x="114300" y="4393779"/>
            <a:ext cx="8571780" cy="1169551"/>
          </a:xfrm>
          <a:prstGeom prst="rect">
            <a:avLst/>
          </a:prstGeom>
        </p:spPr>
        <p:txBody>
          <a:bodyPr wrap="square">
            <a:spAutoFit/>
          </a:bodyPr>
          <a:lstStyle/>
          <a:p>
            <a:r>
              <a:rPr lang="en-US" dirty="0">
                <a:solidFill>
                  <a:schemeClr val="tx1">
                    <a:lumMod val="65000"/>
                    <a:lumOff val="35000"/>
                  </a:schemeClr>
                </a:solidFill>
                <a:sym typeface="Calibri"/>
              </a:rPr>
              <a:t>Model funding would come from the product development branch of the organization. They are in charge of providing the required funding for each particular vehicle variation and therefore, any project that uses MBSE. </a:t>
            </a:r>
          </a:p>
          <a:p>
            <a:r>
              <a:rPr lang="en-US" dirty="0">
                <a:solidFill>
                  <a:schemeClr val="tx1">
                    <a:lumMod val="65000"/>
                    <a:lumOff val="35000"/>
                  </a:schemeClr>
                </a:solidFill>
                <a:sym typeface="Calibri"/>
              </a:rPr>
              <a:t>Note that funding conversations should include model owners as they understand what overhead is required for the development of the model</a:t>
            </a:r>
          </a:p>
        </p:txBody>
      </p:sp>
    </p:spTree>
    <p:extLst>
      <p:ext uri="{BB962C8B-B14F-4D97-AF65-F5344CB8AC3E}">
        <p14:creationId xmlns:p14="http://schemas.microsoft.com/office/powerpoint/2010/main" val="312249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SzPct val="25000"/>
            </a:pPr>
            <a:r>
              <a:rPr lang="en-US" sz="2000" b="1" kern="0" dirty="0"/>
              <a:t>Step </a:t>
            </a:r>
            <a:r>
              <a:rPr lang="en-US" sz="2000" b="1" dirty="0"/>
              <a:t>7</a:t>
            </a:r>
            <a:r>
              <a:rPr lang="en-US" sz="2000" b="1" kern="0" dirty="0"/>
              <a:t>: </a:t>
            </a:r>
            <a:r>
              <a:rPr lang="en-US" sz="2000" b="1" dirty="0"/>
              <a:t>Process for Model Changes Over the Lifecycle </a:t>
            </a:r>
          </a:p>
          <a:p>
            <a:pPr lvl="0" algn="l">
              <a:buSzPct val="25000"/>
            </a:pPr>
            <a:endParaRPr lang="en-US" sz="2000" b="1" dirty="0"/>
          </a:p>
          <a:p>
            <a:pPr algn="l"/>
            <a:endParaRPr lang="en-US" sz="2000" b="1" dirty="0">
              <a:solidFill>
                <a:schemeClr val="tx1"/>
              </a:solidFill>
            </a:endParaRPr>
          </a:p>
        </p:txBody>
      </p:sp>
      <p:sp>
        <p:nvSpPr>
          <p:cNvPr id="4" name="Rectangle 3"/>
          <p:cNvSpPr/>
          <p:nvPr/>
        </p:nvSpPr>
        <p:spPr>
          <a:xfrm>
            <a:off x="720" y="905622"/>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How will changes to the model be re-validated? Who will re-validate them? Is there a need to show traceability to past results? How will they be handled? </a:t>
            </a:r>
          </a:p>
        </p:txBody>
      </p:sp>
      <p:sp>
        <p:nvSpPr>
          <p:cNvPr id="5" name="Title 1"/>
          <p:cNvSpPr txBox="1">
            <a:spLocks/>
          </p:cNvSpPr>
          <p:nvPr/>
        </p:nvSpPr>
        <p:spPr>
          <a:xfrm>
            <a:off x="114300" y="32579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8</a:t>
            </a:r>
            <a:r>
              <a:rPr lang="en-US" sz="2000" b="1" kern="0" dirty="0"/>
              <a:t>: </a:t>
            </a:r>
            <a:r>
              <a:rPr lang="en-US" sz="2000" b="1" dirty="0"/>
              <a:t>Model End of Life and Renewal Planning </a:t>
            </a:r>
          </a:p>
          <a:p>
            <a:pPr algn="l"/>
            <a:endParaRPr lang="en-US" sz="2000" b="1" dirty="0">
              <a:solidFill>
                <a:schemeClr val="tx1"/>
              </a:solidFill>
            </a:endParaRPr>
          </a:p>
        </p:txBody>
      </p:sp>
      <p:sp>
        <p:nvSpPr>
          <p:cNvPr id="7" name="Rectangle 6"/>
          <p:cNvSpPr/>
          <p:nvPr/>
        </p:nvSpPr>
        <p:spPr>
          <a:xfrm>
            <a:off x="720" y="3725022"/>
            <a:ext cx="8571780" cy="523220"/>
          </a:xfrm>
          <a:prstGeom prst="rect">
            <a:avLst/>
          </a:prstGeom>
        </p:spPr>
        <p:txBody>
          <a:bodyPr wrap="square">
            <a:spAutoFit/>
          </a:bodyPr>
          <a:lstStyle/>
          <a:p>
            <a:pPr marL="133350" lvl="0">
              <a:buClr>
                <a:schemeClr val="dk1"/>
              </a:buClr>
              <a:buSzPct val="100000"/>
            </a:pPr>
            <a:r>
              <a:rPr lang="en-US" dirty="0">
                <a:solidFill>
                  <a:schemeClr val="dk1"/>
                </a:solidFill>
                <a:latin typeface="+mj-lt"/>
                <a:ea typeface="Calibri"/>
                <a:cs typeface="Calibri"/>
                <a:sym typeface="Calibri"/>
              </a:rPr>
              <a:t>What is the life cycle duration or time horizon for the model? Who is scanning outside to see what new modeling capabilities may be available? </a:t>
            </a:r>
          </a:p>
        </p:txBody>
      </p:sp>
      <p:sp>
        <p:nvSpPr>
          <p:cNvPr id="9" name="Rectangle 8">
            <a:extLst>
              <a:ext uri="{FF2B5EF4-FFF2-40B4-BE49-F238E27FC236}">
                <a16:creationId xmlns:a16="http://schemas.microsoft.com/office/drawing/2014/main" id="{A2DBF93F-7475-4F5D-B45C-CF1A7C6F53C0}"/>
              </a:ext>
            </a:extLst>
          </p:cNvPr>
          <p:cNvSpPr/>
          <p:nvPr/>
        </p:nvSpPr>
        <p:spPr>
          <a:xfrm>
            <a:off x="101601" y="1490336"/>
            <a:ext cx="8571780" cy="1815882"/>
          </a:xfrm>
          <a:prstGeom prst="rect">
            <a:avLst/>
          </a:prstGeom>
        </p:spPr>
        <p:txBody>
          <a:bodyPr wrap="square">
            <a:spAutoFit/>
          </a:bodyPr>
          <a:lstStyle/>
          <a:p>
            <a:r>
              <a:rPr lang="en-US" dirty="0">
                <a:solidFill>
                  <a:schemeClr val="tx1">
                    <a:lumMod val="65000"/>
                    <a:lumOff val="35000"/>
                  </a:schemeClr>
                </a:solidFill>
                <a:sym typeface="Calibri"/>
              </a:rPr>
              <a:t>Model changes would be re-validated by the development team. The model owner in charge must assign a developer to re-run the testing plan including all test cases relevant to the proposed change. </a:t>
            </a:r>
          </a:p>
          <a:p>
            <a:r>
              <a:rPr lang="en-US" dirty="0">
                <a:solidFill>
                  <a:schemeClr val="tx1">
                    <a:lumMod val="65000"/>
                    <a:lumOff val="35000"/>
                  </a:schemeClr>
                </a:solidFill>
                <a:sym typeface="Calibri"/>
              </a:rPr>
              <a:t>The developer should then communicate the results by providing traceability to pass results. This will ensure that any changes do not greatly affect the system behavior or design in a negative way.</a:t>
            </a:r>
          </a:p>
          <a:p>
            <a:endParaRPr lang="en-US" dirty="0">
              <a:solidFill>
                <a:schemeClr val="tx1">
                  <a:lumMod val="65000"/>
                  <a:lumOff val="35000"/>
                </a:schemeClr>
              </a:solidFill>
              <a:sym typeface="Calibri"/>
            </a:endParaRPr>
          </a:p>
          <a:p>
            <a:r>
              <a:rPr lang="en-US" dirty="0">
                <a:solidFill>
                  <a:schemeClr val="tx1">
                    <a:lumMod val="65000"/>
                    <a:lumOff val="35000"/>
                  </a:schemeClr>
                </a:solidFill>
                <a:sym typeface="Calibri"/>
              </a:rPr>
              <a:t>In case of an invalid or negative change, the subject matter experts must provide a contingency plan on how to improve the design. Once the plan is approved, the model owner and developers must implement the changes and run the re-validation process once again.</a:t>
            </a:r>
          </a:p>
        </p:txBody>
      </p:sp>
      <p:sp>
        <p:nvSpPr>
          <p:cNvPr id="10" name="Rectangle 9">
            <a:extLst>
              <a:ext uri="{FF2B5EF4-FFF2-40B4-BE49-F238E27FC236}">
                <a16:creationId xmlns:a16="http://schemas.microsoft.com/office/drawing/2014/main" id="{C78C33D1-F3AB-4088-A3B8-648B06DBB8B6}"/>
              </a:ext>
            </a:extLst>
          </p:cNvPr>
          <p:cNvSpPr/>
          <p:nvPr/>
        </p:nvSpPr>
        <p:spPr>
          <a:xfrm>
            <a:off x="101601" y="4357789"/>
            <a:ext cx="8571780" cy="1384995"/>
          </a:xfrm>
          <a:prstGeom prst="rect">
            <a:avLst/>
          </a:prstGeom>
        </p:spPr>
        <p:txBody>
          <a:bodyPr wrap="square">
            <a:spAutoFit/>
          </a:bodyPr>
          <a:lstStyle/>
          <a:p>
            <a:r>
              <a:rPr lang="en-US" dirty="0">
                <a:solidFill>
                  <a:schemeClr val="tx1">
                    <a:lumMod val="65000"/>
                    <a:lumOff val="35000"/>
                  </a:schemeClr>
                </a:solidFill>
                <a:sym typeface="Calibri"/>
              </a:rPr>
              <a:t>All models will be kept after the project has finished for at least 10 years. This ensures that any recall or warranty issue can be traced back to the model and the design. The model instances and workspaces are kept in the vehicle project repository and must not be reused. </a:t>
            </a:r>
          </a:p>
          <a:p>
            <a:r>
              <a:rPr lang="en-US" dirty="0">
                <a:solidFill>
                  <a:schemeClr val="tx1">
                    <a:lumMod val="65000"/>
                    <a:lumOff val="35000"/>
                  </a:schemeClr>
                </a:solidFill>
                <a:sym typeface="Calibri"/>
              </a:rPr>
              <a:t>If a similar vehicle is to be produced by the organization, the model can serve as a reference only. For new projects, a new model should be instantiated from the core models repository and configured for the new vehicle project.</a:t>
            </a:r>
          </a:p>
        </p:txBody>
      </p:sp>
    </p:spTree>
    <p:extLst>
      <p:ext uri="{BB962C8B-B14F-4D97-AF65-F5344CB8AC3E}">
        <p14:creationId xmlns:p14="http://schemas.microsoft.com/office/powerpoint/2010/main" val="193303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Subtitle 2"/>
          <p:cNvSpPr txBox="1">
            <a:spLocks/>
          </p:cNvSpPr>
          <p:nvPr/>
        </p:nvSpPr>
        <p:spPr>
          <a:xfrm>
            <a:off x="114300" y="1257551"/>
            <a:ext cx="84963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600" dirty="0">
                <a:solidFill>
                  <a:schemeClr val="tx1"/>
                </a:solidFill>
              </a:rPr>
              <a:t>Submit your completed Week 4 Project file</a:t>
            </a:r>
          </a:p>
          <a:p>
            <a:pPr marL="742917" lvl="1" indent="-285750">
              <a:buFont typeface="Arial"/>
              <a:buChar char="•"/>
            </a:pPr>
            <a:r>
              <a:rPr lang="en-US" sz="1600" dirty="0">
                <a:solidFill>
                  <a:schemeClr val="tx1"/>
                </a:solidFill>
              </a:rPr>
              <a:t>Note: The maximum file size that can be submitted is 10MB. </a:t>
            </a:r>
          </a:p>
          <a:p>
            <a:pPr marL="742917" lvl="1" indent="-285750">
              <a:buFont typeface="Arial"/>
              <a:buChar char="•"/>
            </a:pPr>
            <a:endParaRPr lang="en-US" sz="1600" dirty="0">
              <a:solidFill>
                <a:schemeClr val="tx1"/>
              </a:solidFill>
            </a:endParaRPr>
          </a:p>
          <a:p>
            <a:r>
              <a:rPr lang="en-US" sz="1600" dirty="0">
                <a:solidFill>
                  <a:schemeClr val="tx1"/>
                </a:solidFill>
              </a:rPr>
              <a:t>Assess the work of your peers</a:t>
            </a:r>
          </a:p>
          <a:p>
            <a:pPr marL="742917" lvl="1" indent="-285750">
              <a:buFont typeface="Arial"/>
              <a:buChar char="•"/>
            </a:pPr>
            <a:r>
              <a:rPr lang="en-US" sz="1600" dirty="0"/>
              <a:t>A scoring rubric can be downloaded from the Week 4 Project Instructions page. </a:t>
            </a:r>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Submit Your Project and Review Others’ Submissions</a:t>
            </a:r>
          </a:p>
        </p:txBody>
      </p:sp>
    </p:spTree>
    <p:extLst>
      <p:ext uri="{BB962C8B-B14F-4D97-AF65-F5344CB8AC3E}">
        <p14:creationId xmlns:p14="http://schemas.microsoft.com/office/powerpoint/2010/main" val="923374947"/>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6345</TotalTime>
  <Words>1757</Words>
  <Application>Microsoft Office PowerPoint</Application>
  <PresentationFormat>On-screen Show (4:3)</PresentationFormat>
  <Paragraphs>104</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Tomas Mawyin</cp:lastModifiedBy>
  <cp:revision>231</cp:revision>
  <dcterms:modified xsi:type="dcterms:W3CDTF">2020-01-20T18:26:23Z</dcterms:modified>
  <cp:category/>
</cp:coreProperties>
</file>