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419" r:id="rId4"/>
    <p:sldId id="421" r:id="rId5"/>
    <p:sldId id="443" r:id="rId6"/>
    <p:sldId id="444" r:id="rId7"/>
    <p:sldId id="447" r:id="rId8"/>
    <p:sldId id="446" r:id="rId9"/>
    <p:sldId id="448" r:id="rId10"/>
    <p:sldId id="449" r:id="rId11"/>
    <p:sldId id="450" r:id="rId12"/>
    <p:sldId id="451" r:id="rId13"/>
  </p:sldIdLst>
  <p:sldSz cx="9144000" cy="6858000" type="screen4x3"/>
  <p:notesSz cx="992632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9A"/>
    <a:srgbClr val="FF9900"/>
    <a:srgbClr val="F7981F"/>
    <a:srgbClr val="9400D3"/>
    <a:srgbClr val="CB0000"/>
    <a:srgbClr val="337BB6"/>
    <a:srgbClr val="4A4A4A"/>
    <a:srgbClr val="4F6457"/>
    <a:srgbClr val="011A27"/>
    <a:srgbClr val="3B6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33" d="100"/>
          <a:sy n="133" d="100"/>
        </p:scale>
        <p:origin x="157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4CC0-E33D-48EE-8029-B03C439A17A5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4F53-F6F6-4160-BE8D-BD410150B9C1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609D-FF6B-46EF-A03D-CF6982517708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0342-7897-48A3-9612-AA39B982CD6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▶작업완료\PR\회사소개서\티맥스소프트 회사소개서\(16.02) 티맥스소프트 회사소개서 업데이트\회사소개서_표지(16;9)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" y="-5408"/>
            <a:ext cx="9144536" cy="68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001838"/>
            <a:ext cx="5395686" cy="703943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4528457"/>
            <a:ext cx="6858000" cy="12808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514" y="218658"/>
            <a:ext cx="8606972" cy="561487"/>
          </a:xfrm>
        </p:spPr>
        <p:txBody>
          <a:bodyPr>
            <a:no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8514" y="1110343"/>
            <a:ext cx="8606972" cy="5315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3950" y="6518756"/>
            <a:ext cx="2057400" cy="240847"/>
          </a:xfrm>
        </p:spPr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7" name="Rectangle 117"/>
          <p:cNvSpPr>
            <a:spLocks noChangeArrowheads="1"/>
          </p:cNvSpPr>
          <p:nvPr userDrawn="1"/>
        </p:nvSpPr>
        <p:spPr bwMode="auto">
          <a:xfrm>
            <a:off x="268514" y="730256"/>
            <a:ext cx="8606972" cy="52674"/>
          </a:xfrm>
          <a:prstGeom prst="rect">
            <a:avLst/>
          </a:prstGeom>
          <a:gradFill rotWithShape="1">
            <a:gsLst>
              <a:gs pos="0">
                <a:srgbClr val="22598E">
                  <a:gamma/>
                  <a:shade val="76078"/>
                  <a:invGamma/>
                </a:srgbClr>
              </a:gs>
              <a:gs pos="100000">
                <a:srgbClr val="22598E"/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lIns="68579" tIns="34289" rIns="68579" bIns="3428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sp>
        <p:nvSpPr>
          <p:cNvPr id="8" name="Rectangle 106"/>
          <p:cNvSpPr>
            <a:spLocks noChangeArrowheads="1"/>
          </p:cNvSpPr>
          <p:nvPr userDrawn="1"/>
        </p:nvSpPr>
        <p:spPr bwMode="auto">
          <a:xfrm>
            <a:off x="0" y="6809185"/>
            <a:ext cx="9144000" cy="48815"/>
          </a:xfrm>
          <a:prstGeom prst="rect">
            <a:avLst/>
          </a:prstGeom>
          <a:gradFill rotWithShape="1">
            <a:gsLst>
              <a:gs pos="0">
                <a:srgbClr val="29496D">
                  <a:gamma/>
                  <a:tint val="76078"/>
                  <a:invGamma/>
                </a:srgbClr>
              </a:gs>
              <a:gs pos="100000">
                <a:srgbClr val="29496D"/>
              </a:gs>
            </a:gsLst>
            <a:lin ang="5400000" scaled="1"/>
          </a:gradFill>
          <a:ln w="28575" algn="ctr">
            <a:noFill/>
            <a:miter lim="800000"/>
          </a:ln>
          <a:effectLst/>
        </p:spPr>
        <p:txBody>
          <a:bodyPr lIns="26999" tIns="26999" rIns="26999" bIns="2699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pic>
        <p:nvPicPr>
          <p:cNvPr id="9" name="Picture 2" descr="F:\▶자료\Tmax 로고\TmaxOS CI\TmaxOS_C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82" y="6590221"/>
            <a:ext cx="540060" cy="12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4.svg"/><Relationship Id="rId7" Type="http://schemas.openxmlformats.org/officeDocument/2006/relationships/image" Target="../media/image6.png"/><Relationship Id="rId6" Type="http://schemas.openxmlformats.org/officeDocument/2006/relationships/image" Target="../media/image3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4.png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svg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4.png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7370" y="1925955"/>
            <a:ext cx="4881880" cy="210947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+mn-ea"/>
                <a:ea typeface="+mn-ea"/>
              </a:rPr>
              <a:t>HyperAuth</a:t>
            </a:r>
            <a:br>
              <a:rPr lang="en-US" sz="4400" b="1" dirty="0">
                <a:latin typeface="+mn-ea"/>
                <a:ea typeface="+mn-ea"/>
              </a:rPr>
            </a:br>
            <a:r>
              <a:rPr lang="en-US" sz="4400" b="1" dirty="0">
                <a:latin typeface="+mn-ea"/>
                <a:ea typeface="+mn-ea"/>
              </a:rPr>
              <a:t>Login</a:t>
            </a:r>
            <a:endParaRPr lang="en-US" sz="4400" b="1" dirty="0">
              <a:latin typeface="+mn-ea"/>
              <a:ea typeface="+mn-ea"/>
            </a:endParaRPr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6072505" y="5633085"/>
            <a:ext cx="3071495" cy="768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+mn-ea"/>
                <a:ea typeface="+mn-ea"/>
              </a:rPr>
              <a:t>CK 1-3 </a:t>
            </a:r>
            <a:r>
              <a:rPr lang="ko-KR" altLang="en-US" sz="3200" b="1" dirty="0">
                <a:latin typeface="+mn-ea"/>
                <a:ea typeface="+mn-ea"/>
              </a:rPr>
              <a:t>우태건</a:t>
            </a:r>
            <a:endParaRPr lang="ko-KR" altLang="en-US" sz="3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SSO </a:t>
            </a:r>
            <a:r>
              <a:rPr lang="ko-KR" altLang="en-US" b="1" dirty="0"/>
              <a:t>기반</a:t>
            </a:r>
            <a:r>
              <a:rPr lang="en-US" altLang="ko-KR" b="1" dirty="0"/>
              <a:t> </a:t>
            </a:r>
            <a:r>
              <a:rPr lang="ko-KR" altLang="en-US" b="1" dirty="0"/>
              <a:t>자동로그인</a:t>
            </a:r>
            <a:r>
              <a:rPr lang="en-US" altLang="ko-KR" b="1" dirty="0"/>
              <a:t> (Remember Me)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31" name="직사각형 4"/>
          <p:cNvSpPr/>
          <p:nvPr/>
        </p:nvSpPr>
        <p:spPr>
          <a:xfrm>
            <a:off x="268605" y="906145"/>
            <a:ext cx="8477250" cy="488061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Browser Cookie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를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기반으로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동작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1.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유저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로그인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(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자동로그인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ON)</a:t>
            </a:r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2.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유저의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브라우저에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KEYCLOAK_SESSION,</a:t>
            </a:r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  KEYCLOAK_REMEMBER_ME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쿠키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발급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3.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브라우저를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다시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키고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, Client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접속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시도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+mn-ea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4. KEYCLOAK_SESSION, KEYCLOAK_REMEMBER_ME 2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쿠키가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모두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존재하고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, </a:t>
            </a:r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쿠키에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저장하고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있던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session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유효하면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(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만료되지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않으면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)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브라우저를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껏다가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다시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켜도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로그인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과정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생략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가능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b="1" dirty="0">
              <a:solidFill>
                <a:prstClr val="black"/>
              </a:solidFill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+mn-ea"/>
            </a:endParaRPr>
          </a:p>
          <a:p>
            <a:endParaRPr lang="ko-KR" altLang="en-US" sz="1400" b="1" dirty="0">
              <a:solidFill>
                <a:prstClr val="black"/>
              </a:solidFill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+mn-ea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  </a:t>
            </a:r>
            <a:endParaRPr lang="ko-KR" altLang="en-US" sz="14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  <a:sym typeface="+mn-ea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      </a:t>
            </a:r>
            <a:endParaRPr lang="ko-KR" altLang="en-US" sz="14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r>
              <a:rPr 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</a:t>
            </a:r>
            <a:endParaRPr 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sp>
        <p:nvSpPr>
          <p:cNvPr id="19" name="TextBox 20"/>
          <p:cNvSpPr txBox="1"/>
          <p:nvPr/>
        </p:nvSpPr>
        <p:spPr>
          <a:xfrm>
            <a:off x="750759" y="2992578"/>
            <a:ext cx="42329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브라우저를</a:t>
            </a:r>
            <a:r>
              <a:rPr lang="en-US" altLang="ko-KR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닫아도</a:t>
            </a:r>
            <a:r>
              <a:rPr lang="en-US" altLang="ko-KR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없어</a:t>
            </a:r>
            <a:r>
              <a:rPr lang="en-US" altLang="ko-KR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지지</a:t>
            </a:r>
            <a:r>
              <a:rPr lang="en-US" altLang="ko-KR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않고</a:t>
            </a:r>
            <a:r>
              <a:rPr lang="en-US" altLang="ko-KR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독자적인</a:t>
            </a:r>
            <a:r>
              <a:rPr lang="en-US" altLang="ko-KR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만료시간을</a:t>
            </a:r>
            <a:r>
              <a:rPr lang="en-US" altLang="ko-KR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가짐</a:t>
            </a:r>
            <a:endParaRPr lang="ko-KR" altLang="en-US" sz="1200" b="1" dirty="0">
              <a:solidFill>
                <a:srgbClr val="FF0000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01235" y="780415"/>
            <a:ext cx="2820670" cy="1598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" y="2444115"/>
            <a:ext cx="7677150" cy="22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2708910"/>
            <a:ext cx="4152900" cy="276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Token Refresh Process</a:t>
            </a:r>
            <a:endParaRPr 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31" name="직사각형 4"/>
          <p:cNvSpPr/>
          <p:nvPr/>
        </p:nvSpPr>
        <p:spPr>
          <a:xfrm>
            <a:off x="268605" y="906145"/>
            <a:ext cx="8606155" cy="548767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Refresh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서비스를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통해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Client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는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ID Access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및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Refresh Token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을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추가적으로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발급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가능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User Session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유지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, Refresh Token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추가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발급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User Session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만료시간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= Refresh Token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만료시간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중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가장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짧은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것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(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여러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Refresh Token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중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하나라도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만료되면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UserSession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만료됨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)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Hyperauth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서버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설정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(Session Idle, Max)</a:t>
            </a:r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- Refresh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Session Idle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만료시간을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가지는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Refresh Token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발급됨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Session Idle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시간이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만료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되기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전에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Refresh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호출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가능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최초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발급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시간부터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Session Max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시간까지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Refresh Token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발급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가능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</a:t>
            </a:r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Client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별로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설정을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다르게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할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수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있도록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허용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 -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로그인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유지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시간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특성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고려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 -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모바일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어플리케이션은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길게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가져가는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특성</a:t>
            </a:r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b="1" dirty="0">
              <a:solidFill>
                <a:prstClr val="black"/>
              </a:solidFill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+mn-ea"/>
            </a:endParaRPr>
          </a:p>
          <a:p>
            <a:endParaRPr lang="ko-KR" altLang="en-US" sz="1400" b="1" dirty="0">
              <a:solidFill>
                <a:prstClr val="black"/>
              </a:solidFill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+mn-ea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  </a:t>
            </a:r>
            <a:endParaRPr lang="ko-KR" altLang="en-US" sz="14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  <a:sym typeface="+mn-ea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      </a:t>
            </a:r>
            <a:endParaRPr lang="ko-KR" altLang="en-US" sz="14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r>
              <a:rPr 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</a:t>
            </a:r>
            <a:endParaRPr 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78855" y="1295400"/>
            <a:ext cx="1160145" cy="9302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622540" y="1295400"/>
            <a:ext cx="1160145" cy="9302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20"/>
          <p:cNvSpPr txBox="1"/>
          <p:nvPr/>
        </p:nvSpPr>
        <p:spPr>
          <a:xfrm>
            <a:off x="6174294" y="1406983"/>
            <a:ext cx="9690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User </a:t>
            </a:r>
            <a:endParaRPr lang="en-US" sz="20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Session</a:t>
            </a:r>
            <a:endParaRPr lang="en-US" sz="20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4" name="TextBox 20"/>
          <p:cNvSpPr txBox="1"/>
          <p:nvPr/>
        </p:nvSpPr>
        <p:spPr>
          <a:xfrm>
            <a:off x="7683689" y="1406983"/>
            <a:ext cx="10382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Refresh </a:t>
            </a:r>
            <a:endParaRPr lang="en-US" sz="20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Token</a:t>
            </a:r>
            <a:endParaRPr lang="en-US" sz="20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6" name="TextBox 20"/>
          <p:cNvSpPr txBox="1"/>
          <p:nvPr/>
        </p:nvSpPr>
        <p:spPr>
          <a:xfrm>
            <a:off x="7143304" y="2113738"/>
            <a:ext cx="5670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1 : N</a:t>
            </a:r>
            <a:endParaRPr lang="en-US" sz="16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1805" y="3942080"/>
            <a:ext cx="8251825" cy="4540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150" y="3989705"/>
            <a:ext cx="1689100" cy="3587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Refresh Token</a:t>
            </a:r>
            <a:endParaRPr lang="en-US"/>
          </a:p>
        </p:txBody>
      </p:sp>
      <p:sp>
        <p:nvSpPr>
          <p:cNvPr id="58" name="왼쪽 중괄호 57"/>
          <p:cNvSpPr/>
          <p:nvPr/>
        </p:nvSpPr>
        <p:spPr>
          <a:xfrm rot="16200000">
            <a:off x="4489450" y="445770"/>
            <a:ext cx="215900" cy="8251825"/>
          </a:xfrm>
          <a:prstGeom prst="leftBrace">
            <a:avLst>
              <a:gd name="adj1" fmla="val 431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ko-KR" altLang="en-US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2" name="TextBox 20"/>
          <p:cNvSpPr txBox="1"/>
          <p:nvPr/>
        </p:nvSpPr>
        <p:spPr>
          <a:xfrm>
            <a:off x="3830320" y="4679950"/>
            <a:ext cx="1809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dirty="0">
                <a:solidFill>
                  <a:schemeClr val="tx1"/>
                </a:solidFill>
                <a:latin typeface="Calibri" panose="020F0502020204030204"/>
                <a:ea typeface="맑은 고딕" panose="020B0503020000020004" charset="-127"/>
              </a:rPr>
              <a:t>Session Max</a:t>
            </a:r>
            <a:endParaRPr lang="en-US" sz="2000" b="1" dirty="0">
              <a:solidFill>
                <a:schemeClr val="tx1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cxnSp>
        <p:nvCxnSpPr>
          <p:cNvPr id="15" name="직선 화살표 연결선 9"/>
          <p:cNvCxnSpPr/>
          <p:nvPr/>
        </p:nvCxnSpPr>
        <p:spPr>
          <a:xfrm flipV="1">
            <a:off x="2588895" y="3822700"/>
            <a:ext cx="1353185" cy="6350"/>
          </a:xfrm>
          <a:prstGeom prst="straightConnector1">
            <a:avLst/>
          </a:prstGeom>
          <a:ln>
            <a:solidFill>
              <a:srgbClr val="3B6E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/>
          <p:cNvSpPr txBox="1"/>
          <p:nvPr/>
        </p:nvSpPr>
        <p:spPr>
          <a:xfrm>
            <a:off x="3942080" y="3632200"/>
            <a:ext cx="1809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맑은 고딕" panose="020B0503020000020004" charset="-127"/>
              </a:rPr>
              <a:t>Time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8" name="왼쪽 중괄호 57"/>
          <p:cNvSpPr/>
          <p:nvPr/>
        </p:nvSpPr>
        <p:spPr>
          <a:xfrm rot="5400000">
            <a:off x="1297305" y="3081655"/>
            <a:ext cx="215900" cy="1697355"/>
          </a:xfrm>
          <a:prstGeom prst="leftBrace">
            <a:avLst>
              <a:gd name="adj1" fmla="val 431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ko-KR" altLang="en-US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565150" y="3491230"/>
            <a:ext cx="1809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dirty="0">
                <a:solidFill>
                  <a:schemeClr val="tx1"/>
                </a:solidFill>
                <a:latin typeface="Calibri" panose="020F0502020204030204"/>
                <a:ea typeface="맑은 고딕" panose="020B0503020000020004" charset="-127"/>
              </a:rPr>
              <a:t>Session Idle</a:t>
            </a:r>
            <a:endParaRPr lang="ko-KR" altLang="en-US" sz="2000" b="1" dirty="0">
              <a:solidFill>
                <a:schemeClr val="tx1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74265" y="3989705"/>
            <a:ext cx="1689100" cy="3587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Refresh Token</a:t>
            </a: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218170" y="3989705"/>
            <a:ext cx="436245" cy="3587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/>
          </a:p>
        </p:txBody>
      </p:sp>
      <p:sp>
        <p:nvSpPr>
          <p:cNvPr id="26" name="TextBox 20"/>
          <p:cNvSpPr txBox="1"/>
          <p:nvPr/>
        </p:nvSpPr>
        <p:spPr>
          <a:xfrm>
            <a:off x="4521200" y="3989705"/>
            <a:ext cx="1809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 dirty="0">
                <a:solidFill>
                  <a:schemeClr val="tx1"/>
                </a:solidFill>
                <a:latin typeface="Calibri" panose="020F0502020204030204"/>
                <a:ea typeface="맑은 고딕" panose="020B0503020000020004" charset="-127"/>
              </a:rPr>
              <a:t>........</a:t>
            </a:r>
            <a:endParaRPr lang="en-US" sz="1600" b="1" dirty="0">
              <a:solidFill>
                <a:schemeClr val="tx1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414135" y="3989705"/>
            <a:ext cx="1689100" cy="3587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Refresh Token</a:t>
            </a:r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2046605" y="3662045"/>
            <a:ext cx="103505" cy="277495"/>
          </a:xfrm>
          <a:prstGeom prst="downArrow">
            <a:avLst>
              <a:gd name="adj1" fmla="val 15337"/>
              <a:gd name="adj2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Box 20"/>
          <p:cNvSpPr txBox="1"/>
          <p:nvPr/>
        </p:nvSpPr>
        <p:spPr>
          <a:xfrm>
            <a:off x="1863725" y="3394075"/>
            <a:ext cx="1809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16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Refresh</a:t>
            </a:r>
            <a:endParaRPr lang="en-US" altLang="ko-KR" sz="1600" b="1" dirty="0">
              <a:solidFill>
                <a:srgbClr val="FF0000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2" grpId="0"/>
      <p:bldP spid="17" grpId="0"/>
      <p:bldP spid="22" grpId="0"/>
      <p:bldP spid="2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692150" y="4950460"/>
            <a:ext cx="7759065" cy="18091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 </a:t>
            </a:r>
            <a:r>
              <a:rPr lang="ko-KR" altLang="en-US" b="1" dirty="0"/>
              <a:t>소개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Red Hat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에서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관리하는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인증인가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OpenSource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인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Keycloak (ver 11.0.2)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기반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en-US" altLang="ko-KR" sz="1400" b="1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OIDC + SSO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추가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API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서버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구현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추가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인증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수단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구현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-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카카오로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로그인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,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네이버로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로그인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pPr indent="0">
              <a:buFont typeface="Wingdings" panose="05000000000000000000" charset="0"/>
              <a:buNone/>
            </a:pP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Email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기반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OTP 2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차인증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pPr indent="0">
              <a:buFont typeface="Wingdings" panose="05000000000000000000" charset="0"/>
              <a:buNone/>
            </a:pP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FIDO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생체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인식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간편로그인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Kafka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기반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이벤트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Topic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관리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Prometheus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기반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모니터링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Tmax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정책에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따른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기능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추가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현재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TmaxOneAccount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인증서버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운영서버에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운영중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endParaRPr lang="en-US" altLang="ko-KR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- WAPL, Hypercloud, WaplMath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운용중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7" name="Picture 6" descr="gnb_logo_blu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931160" y="3900170"/>
            <a:ext cx="3146425" cy="611505"/>
          </a:xfrm>
          <a:prstGeom prst="rect">
            <a:avLst/>
          </a:prstGeom>
        </p:spPr>
      </p:pic>
      <p:pic>
        <p:nvPicPr>
          <p:cNvPr id="16" name="Picture 15" descr="logo_wap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8925" y="5902325"/>
            <a:ext cx="2426970" cy="686435"/>
          </a:xfrm>
          <a:prstGeom prst="rect">
            <a:avLst/>
          </a:prstGeom>
        </p:spPr>
      </p:pic>
      <p:pic>
        <p:nvPicPr>
          <p:cNvPr id="17" name="Picture 16" descr="logo_waplclass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525" y="5156835"/>
            <a:ext cx="3405505" cy="421005"/>
          </a:xfrm>
          <a:prstGeom prst="rect">
            <a:avLst/>
          </a:prstGeom>
        </p:spPr>
      </p:pic>
      <p:pic>
        <p:nvPicPr>
          <p:cNvPr id="18" name="Picture 17" descr="logo_waplmath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5895" y="5003800"/>
            <a:ext cx="1872615" cy="727075"/>
          </a:xfrm>
          <a:prstGeom prst="rect">
            <a:avLst/>
          </a:prstGeom>
        </p:spPr>
      </p:pic>
      <p:pic>
        <p:nvPicPr>
          <p:cNvPr id="26" name="Content Placeholder 25"/>
          <p:cNvPicPr>
            <a:picLocks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1100455" y="5816600"/>
            <a:ext cx="857885" cy="8578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6335" y="5816600"/>
            <a:ext cx="857885" cy="8578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7585" y="5816600"/>
            <a:ext cx="902335" cy="847725"/>
          </a:xfrm>
          <a:prstGeom prst="rect">
            <a:avLst/>
          </a:prstGeom>
        </p:spPr>
      </p:pic>
      <p:sp>
        <p:nvSpPr>
          <p:cNvPr id="31" name="Down Arrow 30"/>
          <p:cNvSpPr/>
          <p:nvPr/>
        </p:nvSpPr>
        <p:spPr>
          <a:xfrm>
            <a:off x="4170680" y="4511675"/>
            <a:ext cx="338455" cy="386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0800000">
            <a:off x="4618355" y="4511675"/>
            <a:ext cx="338455" cy="386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169535" y="4511675"/>
            <a:ext cx="44799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olidFill>
                  <a:srgbClr val="FF0000"/>
                </a:solidFill>
              </a:rPr>
              <a:t>https://github.com/tmax-cloud/hyperauth</a:t>
            </a:r>
            <a:endParaRPr 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OIDC(OpenID Connect) overview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인증인가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시스템을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외부에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API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제공하기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위한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표준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프로토콜인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OAuth 2.0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기술을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위하여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만들어진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인증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레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이어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Json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포멧을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이용한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RESTful API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형식을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사용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7" name="Content Placeholder 6" descr="gnb_logo_blue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55310" y="4881880"/>
            <a:ext cx="2465070" cy="479425"/>
          </a:xfrm>
          <a:prstGeom prst="rect">
            <a:avLst/>
          </a:prstGeom>
        </p:spPr>
      </p:pic>
      <p:pic>
        <p:nvPicPr>
          <p:cNvPr id="2052" name="Picture 4" descr="user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405" y="4242435"/>
            <a:ext cx="1406525" cy="140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logo_wap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4745" y="2308860"/>
            <a:ext cx="3250565" cy="9194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85562" y="3496199"/>
            <a:ext cx="17868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1. Wapl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로그인하기 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요청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475865" y="3307715"/>
            <a:ext cx="1073785" cy="128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9"/>
          <p:cNvCxnSpPr/>
          <p:nvPr/>
        </p:nvCxnSpPr>
        <p:spPr>
          <a:xfrm>
            <a:off x="2971800" y="5120005"/>
            <a:ext cx="2354580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9"/>
          <p:cNvCxnSpPr/>
          <p:nvPr/>
        </p:nvCxnSpPr>
        <p:spPr>
          <a:xfrm flipH="1" flipV="1">
            <a:off x="5470525" y="3321685"/>
            <a:ext cx="841375" cy="1263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9"/>
          <p:cNvCxnSpPr/>
          <p:nvPr/>
        </p:nvCxnSpPr>
        <p:spPr>
          <a:xfrm>
            <a:off x="5767070" y="3203575"/>
            <a:ext cx="890270" cy="1319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"/>
          <p:cNvSpPr txBox="1"/>
          <p:nvPr/>
        </p:nvSpPr>
        <p:spPr>
          <a:xfrm>
            <a:off x="1253781" y="5495782"/>
            <a:ext cx="15703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User &amp;</a:t>
            </a:r>
            <a:endParaRPr lang="en-US" altLang="ko-KR" sz="16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Resource Owner</a:t>
            </a:r>
            <a:endParaRPr lang="en-US" altLang="ko-KR" sz="16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549404" y="2017041"/>
            <a:ext cx="16795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Client Application</a:t>
            </a:r>
            <a:endParaRPr lang="en-US" altLang="ko-KR" sz="16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6119738" y="5421486"/>
            <a:ext cx="16656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6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 ID Provider</a:t>
            </a:r>
            <a:endParaRPr lang="en-US" altLang="ko-KR" sz="1600" b="1" dirty="0" smtClean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r>
              <a:rPr lang="en-US" altLang="ko-KR" sz="16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(Resource Server)</a:t>
            </a:r>
            <a:endParaRPr lang="en-US" altLang="ko-KR" sz="1600" b="1" dirty="0" smtClean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11900" y="3307715"/>
            <a:ext cx="1988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2. 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사용자 브라우저를</a:t>
            </a:r>
            <a:endParaRPr lang="en-US" altLang="ko-KR" sz="12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HyperAuth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로그인 화면으로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redirect</a:t>
            </a:r>
            <a:endParaRPr lang="en-US" altLang="ko-KR" sz="1200" dirty="0" smtClean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00613" y="4718417"/>
            <a:ext cx="14973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3. HyperAuth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로그인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8" name="TextBox 22"/>
          <p:cNvSpPr txBox="1"/>
          <p:nvPr/>
        </p:nvSpPr>
        <p:spPr>
          <a:xfrm>
            <a:off x="4788088" y="3771632"/>
            <a:ext cx="9791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4. ID, Access </a:t>
            </a:r>
            <a:endParaRPr lang="en-US" sz="12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token 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전달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, </a:t>
            </a:r>
            <a:endParaRPr lang="en-US" altLang="ko-KR" sz="12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redirect</a:t>
            </a:r>
            <a:endParaRPr lang="en-US" altLang="ko-KR" sz="12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2" name="TextBox 18"/>
          <p:cNvSpPr txBox="1"/>
          <p:nvPr/>
        </p:nvSpPr>
        <p:spPr>
          <a:xfrm>
            <a:off x="6119495" y="1744345"/>
            <a:ext cx="25628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WAPL</a:t>
            </a:r>
            <a:r>
              <a:rPr lang="ko-KR" altLang="en-US" sz="16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로</a:t>
            </a:r>
            <a:r>
              <a:rPr lang="en-US" altLang="ko-KR" sz="16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로그인</a:t>
            </a:r>
            <a:r>
              <a:rPr lang="en-US" altLang="ko-KR" sz="16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시나리오</a:t>
            </a:r>
            <a:endParaRPr lang="ko-KR" altLang="en-US" sz="1600" b="1" dirty="0" smtClean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425" y="5183505"/>
            <a:ext cx="1510665" cy="1520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3" grpId="0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OIDC process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5" name="모서리가 둥근 직사각형 5"/>
          <p:cNvSpPr/>
          <p:nvPr/>
        </p:nvSpPr>
        <p:spPr>
          <a:xfrm>
            <a:off x="2624836" y="1179559"/>
            <a:ext cx="1556581" cy="5193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User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Authentication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2" name="모서리가 둥근 직사각형 6"/>
          <p:cNvSpPr/>
          <p:nvPr/>
        </p:nvSpPr>
        <p:spPr>
          <a:xfrm>
            <a:off x="4719644" y="1179559"/>
            <a:ext cx="1556581" cy="5193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ID Acess Token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Issue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4" name="모서리가 둥근 직사각형 7"/>
          <p:cNvSpPr/>
          <p:nvPr/>
        </p:nvSpPr>
        <p:spPr>
          <a:xfrm>
            <a:off x="6817130" y="1179559"/>
            <a:ext cx="1556581" cy="5193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Request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&amp;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Verification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0" name="모서리가 둥근 직사각형 8"/>
          <p:cNvSpPr/>
          <p:nvPr/>
        </p:nvSpPr>
        <p:spPr>
          <a:xfrm>
            <a:off x="527350" y="1179559"/>
            <a:ext cx="1556581" cy="519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Client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Registration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cxnSp>
        <p:nvCxnSpPr>
          <p:cNvPr id="21" name="직선 화살표 연결선 10"/>
          <p:cNvCxnSpPr>
            <a:stCxn id="20" idx="3"/>
            <a:endCxn id="5" idx="1"/>
          </p:cNvCxnSpPr>
          <p:nvPr/>
        </p:nvCxnSpPr>
        <p:spPr>
          <a:xfrm>
            <a:off x="2083296" y="1439248"/>
            <a:ext cx="54165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11"/>
          <p:cNvCxnSpPr>
            <a:stCxn id="5" idx="3"/>
            <a:endCxn id="12" idx="1"/>
          </p:cNvCxnSpPr>
          <p:nvPr/>
        </p:nvCxnSpPr>
        <p:spPr>
          <a:xfrm>
            <a:off x="4181417" y="1439248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14"/>
          <p:cNvCxnSpPr>
            <a:stCxn id="12" idx="3"/>
            <a:endCxn id="14" idx="1"/>
          </p:cNvCxnSpPr>
          <p:nvPr/>
        </p:nvCxnSpPr>
        <p:spPr>
          <a:xfrm>
            <a:off x="6276225" y="1439248"/>
            <a:ext cx="54102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7"/>
          <p:cNvSpPr txBox="1"/>
          <p:nvPr/>
        </p:nvSpPr>
        <p:spPr>
          <a:xfrm>
            <a:off x="1036912" y="902560"/>
            <a:ext cx="537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i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Client</a:t>
            </a:r>
            <a:endParaRPr lang="ko-KR" altLang="en-US" sz="1200" i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7" name="TextBox 18"/>
          <p:cNvSpPr txBox="1"/>
          <p:nvPr/>
        </p:nvSpPr>
        <p:spPr>
          <a:xfrm>
            <a:off x="3168125" y="902560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i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User</a:t>
            </a:r>
            <a:endParaRPr lang="ko-KR" altLang="en-US" sz="1200" i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8" name="TextBox 19"/>
          <p:cNvSpPr txBox="1"/>
          <p:nvPr/>
        </p:nvSpPr>
        <p:spPr>
          <a:xfrm>
            <a:off x="4929124" y="902560"/>
            <a:ext cx="10420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i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OIDC Provider</a:t>
            </a:r>
            <a:endParaRPr lang="ko-KR" altLang="en-US" sz="1200" i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6802491" y="902560"/>
            <a:ext cx="1564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i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Client &amp; OIDC Provider</a:t>
            </a:r>
            <a:endParaRPr lang="ko-KR" altLang="en-US" sz="1200" i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31" name="직사각형 4"/>
          <p:cNvSpPr/>
          <p:nvPr/>
        </p:nvSpPr>
        <p:spPr>
          <a:xfrm>
            <a:off x="354965" y="169862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Client Registration</a:t>
            </a:r>
            <a:endParaRPr 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- OIDC Provider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인증을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요청한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Client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를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식별하기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위한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데이터를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- Client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의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고유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ID, Domain, Secret (Optional)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포함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- Token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을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발급받고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사용자를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Redirect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시킬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Url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도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등록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(Redirect Url)</a:t>
            </a:r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37" name="Content Placeholder 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6955" y="2945765"/>
            <a:ext cx="6017895" cy="3573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041265" y="3589655"/>
            <a:ext cx="3219450" cy="210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OIDC process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5" name="모서리가 둥근 직사각형 5"/>
          <p:cNvSpPr/>
          <p:nvPr/>
        </p:nvSpPr>
        <p:spPr>
          <a:xfrm>
            <a:off x="2624836" y="1179559"/>
            <a:ext cx="1556581" cy="519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User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Authentication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2" name="모서리가 둥근 직사각형 6"/>
          <p:cNvSpPr/>
          <p:nvPr/>
        </p:nvSpPr>
        <p:spPr>
          <a:xfrm>
            <a:off x="4719644" y="1179559"/>
            <a:ext cx="1556581" cy="5193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ID 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Acess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Token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Issue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4" name="모서리가 둥근 직사각형 7"/>
          <p:cNvSpPr/>
          <p:nvPr/>
        </p:nvSpPr>
        <p:spPr>
          <a:xfrm>
            <a:off x="6817130" y="1179559"/>
            <a:ext cx="1556581" cy="5193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Request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&amp;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Verification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0" name="모서리가 둥근 직사각형 8"/>
          <p:cNvSpPr/>
          <p:nvPr/>
        </p:nvSpPr>
        <p:spPr>
          <a:xfrm>
            <a:off x="527350" y="1179559"/>
            <a:ext cx="1556581" cy="5193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Client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Registration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cxnSp>
        <p:nvCxnSpPr>
          <p:cNvPr id="21" name="직선 화살표 연결선 10"/>
          <p:cNvCxnSpPr>
            <a:stCxn id="20" idx="3"/>
            <a:endCxn id="5" idx="1"/>
          </p:cNvCxnSpPr>
          <p:nvPr/>
        </p:nvCxnSpPr>
        <p:spPr>
          <a:xfrm>
            <a:off x="2083296" y="1439248"/>
            <a:ext cx="54165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11"/>
          <p:cNvCxnSpPr>
            <a:stCxn id="5" idx="3"/>
            <a:endCxn id="12" idx="1"/>
          </p:cNvCxnSpPr>
          <p:nvPr/>
        </p:nvCxnSpPr>
        <p:spPr>
          <a:xfrm>
            <a:off x="4181417" y="1439248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14"/>
          <p:cNvCxnSpPr>
            <a:stCxn id="12" idx="3"/>
            <a:endCxn id="14" idx="1"/>
          </p:cNvCxnSpPr>
          <p:nvPr/>
        </p:nvCxnSpPr>
        <p:spPr>
          <a:xfrm>
            <a:off x="6276225" y="1439248"/>
            <a:ext cx="54102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7"/>
          <p:cNvSpPr txBox="1"/>
          <p:nvPr/>
        </p:nvSpPr>
        <p:spPr>
          <a:xfrm>
            <a:off x="1036912" y="902560"/>
            <a:ext cx="537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i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Client</a:t>
            </a:r>
            <a:endParaRPr lang="ko-KR" altLang="en-US" sz="1200" i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7" name="TextBox 18"/>
          <p:cNvSpPr txBox="1"/>
          <p:nvPr/>
        </p:nvSpPr>
        <p:spPr>
          <a:xfrm>
            <a:off x="3168125" y="902560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i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User</a:t>
            </a:r>
            <a:endParaRPr lang="ko-KR" altLang="en-US" sz="1200" i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8" name="TextBox 19"/>
          <p:cNvSpPr txBox="1"/>
          <p:nvPr/>
        </p:nvSpPr>
        <p:spPr>
          <a:xfrm>
            <a:off x="4929124" y="902560"/>
            <a:ext cx="10420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i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OIDC Provider</a:t>
            </a:r>
            <a:endParaRPr lang="ko-KR" altLang="en-US" sz="1200" i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6802491" y="902560"/>
            <a:ext cx="1564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i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Client &amp; OIDC Provider</a:t>
            </a:r>
            <a:endParaRPr lang="ko-KR" altLang="en-US" sz="1200" i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31" name="직사각형 4"/>
          <p:cNvSpPr/>
          <p:nvPr/>
        </p:nvSpPr>
        <p:spPr>
          <a:xfrm>
            <a:off x="381000" y="176339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User Authentication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- Client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로그인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시도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Hyperauth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로그인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화면으로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Redirect</a:t>
            </a:r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-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사용자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인증정보를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통한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로그인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(ID / Password)</a:t>
            </a:r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+mn-ea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   - ID Password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외에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추가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인증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수단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사용가능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( Hyperauth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거꾸로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Client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됨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)</a:t>
            </a:r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1815" y="3010535"/>
            <a:ext cx="3604260" cy="3627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380" y="3852545"/>
            <a:ext cx="188595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4754880"/>
            <a:ext cx="2719705" cy="596265"/>
          </a:xfrm>
          <a:prstGeom prst="rect">
            <a:avLst/>
          </a:prstGeom>
        </p:spPr>
      </p:pic>
      <p:sp>
        <p:nvSpPr>
          <p:cNvPr id="17" name="TextBox 10"/>
          <p:cNvSpPr txBox="1"/>
          <p:nvPr/>
        </p:nvSpPr>
        <p:spPr>
          <a:xfrm>
            <a:off x="5853673" y="5743431"/>
            <a:ext cx="16656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6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 ID Provider</a:t>
            </a:r>
            <a:endParaRPr lang="en-US" altLang="ko-KR" sz="1600" b="1" dirty="0" smtClean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r>
              <a:rPr lang="en-US" altLang="ko-KR" sz="16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(Resource Server)</a:t>
            </a:r>
            <a:endParaRPr lang="en-US" altLang="ko-KR" sz="1600" b="1" dirty="0" smtClean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OIDC process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5" name="모서리가 둥근 직사각형 5"/>
          <p:cNvSpPr/>
          <p:nvPr/>
        </p:nvSpPr>
        <p:spPr>
          <a:xfrm>
            <a:off x="2624836" y="1179559"/>
            <a:ext cx="1556581" cy="5193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User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Authentication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2" name="모서리가 둥근 직사각형 6"/>
          <p:cNvSpPr/>
          <p:nvPr/>
        </p:nvSpPr>
        <p:spPr>
          <a:xfrm>
            <a:off x="4719644" y="1179559"/>
            <a:ext cx="1556581" cy="519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ID 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Acess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Token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Issue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4" name="모서리가 둥근 직사각형 7"/>
          <p:cNvSpPr/>
          <p:nvPr/>
        </p:nvSpPr>
        <p:spPr>
          <a:xfrm>
            <a:off x="6817130" y="1179559"/>
            <a:ext cx="1556581" cy="5193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Request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&amp;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Verification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0" name="모서리가 둥근 직사각형 8"/>
          <p:cNvSpPr/>
          <p:nvPr/>
        </p:nvSpPr>
        <p:spPr>
          <a:xfrm>
            <a:off x="527350" y="1179559"/>
            <a:ext cx="1556581" cy="5193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Client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Registration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cxnSp>
        <p:nvCxnSpPr>
          <p:cNvPr id="21" name="직선 화살표 연결선 10"/>
          <p:cNvCxnSpPr>
            <a:stCxn id="20" idx="3"/>
            <a:endCxn id="5" idx="1"/>
          </p:cNvCxnSpPr>
          <p:nvPr/>
        </p:nvCxnSpPr>
        <p:spPr>
          <a:xfrm>
            <a:off x="2083296" y="1439248"/>
            <a:ext cx="54165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11"/>
          <p:cNvCxnSpPr>
            <a:stCxn id="5" idx="3"/>
            <a:endCxn id="12" idx="1"/>
          </p:cNvCxnSpPr>
          <p:nvPr/>
        </p:nvCxnSpPr>
        <p:spPr>
          <a:xfrm>
            <a:off x="4181417" y="1439248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14"/>
          <p:cNvCxnSpPr>
            <a:stCxn id="12" idx="3"/>
            <a:endCxn id="14" idx="1"/>
          </p:cNvCxnSpPr>
          <p:nvPr/>
        </p:nvCxnSpPr>
        <p:spPr>
          <a:xfrm>
            <a:off x="6276225" y="1439248"/>
            <a:ext cx="54102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7"/>
          <p:cNvSpPr txBox="1"/>
          <p:nvPr/>
        </p:nvSpPr>
        <p:spPr>
          <a:xfrm>
            <a:off x="1036912" y="902560"/>
            <a:ext cx="537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i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Client</a:t>
            </a:r>
            <a:endParaRPr lang="ko-KR" altLang="en-US" sz="1200" i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7" name="TextBox 18"/>
          <p:cNvSpPr txBox="1"/>
          <p:nvPr/>
        </p:nvSpPr>
        <p:spPr>
          <a:xfrm>
            <a:off x="3168125" y="902560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i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User</a:t>
            </a:r>
            <a:endParaRPr lang="ko-KR" altLang="en-US" sz="1200" i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8" name="TextBox 19"/>
          <p:cNvSpPr txBox="1"/>
          <p:nvPr/>
        </p:nvSpPr>
        <p:spPr>
          <a:xfrm>
            <a:off x="4929124" y="902560"/>
            <a:ext cx="10420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i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OIDC Provider</a:t>
            </a:r>
            <a:endParaRPr lang="ko-KR" altLang="en-US" sz="1200" i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6802491" y="902560"/>
            <a:ext cx="1564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i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Client &amp; OIDC Provider</a:t>
            </a:r>
            <a:endParaRPr lang="ko-KR" altLang="en-US" sz="1200" i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31" name="직사각형 4"/>
          <p:cNvSpPr/>
          <p:nvPr/>
        </p:nvSpPr>
        <p:spPr>
          <a:xfrm>
            <a:off x="354965" y="1884680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ID, Access Token Issue</a:t>
            </a:r>
            <a:endParaRPr 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</a:t>
            </a:r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- </a:t>
            </a:r>
            <a:r>
              <a:rPr 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JWT based Web Token</a:t>
            </a:r>
            <a:endParaRPr 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- User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에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대한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기본적인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정보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  - ID, Group</a:t>
            </a:r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Issuer, Expiration Time, Audience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정보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포함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 - Token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위변조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여부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확인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가능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선택한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scope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권한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포함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Customizing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Claim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포함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가능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 - Client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에서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권한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체크에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응용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가능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</a:t>
            </a:r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87570" y="1884680"/>
            <a:ext cx="3573780" cy="437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OIDC process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5" name="모서리가 둥근 직사각형 5"/>
          <p:cNvSpPr/>
          <p:nvPr/>
        </p:nvSpPr>
        <p:spPr>
          <a:xfrm>
            <a:off x="2624836" y="1179559"/>
            <a:ext cx="1556581" cy="5193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User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Authentication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2" name="모서리가 둥근 직사각형 6"/>
          <p:cNvSpPr/>
          <p:nvPr/>
        </p:nvSpPr>
        <p:spPr>
          <a:xfrm>
            <a:off x="4719644" y="1179559"/>
            <a:ext cx="1556581" cy="5193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ID 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Acess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Token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Issue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4" name="모서리가 둥근 직사각형 7"/>
          <p:cNvSpPr/>
          <p:nvPr/>
        </p:nvSpPr>
        <p:spPr>
          <a:xfrm>
            <a:off x="6817130" y="1179559"/>
            <a:ext cx="1556581" cy="519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Request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&amp;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Verification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0" name="모서리가 둥근 직사각형 8"/>
          <p:cNvSpPr/>
          <p:nvPr/>
        </p:nvSpPr>
        <p:spPr>
          <a:xfrm>
            <a:off x="527350" y="1179559"/>
            <a:ext cx="1556581" cy="5193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Client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Registration</a:t>
            </a:r>
            <a:endParaRPr lang="ko-KR" altLang="en-US" sz="16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cxnSp>
        <p:nvCxnSpPr>
          <p:cNvPr id="21" name="직선 화살표 연결선 10"/>
          <p:cNvCxnSpPr>
            <a:stCxn id="20" idx="3"/>
            <a:endCxn id="5" idx="1"/>
          </p:cNvCxnSpPr>
          <p:nvPr/>
        </p:nvCxnSpPr>
        <p:spPr>
          <a:xfrm>
            <a:off x="2083296" y="1439248"/>
            <a:ext cx="54165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11"/>
          <p:cNvCxnSpPr>
            <a:stCxn id="5" idx="3"/>
            <a:endCxn id="12" idx="1"/>
          </p:cNvCxnSpPr>
          <p:nvPr/>
        </p:nvCxnSpPr>
        <p:spPr>
          <a:xfrm>
            <a:off x="4181417" y="1439248"/>
            <a:ext cx="53848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14"/>
          <p:cNvCxnSpPr>
            <a:stCxn id="12" idx="3"/>
            <a:endCxn id="14" idx="1"/>
          </p:cNvCxnSpPr>
          <p:nvPr/>
        </p:nvCxnSpPr>
        <p:spPr>
          <a:xfrm>
            <a:off x="6276225" y="1439248"/>
            <a:ext cx="54102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7"/>
          <p:cNvSpPr txBox="1"/>
          <p:nvPr/>
        </p:nvSpPr>
        <p:spPr>
          <a:xfrm>
            <a:off x="1036912" y="902560"/>
            <a:ext cx="537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i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Client</a:t>
            </a:r>
            <a:endParaRPr lang="ko-KR" altLang="en-US" sz="1200" i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7" name="TextBox 18"/>
          <p:cNvSpPr txBox="1"/>
          <p:nvPr/>
        </p:nvSpPr>
        <p:spPr>
          <a:xfrm>
            <a:off x="3168125" y="902560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i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User</a:t>
            </a:r>
            <a:endParaRPr lang="ko-KR" altLang="en-US" sz="1200" i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8" name="TextBox 19"/>
          <p:cNvSpPr txBox="1"/>
          <p:nvPr/>
        </p:nvSpPr>
        <p:spPr>
          <a:xfrm>
            <a:off x="4929124" y="902560"/>
            <a:ext cx="10420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i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OIDC Provider</a:t>
            </a:r>
            <a:endParaRPr lang="ko-KR" altLang="en-US" sz="1200" i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6802491" y="902560"/>
            <a:ext cx="1564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200" i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Client &amp; OIDC Provider</a:t>
            </a:r>
            <a:endParaRPr lang="ko-KR" altLang="en-US" sz="1200" i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31" name="직사각형 4"/>
          <p:cNvSpPr/>
          <p:nvPr/>
        </p:nvSpPr>
        <p:spPr>
          <a:xfrm>
            <a:off x="354965" y="1884680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endParaRPr 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Request Resource &amp; Verification</a:t>
            </a:r>
            <a:endParaRPr 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- client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는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발급받은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Access Token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으로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OAuth(OIDC) Provider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에게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사용자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정보를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요청함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 OAuth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Provider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는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해당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토큰의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유효성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및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리소스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접근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권한을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확인함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.</a:t>
            </a:r>
            <a:endParaRPr lang="en-US" altLang="ko-KR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13" name="Content Placeholder 12" descr="gnb_logo_blue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42230" y="4291330"/>
            <a:ext cx="2863215" cy="556895"/>
          </a:xfrm>
          <a:prstGeom prst="rect">
            <a:avLst/>
          </a:prstGeom>
        </p:spPr>
      </p:pic>
      <p:pic>
        <p:nvPicPr>
          <p:cNvPr id="16" name="Picture 15" descr="logo_wap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2550" y="4109720"/>
            <a:ext cx="3250565" cy="919480"/>
          </a:xfrm>
          <a:prstGeom prst="rect">
            <a:avLst/>
          </a:prstGeom>
        </p:spPr>
      </p:pic>
      <p:sp>
        <p:nvSpPr>
          <p:cNvPr id="15" name="TextBox 20"/>
          <p:cNvSpPr txBox="1"/>
          <p:nvPr/>
        </p:nvSpPr>
        <p:spPr>
          <a:xfrm>
            <a:off x="3384739" y="4291153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1. </a:t>
            </a:r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리소스 요청</a:t>
            </a:r>
            <a:endParaRPr lang="ko-KR" altLang="en-US" sz="14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50101" y="4618615"/>
            <a:ext cx="1132746" cy="307777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ko-KR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Token = </a:t>
            </a:r>
            <a:r>
              <a:rPr lang="en-US" altLang="ko-KR" sz="14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abcd</a:t>
            </a:r>
            <a:endParaRPr lang="ko-KR" altLang="en-US" sz="14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cxnSp>
        <p:nvCxnSpPr>
          <p:cNvPr id="17" name="직선 화살표 연결선 19"/>
          <p:cNvCxnSpPr/>
          <p:nvPr/>
        </p:nvCxnSpPr>
        <p:spPr>
          <a:xfrm>
            <a:off x="3415030" y="4618355"/>
            <a:ext cx="14573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93680" y="3427930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 sz="14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위변조</a:t>
            </a:r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가능성 확인</a:t>
            </a:r>
            <a:endParaRPr lang="ko-KR" altLang="en-US" sz="14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93680" y="368208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 sz="14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만료기한</a:t>
            </a:r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확인</a:t>
            </a:r>
            <a:endParaRPr lang="ko-KR" altLang="en-US" sz="14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93680" y="389757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권한 확인</a:t>
            </a:r>
            <a:endParaRPr lang="ko-KR" altLang="en-US" sz="14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58" name="왼쪽 중괄호 57"/>
          <p:cNvSpPr/>
          <p:nvPr/>
        </p:nvSpPr>
        <p:spPr>
          <a:xfrm>
            <a:off x="7081029" y="3482045"/>
            <a:ext cx="215731" cy="651638"/>
          </a:xfrm>
          <a:prstGeom prst="leftBrace">
            <a:avLst>
              <a:gd name="adj1" fmla="val 431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ko-KR" altLang="en-US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5961077" y="365365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2. </a:t>
            </a:r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토큰 검증</a:t>
            </a:r>
            <a:endParaRPr lang="ko-KR" altLang="en-US" sz="14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9" name="TextBox 27"/>
          <p:cNvSpPr txBox="1"/>
          <p:nvPr/>
        </p:nvSpPr>
        <p:spPr>
          <a:xfrm>
            <a:off x="5142531" y="4848278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3. </a:t>
            </a:r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리소스</a:t>
            </a:r>
            <a:r>
              <a:rPr lang="en-US" altLang="ko-KR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사용자 정보</a:t>
            </a:r>
            <a:r>
              <a:rPr lang="en-US" altLang="ko-KR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제공</a:t>
            </a:r>
            <a:endParaRPr lang="ko-KR" altLang="en-US" sz="1400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49" grpId="0"/>
      <p:bldP spid="50" grpId="0"/>
      <p:bldP spid="51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6102985" y="1402080"/>
            <a:ext cx="2649220" cy="45491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SSO Overview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31" name="직사각형 4"/>
          <p:cNvSpPr/>
          <p:nvPr/>
        </p:nvSpPr>
        <p:spPr>
          <a:xfrm>
            <a:off x="268605" y="994410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SSO (Single Sign On)</a:t>
            </a:r>
            <a:endParaRPr 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</a:t>
            </a:r>
            <a:endParaRPr 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-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같은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브라우저에서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로그인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과정을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생략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할수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있음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+mn-ea"/>
            </a:endParaRPr>
          </a:p>
          <a:p>
            <a:endParaRPr lang="ko-KR" altLang="en-US" sz="1400" b="1" dirty="0">
              <a:solidFill>
                <a:prstClr val="black"/>
              </a:solidFill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+mn-ea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한번의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인증으로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다양한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서비스를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이용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+mn-ea"/>
              </a:rPr>
              <a:t>가능</a:t>
            </a:r>
            <a:endParaRPr lang="ko-KR" altLang="en-US" sz="1400" b="1" dirty="0">
              <a:solidFill>
                <a:prstClr val="black"/>
              </a:solidFill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+mn-ea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  </a:t>
            </a:r>
            <a:endParaRPr lang="ko-KR" altLang="en-US" sz="14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  <a:sym typeface="+mn-ea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      </a:t>
            </a:r>
            <a:endParaRPr lang="ko-KR" altLang="en-US" sz="14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r>
              <a:rPr 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</a:t>
            </a:r>
            <a:endParaRPr 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pic>
        <p:nvPicPr>
          <p:cNvPr id="7" name="Content Placeholder 6" descr="gnb_logo_blue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951480" y="3603625"/>
            <a:ext cx="2301240" cy="447675"/>
          </a:xfrm>
          <a:prstGeom prst="rect">
            <a:avLst/>
          </a:prstGeom>
        </p:spPr>
      </p:pic>
      <p:pic>
        <p:nvPicPr>
          <p:cNvPr id="2052" name="Picture 4" descr="user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" y="3034665"/>
            <a:ext cx="1406525" cy="140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_wap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2165" y="2115820"/>
            <a:ext cx="2369185" cy="67056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1818005" y="3813810"/>
            <a:ext cx="917575" cy="4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"/>
          <p:cNvSpPr txBox="1"/>
          <p:nvPr/>
        </p:nvSpPr>
        <p:spPr>
          <a:xfrm>
            <a:off x="422566" y="4330557"/>
            <a:ext cx="15703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User &amp;</a:t>
            </a:r>
            <a:endParaRPr lang="en-US" altLang="ko-KR" sz="16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Resource Owner</a:t>
            </a:r>
            <a:endParaRPr lang="en-US" altLang="ko-KR" sz="16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33" name="TextBox 10"/>
          <p:cNvSpPr txBox="1"/>
          <p:nvPr/>
        </p:nvSpPr>
        <p:spPr>
          <a:xfrm>
            <a:off x="3269858" y="4082906"/>
            <a:ext cx="16656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6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  ID Provider</a:t>
            </a:r>
            <a:endParaRPr lang="en-US" altLang="ko-KR" sz="1600" b="1" dirty="0" smtClean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r>
              <a:rPr lang="en-US" altLang="ko-KR" sz="16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(Resource Server)</a:t>
            </a:r>
            <a:endParaRPr lang="en-US" altLang="ko-KR" sz="1600" b="1" dirty="0" smtClean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pic>
        <p:nvPicPr>
          <p:cNvPr id="38" name="Picture 37" descr="logo_waplclass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6025" y="3314065"/>
            <a:ext cx="2343785" cy="289560"/>
          </a:xfrm>
          <a:prstGeom prst="rect">
            <a:avLst/>
          </a:prstGeom>
        </p:spPr>
      </p:pic>
      <p:pic>
        <p:nvPicPr>
          <p:cNvPr id="39" name="Picture 38" descr="logo_waplmath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4475" y="4187190"/>
            <a:ext cx="1667510" cy="6477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rcRect l="6732" t="39130" r="8366" b="40000"/>
          <a:stretch>
            <a:fillRect/>
          </a:stretch>
        </p:blipFill>
        <p:spPr>
          <a:xfrm>
            <a:off x="6762115" y="5434965"/>
            <a:ext cx="1385570" cy="320040"/>
          </a:xfrm>
          <a:prstGeom prst="rect">
            <a:avLst/>
          </a:prstGeom>
        </p:spPr>
      </p:pic>
      <p:cxnSp>
        <p:nvCxnSpPr>
          <p:cNvPr id="41" name="직선 화살표 연결선 9"/>
          <p:cNvCxnSpPr/>
          <p:nvPr/>
        </p:nvCxnSpPr>
        <p:spPr>
          <a:xfrm flipV="1">
            <a:off x="5305425" y="2522220"/>
            <a:ext cx="1170940" cy="95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9"/>
          <p:cNvCxnSpPr/>
          <p:nvPr/>
        </p:nvCxnSpPr>
        <p:spPr>
          <a:xfrm>
            <a:off x="5257800" y="4126865"/>
            <a:ext cx="1279525" cy="141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1"/>
          <p:cNvSpPr txBox="1"/>
          <p:nvPr/>
        </p:nvSpPr>
        <p:spPr>
          <a:xfrm>
            <a:off x="6614549" y="5951501"/>
            <a:ext cx="16795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Client Application</a:t>
            </a:r>
            <a:endParaRPr lang="en-US" altLang="ko-KR" sz="16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cxnSp>
        <p:nvCxnSpPr>
          <p:cNvPr id="43" name="직선 화살표 연결선 9"/>
          <p:cNvCxnSpPr/>
          <p:nvPr/>
        </p:nvCxnSpPr>
        <p:spPr>
          <a:xfrm flipV="1">
            <a:off x="5349875" y="3526790"/>
            <a:ext cx="892810" cy="287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9"/>
          <p:cNvCxnSpPr/>
          <p:nvPr/>
        </p:nvCxnSpPr>
        <p:spPr>
          <a:xfrm>
            <a:off x="5305425" y="3956685"/>
            <a:ext cx="1084580" cy="54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4"/>
          <p:cNvSpPr txBox="1"/>
          <p:nvPr/>
        </p:nvSpPr>
        <p:spPr>
          <a:xfrm>
            <a:off x="6812627" y="941594"/>
            <a:ext cx="1229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Browser</a:t>
            </a:r>
            <a:endParaRPr lang="en-US" sz="24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47" name="TextBox 14"/>
          <p:cNvSpPr txBox="1"/>
          <p:nvPr/>
        </p:nvSpPr>
        <p:spPr>
          <a:xfrm>
            <a:off x="6921212" y="1484519"/>
            <a:ext cx="12109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Cookie </a:t>
            </a:r>
            <a:r>
              <a:rPr lang="ko-KR" altLang="en-US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공유</a:t>
            </a:r>
            <a:endParaRPr lang="ko-KR" altLang="en-US" sz="16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961390" y="1278255"/>
            <a:ext cx="1160145" cy="9302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505075" y="1278255"/>
            <a:ext cx="1160145" cy="9302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SSO Process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31" name="직사각형 4"/>
          <p:cNvSpPr/>
          <p:nvPr/>
        </p:nvSpPr>
        <p:spPr>
          <a:xfrm>
            <a:off x="268605" y="906145"/>
            <a:ext cx="8606155" cy="488061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- Browser Cookie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를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기반으로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동작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1.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유저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로그인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2. HyperAuth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서버는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User Session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을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발급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및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User Token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을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발급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3.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유저의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브라우저에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KEYCLOAK_IDENTITY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쿠키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발급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4.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브라우저를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닫지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않은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상태로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,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다른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Client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접속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시도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5. KEYCLOAK_IDENTITY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쿠키가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존재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--&gt; User Session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유효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하면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User Token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추가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발급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6.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로그인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과정</a:t>
            </a:r>
            <a:r>
              <a:rPr lang="en-US" altLang="ko-KR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생략</a:t>
            </a:r>
            <a:endParaRPr lang="ko-KR" alt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ko-KR" altLang="en-US" sz="1400" b="1" dirty="0">
              <a:solidFill>
                <a:prstClr val="black"/>
              </a:solidFill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+mn-ea"/>
            </a:endParaRPr>
          </a:p>
          <a:p>
            <a:endParaRPr lang="ko-KR" altLang="en-US" sz="1400" b="1" dirty="0">
              <a:solidFill>
                <a:prstClr val="black"/>
              </a:solidFill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+mn-ea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  </a:t>
            </a:r>
            <a:endParaRPr lang="ko-KR" altLang="en-US" sz="14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  <a:sym typeface="+mn-ea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  <a:sym typeface="+mn-ea"/>
              </a:rPr>
              <a:t>      </a:t>
            </a:r>
            <a:endParaRPr lang="ko-KR" altLang="en-US" sz="14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r>
              <a:rPr lang="en-US" sz="14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 </a:t>
            </a:r>
            <a:endParaRPr 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endParaRPr lang="en-US" sz="14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1056829" y="1389838"/>
            <a:ext cx="9690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User </a:t>
            </a:r>
            <a:endParaRPr lang="en-US" sz="20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Session</a:t>
            </a:r>
            <a:endParaRPr lang="en-US" sz="20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4" name="TextBox 20"/>
          <p:cNvSpPr txBox="1"/>
          <p:nvPr/>
        </p:nvSpPr>
        <p:spPr>
          <a:xfrm>
            <a:off x="2670999" y="1389838"/>
            <a:ext cx="8020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User </a:t>
            </a:r>
            <a:endParaRPr lang="en-US" sz="20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  <a:p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Token</a:t>
            </a:r>
            <a:endParaRPr lang="en-US" sz="20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sp>
        <p:nvSpPr>
          <p:cNvPr id="16" name="TextBox 20"/>
          <p:cNvSpPr txBox="1"/>
          <p:nvPr/>
        </p:nvSpPr>
        <p:spPr>
          <a:xfrm>
            <a:off x="2025839" y="2266773"/>
            <a:ext cx="5670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charset="-127"/>
              </a:rPr>
              <a:t>1 : N</a:t>
            </a:r>
            <a:endParaRPr lang="en-US" sz="1600" b="1" dirty="0">
              <a:solidFill>
                <a:prstClr val="black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" y="3994150"/>
            <a:ext cx="8373110" cy="198120"/>
          </a:xfrm>
          <a:prstGeom prst="rect">
            <a:avLst/>
          </a:prstGeom>
        </p:spPr>
      </p:pic>
      <p:sp>
        <p:nvSpPr>
          <p:cNvPr id="19" name="TextBox 20"/>
          <p:cNvSpPr txBox="1"/>
          <p:nvPr/>
        </p:nvSpPr>
        <p:spPr>
          <a:xfrm>
            <a:off x="577404" y="4192093"/>
            <a:ext cx="1927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ko-KR" altLang="en-US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브라우저를</a:t>
            </a:r>
            <a:r>
              <a:rPr lang="en-US" altLang="ko-KR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닫으면</a:t>
            </a:r>
            <a:r>
              <a:rPr lang="en-US" altLang="ko-KR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Calibri" panose="020F0502020204030204"/>
                <a:ea typeface="맑은 고딕" panose="020B0503020000020004" charset="-127"/>
              </a:rPr>
              <a:t>없어짐</a:t>
            </a:r>
            <a:endParaRPr lang="ko-KR" altLang="en-US" sz="1200" b="1" dirty="0">
              <a:solidFill>
                <a:srgbClr val="FF0000"/>
              </a:solidFill>
              <a:latin typeface="Calibri" panose="020F0502020204030204"/>
              <a:ea typeface="맑은 고딕" panose="020B050302000002000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9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3531</Words>
  <Application>WPS Presentation</Application>
  <PresentationFormat>화면 슬라이드 쇼(4:3)</PresentationFormat>
  <Paragraphs>366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Nanum Gothic Regular</vt:lpstr>
      <vt:lpstr>맑은 고딕</vt:lpstr>
      <vt:lpstr>Wingdings</vt:lpstr>
      <vt:lpstr>Calibri</vt:lpstr>
      <vt:lpstr>Microsoft YaHei</vt:lpstr>
      <vt:lpstr>Arial Unicode MS</vt:lpstr>
      <vt:lpstr>Calibri Light</vt:lpstr>
      <vt:lpstr>Calibri</vt:lpstr>
      <vt:lpstr>Office 테마</vt:lpstr>
      <vt:lpstr>HyperAuth Login</vt:lpstr>
      <vt:lpstr>hyperauth 소개</vt:lpstr>
      <vt:lpstr>OIDC overview</vt:lpstr>
      <vt:lpstr>OIDC process</vt:lpstr>
      <vt:lpstr>OIDC process</vt:lpstr>
      <vt:lpstr>OIDC process</vt:lpstr>
      <vt:lpstr>OIDC process</vt:lpstr>
      <vt:lpstr>SSO Overview</vt:lpstr>
      <vt:lpstr>SSO Process</vt:lpstr>
      <vt:lpstr>SSO 기반 자동로그인 (Remember Me)</vt:lpstr>
      <vt:lpstr>Token Refresh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 Master</dc:title>
  <dc:creator>Tmax</dc:creator>
  <cp:lastModifiedBy>google1574312016</cp:lastModifiedBy>
  <cp:revision>981</cp:revision>
  <cp:lastPrinted>2018-06-27T23:58:00Z</cp:lastPrinted>
  <dcterms:created xsi:type="dcterms:W3CDTF">2018-04-30T01:34:00Z</dcterms:created>
  <dcterms:modified xsi:type="dcterms:W3CDTF">2021-06-18T00:05:58Z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