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9"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NKEZI" userId="1aae397a8d29d979" providerId="LiveId" clId="{2128DD2F-81BD-4A8F-96F2-F41FAB298A68}"/>
    <pc:docChg chg="undo custSel modSld">
      <pc:chgData name="RITA NKEZI" userId="1aae397a8d29d979" providerId="LiveId" clId="{2128DD2F-81BD-4A8F-96F2-F41FAB298A68}" dt="2024-02-19T18:39:38.264" v="3" actId="33524"/>
      <pc:docMkLst>
        <pc:docMk/>
      </pc:docMkLst>
      <pc:sldChg chg="modSp mod">
        <pc:chgData name="RITA NKEZI" userId="1aae397a8d29d979" providerId="LiveId" clId="{2128DD2F-81BD-4A8F-96F2-F41FAB298A68}" dt="2024-02-19T18:39:38.264" v="3" actId="33524"/>
        <pc:sldMkLst>
          <pc:docMk/>
          <pc:sldMk cId="642590724" sldId="257"/>
        </pc:sldMkLst>
        <pc:spChg chg="mod">
          <ac:chgData name="RITA NKEZI" userId="1aae397a8d29d979" providerId="LiveId" clId="{2128DD2F-81BD-4A8F-96F2-F41FAB298A68}" dt="2024-02-19T18:39:38.264" v="3" actId="33524"/>
          <ac:spMkLst>
            <pc:docMk/>
            <pc:sldMk cId="642590724" sldId="257"/>
            <ac:spMk id="3" creationId="{00000000-0000-0000-0000-000000000000}"/>
          </ac:spMkLst>
        </pc:spChg>
      </pc:sldChg>
      <pc:sldChg chg="modSp mod">
        <pc:chgData name="RITA NKEZI" userId="1aae397a8d29d979" providerId="LiveId" clId="{2128DD2F-81BD-4A8F-96F2-F41FAB298A68}" dt="2024-02-19T18:39:36.459" v="2" actId="108"/>
        <pc:sldMkLst>
          <pc:docMk/>
          <pc:sldMk cId="1466619959" sldId="268"/>
        </pc:sldMkLst>
        <pc:spChg chg="mod">
          <ac:chgData name="RITA NKEZI" userId="1aae397a8d29d979" providerId="LiveId" clId="{2128DD2F-81BD-4A8F-96F2-F41FAB298A68}" dt="2024-02-19T18:39:36.459" v="2" actId="108"/>
          <ac:spMkLst>
            <pc:docMk/>
            <pc:sldMk cId="1466619959" sldId="26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8BF04-67A4-4E4D-9612-D852134C9A35}"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D0980-215C-4E56-B6DD-8627D44DD7F9}" type="slidenum">
              <a:rPr lang="en-US" smtClean="0"/>
              <a:t>‹#›</a:t>
            </a:fld>
            <a:endParaRPr lang="en-US"/>
          </a:p>
        </p:txBody>
      </p:sp>
    </p:spTree>
    <p:extLst>
      <p:ext uri="{BB962C8B-B14F-4D97-AF65-F5344CB8AC3E}">
        <p14:creationId xmlns:p14="http://schemas.microsoft.com/office/powerpoint/2010/main" val="21970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58CD20-0FAF-4429-91EB-289C263F2C96}"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6AF51-8F5C-48CD-B147-69D275EB9036}" type="slidenum">
              <a:rPr lang="en-US" smtClean="0"/>
              <a:t>‹#›</a:t>
            </a:fld>
            <a:endParaRPr lang="en-US"/>
          </a:p>
        </p:txBody>
      </p:sp>
    </p:spTree>
    <p:extLst>
      <p:ext uri="{BB962C8B-B14F-4D97-AF65-F5344CB8AC3E}">
        <p14:creationId xmlns:p14="http://schemas.microsoft.com/office/powerpoint/2010/main" val="140326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58CD20-0FAF-4429-91EB-289C263F2C96}"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6AF51-8F5C-48CD-B147-69D275EB9036}" type="slidenum">
              <a:rPr lang="en-US" smtClean="0"/>
              <a:t>‹#›</a:t>
            </a:fld>
            <a:endParaRPr lang="en-US"/>
          </a:p>
        </p:txBody>
      </p:sp>
    </p:spTree>
    <p:extLst>
      <p:ext uri="{BB962C8B-B14F-4D97-AF65-F5344CB8AC3E}">
        <p14:creationId xmlns:p14="http://schemas.microsoft.com/office/powerpoint/2010/main" val="198158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58CD20-0FAF-4429-91EB-289C263F2C96}"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6AF51-8F5C-48CD-B147-69D275EB9036}" type="slidenum">
              <a:rPr lang="en-US" smtClean="0"/>
              <a:t>‹#›</a:t>
            </a:fld>
            <a:endParaRPr lang="en-US"/>
          </a:p>
        </p:txBody>
      </p:sp>
    </p:spTree>
    <p:extLst>
      <p:ext uri="{BB962C8B-B14F-4D97-AF65-F5344CB8AC3E}">
        <p14:creationId xmlns:p14="http://schemas.microsoft.com/office/powerpoint/2010/main" val="210987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58CD20-0FAF-4429-91EB-289C263F2C96}"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6AF51-8F5C-48CD-B147-69D275EB9036}" type="slidenum">
              <a:rPr lang="en-US" smtClean="0"/>
              <a:t>‹#›</a:t>
            </a:fld>
            <a:endParaRPr lang="en-US"/>
          </a:p>
        </p:txBody>
      </p:sp>
    </p:spTree>
    <p:extLst>
      <p:ext uri="{BB962C8B-B14F-4D97-AF65-F5344CB8AC3E}">
        <p14:creationId xmlns:p14="http://schemas.microsoft.com/office/powerpoint/2010/main" val="425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58CD20-0FAF-4429-91EB-289C263F2C96}"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6AF51-8F5C-48CD-B147-69D275EB9036}" type="slidenum">
              <a:rPr lang="en-US" smtClean="0"/>
              <a:t>‹#›</a:t>
            </a:fld>
            <a:endParaRPr lang="en-US"/>
          </a:p>
        </p:txBody>
      </p:sp>
    </p:spTree>
    <p:extLst>
      <p:ext uri="{BB962C8B-B14F-4D97-AF65-F5344CB8AC3E}">
        <p14:creationId xmlns:p14="http://schemas.microsoft.com/office/powerpoint/2010/main" val="41346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858CD20-0FAF-4429-91EB-289C263F2C96}" type="datetimeFigureOut">
              <a:rPr lang="en-US" smtClean="0"/>
              <a:t>2/19/2024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FF6AF51-8F5C-48CD-B147-69D275EB9036}" type="slidenum">
              <a:rPr lang="en-US" smtClean="0"/>
              <a:t>‹#›</a:t>
            </a:fld>
            <a:endParaRPr lang="en-US"/>
          </a:p>
        </p:txBody>
      </p:sp>
    </p:spTree>
    <p:extLst>
      <p:ext uri="{BB962C8B-B14F-4D97-AF65-F5344CB8AC3E}">
        <p14:creationId xmlns:p14="http://schemas.microsoft.com/office/powerpoint/2010/main" val="184774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858CD20-0FAF-4429-91EB-289C263F2C96}" type="datetimeFigureOut">
              <a:rPr lang="en-US" smtClean="0"/>
              <a:t>2/19/2024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FF6AF51-8F5C-48CD-B147-69D275EB9036}" type="slidenum">
              <a:rPr lang="en-US" smtClean="0"/>
              <a:t>‹#›</a:t>
            </a:fld>
            <a:endParaRPr lang="en-US"/>
          </a:p>
        </p:txBody>
      </p:sp>
    </p:spTree>
    <p:extLst>
      <p:ext uri="{BB962C8B-B14F-4D97-AF65-F5344CB8AC3E}">
        <p14:creationId xmlns:p14="http://schemas.microsoft.com/office/powerpoint/2010/main" val="246833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858CD20-0FAF-4429-91EB-289C263F2C96}" type="datetimeFigureOut">
              <a:rPr lang="en-US" smtClean="0"/>
              <a:t>2/19/2024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FF6AF51-8F5C-48CD-B147-69D275EB9036}" type="slidenum">
              <a:rPr lang="en-US" smtClean="0"/>
              <a:t>‹#›</a:t>
            </a:fld>
            <a:endParaRPr lang="en-US"/>
          </a:p>
        </p:txBody>
      </p:sp>
    </p:spTree>
    <p:extLst>
      <p:ext uri="{BB962C8B-B14F-4D97-AF65-F5344CB8AC3E}">
        <p14:creationId xmlns:p14="http://schemas.microsoft.com/office/powerpoint/2010/main" val="643312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58CD20-0FAF-4429-91EB-289C263F2C96}"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6AF51-8F5C-48CD-B147-69D275EB9036}" type="slidenum">
              <a:rPr lang="en-US" smtClean="0"/>
              <a:t>‹#›</a:t>
            </a:fld>
            <a:endParaRPr lang="en-US"/>
          </a:p>
        </p:txBody>
      </p:sp>
    </p:spTree>
    <p:extLst>
      <p:ext uri="{BB962C8B-B14F-4D97-AF65-F5344CB8AC3E}">
        <p14:creationId xmlns:p14="http://schemas.microsoft.com/office/powerpoint/2010/main" val="155334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858CD20-0FAF-4429-91EB-289C263F2C96}" type="datetimeFigureOut">
              <a:rPr lang="en-US" smtClean="0"/>
              <a:t>2/19/2024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FF6AF51-8F5C-48CD-B147-69D275EB9036}" type="slidenum">
              <a:rPr lang="en-US" smtClean="0"/>
              <a:t>‹#›</a:t>
            </a:fld>
            <a:endParaRPr lang="en-US"/>
          </a:p>
        </p:txBody>
      </p:sp>
    </p:spTree>
    <p:extLst>
      <p:ext uri="{BB962C8B-B14F-4D97-AF65-F5344CB8AC3E}">
        <p14:creationId xmlns:p14="http://schemas.microsoft.com/office/powerpoint/2010/main" val="183245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858CD20-0FAF-4429-91EB-289C263F2C96}" type="datetimeFigureOut">
              <a:rPr lang="en-US" smtClean="0"/>
              <a:t>2/19/2024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FF6AF51-8F5C-48CD-B147-69D275EB9036}" type="slidenum">
              <a:rPr lang="en-US" smtClean="0"/>
              <a:t>‹#›</a:t>
            </a:fld>
            <a:endParaRPr lang="en-US"/>
          </a:p>
        </p:txBody>
      </p:sp>
    </p:spTree>
    <p:extLst>
      <p:ext uri="{BB962C8B-B14F-4D97-AF65-F5344CB8AC3E}">
        <p14:creationId xmlns:p14="http://schemas.microsoft.com/office/powerpoint/2010/main" val="132404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858CD20-0FAF-4429-91EB-289C263F2C96}" type="datetimeFigureOut">
              <a:rPr lang="en-US" smtClean="0"/>
              <a:t>2/19/2024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FF6AF51-8F5C-48CD-B147-69D275EB9036}" type="slidenum">
              <a:rPr lang="en-US" smtClean="0"/>
              <a:t>‹#›</a:t>
            </a:fld>
            <a:endParaRPr lang="en-US"/>
          </a:p>
        </p:txBody>
      </p:sp>
    </p:spTree>
    <p:extLst>
      <p:ext uri="{BB962C8B-B14F-4D97-AF65-F5344CB8AC3E}">
        <p14:creationId xmlns:p14="http://schemas.microsoft.com/office/powerpoint/2010/main" val="656591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base"/>
            <a:r>
              <a:rPr lang="en-US" b="1" dirty="0"/>
              <a:t>Hotel Booking Cancellation Prediction</a:t>
            </a:r>
          </a:p>
        </p:txBody>
      </p:sp>
      <p:sp>
        <p:nvSpPr>
          <p:cNvPr id="3" name="Subtitle 2"/>
          <p:cNvSpPr>
            <a:spLocks noGrp="1"/>
          </p:cNvSpPr>
          <p:nvPr>
            <p:ph type="subTitle" idx="1"/>
          </p:nvPr>
        </p:nvSpPr>
        <p:spPr/>
        <p:txBody>
          <a:bodyPr/>
          <a:lstStyle/>
          <a:p>
            <a:r>
              <a:rPr lang="en-US" dirty="0"/>
              <a:t>Building a predictive model that can predict which booking is going to be canceled in advance</a:t>
            </a:r>
          </a:p>
        </p:txBody>
      </p:sp>
    </p:spTree>
    <p:extLst>
      <p:ext uri="{BB962C8B-B14F-4D97-AF65-F5344CB8AC3E}">
        <p14:creationId xmlns:p14="http://schemas.microsoft.com/office/powerpoint/2010/main" val="35293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3792266" y="286593"/>
            <a:ext cx="7315200" cy="2090847"/>
          </a:xfrm>
        </p:spPr>
        <p:txBody>
          <a:bodyPr/>
          <a:lstStyle/>
          <a:p>
            <a:r>
              <a:rPr lang="en-US" b="1" dirty="0"/>
              <a:t>Building a Random Forest Classifier</a:t>
            </a:r>
          </a:p>
          <a:p>
            <a:pPr lvl="1"/>
            <a:r>
              <a:rPr lang="en-US" dirty="0"/>
              <a:t>The model has been evaluated on the test data and shown below:</a:t>
            </a:r>
          </a:p>
        </p:txBody>
      </p:sp>
      <p:pic>
        <p:nvPicPr>
          <p:cNvPr id="7" name="Picture 6"/>
          <p:cNvPicPr>
            <a:picLocks noChangeAspect="1"/>
          </p:cNvPicPr>
          <p:nvPr/>
        </p:nvPicPr>
        <p:blipFill>
          <a:blip r:embed="rId2"/>
          <a:stretch>
            <a:fillRect/>
          </a:stretch>
        </p:blipFill>
        <p:spPr>
          <a:xfrm>
            <a:off x="5048844" y="1934677"/>
            <a:ext cx="4802043" cy="4284245"/>
          </a:xfrm>
          <a:prstGeom prst="rect">
            <a:avLst/>
          </a:prstGeom>
        </p:spPr>
      </p:pic>
    </p:spTree>
    <p:extLst>
      <p:ext uri="{BB962C8B-B14F-4D97-AF65-F5344CB8AC3E}">
        <p14:creationId xmlns:p14="http://schemas.microsoft.com/office/powerpoint/2010/main" val="18670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&amp; Feature work</a:t>
            </a:r>
          </a:p>
        </p:txBody>
      </p:sp>
      <p:sp>
        <p:nvSpPr>
          <p:cNvPr id="3" name="Content Placeholder 2"/>
          <p:cNvSpPr>
            <a:spLocks noGrp="1"/>
          </p:cNvSpPr>
          <p:nvPr>
            <p:ph idx="1"/>
          </p:nvPr>
        </p:nvSpPr>
        <p:spPr/>
        <p:txBody>
          <a:bodyPr>
            <a:normAutofit fontScale="92500" lnSpcReduction="20000"/>
          </a:bodyPr>
          <a:lstStyle/>
          <a:p>
            <a:pPr algn="just"/>
            <a:r>
              <a:rPr lang="en-US" dirty="0"/>
              <a:t>We have been able to build tree-based models that can be used by the hotel to predict which bookings are likely to be canceled and know the important marketing policies accordingly.</a:t>
            </a:r>
          </a:p>
          <a:p>
            <a:pPr algn="just"/>
            <a:r>
              <a:rPr lang="en-US" dirty="0"/>
              <a:t>The random forest model is giving the highest F1 score of 85% and the macro average of 89% on the test data.</a:t>
            </a:r>
          </a:p>
          <a:p>
            <a:pPr algn="just"/>
            <a:r>
              <a:rPr lang="en-US" dirty="0"/>
              <a:t>Looking at important variables, based on the feature importances, we can say that the </a:t>
            </a:r>
            <a:r>
              <a:rPr lang="en-US" dirty="0" err="1"/>
              <a:t>lead_time</a:t>
            </a:r>
            <a:r>
              <a:rPr lang="en-US" dirty="0"/>
              <a:t>, </a:t>
            </a:r>
            <a:r>
              <a:rPr lang="en-US" dirty="0" err="1"/>
              <a:t>no_of_special_requests</a:t>
            </a:r>
            <a:r>
              <a:rPr lang="en-US" dirty="0"/>
              <a:t>, </a:t>
            </a:r>
            <a:r>
              <a:rPr lang="en-US" dirty="0" err="1"/>
              <a:t>market_segment_type_Online</a:t>
            </a:r>
            <a:r>
              <a:rPr lang="en-US" dirty="0"/>
              <a:t>, and </a:t>
            </a:r>
            <a:r>
              <a:rPr lang="en-US" dirty="0" err="1"/>
              <a:t>avg_price_per_room</a:t>
            </a:r>
            <a:r>
              <a:rPr lang="en-US" dirty="0"/>
              <a:t>, are the major drivers of the model.</a:t>
            </a:r>
          </a:p>
          <a:p>
            <a:pPr algn="just"/>
            <a:r>
              <a:rPr lang="en-US" dirty="0"/>
              <a:t>The Decision tree model is highly overfitting the training data and gives an F1 score of 81% on the test data. The tuned Decision Tree model is very balanced and gives more generalized results on both training and testing data.</a:t>
            </a:r>
          </a:p>
          <a:p>
            <a:pPr algn="just"/>
            <a:r>
              <a:rPr lang="en-US" dirty="0"/>
              <a:t>Using the tuned random forest model which has a 78% F1 score with balanced precision and recall scores, the hotel will be able to predict which bookings will be and will not be canceled. The hotel will be able to maintain a balance between resources and brand equity.</a:t>
            </a:r>
          </a:p>
          <a:p>
            <a:pPr algn="just"/>
            <a:r>
              <a:rPr lang="en-US" dirty="0"/>
              <a:t>The future studies must improve the accuracy and compare different algorithms. The model should be trained on large dataset for better generality of results.</a:t>
            </a:r>
          </a:p>
        </p:txBody>
      </p:sp>
    </p:spTree>
    <p:extLst>
      <p:ext uri="{BB962C8B-B14F-4D97-AF65-F5344CB8AC3E}">
        <p14:creationId xmlns:p14="http://schemas.microsoft.com/office/powerpoint/2010/main" val="146661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lstStyle/>
          <a:p>
            <a:pPr algn="just"/>
            <a:r>
              <a:rPr lang="en-US" dirty="0"/>
              <a:t>A significant number of hotel bookings are called off due to cancellations or no-shows. The typical reasons for cancellations include changes of plans, scheduling conflicts, etc. This is often made easier by the option to do so free of charge or preferably at a low cost which is beneficial to hotel guests but it is a less desirable and possibly revenue-diminishing factor for hotels to deal with. The aim is to build a predictive model that can predict which booking is going to be canceled in advance.</a:t>
            </a:r>
          </a:p>
        </p:txBody>
      </p:sp>
    </p:spTree>
    <p:extLst>
      <p:ext uri="{BB962C8B-B14F-4D97-AF65-F5344CB8AC3E}">
        <p14:creationId xmlns:p14="http://schemas.microsoft.com/office/powerpoint/2010/main" val="64259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Problem</a:t>
            </a:r>
          </a:p>
        </p:txBody>
      </p:sp>
      <p:sp>
        <p:nvSpPr>
          <p:cNvPr id="3" name="Content Placeholder 2"/>
          <p:cNvSpPr>
            <a:spLocks noGrp="1"/>
          </p:cNvSpPr>
          <p:nvPr>
            <p:ph idx="1"/>
          </p:nvPr>
        </p:nvSpPr>
        <p:spPr/>
        <p:txBody>
          <a:bodyPr>
            <a:normAutofit/>
          </a:bodyPr>
          <a:lstStyle/>
          <a:p>
            <a:pPr algn="just"/>
            <a:r>
              <a:rPr lang="en-US" dirty="0"/>
              <a:t>The increasing number of cancellations calls for a Machine Learning based solution that can help in predicting which booking is likely to be canceled. INN Hotels Group has a chain of hotels in Portugal, they are facing problems with the high number of booking cancellations and have reached out to your firm for data-driven solutions. We have to analyze the data to find which factors have a high influence on booking cancellations, build a predictive model that can predict which booking is going to be canceled in advance, and help in formulating profitable policies for cancellations and refunds.</a:t>
            </a:r>
          </a:p>
        </p:txBody>
      </p:sp>
    </p:spTree>
    <p:extLst>
      <p:ext uri="{BB962C8B-B14F-4D97-AF65-F5344CB8AC3E}">
        <p14:creationId xmlns:p14="http://schemas.microsoft.com/office/powerpoint/2010/main" val="26519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lstStyle/>
          <a:p>
            <a:pPr algn="just"/>
            <a:r>
              <a:rPr lang="en-US" dirty="0"/>
              <a:t>The data contains the different attributes of customers' booking details. The target variable is </a:t>
            </a:r>
            <a:r>
              <a:rPr lang="en-US" dirty="0" err="1"/>
              <a:t>booking_status</a:t>
            </a:r>
            <a:r>
              <a:rPr lang="en-US" dirty="0"/>
              <a:t> which is a Flag indicating if the booking was canceled or not. The class 0 represents the </a:t>
            </a:r>
            <a:r>
              <a:rPr lang="en-US" dirty="0" err="1"/>
              <a:t>Not_Canceled</a:t>
            </a:r>
            <a:r>
              <a:rPr lang="en-US" dirty="0"/>
              <a:t> whereas class 1 represents the Canceled label.</a:t>
            </a:r>
          </a:p>
        </p:txBody>
      </p:sp>
    </p:spTree>
    <p:extLst>
      <p:ext uri="{BB962C8B-B14F-4D97-AF65-F5344CB8AC3E}">
        <p14:creationId xmlns:p14="http://schemas.microsoft.com/office/powerpoint/2010/main" val="141995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p>
        </p:txBody>
      </p:sp>
      <p:sp>
        <p:nvSpPr>
          <p:cNvPr id="3" name="Content Placeholder 2"/>
          <p:cNvSpPr>
            <a:spLocks noGrp="1"/>
          </p:cNvSpPr>
          <p:nvPr>
            <p:ph idx="1"/>
          </p:nvPr>
        </p:nvSpPr>
        <p:spPr/>
        <p:txBody>
          <a:bodyPr>
            <a:normAutofit fontScale="85000" lnSpcReduction="10000"/>
          </a:bodyPr>
          <a:lstStyle/>
          <a:p>
            <a:pPr lvl="0" algn="just"/>
            <a:r>
              <a:rPr lang="en-US" dirty="0"/>
              <a:t>The number of adults booking the hotel ranges from 0 to 4, which is usual. At least 75% of bookings have 2 adults.</a:t>
            </a:r>
          </a:p>
          <a:p>
            <a:pPr lvl="0" algn="just"/>
            <a:r>
              <a:rPr lang="en-US" dirty="0"/>
              <a:t>Majority of the bookings have no children. This indicates that the most of the bookings might be from single people or young couples. The maximum value in the number of children column is 10, which is a bit unusual and might be an outlier.</a:t>
            </a:r>
          </a:p>
          <a:p>
            <a:pPr lvl="0" algn="just"/>
            <a:r>
              <a:rPr lang="en-US" dirty="0"/>
              <a:t>The maximum values for the number of weeks and weekend nights are 7 weekends or 17 nights. These might be very long stays. We can explore these values further.</a:t>
            </a:r>
          </a:p>
          <a:p>
            <a:pPr lvl="0" algn="just"/>
            <a:r>
              <a:rPr lang="en-US" dirty="0"/>
              <a:t>At least 75% of the customers do not require a car parking space. This indicates that the majority of the customers are traveling by personal vehicles.</a:t>
            </a:r>
          </a:p>
          <a:p>
            <a:pPr lvl="0" algn="just"/>
            <a:r>
              <a:rPr lang="en-US" dirty="0"/>
              <a:t>On average, the customers book 85 days in advance. There's also a very huge difference in 75th percentile and the maximum value which indicates that there might be outliers present in this column.</a:t>
            </a:r>
          </a:p>
          <a:p>
            <a:pPr lvl="0" algn="just"/>
            <a:r>
              <a:rPr lang="en-US" dirty="0"/>
              <a:t>The arrival year shows that we have the data from two years - 2017 and 2018.</a:t>
            </a:r>
          </a:p>
          <a:p>
            <a:pPr lvl="0" algn="just"/>
            <a:r>
              <a:rPr lang="en-US" dirty="0"/>
              <a:t>At least 75% of the customers are not repeating customers.</a:t>
            </a:r>
          </a:p>
          <a:p>
            <a:pPr lvl="0" algn="just"/>
            <a:r>
              <a:rPr lang="en-US" dirty="0"/>
              <a:t>At least 75% of bookings have no previous cancellations. The number of previous cancellations has a maximum value of 13.</a:t>
            </a:r>
          </a:p>
        </p:txBody>
      </p:sp>
    </p:spTree>
    <p:extLst>
      <p:ext uri="{BB962C8B-B14F-4D97-AF65-F5344CB8AC3E}">
        <p14:creationId xmlns:p14="http://schemas.microsoft.com/office/powerpoint/2010/main" val="1557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lnSpcReduction="10000"/>
          </a:bodyPr>
          <a:lstStyle/>
          <a:p>
            <a:pPr algn="just"/>
            <a:endParaRPr lang="en-US" dirty="0"/>
          </a:p>
          <a:p>
            <a:pPr algn="just"/>
            <a:endParaRPr lang="en-US" dirty="0"/>
          </a:p>
          <a:p>
            <a:pPr algn="just"/>
            <a:endParaRPr lang="en-US" dirty="0"/>
          </a:p>
          <a:p>
            <a:pPr algn="just"/>
            <a:endParaRPr lang="en-US" dirty="0"/>
          </a:p>
          <a:p>
            <a:pPr marL="0" indent="0" algn="just">
              <a:buNone/>
            </a:pPr>
            <a:endParaRPr lang="en-US" dirty="0"/>
          </a:p>
          <a:p>
            <a:pPr lvl="0"/>
            <a:endParaRPr lang="en-US" dirty="0"/>
          </a:p>
          <a:p>
            <a:pPr lvl="0"/>
            <a:endParaRPr lang="en-US" dirty="0"/>
          </a:p>
          <a:p>
            <a:pPr lvl="0"/>
            <a:r>
              <a:rPr lang="en-US" dirty="0"/>
              <a:t>The distribution of </a:t>
            </a:r>
            <a:r>
              <a:rPr lang="en-US" b="1" dirty="0"/>
              <a:t>lead time is right-skewed</a:t>
            </a:r>
            <a:r>
              <a:rPr lang="en-US" dirty="0"/>
              <a:t> implies the majority of customer make bookings close to the arrival date. Many customers have made the booking on the same day of arrival as well. There are many outliers, </a:t>
            </a:r>
            <a:r>
              <a:rPr lang="en-US" b="1" dirty="0"/>
              <a:t>some customers made booking more than 400 days in advance</a:t>
            </a:r>
            <a:r>
              <a:rPr lang="en-US" dirty="0"/>
              <a:t>.</a:t>
            </a:r>
          </a:p>
          <a:p>
            <a:pPr lvl="0"/>
            <a:r>
              <a:rPr lang="en-US" b="1" dirty="0"/>
              <a:t>Very few customers have more than one cancellation</a:t>
            </a:r>
            <a:r>
              <a:rPr lang="en-US" dirty="0"/>
              <a:t>. Some customers canceled more than 12 times.</a:t>
            </a:r>
          </a:p>
        </p:txBody>
      </p:sp>
      <p:pic>
        <p:nvPicPr>
          <p:cNvPr id="5" name="Picture 4"/>
          <p:cNvPicPr/>
          <p:nvPr/>
        </p:nvPicPr>
        <p:blipFill>
          <a:blip r:embed="rId2"/>
          <a:stretch>
            <a:fillRect/>
          </a:stretch>
        </p:blipFill>
        <p:spPr>
          <a:xfrm>
            <a:off x="5232133" y="864108"/>
            <a:ext cx="4036996" cy="2769736"/>
          </a:xfrm>
          <a:prstGeom prst="rect">
            <a:avLst/>
          </a:prstGeom>
        </p:spPr>
      </p:pic>
    </p:spTree>
    <p:extLst>
      <p:ext uri="{BB962C8B-B14F-4D97-AF65-F5344CB8AC3E}">
        <p14:creationId xmlns:p14="http://schemas.microsoft.com/office/powerpoint/2010/main" val="155120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endParaRPr lang="en-US" b="1" dirty="0"/>
          </a:p>
          <a:p>
            <a:pPr lvl="0"/>
            <a:endParaRPr lang="en-US" b="1" dirty="0"/>
          </a:p>
          <a:p>
            <a:pPr lvl="0"/>
            <a:endParaRPr lang="en-US" b="1" dirty="0"/>
          </a:p>
          <a:p>
            <a:pPr lvl="0"/>
            <a:endParaRPr lang="en-US" b="1" dirty="0"/>
          </a:p>
          <a:p>
            <a:pPr lvl="0"/>
            <a:endParaRPr lang="en-US" b="1" dirty="0"/>
          </a:p>
          <a:p>
            <a:pPr lvl="0"/>
            <a:endParaRPr lang="en-US" b="1" dirty="0"/>
          </a:p>
          <a:p>
            <a:pPr lvl="0"/>
            <a:endParaRPr lang="en-US" b="1" dirty="0"/>
          </a:p>
          <a:p>
            <a:pPr lvl="0"/>
            <a:r>
              <a:rPr lang="en-US" b="1" dirty="0"/>
              <a:t>Rooms booked online have the highest variations in prices.</a:t>
            </a:r>
            <a:endParaRPr lang="en-US" dirty="0"/>
          </a:p>
          <a:p>
            <a:pPr lvl="0"/>
            <a:r>
              <a:rPr lang="en-US" dirty="0"/>
              <a:t>The distribution for offline and corporate room prices are almost similar except for some outliers.</a:t>
            </a:r>
          </a:p>
          <a:p>
            <a:pPr lvl="0"/>
            <a:r>
              <a:rPr lang="en-US" dirty="0"/>
              <a:t>Complementary market segment gets the rooms at very low prices, which makes sense.</a:t>
            </a:r>
          </a:p>
        </p:txBody>
      </p:sp>
      <p:pic>
        <p:nvPicPr>
          <p:cNvPr id="6" name="Picture 5"/>
          <p:cNvPicPr/>
          <p:nvPr/>
        </p:nvPicPr>
        <p:blipFill>
          <a:blip r:embed="rId2"/>
          <a:stretch>
            <a:fillRect/>
          </a:stretch>
        </p:blipFill>
        <p:spPr>
          <a:xfrm>
            <a:off x="5108921" y="789272"/>
            <a:ext cx="4835893" cy="3256882"/>
          </a:xfrm>
          <a:prstGeom prst="rect">
            <a:avLst/>
          </a:prstGeom>
        </p:spPr>
      </p:pic>
    </p:spTree>
    <p:extLst>
      <p:ext uri="{BB962C8B-B14F-4D97-AF65-F5344CB8AC3E}">
        <p14:creationId xmlns:p14="http://schemas.microsoft.com/office/powerpoint/2010/main" val="397639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endParaRPr lang="en-US" b="1" dirty="0"/>
          </a:p>
          <a:p>
            <a:pPr lvl="0"/>
            <a:endParaRPr lang="en-US" b="1" dirty="0"/>
          </a:p>
          <a:p>
            <a:pPr lvl="0"/>
            <a:endParaRPr lang="en-US" b="1" dirty="0"/>
          </a:p>
          <a:p>
            <a:pPr lvl="0"/>
            <a:endParaRPr lang="en-US" b="1" dirty="0"/>
          </a:p>
          <a:p>
            <a:pPr lvl="0"/>
            <a:endParaRPr lang="en-US" b="1" dirty="0"/>
          </a:p>
          <a:p>
            <a:pPr lvl="0"/>
            <a:endParaRPr lang="en-US" b="1" dirty="0"/>
          </a:p>
          <a:p>
            <a:pPr lvl="0"/>
            <a:endParaRPr lang="en-US" b="1" dirty="0"/>
          </a:p>
          <a:p>
            <a:pPr lvl="0"/>
            <a:r>
              <a:rPr lang="en-US" b="1" dirty="0"/>
              <a:t>Online bookings have the highest number of cancellations.</a:t>
            </a:r>
            <a:endParaRPr lang="en-US" dirty="0"/>
          </a:p>
          <a:p>
            <a:pPr lvl="0"/>
            <a:r>
              <a:rPr lang="en-US" dirty="0"/>
              <a:t>Bookings made offline are less prone to cancellations.</a:t>
            </a:r>
          </a:p>
          <a:p>
            <a:pPr lvl="0"/>
            <a:r>
              <a:rPr lang="en-US" dirty="0"/>
              <a:t>Corporate and complementary segment also show a very low number of cancellations.</a:t>
            </a:r>
          </a:p>
        </p:txBody>
      </p:sp>
      <p:pic>
        <p:nvPicPr>
          <p:cNvPr id="5" name="Picture 4"/>
          <p:cNvPicPr/>
          <p:nvPr/>
        </p:nvPicPr>
        <p:blipFill>
          <a:blip r:embed="rId2"/>
          <a:stretch>
            <a:fillRect/>
          </a:stretch>
        </p:blipFill>
        <p:spPr>
          <a:xfrm>
            <a:off x="4462111" y="660884"/>
            <a:ext cx="5943600" cy="3495675"/>
          </a:xfrm>
          <a:prstGeom prst="rect">
            <a:avLst/>
          </a:prstGeom>
        </p:spPr>
      </p:pic>
    </p:spTree>
    <p:extLst>
      <p:ext uri="{BB962C8B-B14F-4D97-AF65-F5344CB8AC3E}">
        <p14:creationId xmlns:p14="http://schemas.microsoft.com/office/powerpoint/2010/main" val="251547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sp>
        <p:nvSpPr>
          <p:cNvPr id="3" name="Content Placeholder 2"/>
          <p:cNvSpPr>
            <a:spLocks noGrp="1"/>
          </p:cNvSpPr>
          <p:nvPr>
            <p:ph idx="1"/>
          </p:nvPr>
        </p:nvSpPr>
        <p:spPr>
          <a:xfrm>
            <a:off x="3792266" y="286593"/>
            <a:ext cx="7315200" cy="2090847"/>
          </a:xfrm>
        </p:spPr>
        <p:txBody>
          <a:bodyPr/>
          <a:lstStyle/>
          <a:p>
            <a:r>
              <a:rPr lang="en-US" b="1" dirty="0"/>
              <a:t>Building a Decision Tree Model</a:t>
            </a:r>
          </a:p>
          <a:p>
            <a:pPr lvl="1"/>
            <a:r>
              <a:rPr lang="en-US" dirty="0"/>
              <a:t>The model has been evaluated on the test data and shown below: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563" y="2033510"/>
            <a:ext cx="4428971" cy="3967891"/>
          </a:xfrm>
          <a:prstGeom prst="rect">
            <a:avLst/>
          </a:prstGeom>
        </p:spPr>
      </p:pic>
    </p:spTree>
    <p:extLst>
      <p:ext uri="{BB962C8B-B14F-4D97-AF65-F5344CB8AC3E}">
        <p14:creationId xmlns:p14="http://schemas.microsoft.com/office/powerpoint/2010/main" val="51314931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43</TotalTime>
  <Words>916</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Corbel</vt:lpstr>
      <vt:lpstr>Wingdings 2</vt:lpstr>
      <vt:lpstr>Frame</vt:lpstr>
      <vt:lpstr>Hotel Booking Cancellation Prediction</vt:lpstr>
      <vt:lpstr>Business Problem</vt:lpstr>
      <vt:lpstr>Data Science Problem</vt:lpstr>
      <vt:lpstr>Dataset</vt:lpstr>
      <vt:lpstr>EDA</vt:lpstr>
      <vt:lpstr>Cont.</vt:lpstr>
      <vt:lpstr>Cont.</vt:lpstr>
      <vt:lpstr>Cont.</vt:lpstr>
      <vt:lpstr>Models</vt:lpstr>
      <vt:lpstr>Cont.</vt:lpstr>
      <vt:lpstr>Conclusion &amp; Feature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Dataset Classification</dc:title>
  <dc:creator>hp</dc:creator>
  <cp:lastModifiedBy>RITA NKEZI</cp:lastModifiedBy>
  <cp:revision>39</cp:revision>
  <dcterms:created xsi:type="dcterms:W3CDTF">2024-01-15T01:33:43Z</dcterms:created>
  <dcterms:modified xsi:type="dcterms:W3CDTF">2024-02-19T18:39:43Z</dcterms:modified>
</cp:coreProperties>
</file>