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A NKEZI" userId="1aae397a8d29d979" providerId="LiveId" clId="{B219DE71-75FC-4E3C-B29E-76E10724D980}"/>
    <pc:docChg chg="undo custSel modSld">
      <pc:chgData name="RITA NKEZI" userId="1aae397a8d29d979" providerId="LiveId" clId="{B219DE71-75FC-4E3C-B29E-76E10724D980}" dt="2023-10-08T16:55:33.122" v="57" actId="27107"/>
      <pc:docMkLst>
        <pc:docMk/>
      </pc:docMkLst>
      <pc:sldChg chg="modSp mod">
        <pc:chgData name="RITA NKEZI" userId="1aae397a8d29d979" providerId="LiveId" clId="{B219DE71-75FC-4E3C-B29E-76E10724D980}" dt="2023-10-08T16:55:33.122" v="57" actId="27107"/>
        <pc:sldMkLst>
          <pc:docMk/>
          <pc:sldMk cId="632213191" sldId="256"/>
        </pc:sldMkLst>
        <pc:spChg chg="mod">
          <ac:chgData name="RITA NKEZI" userId="1aae397a8d29d979" providerId="LiveId" clId="{B219DE71-75FC-4E3C-B29E-76E10724D980}" dt="2023-10-08T16:55:33.122" v="57" actId="27107"/>
          <ac:spMkLst>
            <pc:docMk/>
            <pc:sldMk cId="632213191" sldId="256"/>
            <ac:spMk id="2" creationId="{00000000-0000-0000-0000-000000000000}"/>
          </ac:spMkLst>
        </pc:spChg>
        <pc:spChg chg="mod">
          <ac:chgData name="RITA NKEZI" userId="1aae397a8d29d979" providerId="LiveId" clId="{B219DE71-75FC-4E3C-B29E-76E10724D980}" dt="2023-10-08T16:48:49.222" v="47" actId="27636"/>
          <ac:spMkLst>
            <pc:docMk/>
            <pc:sldMk cId="632213191" sldId="256"/>
            <ac:spMk id="3" creationId="{00000000-0000-0000-0000-000000000000}"/>
          </ac:spMkLst>
        </pc:spChg>
      </pc:sldChg>
      <pc:sldChg chg="modSp mod">
        <pc:chgData name="RITA NKEZI" userId="1aae397a8d29d979" providerId="LiveId" clId="{B219DE71-75FC-4E3C-B29E-76E10724D980}" dt="2023-10-08T16:51:29.077" v="56" actId="27107"/>
        <pc:sldMkLst>
          <pc:docMk/>
          <pc:sldMk cId="1048158940" sldId="257"/>
        </pc:sldMkLst>
        <pc:spChg chg="mod">
          <ac:chgData name="RITA NKEZI" userId="1aae397a8d29d979" providerId="LiveId" clId="{B219DE71-75FC-4E3C-B29E-76E10724D980}" dt="2023-10-08T16:51:29.077" v="56" actId="27107"/>
          <ac:spMkLst>
            <pc:docMk/>
            <pc:sldMk cId="1048158940" sldId="257"/>
            <ac:spMk id="3" creationId="{00000000-0000-0000-0000-000000000000}"/>
          </ac:spMkLst>
        </pc:spChg>
      </pc:sldChg>
      <pc:sldChg chg="modSp mod">
        <pc:chgData name="RITA NKEZI" userId="1aae397a8d29d979" providerId="LiveId" clId="{B219DE71-75FC-4E3C-B29E-76E10724D980}" dt="2023-10-08T16:43:14.872" v="6" actId="20577"/>
        <pc:sldMkLst>
          <pc:docMk/>
          <pc:sldMk cId="3205174256" sldId="259"/>
        </pc:sldMkLst>
        <pc:spChg chg="mod">
          <ac:chgData name="RITA NKEZI" userId="1aae397a8d29d979" providerId="LiveId" clId="{B219DE71-75FC-4E3C-B29E-76E10724D980}" dt="2023-10-08T16:43:14.872" v="6" actId="20577"/>
          <ac:spMkLst>
            <pc:docMk/>
            <pc:sldMk cId="3205174256" sldId="25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708F1F-A009-4622-9E4D-38CAB09059A7}"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426E0-84A2-4C7D-92F8-5D34F4CB79C7}" type="slidenum">
              <a:rPr lang="en-US" smtClean="0"/>
              <a:t>‹#›</a:t>
            </a:fld>
            <a:endParaRPr lang="en-US"/>
          </a:p>
        </p:txBody>
      </p:sp>
    </p:spTree>
    <p:extLst>
      <p:ext uri="{BB962C8B-B14F-4D97-AF65-F5344CB8AC3E}">
        <p14:creationId xmlns:p14="http://schemas.microsoft.com/office/powerpoint/2010/main" val="2499604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708F1F-A009-4622-9E4D-38CAB09059A7}"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426E0-84A2-4C7D-92F8-5D34F4CB79C7}" type="slidenum">
              <a:rPr lang="en-US" smtClean="0"/>
              <a:t>‹#›</a:t>
            </a:fld>
            <a:endParaRPr lang="en-US"/>
          </a:p>
        </p:txBody>
      </p:sp>
    </p:spTree>
    <p:extLst>
      <p:ext uri="{BB962C8B-B14F-4D97-AF65-F5344CB8AC3E}">
        <p14:creationId xmlns:p14="http://schemas.microsoft.com/office/powerpoint/2010/main" val="4030594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708F1F-A009-4622-9E4D-38CAB09059A7}"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426E0-84A2-4C7D-92F8-5D34F4CB79C7}" type="slidenum">
              <a:rPr lang="en-US" smtClean="0"/>
              <a:t>‹#›</a:t>
            </a:fld>
            <a:endParaRPr lang="en-US"/>
          </a:p>
        </p:txBody>
      </p:sp>
    </p:spTree>
    <p:extLst>
      <p:ext uri="{BB962C8B-B14F-4D97-AF65-F5344CB8AC3E}">
        <p14:creationId xmlns:p14="http://schemas.microsoft.com/office/powerpoint/2010/main" val="74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708F1F-A009-4622-9E4D-38CAB09059A7}"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426E0-84A2-4C7D-92F8-5D34F4CB79C7}" type="slidenum">
              <a:rPr lang="en-US" smtClean="0"/>
              <a:t>‹#›</a:t>
            </a:fld>
            <a:endParaRPr lang="en-US"/>
          </a:p>
        </p:txBody>
      </p:sp>
    </p:spTree>
    <p:extLst>
      <p:ext uri="{BB962C8B-B14F-4D97-AF65-F5344CB8AC3E}">
        <p14:creationId xmlns:p14="http://schemas.microsoft.com/office/powerpoint/2010/main" val="2684513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708F1F-A009-4622-9E4D-38CAB09059A7}"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426E0-84A2-4C7D-92F8-5D34F4CB79C7}" type="slidenum">
              <a:rPr lang="en-US" smtClean="0"/>
              <a:t>‹#›</a:t>
            </a:fld>
            <a:endParaRPr lang="en-US"/>
          </a:p>
        </p:txBody>
      </p:sp>
    </p:spTree>
    <p:extLst>
      <p:ext uri="{BB962C8B-B14F-4D97-AF65-F5344CB8AC3E}">
        <p14:creationId xmlns:p14="http://schemas.microsoft.com/office/powerpoint/2010/main" val="1404073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708F1F-A009-4622-9E4D-38CAB09059A7}"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426E0-84A2-4C7D-92F8-5D34F4CB79C7}" type="slidenum">
              <a:rPr lang="en-US" smtClean="0"/>
              <a:t>‹#›</a:t>
            </a:fld>
            <a:endParaRPr lang="en-US"/>
          </a:p>
        </p:txBody>
      </p:sp>
    </p:spTree>
    <p:extLst>
      <p:ext uri="{BB962C8B-B14F-4D97-AF65-F5344CB8AC3E}">
        <p14:creationId xmlns:p14="http://schemas.microsoft.com/office/powerpoint/2010/main" val="947542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708F1F-A009-4622-9E4D-38CAB09059A7}" type="datetimeFigureOut">
              <a:rPr lang="en-US" smtClean="0"/>
              <a:t>10/8/2023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7426E0-84A2-4C7D-92F8-5D34F4CB79C7}" type="slidenum">
              <a:rPr lang="en-US" smtClean="0"/>
              <a:t>‹#›</a:t>
            </a:fld>
            <a:endParaRPr lang="en-US"/>
          </a:p>
        </p:txBody>
      </p:sp>
    </p:spTree>
    <p:extLst>
      <p:ext uri="{BB962C8B-B14F-4D97-AF65-F5344CB8AC3E}">
        <p14:creationId xmlns:p14="http://schemas.microsoft.com/office/powerpoint/2010/main" val="2129551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708F1F-A009-4622-9E4D-38CAB09059A7}" type="datetimeFigureOut">
              <a:rPr lang="en-US" smtClean="0"/>
              <a:t>10/8/2023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426E0-84A2-4C7D-92F8-5D34F4CB79C7}" type="slidenum">
              <a:rPr lang="en-US" smtClean="0"/>
              <a:t>‹#›</a:t>
            </a:fld>
            <a:endParaRPr lang="en-US"/>
          </a:p>
        </p:txBody>
      </p:sp>
    </p:spTree>
    <p:extLst>
      <p:ext uri="{BB962C8B-B14F-4D97-AF65-F5344CB8AC3E}">
        <p14:creationId xmlns:p14="http://schemas.microsoft.com/office/powerpoint/2010/main" val="285707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08F1F-A009-4622-9E4D-38CAB09059A7}" type="datetimeFigureOut">
              <a:rPr lang="en-US" smtClean="0"/>
              <a:t>10/8/2023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7426E0-84A2-4C7D-92F8-5D34F4CB79C7}" type="slidenum">
              <a:rPr lang="en-US" smtClean="0"/>
              <a:t>‹#›</a:t>
            </a:fld>
            <a:endParaRPr lang="en-US"/>
          </a:p>
        </p:txBody>
      </p:sp>
    </p:spTree>
    <p:extLst>
      <p:ext uri="{BB962C8B-B14F-4D97-AF65-F5344CB8AC3E}">
        <p14:creationId xmlns:p14="http://schemas.microsoft.com/office/powerpoint/2010/main" val="3505672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708F1F-A009-4622-9E4D-38CAB09059A7}"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426E0-84A2-4C7D-92F8-5D34F4CB79C7}" type="slidenum">
              <a:rPr lang="en-US" smtClean="0"/>
              <a:t>‹#›</a:t>
            </a:fld>
            <a:endParaRPr lang="en-US"/>
          </a:p>
        </p:txBody>
      </p:sp>
    </p:spTree>
    <p:extLst>
      <p:ext uri="{BB962C8B-B14F-4D97-AF65-F5344CB8AC3E}">
        <p14:creationId xmlns:p14="http://schemas.microsoft.com/office/powerpoint/2010/main" val="1345233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708F1F-A009-4622-9E4D-38CAB09059A7}"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426E0-84A2-4C7D-92F8-5D34F4CB79C7}" type="slidenum">
              <a:rPr lang="en-US" smtClean="0"/>
              <a:t>‹#›</a:t>
            </a:fld>
            <a:endParaRPr lang="en-US"/>
          </a:p>
        </p:txBody>
      </p:sp>
    </p:spTree>
    <p:extLst>
      <p:ext uri="{BB962C8B-B14F-4D97-AF65-F5344CB8AC3E}">
        <p14:creationId xmlns:p14="http://schemas.microsoft.com/office/powerpoint/2010/main" val="3928607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08F1F-A009-4622-9E4D-38CAB09059A7}" type="datetimeFigureOut">
              <a:rPr lang="en-US" smtClean="0"/>
              <a:t>10/8/2023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426E0-84A2-4C7D-92F8-5D34F4CB79C7}" type="slidenum">
              <a:rPr lang="en-US" smtClean="0"/>
              <a:t>‹#›</a:t>
            </a:fld>
            <a:endParaRPr lang="en-US"/>
          </a:p>
        </p:txBody>
      </p:sp>
    </p:spTree>
    <p:extLst>
      <p:ext uri="{BB962C8B-B14F-4D97-AF65-F5344CB8AC3E}">
        <p14:creationId xmlns:p14="http://schemas.microsoft.com/office/powerpoint/2010/main" val="2662943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456" y="384048"/>
            <a:ext cx="11972544" cy="4050792"/>
          </a:xfrm>
        </p:spPr>
        <p:txBody>
          <a:bodyPr>
            <a:normAutofit/>
          </a:bodyPr>
          <a:lstStyle/>
          <a:p>
            <a:r>
              <a:rPr lang="en-GB" sz="4000" b="1" i="1" dirty="0">
                <a:cs typeface="Times New Roman" panose="02020603050405020304" pitchFamily="18" charset="0"/>
              </a:rPr>
              <a:t>TEBONG ROLAND</a:t>
            </a:r>
            <a:br>
              <a:rPr lang="en-GB" sz="4000" b="1" i="1" dirty="0">
                <a:cs typeface="Times New Roman" panose="02020603050405020304" pitchFamily="18" charset="0"/>
              </a:rPr>
            </a:br>
            <a:r>
              <a:rPr lang="en-GB" sz="4000" b="1" i="1" dirty="0">
                <a:cs typeface="Times New Roman" panose="02020603050405020304" pitchFamily="18" charset="0"/>
              </a:rPr>
              <a:t>DSC 640 –T302 Data Presentation &amp; Visualization (2241-1)</a:t>
            </a:r>
            <a:br>
              <a:rPr lang="en-GB" sz="4000" b="1" i="1" dirty="0">
                <a:cs typeface="Times New Roman" panose="02020603050405020304" pitchFamily="18" charset="0"/>
              </a:rPr>
            </a:br>
            <a:br>
              <a:rPr lang="en-GB" sz="4000" b="1" i="1" dirty="0">
                <a:cs typeface="Times New Roman" panose="02020603050405020304" pitchFamily="18" charset="0"/>
              </a:rPr>
            </a:br>
            <a:br>
              <a:rPr lang="en-GB" sz="4400" b="1" i="1" dirty="0">
                <a:cs typeface="Times New Roman" panose="02020603050405020304" pitchFamily="18" charset="0"/>
              </a:rPr>
            </a:br>
            <a:r>
              <a:rPr lang="en-GB" sz="4400" b="1" i="1" dirty="0">
                <a:cs typeface="Times New Roman" panose="02020603050405020304" pitchFamily="18" charset="0"/>
              </a:rPr>
              <a:t>Air Craft &amp; Road Accidents 2021</a:t>
            </a:r>
            <a:endParaRPr lang="en-US" sz="4400" b="1" i="1" dirty="0">
              <a:cs typeface="Times New Roman" panose="02020603050405020304" pitchFamily="18" charset="0"/>
            </a:endParaRPr>
          </a:p>
        </p:txBody>
      </p:sp>
      <p:sp>
        <p:nvSpPr>
          <p:cNvPr id="3" name="Subtitle 2"/>
          <p:cNvSpPr>
            <a:spLocks noGrp="1"/>
          </p:cNvSpPr>
          <p:nvPr>
            <p:ph type="subTitle" idx="1"/>
          </p:nvPr>
        </p:nvSpPr>
        <p:spPr>
          <a:xfrm>
            <a:off x="1524000" y="4517136"/>
            <a:ext cx="9144000" cy="960120"/>
          </a:xfrm>
        </p:spPr>
        <p:txBody>
          <a:bodyPr>
            <a:normAutofit/>
          </a:bodyPr>
          <a:lstStyle/>
          <a:p>
            <a:r>
              <a:rPr lang="en-US" sz="3600" i="1" u="sng" dirty="0">
                <a:cs typeface="Times New Roman" panose="02020603050405020304" pitchFamily="18" charset="0"/>
              </a:rPr>
              <a:t>An Executive Summary</a:t>
            </a:r>
          </a:p>
        </p:txBody>
      </p:sp>
    </p:spTree>
    <p:extLst>
      <p:ext uri="{BB962C8B-B14F-4D97-AF65-F5344CB8AC3E}">
        <p14:creationId xmlns:p14="http://schemas.microsoft.com/office/powerpoint/2010/main" val="63221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noAutofit/>
          </a:bodyPr>
          <a:lstStyle/>
          <a:p>
            <a:pPr algn="just"/>
            <a:r>
              <a:rPr lang="en-GB" sz="2200" i="1" dirty="0"/>
              <a:t>Welcome to our Executive Summary presentation on air travel safety in 2021. In light of recent negative media coverage and public concerns regarding aviation safety, we have conducted a comprehensive analysis to provide clarity and transparency.</a:t>
            </a:r>
            <a:endParaRPr lang="en-GB" sz="2200" dirty="0"/>
          </a:p>
          <a:p>
            <a:pPr algn="just"/>
            <a:r>
              <a:rPr lang="en-GB" sz="2200" i="1" dirty="0"/>
              <a:t>Today, we will delve into the findings that unequivocally demonstrate that air travel remains one of the safest modes of transportation. Our presentation will highlight key insights from our data analysis and our commitment to responsible and ethical communication.</a:t>
            </a:r>
          </a:p>
          <a:p>
            <a:pPr algn="just"/>
            <a:r>
              <a:rPr lang="en-GB" sz="2200" i="1" dirty="0"/>
              <a:t>As senior leaders in our organization, you play a pivotal role in shaping the narrative surrounding the aviation industry and our airline specifically. This presentation will not only set the tone for how we address media inquiries but also guide our approach in ensuring that the information we share is truthful, factual, and devoid of misleading narratives.</a:t>
            </a:r>
            <a:endParaRPr lang="en-GB" sz="2200" dirty="0"/>
          </a:p>
          <a:p>
            <a:pPr marL="0" indent="0" algn="just">
              <a:buNone/>
            </a:pPr>
            <a:endParaRPr lang="en-US" sz="2200" dirty="0"/>
          </a:p>
        </p:txBody>
      </p:sp>
    </p:spTree>
    <p:extLst>
      <p:ext uri="{BB962C8B-B14F-4D97-AF65-F5344CB8AC3E}">
        <p14:creationId xmlns:p14="http://schemas.microsoft.com/office/powerpoint/2010/main" val="104815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Aircraft vs. Road Accidents</a:t>
            </a:r>
            <a:endParaRPr lang="en-US" dirty="0"/>
          </a:p>
        </p:txBody>
      </p:sp>
      <p:sp>
        <p:nvSpPr>
          <p:cNvPr id="3" name="Content Placeholder 2"/>
          <p:cNvSpPr>
            <a:spLocks noGrp="1"/>
          </p:cNvSpPr>
          <p:nvPr>
            <p:ph idx="1"/>
          </p:nvPr>
        </p:nvSpPr>
        <p:spPr/>
        <p:txBody>
          <a:bodyPr/>
          <a:lstStyle/>
          <a:p>
            <a:r>
              <a:rPr lang="en-GB" i="1" dirty="0"/>
              <a:t>We ca</a:t>
            </a:r>
            <a:r>
              <a:rPr lang="en-US" i="1" dirty="0"/>
              <a:t>n </a:t>
            </a:r>
            <a:r>
              <a:rPr lang="en-GB" i="1" dirty="0"/>
              <a:t>visualize a side-by-side comparison of aircraft accidents and road accidents in 2021.</a:t>
            </a:r>
          </a:p>
          <a:p>
            <a:r>
              <a:rPr lang="en-GB" i="1" dirty="0"/>
              <a:t>It clearly depicts the Airline is far better then road travelling.</a:t>
            </a:r>
          </a:p>
          <a:p>
            <a:endParaRPr lang="en-GB" dirty="0"/>
          </a:p>
          <a:p>
            <a:pPr marL="0" indent="0">
              <a:buNone/>
            </a:pPr>
            <a:endParaRPr lang="en-US" dirty="0"/>
          </a:p>
        </p:txBody>
      </p:sp>
      <p:pic>
        <p:nvPicPr>
          <p:cNvPr id="5" name="Picture 4"/>
          <p:cNvPicPr>
            <a:picLocks noChangeAspect="1"/>
          </p:cNvPicPr>
          <p:nvPr/>
        </p:nvPicPr>
        <p:blipFill>
          <a:blip r:embed="rId2"/>
          <a:stretch>
            <a:fillRect/>
          </a:stretch>
        </p:blipFill>
        <p:spPr>
          <a:xfrm>
            <a:off x="149263" y="4031553"/>
            <a:ext cx="5514975" cy="1628775"/>
          </a:xfrm>
          <a:prstGeom prst="rect">
            <a:avLst/>
          </a:prstGeom>
        </p:spPr>
      </p:pic>
      <p:pic>
        <p:nvPicPr>
          <p:cNvPr id="6" name="Picture 5"/>
          <p:cNvPicPr>
            <a:picLocks noChangeAspect="1"/>
          </p:cNvPicPr>
          <p:nvPr/>
        </p:nvPicPr>
        <p:blipFill>
          <a:blip r:embed="rId3"/>
          <a:stretch>
            <a:fillRect/>
          </a:stretch>
        </p:blipFill>
        <p:spPr>
          <a:xfrm>
            <a:off x="6096000" y="3915829"/>
            <a:ext cx="5838825" cy="2038641"/>
          </a:xfrm>
          <a:prstGeom prst="rect">
            <a:avLst/>
          </a:prstGeom>
        </p:spPr>
      </p:pic>
    </p:spTree>
    <p:extLst>
      <p:ext uri="{BB962C8B-B14F-4D97-AF65-F5344CB8AC3E}">
        <p14:creationId xmlns:p14="http://schemas.microsoft.com/office/powerpoint/2010/main" val="41200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Geographical Distribution</a:t>
            </a:r>
            <a:endParaRPr lang="en-US" dirty="0"/>
          </a:p>
        </p:txBody>
      </p:sp>
      <p:sp>
        <p:nvSpPr>
          <p:cNvPr id="3" name="Content Placeholder 2"/>
          <p:cNvSpPr>
            <a:spLocks noGrp="1"/>
          </p:cNvSpPr>
          <p:nvPr>
            <p:ph idx="1"/>
          </p:nvPr>
        </p:nvSpPr>
        <p:spPr/>
        <p:txBody>
          <a:bodyPr/>
          <a:lstStyle/>
          <a:p>
            <a:pPr algn="just"/>
            <a:r>
              <a:rPr lang="en-GB" i="1" dirty="0"/>
              <a:t>We can observe the  world map with markers indicating aircraft crash locations.</a:t>
            </a:r>
          </a:p>
          <a:p>
            <a:pPr algn="just"/>
            <a:r>
              <a:rPr lang="en-GB" i="1" dirty="0"/>
              <a:t>The crashes are not concentrated in one region but rather distributed globally.</a:t>
            </a:r>
          </a:p>
          <a:p>
            <a:pPr algn="just"/>
            <a:endParaRPr lang="en-US" i="1" dirty="0"/>
          </a:p>
        </p:txBody>
      </p:sp>
      <p:pic>
        <p:nvPicPr>
          <p:cNvPr id="4" name="Picture 3"/>
          <p:cNvPicPr>
            <a:picLocks noChangeAspect="1"/>
          </p:cNvPicPr>
          <p:nvPr/>
        </p:nvPicPr>
        <p:blipFill>
          <a:blip r:embed="rId2"/>
          <a:stretch>
            <a:fillRect/>
          </a:stretch>
        </p:blipFill>
        <p:spPr>
          <a:xfrm>
            <a:off x="3603819" y="3464057"/>
            <a:ext cx="5016074" cy="3204371"/>
          </a:xfrm>
          <a:prstGeom prst="rect">
            <a:avLst/>
          </a:prstGeom>
        </p:spPr>
      </p:pic>
    </p:spTree>
    <p:extLst>
      <p:ext uri="{BB962C8B-B14F-4D97-AF65-F5344CB8AC3E}">
        <p14:creationId xmlns:p14="http://schemas.microsoft.com/office/powerpoint/2010/main" val="3205174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Accidents by Flight Groups</a:t>
            </a:r>
            <a:endParaRPr lang="en-US" dirty="0"/>
          </a:p>
        </p:txBody>
      </p:sp>
      <p:sp>
        <p:nvSpPr>
          <p:cNvPr id="3" name="Content Placeholder 2"/>
          <p:cNvSpPr>
            <a:spLocks noGrp="1"/>
          </p:cNvSpPr>
          <p:nvPr>
            <p:ph idx="1"/>
          </p:nvPr>
        </p:nvSpPr>
        <p:spPr/>
        <p:txBody>
          <a:bodyPr/>
          <a:lstStyle/>
          <a:p>
            <a:pPr algn="just"/>
            <a:r>
              <a:rPr lang="en-GB" i="1" dirty="0"/>
              <a:t>It can be observed that crashes were not only for commercial flights.</a:t>
            </a:r>
          </a:p>
          <a:p>
            <a:pPr algn="just"/>
            <a:r>
              <a:rPr lang="en-GB" i="1" dirty="0"/>
              <a:t>Some of the crashes were Military and Non-Commercial which depicts that the airlines are still the safest to travel.</a:t>
            </a:r>
          </a:p>
          <a:p>
            <a:pPr algn="just"/>
            <a:endParaRPr lang="en-US" i="1" dirty="0"/>
          </a:p>
        </p:txBody>
      </p:sp>
      <p:pic>
        <p:nvPicPr>
          <p:cNvPr id="4" name="Picture 3"/>
          <p:cNvPicPr>
            <a:picLocks noChangeAspect="1"/>
          </p:cNvPicPr>
          <p:nvPr/>
        </p:nvPicPr>
        <p:blipFill>
          <a:blip r:embed="rId2"/>
          <a:stretch>
            <a:fillRect/>
          </a:stretch>
        </p:blipFill>
        <p:spPr>
          <a:xfrm>
            <a:off x="3200400" y="3606800"/>
            <a:ext cx="5791200" cy="2705100"/>
          </a:xfrm>
          <a:prstGeom prst="rect">
            <a:avLst/>
          </a:prstGeom>
        </p:spPr>
      </p:pic>
    </p:spTree>
    <p:extLst>
      <p:ext uri="{BB962C8B-B14F-4D97-AF65-F5344CB8AC3E}">
        <p14:creationId xmlns:p14="http://schemas.microsoft.com/office/powerpoint/2010/main" val="37759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130"/>
            <a:ext cx="10515600" cy="1325563"/>
          </a:xfrm>
        </p:spPr>
        <p:txBody>
          <a:bodyPr/>
          <a:lstStyle/>
          <a:p>
            <a:r>
              <a:rPr lang="en-US" b="1" dirty="0"/>
              <a:t>Accidents by Country</a:t>
            </a:r>
            <a:endParaRPr lang="en-US" dirty="0"/>
          </a:p>
        </p:txBody>
      </p:sp>
      <p:sp>
        <p:nvSpPr>
          <p:cNvPr id="3" name="Content Placeholder 2"/>
          <p:cNvSpPr>
            <a:spLocks noGrp="1"/>
          </p:cNvSpPr>
          <p:nvPr>
            <p:ph idx="1"/>
          </p:nvPr>
        </p:nvSpPr>
        <p:spPr>
          <a:xfrm>
            <a:off x="838200" y="1535693"/>
            <a:ext cx="10515600" cy="4351338"/>
          </a:xfrm>
        </p:spPr>
        <p:txBody>
          <a:bodyPr/>
          <a:lstStyle/>
          <a:p>
            <a:pPr algn="just"/>
            <a:r>
              <a:rPr lang="en-GB" i="1" dirty="0"/>
              <a:t>The chart below displays the number of aviation accidents reported in various countries.</a:t>
            </a:r>
          </a:p>
          <a:p>
            <a:pPr algn="just"/>
            <a:r>
              <a:rPr lang="en-GB" i="1" dirty="0"/>
              <a:t>Russia and Indonesia stand out with the highest number of accidents, indicating areas of potential focus for safety measures.</a:t>
            </a:r>
          </a:p>
          <a:p>
            <a:pPr algn="just"/>
            <a:r>
              <a:rPr lang="en-GB" i="1" dirty="0"/>
              <a:t>The distribution of accidents across multiple countries emphasizes the need for a global perspective when addressing safety concerns</a:t>
            </a:r>
            <a:endParaRPr lang="en-US" i="1" dirty="0"/>
          </a:p>
        </p:txBody>
      </p:sp>
      <p:pic>
        <p:nvPicPr>
          <p:cNvPr id="4" name="Picture 3"/>
          <p:cNvPicPr>
            <a:picLocks noChangeAspect="1"/>
          </p:cNvPicPr>
          <p:nvPr/>
        </p:nvPicPr>
        <p:blipFill>
          <a:blip r:embed="rId2"/>
          <a:stretch>
            <a:fillRect/>
          </a:stretch>
        </p:blipFill>
        <p:spPr>
          <a:xfrm>
            <a:off x="4171950" y="4287412"/>
            <a:ext cx="3848100" cy="2447925"/>
          </a:xfrm>
          <a:prstGeom prst="rect">
            <a:avLst/>
          </a:prstGeom>
        </p:spPr>
      </p:pic>
    </p:spTree>
    <p:extLst>
      <p:ext uri="{BB962C8B-B14F-4D97-AF65-F5344CB8AC3E}">
        <p14:creationId xmlns:p14="http://schemas.microsoft.com/office/powerpoint/2010/main" val="246015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Risks and Position </a:t>
            </a:r>
          </a:p>
        </p:txBody>
      </p:sp>
      <p:sp>
        <p:nvSpPr>
          <p:cNvPr id="3" name="Content Placeholder 2"/>
          <p:cNvSpPr>
            <a:spLocks noGrp="1"/>
          </p:cNvSpPr>
          <p:nvPr>
            <p:ph idx="1"/>
          </p:nvPr>
        </p:nvSpPr>
        <p:spPr/>
        <p:txBody>
          <a:bodyPr/>
          <a:lstStyle/>
          <a:p>
            <a:pPr algn="just"/>
            <a:r>
              <a:rPr lang="en-GB" i="1" dirty="0"/>
              <a:t>To ensure the ongoing safety and success of our airline, it is crucial to proactively identify and mitigate potential risks. Our data analysis enables us to anticipate emerging trends, allowing us to stay ahead of safety challenges</a:t>
            </a:r>
          </a:p>
          <a:p>
            <a:pPr algn="just"/>
            <a:r>
              <a:rPr lang="en-GB" i="1" dirty="0"/>
              <a:t>We recognize the importance of maintaining a strong dialogue with our shareholders. By sharing accurate data and insights, we not only build trust but also foster a collaborative environment for addressing safety concern.</a:t>
            </a:r>
          </a:p>
          <a:p>
            <a:pPr algn="just"/>
            <a:endParaRPr lang="en-GB" i="1" dirty="0"/>
          </a:p>
          <a:p>
            <a:pPr algn="just"/>
            <a:endParaRPr lang="en-US" i="1" dirty="0"/>
          </a:p>
        </p:txBody>
      </p:sp>
    </p:spTree>
    <p:extLst>
      <p:ext uri="{BB962C8B-B14F-4D97-AF65-F5344CB8AC3E}">
        <p14:creationId xmlns:p14="http://schemas.microsoft.com/office/powerpoint/2010/main" val="3759544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endParaRPr lang="en-US" b="1" dirty="0"/>
          </a:p>
        </p:txBody>
      </p:sp>
      <p:sp>
        <p:nvSpPr>
          <p:cNvPr id="3" name="Content Placeholder 2"/>
          <p:cNvSpPr>
            <a:spLocks noGrp="1"/>
          </p:cNvSpPr>
          <p:nvPr>
            <p:ph idx="1"/>
          </p:nvPr>
        </p:nvSpPr>
        <p:spPr/>
        <p:txBody>
          <a:bodyPr/>
          <a:lstStyle/>
          <a:p>
            <a:pPr algn="just"/>
            <a:r>
              <a:rPr lang="en-US" i="1" dirty="0"/>
              <a:t>In summary, our data-driven analysis for 2021 underscores that air travel remains one of the safest modes of transportation globally.</a:t>
            </a:r>
          </a:p>
          <a:p>
            <a:pPr algn="just"/>
            <a:r>
              <a:rPr lang="en-US" i="1" dirty="0"/>
              <a:t>Aircraft accidents, when compared to road accidents, reveal a significant difference in incident numbers and fatalities, reaffirming the safety of air travel.</a:t>
            </a:r>
          </a:p>
          <a:p>
            <a:pPr marL="0" indent="0" algn="just">
              <a:buNone/>
            </a:pPr>
            <a:endParaRPr lang="en-US" i="1" dirty="0"/>
          </a:p>
        </p:txBody>
      </p:sp>
    </p:spTree>
    <p:extLst>
      <p:ext uri="{BB962C8B-B14F-4D97-AF65-F5344CB8AC3E}">
        <p14:creationId xmlns:p14="http://schemas.microsoft.com/office/powerpoint/2010/main" val="2126336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453</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TEBONG ROLAND DSC 640 –T302 Data Presentation &amp; Visualization (2241-1)   Air Craft &amp; Road Accidents 2021</vt:lpstr>
      <vt:lpstr>Introduction</vt:lpstr>
      <vt:lpstr>Aircraft vs. Road Accidents</vt:lpstr>
      <vt:lpstr>Geographical Distribution</vt:lpstr>
      <vt:lpstr>Accidents by Flight Groups</vt:lpstr>
      <vt:lpstr>Accidents by Country</vt:lpstr>
      <vt:lpstr>Future Risks and Position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Craft &amp; Road Accidents 2021</dc:title>
  <dc:creator>HORIZON</dc:creator>
  <cp:lastModifiedBy>RITA NKEZI</cp:lastModifiedBy>
  <cp:revision>32</cp:revision>
  <dcterms:created xsi:type="dcterms:W3CDTF">2023-09-22T04:13:50Z</dcterms:created>
  <dcterms:modified xsi:type="dcterms:W3CDTF">2023-10-08T16:55:40Z</dcterms:modified>
</cp:coreProperties>
</file>