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2" r:id="rId5"/>
    <p:sldId id="263" r:id="rId6"/>
    <p:sldId id="264" r:id="rId7"/>
    <p:sldId id="265" r:id="rId8"/>
    <p:sldId id="266"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NKEZI" userId="1aae397a8d29d979" providerId="LiveId" clId="{C7902FBF-C6EC-4B3F-88A9-339038A83E74}"/>
    <pc:docChg chg="addSld delSld">
      <pc:chgData name="RITA NKEZI" userId="1aae397a8d29d979" providerId="LiveId" clId="{C7902FBF-C6EC-4B3F-88A9-339038A83E74}" dt="2024-01-02T17:59:35.050" v="91" actId="47"/>
      <pc:docMkLst>
        <pc:docMk/>
      </pc:docMkLst>
      <pc:sldChg chg="new del">
        <pc:chgData name="RITA NKEZI" userId="1aae397a8d29d979" providerId="LiveId" clId="{C7902FBF-C6EC-4B3F-88A9-339038A83E74}" dt="2024-01-02T17:58:18.626" v="46" actId="47"/>
        <pc:sldMkLst>
          <pc:docMk/>
          <pc:sldMk cId="1300363898" sldId="268"/>
        </pc:sldMkLst>
      </pc:sldChg>
      <pc:sldChg chg="new del">
        <pc:chgData name="RITA NKEZI" userId="1aae397a8d29d979" providerId="LiveId" clId="{C7902FBF-C6EC-4B3F-88A9-339038A83E74}" dt="2024-01-02T17:58:20.395" v="47" actId="47"/>
        <pc:sldMkLst>
          <pc:docMk/>
          <pc:sldMk cId="3385074787" sldId="269"/>
        </pc:sldMkLst>
      </pc:sldChg>
      <pc:sldChg chg="new del">
        <pc:chgData name="RITA NKEZI" userId="1aae397a8d29d979" providerId="LiveId" clId="{C7902FBF-C6EC-4B3F-88A9-339038A83E74}" dt="2024-01-02T17:59:30.297" v="89" actId="47"/>
        <pc:sldMkLst>
          <pc:docMk/>
          <pc:sldMk cId="3509187295" sldId="270"/>
        </pc:sldMkLst>
      </pc:sldChg>
      <pc:sldChg chg="new del">
        <pc:chgData name="RITA NKEZI" userId="1aae397a8d29d979" providerId="LiveId" clId="{C7902FBF-C6EC-4B3F-88A9-339038A83E74}" dt="2024-01-02T17:58:26.031" v="48" actId="47"/>
        <pc:sldMkLst>
          <pc:docMk/>
          <pc:sldMk cId="138417700" sldId="271"/>
        </pc:sldMkLst>
      </pc:sldChg>
      <pc:sldChg chg="new del">
        <pc:chgData name="RITA NKEZI" userId="1aae397a8d29d979" providerId="LiveId" clId="{C7902FBF-C6EC-4B3F-88A9-339038A83E74}" dt="2024-01-02T17:58:27.039" v="49" actId="47"/>
        <pc:sldMkLst>
          <pc:docMk/>
          <pc:sldMk cId="2993483994" sldId="272"/>
        </pc:sldMkLst>
      </pc:sldChg>
      <pc:sldChg chg="new del">
        <pc:chgData name="RITA NKEZI" userId="1aae397a8d29d979" providerId="LiveId" clId="{C7902FBF-C6EC-4B3F-88A9-339038A83E74}" dt="2024-01-02T17:58:28.011" v="50" actId="47"/>
        <pc:sldMkLst>
          <pc:docMk/>
          <pc:sldMk cId="3536499548" sldId="273"/>
        </pc:sldMkLst>
      </pc:sldChg>
      <pc:sldChg chg="new del">
        <pc:chgData name="RITA NKEZI" userId="1aae397a8d29d979" providerId="LiveId" clId="{C7902FBF-C6EC-4B3F-88A9-339038A83E74}" dt="2024-01-02T17:58:28.938" v="51" actId="47"/>
        <pc:sldMkLst>
          <pc:docMk/>
          <pc:sldMk cId="2575993622" sldId="274"/>
        </pc:sldMkLst>
      </pc:sldChg>
      <pc:sldChg chg="new del">
        <pc:chgData name="RITA NKEZI" userId="1aae397a8d29d979" providerId="LiveId" clId="{C7902FBF-C6EC-4B3F-88A9-339038A83E74}" dt="2024-01-02T17:58:29.894" v="52" actId="47"/>
        <pc:sldMkLst>
          <pc:docMk/>
          <pc:sldMk cId="1696342503" sldId="275"/>
        </pc:sldMkLst>
      </pc:sldChg>
      <pc:sldChg chg="new del">
        <pc:chgData name="RITA NKEZI" userId="1aae397a8d29d979" providerId="LiveId" clId="{C7902FBF-C6EC-4B3F-88A9-339038A83E74}" dt="2024-01-02T17:58:30.826" v="53" actId="47"/>
        <pc:sldMkLst>
          <pc:docMk/>
          <pc:sldMk cId="1236193251" sldId="276"/>
        </pc:sldMkLst>
      </pc:sldChg>
      <pc:sldChg chg="new del">
        <pc:chgData name="RITA NKEZI" userId="1aae397a8d29d979" providerId="LiveId" clId="{C7902FBF-C6EC-4B3F-88A9-339038A83E74}" dt="2024-01-02T17:58:31.720" v="54" actId="47"/>
        <pc:sldMkLst>
          <pc:docMk/>
          <pc:sldMk cId="2498754438" sldId="277"/>
        </pc:sldMkLst>
      </pc:sldChg>
      <pc:sldChg chg="new del">
        <pc:chgData name="RITA NKEZI" userId="1aae397a8d29d979" providerId="LiveId" clId="{C7902FBF-C6EC-4B3F-88A9-339038A83E74}" dt="2024-01-02T17:58:32.592" v="55" actId="47"/>
        <pc:sldMkLst>
          <pc:docMk/>
          <pc:sldMk cId="2517067313" sldId="278"/>
        </pc:sldMkLst>
      </pc:sldChg>
      <pc:sldChg chg="new del">
        <pc:chgData name="RITA NKEZI" userId="1aae397a8d29d979" providerId="LiveId" clId="{C7902FBF-C6EC-4B3F-88A9-339038A83E74}" dt="2024-01-02T17:58:33.429" v="56" actId="47"/>
        <pc:sldMkLst>
          <pc:docMk/>
          <pc:sldMk cId="1986189359" sldId="279"/>
        </pc:sldMkLst>
      </pc:sldChg>
      <pc:sldChg chg="new del">
        <pc:chgData name="RITA NKEZI" userId="1aae397a8d29d979" providerId="LiveId" clId="{C7902FBF-C6EC-4B3F-88A9-339038A83E74}" dt="2024-01-02T17:58:34.437" v="57" actId="47"/>
        <pc:sldMkLst>
          <pc:docMk/>
          <pc:sldMk cId="450964889" sldId="280"/>
        </pc:sldMkLst>
      </pc:sldChg>
      <pc:sldChg chg="new del">
        <pc:chgData name="RITA NKEZI" userId="1aae397a8d29d979" providerId="LiveId" clId="{C7902FBF-C6EC-4B3F-88A9-339038A83E74}" dt="2024-01-02T17:58:35.472" v="58" actId="47"/>
        <pc:sldMkLst>
          <pc:docMk/>
          <pc:sldMk cId="1835630251" sldId="281"/>
        </pc:sldMkLst>
      </pc:sldChg>
      <pc:sldChg chg="new del">
        <pc:chgData name="RITA NKEZI" userId="1aae397a8d29d979" providerId="LiveId" clId="{C7902FBF-C6EC-4B3F-88A9-339038A83E74}" dt="2024-01-02T17:58:36.889" v="59" actId="47"/>
        <pc:sldMkLst>
          <pc:docMk/>
          <pc:sldMk cId="1523184267" sldId="282"/>
        </pc:sldMkLst>
      </pc:sldChg>
      <pc:sldChg chg="new del">
        <pc:chgData name="RITA NKEZI" userId="1aae397a8d29d979" providerId="LiveId" clId="{C7902FBF-C6EC-4B3F-88A9-339038A83E74}" dt="2024-01-02T17:58:37.947" v="60" actId="47"/>
        <pc:sldMkLst>
          <pc:docMk/>
          <pc:sldMk cId="2297911110" sldId="283"/>
        </pc:sldMkLst>
      </pc:sldChg>
      <pc:sldChg chg="new del">
        <pc:chgData name="RITA NKEZI" userId="1aae397a8d29d979" providerId="LiveId" clId="{C7902FBF-C6EC-4B3F-88A9-339038A83E74}" dt="2024-01-02T17:58:38.955" v="61" actId="47"/>
        <pc:sldMkLst>
          <pc:docMk/>
          <pc:sldMk cId="2090900412" sldId="284"/>
        </pc:sldMkLst>
      </pc:sldChg>
      <pc:sldChg chg="new del">
        <pc:chgData name="RITA NKEZI" userId="1aae397a8d29d979" providerId="LiveId" clId="{C7902FBF-C6EC-4B3F-88A9-339038A83E74}" dt="2024-01-02T17:58:39.805" v="62" actId="47"/>
        <pc:sldMkLst>
          <pc:docMk/>
          <pc:sldMk cId="1519245858" sldId="285"/>
        </pc:sldMkLst>
      </pc:sldChg>
      <pc:sldChg chg="new del">
        <pc:chgData name="RITA NKEZI" userId="1aae397a8d29d979" providerId="LiveId" clId="{C7902FBF-C6EC-4B3F-88A9-339038A83E74}" dt="2024-01-02T17:58:40.953" v="63" actId="47"/>
        <pc:sldMkLst>
          <pc:docMk/>
          <pc:sldMk cId="1035723522" sldId="286"/>
        </pc:sldMkLst>
      </pc:sldChg>
      <pc:sldChg chg="new del">
        <pc:chgData name="RITA NKEZI" userId="1aae397a8d29d979" providerId="LiveId" clId="{C7902FBF-C6EC-4B3F-88A9-339038A83E74}" dt="2024-01-02T17:58:42.137" v="64" actId="47"/>
        <pc:sldMkLst>
          <pc:docMk/>
          <pc:sldMk cId="3374145043" sldId="287"/>
        </pc:sldMkLst>
      </pc:sldChg>
      <pc:sldChg chg="new del">
        <pc:chgData name="RITA NKEZI" userId="1aae397a8d29d979" providerId="LiveId" clId="{C7902FBF-C6EC-4B3F-88A9-339038A83E74}" dt="2024-01-02T17:58:43.072" v="65" actId="47"/>
        <pc:sldMkLst>
          <pc:docMk/>
          <pc:sldMk cId="1750256008" sldId="288"/>
        </pc:sldMkLst>
      </pc:sldChg>
      <pc:sldChg chg="new del">
        <pc:chgData name="RITA NKEZI" userId="1aae397a8d29d979" providerId="LiveId" clId="{C7902FBF-C6EC-4B3F-88A9-339038A83E74}" dt="2024-01-02T17:58:43.816" v="66" actId="47"/>
        <pc:sldMkLst>
          <pc:docMk/>
          <pc:sldMk cId="1518457169" sldId="289"/>
        </pc:sldMkLst>
      </pc:sldChg>
      <pc:sldChg chg="new del">
        <pc:chgData name="RITA NKEZI" userId="1aae397a8d29d979" providerId="LiveId" clId="{C7902FBF-C6EC-4B3F-88A9-339038A83E74}" dt="2024-01-02T17:58:44.767" v="67" actId="47"/>
        <pc:sldMkLst>
          <pc:docMk/>
          <pc:sldMk cId="3460355623" sldId="290"/>
        </pc:sldMkLst>
      </pc:sldChg>
      <pc:sldChg chg="new del">
        <pc:chgData name="RITA NKEZI" userId="1aae397a8d29d979" providerId="LiveId" clId="{C7902FBF-C6EC-4B3F-88A9-339038A83E74}" dt="2024-01-02T17:58:45.625" v="68" actId="47"/>
        <pc:sldMkLst>
          <pc:docMk/>
          <pc:sldMk cId="1871629075" sldId="291"/>
        </pc:sldMkLst>
      </pc:sldChg>
      <pc:sldChg chg="new del">
        <pc:chgData name="RITA NKEZI" userId="1aae397a8d29d979" providerId="LiveId" clId="{C7902FBF-C6EC-4B3F-88A9-339038A83E74}" dt="2024-01-02T17:58:47.300" v="69" actId="47"/>
        <pc:sldMkLst>
          <pc:docMk/>
          <pc:sldMk cId="620174244" sldId="292"/>
        </pc:sldMkLst>
      </pc:sldChg>
      <pc:sldChg chg="new del">
        <pc:chgData name="RITA NKEZI" userId="1aae397a8d29d979" providerId="LiveId" clId="{C7902FBF-C6EC-4B3F-88A9-339038A83E74}" dt="2024-01-02T17:58:48.282" v="70" actId="47"/>
        <pc:sldMkLst>
          <pc:docMk/>
          <pc:sldMk cId="1227858657" sldId="293"/>
        </pc:sldMkLst>
      </pc:sldChg>
      <pc:sldChg chg="new del">
        <pc:chgData name="RITA NKEZI" userId="1aae397a8d29d979" providerId="LiveId" clId="{C7902FBF-C6EC-4B3F-88A9-339038A83E74}" dt="2024-01-02T17:58:50.075" v="71" actId="47"/>
        <pc:sldMkLst>
          <pc:docMk/>
          <pc:sldMk cId="4016111695" sldId="294"/>
        </pc:sldMkLst>
      </pc:sldChg>
      <pc:sldChg chg="new del">
        <pc:chgData name="RITA NKEZI" userId="1aae397a8d29d979" providerId="LiveId" clId="{C7902FBF-C6EC-4B3F-88A9-339038A83E74}" dt="2024-01-02T17:58:50.987" v="72" actId="47"/>
        <pc:sldMkLst>
          <pc:docMk/>
          <pc:sldMk cId="1073560870" sldId="295"/>
        </pc:sldMkLst>
      </pc:sldChg>
      <pc:sldChg chg="new del">
        <pc:chgData name="RITA NKEZI" userId="1aae397a8d29d979" providerId="LiveId" clId="{C7902FBF-C6EC-4B3F-88A9-339038A83E74}" dt="2024-01-02T17:59:33.361" v="90" actId="47"/>
        <pc:sldMkLst>
          <pc:docMk/>
          <pc:sldMk cId="2523133704" sldId="296"/>
        </pc:sldMkLst>
      </pc:sldChg>
      <pc:sldChg chg="new del">
        <pc:chgData name="RITA NKEZI" userId="1aae397a8d29d979" providerId="LiveId" clId="{C7902FBF-C6EC-4B3F-88A9-339038A83E74}" dt="2024-01-02T17:59:35.050" v="91" actId="47"/>
        <pc:sldMkLst>
          <pc:docMk/>
          <pc:sldMk cId="497927150" sldId="297"/>
        </pc:sldMkLst>
      </pc:sldChg>
      <pc:sldChg chg="new del">
        <pc:chgData name="RITA NKEZI" userId="1aae397a8d29d979" providerId="LiveId" clId="{C7902FBF-C6EC-4B3F-88A9-339038A83E74}" dt="2024-01-02T17:59:24.990" v="85" actId="47"/>
        <pc:sldMkLst>
          <pc:docMk/>
          <pc:sldMk cId="3043318197" sldId="298"/>
        </pc:sldMkLst>
      </pc:sldChg>
      <pc:sldChg chg="new del">
        <pc:chgData name="RITA NKEZI" userId="1aae397a8d29d979" providerId="LiveId" clId="{C7902FBF-C6EC-4B3F-88A9-339038A83E74}" dt="2024-01-02T17:59:25.691" v="86" actId="47"/>
        <pc:sldMkLst>
          <pc:docMk/>
          <pc:sldMk cId="2430975306" sldId="299"/>
        </pc:sldMkLst>
      </pc:sldChg>
      <pc:sldChg chg="new del">
        <pc:chgData name="RITA NKEZI" userId="1aae397a8d29d979" providerId="LiveId" clId="{C7902FBF-C6EC-4B3F-88A9-339038A83E74}" dt="2024-01-02T17:59:26.360" v="87" actId="47"/>
        <pc:sldMkLst>
          <pc:docMk/>
          <pc:sldMk cId="2545141045" sldId="300"/>
        </pc:sldMkLst>
      </pc:sldChg>
      <pc:sldChg chg="new del">
        <pc:chgData name="RITA NKEZI" userId="1aae397a8d29d979" providerId="LiveId" clId="{C7902FBF-C6EC-4B3F-88A9-339038A83E74}" dt="2024-01-02T17:59:27.277" v="88" actId="47"/>
        <pc:sldMkLst>
          <pc:docMk/>
          <pc:sldMk cId="1195162765" sldId="301"/>
        </pc:sldMkLst>
      </pc:sldChg>
      <pc:sldChg chg="new del">
        <pc:chgData name="RITA NKEZI" userId="1aae397a8d29d979" providerId="LiveId" clId="{C7902FBF-C6EC-4B3F-88A9-339038A83E74}" dt="2024-01-02T17:59:19.346" v="81" actId="47"/>
        <pc:sldMkLst>
          <pc:docMk/>
          <pc:sldMk cId="2647035582" sldId="302"/>
        </pc:sldMkLst>
      </pc:sldChg>
      <pc:sldChg chg="new del">
        <pc:chgData name="RITA NKEZI" userId="1aae397a8d29d979" providerId="LiveId" clId="{C7902FBF-C6EC-4B3F-88A9-339038A83E74}" dt="2024-01-02T17:59:19.998" v="82" actId="47"/>
        <pc:sldMkLst>
          <pc:docMk/>
          <pc:sldMk cId="2282224133" sldId="303"/>
        </pc:sldMkLst>
      </pc:sldChg>
      <pc:sldChg chg="new del">
        <pc:chgData name="RITA NKEZI" userId="1aae397a8d29d979" providerId="LiveId" clId="{C7902FBF-C6EC-4B3F-88A9-339038A83E74}" dt="2024-01-02T17:59:20.839" v="83" actId="47"/>
        <pc:sldMkLst>
          <pc:docMk/>
          <pc:sldMk cId="2507622594" sldId="304"/>
        </pc:sldMkLst>
      </pc:sldChg>
      <pc:sldChg chg="new del">
        <pc:chgData name="RITA NKEZI" userId="1aae397a8d29d979" providerId="LiveId" clId="{C7902FBF-C6EC-4B3F-88A9-339038A83E74}" dt="2024-01-02T17:59:21.848" v="84" actId="47"/>
        <pc:sldMkLst>
          <pc:docMk/>
          <pc:sldMk cId="1974465365" sldId="305"/>
        </pc:sldMkLst>
      </pc:sldChg>
      <pc:sldChg chg="new del">
        <pc:chgData name="RITA NKEZI" userId="1aae397a8d29d979" providerId="LiveId" clId="{C7902FBF-C6EC-4B3F-88A9-339038A83E74}" dt="2024-01-02T17:59:12.663" v="77" actId="47"/>
        <pc:sldMkLst>
          <pc:docMk/>
          <pc:sldMk cId="3997875495" sldId="306"/>
        </pc:sldMkLst>
      </pc:sldChg>
      <pc:sldChg chg="new del">
        <pc:chgData name="RITA NKEZI" userId="1aae397a8d29d979" providerId="LiveId" clId="{C7902FBF-C6EC-4B3F-88A9-339038A83E74}" dt="2024-01-02T17:59:13.680" v="78" actId="47"/>
        <pc:sldMkLst>
          <pc:docMk/>
          <pc:sldMk cId="428596943" sldId="307"/>
        </pc:sldMkLst>
      </pc:sldChg>
      <pc:sldChg chg="new del">
        <pc:chgData name="RITA NKEZI" userId="1aae397a8d29d979" providerId="LiveId" clId="{C7902FBF-C6EC-4B3F-88A9-339038A83E74}" dt="2024-01-02T17:59:14.624" v="79" actId="47"/>
        <pc:sldMkLst>
          <pc:docMk/>
          <pc:sldMk cId="1352766373" sldId="308"/>
        </pc:sldMkLst>
      </pc:sldChg>
      <pc:sldChg chg="new del">
        <pc:chgData name="RITA NKEZI" userId="1aae397a8d29d979" providerId="LiveId" clId="{C7902FBF-C6EC-4B3F-88A9-339038A83E74}" dt="2024-01-02T17:59:15.852" v="80" actId="47"/>
        <pc:sldMkLst>
          <pc:docMk/>
          <pc:sldMk cId="3316770580" sldId="309"/>
        </pc:sldMkLst>
      </pc:sldChg>
      <pc:sldChg chg="new del">
        <pc:chgData name="RITA NKEZI" userId="1aae397a8d29d979" providerId="LiveId" clId="{C7902FBF-C6EC-4B3F-88A9-339038A83E74}" dt="2024-01-02T17:59:07.238" v="75" actId="47"/>
        <pc:sldMkLst>
          <pc:docMk/>
          <pc:sldMk cId="2489620330" sldId="310"/>
        </pc:sldMkLst>
      </pc:sldChg>
      <pc:sldChg chg="new del">
        <pc:chgData name="RITA NKEZI" userId="1aae397a8d29d979" providerId="LiveId" clId="{C7902FBF-C6EC-4B3F-88A9-339038A83E74}" dt="2024-01-02T17:59:08.328" v="76" actId="47"/>
        <pc:sldMkLst>
          <pc:docMk/>
          <pc:sldMk cId="4097442539" sldId="311"/>
        </pc:sldMkLst>
      </pc:sldChg>
      <pc:sldChg chg="new del">
        <pc:chgData name="RITA NKEZI" userId="1aae397a8d29d979" providerId="LiveId" clId="{C7902FBF-C6EC-4B3F-88A9-339038A83E74}" dt="2024-01-02T17:59:01.319" v="73" actId="47"/>
        <pc:sldMkLst>
          <pc:docMk/>
          <pc:sldMk cId="1799601962" sldId="312"/>
        </pc:sldMkLst>
      </pc:sldChg>
      <pc:sldChg chg="new del">
        <pc:chgData name="RITA NKEZI" userId="1aae397a8d29d979" providerId="LiveId" clId="{C7902FBF-C6EC-4B3F-88A9-339038A83E74}" dt="2024-01-02T17:59:03.264" v="74" actId="47"/>
        <pc:sldMkLst>
          <pc:docMk/>
          <pc:sldMk cId="1179827010"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1402F-ED33-4311-B7F2-22E710AE7600}"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EB06F-269C-456B-85F6-5B9426DC12C6}" type="slidenum">
              <a:rPr lang="en-US" smtClean="0"/>
              <a:t>‹#›</a:t>
            </a:fld>
            <a:endParaRPr lang="en-US"/>
          </a:p>
        </p:txBody>
      </p:sp>
    </p:spTree>
    <p:extLst>
      <p:ext uri="{BB962C8B-B14F-4D97-AF65-F5344CB8AC3E}">
        <p14:creationId xmlns:p14="http://schemas.microsoft.com/office/powerpoint/2010/main" val="309999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1</a:t>
            </a:fld>
            <a:endParaRPr lang="en-US"/>
          </a:p>
        </p:txBody>
      </p:sp>
    </p:spTree>
    <p:extLst>
      <p:ext uri="{BB962C8B-B14F-4D97-AF65-F5344CB8AC3E}">
        <p14:creationId xmlns:p14="http://schemas.microsoft.com/office/powerpoint/2010/main" val="236634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4</a:t>
            </a:fld>
            <a:endParaRPr lang="en-US"/>
          </a:p>
        </p:txBody>
      </p:sp>
    </p:spTree>
    <p:extLst>
      <p:ext uri="{BB962C8B-B14F-4D97-AF65-F5344CB8AC3E}">
        <p14:creationId xmlns:p14="http://schemas.microsoft.com/office/powerpoint/2010/main" val="696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5</a:t>
            </a:fld>
            <a:endParaRPr lang="en-US"/>
          </a:p>
        </p:txBody>
      </p:sp>
    </p:spTree>
    <p:extLst>
      <p:ext uri="{BB962C8B-B14F-4D97-AF65-F5344CB8AC3E}">
        <p14:creationId xmlns:p14="http://schemas.microsoft.com/office/powerpoint/2010/main" val="403492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6</a:t>
            </a:fld>
            <a:endParaRPr lang="en-US"/>
          </a:p>
        </p:txBody>
      </p:sp>
    </p:spTree>
    <p:extLst>
      <p:ext uri="{BB962C8B-B14F-4D97-AF65-F5344CB8AC3E}">
        <p14:creationId xmlns:p14="http://schemas.microsoft.com/office/powerpoint/2010/main" val="414175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7</a:t>
            </a:fld>
            <a:endParaRPr lang="en-US"/>
          </a:p>
        </p:txBody>
      </p:sp>
    </p:spTree>
    <p:extLst>
      <p:ext uri="{BB962C8B-B14F-4D97-AF65-F5344CB8AC3E}">
        <p14:creationId xmlns:p14="http://schemas.microsoft.com/office/powerpoint/2010/main" val="25456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8</a:t>
            </a:fld>
            <a:endParaRPr lang="en-US"/>
          </a:p>
        </p:txBody>
      </p:sp>
    </p:spTree>
    <p:extLst>
      <p:ext uri="{BB962C8B-B14F-4D97-AF65-F5344CB8AC3E}">
        <p14:creationId xmlns:p14="http://schemas.microsoft.com/office/powerpoint/2010/main" val="51610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EB06F-269C-456B-85F6-5B9426DC12C6}" type="slidenum">
              <a:rPr lang="en-US" smtClean="0"/>
              <a:t>9</a:t>
            </a:fld>
            <a:endParaRPr lang="en-US"/>
          </a:p>
        </p:txBody>
      </p:sp>
    </p:spTree>
    <p:extLst>
      <p:ext uri="{BB962C8B-B14F-4D97-AF65-F5344CB8AC3E}">
        <p14:creationId xmlns:p14="http://schemas.microsoft.com/office/powerpoint/2010/main" val="379859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411B39-80FD-46D0-815D-C9636D7C11F5}"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298543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411B39-80FD-46D0-815D-C9636D7C11F5}"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325065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411B39-80FD-46D0-815D-C9636D7C11F5}"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311826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11B39-80FD-46D0-815D-C9636D7C11F5}"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110519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11B39-80FD-46D0-815D-C9636D7C11F5}"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308502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9411B39-80FD-46D0-815D-C9636D7C11F5}" type="datetimeFigureOut">
              <a:rPr lang="en-US" smtClean="0"/>
              <a:t>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400368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411B39-80FD-46D0-815D-C9636D7C11F5}" type="datetimeFigureOut">
              <a:rPr lang="en-US" smtClean="0"/>
              <a:t>1/2/2024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36543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9411B39-80FD-46D0-815D-C9636D7C11F5}" type="datetimeFigureOut">
              <a:rPr lang="en-US" smtClean="0"/>
              <a:t>1/2/2024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287239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411B39-80FD-46D0-815D-C9636D7C11F5}"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233620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9411B39-80FD-46D0-815D-C9636D7C11F5}" type="datetimeFigureOut">
              <a:rPr lang="en-US" smtClean="0"/>
              <a:t>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188026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9411B39-80FD-46D0-815D-C9636D7C11F5}" type="datetimeFigureOut">
              <a:rPr lang="en-US" smtClean="0"/>
              <a:t>1/2/2024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D13CAAB0-C304-4FB1-9567-B26C33F5AEAD}" type="slidenum">
              <a:rPr lang="en-US" smtClean="0"/>
              <a:t>‹#›</a:t>
            </a:fld>
            <a:endParaRPr lang="en-US"/>
          </a:p>
        </p:txBody>
      </p:sp>
    </p:spTree>
    <p:extLst>
      <p:ext uri="{BB962C8B-B14F-4D97-AF65-F5344CB8AC3E}">
        <p14:creationId xmlns:p14="http://schemas.microsoft.com/office/powerpoint/2010/main" val="87029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9411B39-80FD-46D0-815D-C9636D7C11F5}" type="datetimeFigureOut">
              <a:rPr lang="en-US" smtClean="0"/>
              <a:t>1/2/2024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13CAAB0-C304-4FB1-9567-B26C33F5AEAD}" type="slidenum">
              <a:rPr lang="en-US" smtClean="0"/>
              <a:t>‹#›</a:t>
            </a:fld>
            <a:endParaRPr lang="en-US"/>
          </a:p>
        </p:txBody>
      </p:sp>
    </p:spTree>
    <p:extLst>
      <p:ext uri="{BB962C8B-B14F-4D97-AF65-F5344CB8AC3E}">
        <p14:creationId xmlns:p14="http://schemas.microsoft.com/office/powerpoint/2010/main" val="2368773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2152266"/>
            <a:ext cx="8677656" cy="2387600"/>
          </a:xfrm>
        </p:spPr>
        <p:txBody>
          <a:bodyPr>
            <a:normAutofit/>
          </a:bodyPr>
          <a:lstStyle/>
          <a:p>
            <a:r>
              <a:rPr lang="en-US" b="1" dirty="0"/>
              <a:t>    Superkart sales forecast</a:t>
            </a:r>
            <a:br>
              <a:rPr lang="en-US" b="1" dirty="0"/>
            </a:br>
            <a:endParaRPr lang="en-US" dirty="0"/>
          </a:p>
        </p:txBody>
      </p:sp>
      <p:pic>
        <p:nvPicPr>
          <p:cNvPr id="6" name="Picture 5"/>
          <p:cNvPicPr>
            <a:picLocks noChangeAspect="1"/>
          </p:cNvPicPr>
          <p:nvPr/>
        </p:nvPicPr>
        <p:blipFill>
          <a:blip r:embed="rId3"/>
          <a:stretch>
            <a:fillRect/>
          </a:stretch>
        </p:blipFill>
        <p:spPr>
          <a:xfrm>
            <a:off x="9288284" y="2152266"/>
            <a:ext cx="2903716" cy="2852871"/>
          </a:xfrm>
          <a:prstGeom prst="rect">
            <a:avLst/>
          </a:prstGeom>
          <a:effectLst>
            <a:softEdge rad="127000"/>
          </a:effectLst>
        </p:spPr>
      </p:pic>
    </p:spTree>
    <p:extLst>
      <p:ext uri="{BB962C8B-B14F-4D97-AF65-F5344CB8AC3E}">
        <p14:creationId xmlns:p14="http://schemas.microsoft.com/office/powerpoint/2010/main" val="211760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3837"/>
            <a:ext cx="3456432" cy="4975211"/>
          </a:xfrm>
        </p:spPr>
        <p:txBody>
          <a:bodyPr>
            <a:normAutofit/>
          </a:bodyPr>
          <a:lstStyle/>
          <a:p>
            <a:r>
              <a:rPr lang="en-US" sz="3200" b="1" dirty="0"/>
              <a:t>Recommendations</a:t>
            </a:r>
          </a:p>
        </p:txBody>
      </p:sp>
      <p:sp>
        <p:nvSpPr>
          <p:cNvPr id="3" name="Content Placeholder 2"/>
          <p:cNvSpPr>
            <a:spLocks noGrp="1"/>
          </p:cNvSpPr>
          <p:nvPr>
            <p:ph idx="1"/>
          </p:nvPr>
        </p:nvSpPr>
        <p:spPr/>
        <p:txBody>
          <a:bodyPr/>
          <a:lstStyle/>
          <a:p>
            <a:pPr lvl="0" algn="just"/>
            <a:r>
              <a:rPr lang="en-US" dirty="0"/>
              <a:t>Prioritize inventory and marketing efforts on high-revenue products like fruits, vegetables, and snack foods.</a:t>
            </a:r>
          </a:p>
          <a:p>
            <a:pPr lvl="0" algn="just"/>
            <a:r>
              <a:rPr lang="en-US" dirty="0"/>
              <a:t>Develop targeted strategies for each store based on their unique sales patterns and customer demographics.</a:t>
            </a:r>
          </a:p>
          <a:p>
            <a:pPr lvl="0" algn="just"/>
            <a:r>
              <a:rPr lang="en-US" dirty="0"/>
              <a:t>Implement dynamic pricing strategies for products with high elasticity, identified through the analysis.</a:t>
            </a:r>
          </a:p>
        </p:txBody>
      </p:sp>
    </p:spTree>
    <p:extLst>
      <p:ext uri="{BB962C8B-B14F-4D97-AF65-F5344CB8AC3E}">
        <p14:creationId xmlns:p14="http://schemas.microsoft.com/office/powerpoint/2010/main" val="50265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Motivation</a:t>
            </a:r>
          </a:p>
        </p:txBody>
      </p:sp>
      <p:sp>
        <p:nvSpPr>
          <p:cNvPr id="3" name="Content Placeholder 2"/>
          <p:cNvSpPr>
            <a:spLocks noGrp="1"/>
          </p:cNvSpPr>
          <p:nvPr>
            <p:ph idx="1"/>
          </p:nvPr>
        </p:nvSpPr>
        <p:spPr>
          <a:xfrm>
            <a:off x="3859329" y="394250"/>
            <a:ext cx="7315200" cy="5120640"/>
          </a:xfrm>
        </p:spPr>
        <p:txBody>
          <a:bodyPr/>
          <a:lstStyle/>
          <a:p>
            <a:pPr algn="just"/>
            <a:r>
              <a:rPr lang="en-US" sz="1800" dirty="0"/>
              <a:t>A sales forecast is a prediction of future sales revenue based on historical data, industry trends, and the status of the current sales pipeline. Businesses use the sales forecast to estimate weekly, monthly, quarterly, and annual sales totals. It is extremely important for a company to make an accurate sales forecast as it adds value across an organization and helps the different verticals to chalk out their future course of action. </a:t>
            </a:r>
          </a:p>
          <a:p>
            <a:pPr algn="just"/>
            <a:r>
              <a:rPr lang="en-US" sz="1800" dirty="0"/>
              <a:t>Forecasting helps an organization plan its sales operations by region and provides valuable insights to the supply chain team regarding the procurement of goods and materials. An accurate sales forecast process has many benefits which include improved decision-making about the future and reduction of sales pipeline and forecast risks. Moreover, it helps to reduce the time spent in planning territory coverage and establish benchmarks that can be used to assess trends in the future.</a:t>
            </a:r>
            <a:endParaRPr lang="en-US" dirty="0"/>
          </a:p>
        </p:txBody>
      </p:sp>
      <p:pic>
        <p:nvPicPr>
          <p:cNvPr id="4" name="Picture 3"/>
          <p:cNvPicPr>
            <a:picLocks noChangeAspect="1"/>
          </p:cNvPicPr>
          <p:nvPr/>
        </p:nvPicPr>
        <p:blipFill>
          <a:blip r:embed="rId2"/>
          <a:stretch>
            <a:fillRect/>
          </a:stretch>
        </p:blipFill>
        <p:spPr>
          <a:xfrm>
            <a:off x="6829273" y="4844937"/>
            <a:ext cx="1929716" cy="1924257"/>
          </a:xfrm>
          <a:prstGeom prst="rect">
            <a:avLst/>
          </a:prstGeom>
          <a:effectLst>
            <a:softEdge rad="31750"/>
          </a:effectLst>
        </p:spPr>
      </p:pic>
    </p:spTree>
    <p:extLst>
      <p:ext uri="{BB962C8B-B14F-4D97-AF65-F5344CB8AC3E}">
        <p14:creationId xmlns:p14="http://schemas.microsoft.com/office/powerpoint/2010/main" val="257063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Approach</a:t>
            </a:r>
          </a:p>
        </p:txBody>
      </p:sp>
      <p:sp>
        <p:nvSpPr>
          <p:cNvPr id="3" name="Content Placeholder 2"/>
          <p:cNvSpPr>
            <a:spLocks noGrp="1"/>
          </p:cNvSpPr>
          <p:nvPr>
            <p:ph idx="1"/>
          </p:nvPr>
        </p:nvSpPr>
        <p:spPr>
          <a:xfrm>
            <a:off x="3879207" y="770021"/>
            <a:ext cx="7315200" cy="5556633"/>
          </a:xfrm>
        </p:spPr>
        <p:txBody>
          <a:bodyPr>
            <a:normAutofit/>
          </a:bodyPr>
          <a:lstStyle/>
          <a:p>
            <a:pPr algn="just"/>
            <a:r>
              <a:rPr lang="en-US" sz="2400" b="1" dirty="0"/>
              <a:t>Dataset Exploration and Preprocessing:</a:t>
            </a:r>
          </a:p>
          <a:p>
            <a:pPr lvl="1" algn="just">
              <a:lnSpc>
                <a:spcPct val="100000"/>
              </a:lnSpc>
            </a:pPr>
            <a:r>
              <a:rPr lang="en-US" dirty="0"/>
              <a:t>The analysis begins with importing data from the 'SuperKart.csv' file using panda’s library. This dataset contains 8,763 records across 12 columns.</a:t>
            </a:r>
          </a:p>
          <a:p>
            <a:pPr lvl="1" algn="just">
              <a:lnSpc>
                <a:spcPct val="100000"/>
              </a:lnSpc>
            </a:pPr>
            <a:r>
              <a:rPr lang="en-US" dirty="0"/>
              <a:t>There are 16 different product types and fruits and vegetables have been sold the highest number of times (1249).</a:t>
            </a:r>
          </a:p>
          <a:p>
            <a:pPr lvl="1" algn="just">
              <a:lnSpc>
                <a:spcPct val="100000"/>
              </a:lnSpc>
            </a:pPr>
            <a:r>
              <a:rPr lang="en-US" dirty="0"/>
              <a:t>There are 4 unique stores in the dataset.</a:t>
            </a:r>
          </a:p>
          <a:p>
            <a:pPr lvl="1" algn="just">
              <a:lnSpc>
                <a:spcPct val="100000"/>
              </a:lnSpc>
            </a:pPr>
            <a:r>
              <a:rPr lang="en-US" dirty="0"/>
              <a:t>The revenue generated from the sale of a particular product at a certain outlet varies from 33 to 8000 with 50% of the values lying above 2762.</a:t>
            </a:r>
          </a:p>
          <a:p>
            <a:pPr lvl="1" algn="just">
              <a:lnSpc>
                <a:spcPct val="100000"/>
              </a:lnSpc>
            </a:pPr>
            <a:r>
              <a:rPr lang="en-US" dirty="0"/>
              <a:t>The 75th percentile of Store_Id is 0. It indicates that the vast majority of these stores doesn't have unique identifier.</a:t>
            </a:r>
          </a:p>
          <a:p>
            <a:pPr lvl="1" algn="just"/>
            <a:r>
              <a:rPr lang="en-US" dirty="0"/>
              <a:t>The mean store sales is approx. USD 34,640, whereas the median of the store sales is approx. USD 34,523. This indicates that the Product_Store_Sales_Total distribution is only slightly skewed towards the right side.</a:t>
            </a:r>
          </a:p>
          <a:p>
            <a:pPr lvl="1" algn="just"/>
            <a:endParaRPr lang="en-US" dirty="0"/>
          </a:p>
        </p:txBody>
      </p:sp>
    </p:spTree>
    <p:extLst>
      <p:ext uri="{BB962C8B-B14F-4D97-AF65-F5344CB8AC3E}">
        <p14:creationId xmlns:p14="http://schemas.microsoft.com/office/powerpoint/2010/main" val="98806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a:t>
            </a:r>
          </a:p>
        </p:txBody>
      </p:sp>
      <p:sp>
        <p:nvSpPr>
          <p:cNvPr id="3" name="Content Placeholder 2"/>
          <p:cNvSpPr>
            <a:spLocks noGrp="1"/>
          </p:cNvSpPr>
          <p:nvPr>
            <p:ph idx="1"/>
          </p:nvPr>
        </p:nvSpPr>
        <p:spPr>
          <a:xfrm>
            <a:off x="3879207" y="346510"/>
            <a:ext cx="7315200" cy="5556633"/>
          </a:xfrm>
        </p:spPr>
        <p:txBody>
          <a:bodyPr>
            <a:normAutofit/>
          </a:bodyPr>
          <a:lstStyle/>
          <a:p>
            <a:pPr algn="just"/>
            <a:r>
              <a:rPr lang="en-US" dirty="0"/>
              <a:t>The revenue generated from each product at a particular store is normally distributed with mean and median lying around 3500 as shown below.</a:t>
            </a:r>
          </a:p>
          <a:p>
            <a:pPr lvl="1" algn="just"/>
            <a:endParaRPr lang="en-US" dirty="0"/>
          </a:p>
          <a:p>
            <a:pPr lvl="1" algn="just"/>
            <a:endParaRPr lang="en-US" dirty="0"/>
          </a:p>
          <a:p>
            <a:pPr lvl="1" algn="just"/>
            <a:endParaRPr lang="en-US" dirty="0"/>
          </a:p>
          <a:p>
            <a:pPr lvl="1" algn="just"/>
            <a:endParaRPr lang="en-US" dirty="0"/>
          </a:p>
          <a:p>
            <a:pPr marL="0" lvl="0" indent="0" algn="just">
              <a:buNone/>
            </a:pPr>
            <a:endParaRPr lang="en-US" dirty="0"/>
          </a:p>
          <a:p>
            <a:pPr lvl="0" algn="just"/>
            <a:r>
              <a:rPr lang="en-US" dirty="0"/>
              <a:t>Around 56% of the products are having low sugar followed by 27% products which are having regular sugar content.</a:t>
            </a:r>
            <a:r>
              <a:rPr lang="en-US" sz="2400" dirty="0"/>
              <a:t> </a:t>
            </a:r>
            <a:r>
              <a:rPr lang="en-US" dirty="0"/>
              <a:t>Around 17% of the products are having no sugar content.</a:t>
            </a:r>
            <a:endParaRPr lang="en-US" sz="2400" dirty="0"/>
          </a:p>
          <a:p>
            <a:pPr marL="502920" lvl="1" indent="0" algn="just">
              <a:buNone/>
            </a:pPr>
            <a:endParaRPr lang="en-US" dirty="0"/>
          </a:p>
          <a:p>
            <a:pPr lvl="1" algn="just"/>
            <a:endParaRPr lang="en-US" dirty="0"/>
          </a:p>
          <a:p>
            <a:pPr lvl="1" algn="just"/>
            <a:endParaRPr lang="en-US" dirty="0"/>
          </a:p>
          <a:p>
            <a:pPr lvl="1" algn="just"/>
            <a:endParaRPr lang="en-US" dirty="0"/>
          </a:p>
        </p:txBody>
      </p:sp>
      <p:pic>
        <p:nvPicPr>
          <p:cNvPr id="5" name="Picture 4"/>
          <p:cNvPicPr/>
          <p:nvPr/>
        </p:nvPicPr>
        <p:blipFill>
          <a:blip r:embed="rId3"/>
          <a:stretch>
            <a:fillRect/>
          </a:stretch>
        </p:blipFill>
        <p:spPr>
          <a:xfrm>
            <a:off x="5723164" y="1347537"/>
            <a:ext cx="3478587" cy="2004627"/>
          </a:xfrm>
          <a:prstGeom prst="rect">
            <a:avLst/>
          </a:prstGeom>
        </p:spPr>
      </p:pic>
      <p:pic>
        <p:nvPicPr>
          <p:cNvPr id="6" name="Picture 5"/>
          <p:cNvPicPr/>
          <p:nvPr/>
        </p:nvPicPr>
        <p:blipFill>
          <a:blip r:embed="rId4"/>
          <a:stretch>
            <a:fillRect/>
          </a:stretch>
        </p:blipFill>
        <p:spPr>
          <a:xfrm>
            <a:off x="6448927" y="4389120"/>
            <a:ext cx="2030930" cy="2468880"/>
          </a:xfrm>
          <a:prstGeom prst="rect">
            <a:avLst/>
          </a:prstGeom>
        </p:spPr>
      </p:pic>
    </p:spTree>
    <p:extLst>
      <p:ext uri="{BB962C8B-B14F-4D97-AF65-F5344CB8AC3E}">
        <p14:creationId xmlns:p14="http://schemas.microsoft.com/office/powerpoint/2010/main" val="333877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a:t>
            </a:r>
          </a:p>
        </p:txBody>
      </p:sp>
      <p:sp>
        <p:nvSpPr>
          <p:cNvPr id="3" name="Content Placeholder 2"/>
          <p:cNvSpPr>
            <a:spLocks noGrp="1"/>
          </p:cNvSpPr>
          <p:nvPr>
            <p:ph idx="1"/>
          </p:nvPr>
        </p:nvSpPr>
        <p:spPr>
          <a:xfrm>
            <a:off x="3879206" y="646111"/>
            <a:ext cx="7315200" cy="5556633"/>
          </a:xfrm>
        </p:spPr>
        <p:txBody>
          <a:bodyPr>
            <a:normAutofit/>
          </a:bodyPr>
          <a:lstStyle/>
          <a:p>
            <a:pPr lvl="0" algn="just"/>
            <a:r>
              <a:rPr lang="en-US" dirty="0"/>
              <a:t>Fruits and vegetables (14%) and Snack Foods (13%) have been bought the highest number of times from all the stores combined.</a:t>
            </a:r>
          </a:p>
          <a:p>
            <a:pPr lvl="0" algn="just"/>
            <a:r>
              <a:rPr lang="en-US" dirty="0"/>
              <a:t>Seafood (1%) has been bought the lowest number of times.</a:t>
            </a:r>
          </a:p>
          <a:p>
            <a:pPr lvl="0" algn="just"/>
            <a:r>
              <a:rPr lang="en-US" dirty="0"/>
              <a:t>The highest product type which is Fruits and Vegetables is 14 times of the lowest product type which is sea food.</a:t>
            </a:r>
          </a:p>
          <a:p>
            <a:pPr lvl="1" algn="just"/>
            <a:endParaRPr lang="en-US" dirty="0"/>
          </a:p>
          <a:p>
            <a:pPr lvl="1" algn="just"/>
            <a:endParaRPr lang="en-US" dirty="0"/>
          </a:p>
          <a:p>
            <a:pPr lvl="1" algn="just"/>
            <a:endParaRPr lang="en-US" dirty="0"/>
          </a:p>
          <a:p>
            <a:pPr lvl="1" algn="just"/>
            <a:endParaRPr lang="en-US" dirty="0"/>
          </a:p>
          <a:p>
            <a:pPr marL="0" lvl="0" indent="0" algn="just">
              <a:buNone/>
            </a:pPr>
            <a:endParaRPr lang="en-US" dirty="0"/>
          </a:p>
          <a:p>
            <a:pPr marL="502920" lvl="1" indent="0" algn="just">
              <a:buNone/>
            </a:pPr>
            <a:endParaRPr lang="en-US" dirty="0"/>
          </a:p>
          <a:p>
            <a:pPr lvl="1" algn="just"/>
            <a:endParaRPr lang="en-US" dirty="0"/>
          </a:p>
          <a:p>
            <a:pPr lvl="1" algn="just"/>
            <a:endParaRPr lang="en-US" dirty="0"/>
          </a:p>
          <a:p>
            <a:pPr lvl="1" algn="just"/>
            <a:endParaRPr lang="en-US" dirty="0"/>
          </a:p>
        </p:txBody>
      </p:sp>
      <p:pic>
        <p:nvPicPr>
          <p:cNvPr id="7" name="Picture 6"/>
          <p:cNvPicPr/>
          <p:nvPr/>
        </p:nvPicPr>
        <p:blipFill>
          <a:blip r:embed="rId3"/>
          <a:stretch>
            <a:fillRect/>
          </a:stretch>
        </p:blipFill>
        <p:spPr>
          <a:xfrm>
            <a:off x="4846625" y="3522846"/>
            <a:ext cx="5380363" cy="2573354"/>
          </a:xfrm>
          <a:prstGeom prst="rect">
            <a:avLst/>
          </a:prstGeom>
        </p:spPr>
      </p:pic>
    </p:spTree>
    <p:extLst>
      <p:ext uri="{BB962C8B-B14F-4D97-AF65-F5344CB8AC3E}">
        <p14:creationId xmlns:p14="http://schemas.microsoft.com/office/powerpoint/2010/main" val="121722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a:t>
            </a:r>
          </a:p>
        </p:txBody>
      </p:sp>
      <p:sp>
        <p:nvSpPr>
          <p:cNvPr id="3" name="Content Placeholder 2"/>
          <p:cNvSpPr>
            <a:spLocks noGrp="1"/>
          </p:cNvSpPr>
          <p:nvPr>
            <p:ph idx="1"/>
          </p:nvPr>
        </p:nvSpPr>
        <p:spPr>
          <a:xfrm>
            <a:off x="3750355" y="1301367"/>
            <a:ext cx="7315200" cy="5556633"/>
          </a:xfrm>
        </p:spPr>
        <p:txBody>
          <a:bodyPr>
            <a:normAutofit lnSpcReduction="10000"/>
          </a:bodyPr>
          <a:lstStyle/>
          <a:p>
            <a:pPr algn="just"/>
            <a:r>
              <a:rPr lang="en-US" dirty="0"/>
              <a:t>Let’s the relationship among different variables. The heat map is shown below:</a:t>
            </a:r>
          </a:p>
          <a:p>
            <a:pPr lvl="1" algn="just"/>
            <a:endParaRPr lang="en-US" dirty="0"/>
          </a:p>
          <a:p>
            <a:pPr marL="502920" lvl="1" indent="0" algn="just">
              <a:buNone/>
            </a:pPr>
            <a:endParaRPr lang="en-US" dirty="0"/>
          </a:p>
          <a:p>
            <a:pPr marL="502920" lvl="1" indent="0" algn="just">
              <a:buNone/>
            </a:pPr>
            <a:endParaRPr lang="en-US" dirty="0"/>
          </a:p>
          <a:p>
            <a:pPr marL="502920" lvl="1" indent="0" algn="just">
              <a:buNone/>
            </a:pPr>
            <a:endParaRPr lang="en-US" dirty="0"/>
          </a:p>
          <a:p>
            <a:pPr marL="502920" lvl="1" indent="0" algn="just">
              <a:buNone/>
            </a:pPr>
            <a:endParaRPr lang="en-US" dirty="0"/>
          </a:p>
          <a:p>
            <a:pPr marL="502920" lvl="1" indent="0" algn="just">
              <a:buNone/>
            </a:pPr>
            <a:endParaRPr lang="en-US" dirty="0"/>
          </a:p>
          <a:p>
            <a:pPr marL="502920" lvl="1" indent="0" algn="just">
              <a:buNone/>
            </a:pPr>
            <a:endParaRPr lang="en-US" dirty="0"/>
          </a:p>
          <a:p>
            <a:pPr marL="502920" lvl="1" indent="0" algn="just">
              <a:buNone/>
            </a:pPr>
            <a:endParaRPr lang="en-US" dirty="0"/>
          </a:p>
          <a:p>
            <a:pPr lvl="0" algn="just"/>
            <a:r>
              <a:rPr lang="en-US" dirty="0"/>
              <a:t>Product weight and product MRP are highly correlated with our target variable i.e Product_Store_Sales_Total.</a:t>
            </a:r>
            <a:endParaRPr lang="en-US" sz="2400" dirty="0"/>
          </a:p>
          <a:p>
            <a:pPr lvl="0" algn="just"/>
            <a:r>
              <a:rPr lang="en-US" dirty="0"/>
              <a:t>Product weight and product MRP are moderately correlated with each other.</a:t>
            </a:r>
            <a:endParaRPr lang="en-US" sz="2400" dirty="0"/>
          </a:p>
          <a:p>
            <a:pPr lvl="0" algn="just"/>
            <a:r>
              <a:rPr lang="en-US" dirty="0"/>
              <a:t>There is not much correlation among the rest of the variables.</a:t>
            </a:r>
            <a:endParaRPr lang="en-US" sz="2400" dirty="0"/>
          </a:p>
          <a:p>
            <a:pPr lvl="0" algn="just"/>
            <a:r>
              <a:rPr lang="en-US" dirty="0"/>
              <a:t>Store_Establishment_Year is highly negatively correlated with our target variable i.e Product_Store_Sales_Total.</a:t>
            </a:r>
            <a:endParaRPr lang="en-US" sz="2400" dirty="0"/>
          </a:p>
          <a:p>
            <a:pPr marL="502920" lvl="1" indent="0" algn="just">
              <a:buNone/>
            </a:pPr>
            <a:endParaRPr lang="en-US" dirty="0"/>
          </a:p>
          <a:p>
            <a:pPr lvl="1" algn="just"/>
            <a:endParaRPr lang="en-US" dirty="0"/>
          </a:p>
          <a:p>
            <a:pPr lvl="1" algn="just"/>
            <a:endParaRPr lang="en-US" dirty="0"/>
          </a:p>
          <a:p>
            <a:pPr lvl="1" algn="just"/>
            <a:endParaRPr lang="en-US" dirty="0"/>
          </a:p>
        </p:txBody>
      </p:sp>
      <p:pic>
        <p:nvPicPr>
          <p:cNvPr id="5" name="Picture 4"/>
          <p:cNvPicPr/>
          <p:nvPr/>
        </p:nvPicPr>
        <p:blipFill>
          <a:blip r:embed="rId3"/>
          <a:stretch>
            <a:fillRect/>
          </a:stretch>
        </p:blipFill>
        <p:spPr>
          <a:xfrm>
            <a:off x="5383153" y="1427237"/>
            <a:ext cx="3780098" cy="2374742"/>
          </a:xfrm>
          <a:prstGeom prst="rect">
            <a:avLst/>
          </a:prstGeom>
        </p:spPr>
      </p:pic>
    </p:spTree>
    <p:extLst>
      <p:ext uri="{BB962C8B-B14F-4D97-AF65-F5344CB8AC3E}">
        <p14:creationId xmlns:p14="http://schemas.microsoft.com/office/powerpoint/2010/main" val="282766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a:t>
            </a:r>
          </a:p>
        </p:txBody>
      </p:sp>
      <p:sp>
        <p:nvSpPr>
          <p:cNvPr id="3" name="Content Placeholder 2"/>
          <p:cNvSpPr>
            <a:spLocks noGrp="1"/>
          </p:cNvSpPr>
          <p:nvPr>
            <p:ph idx="1"/>
          </p:nvPr>
        </p:nvSpPr>
        <p:spPr>
          <a:xfrm>
            <a:off x="3817731" y="646111"/>
            <a:ext cx="7315200" cy="5556633"/>
          </a:xfrm>
        </p:spPr>
        <p:txBody>
          <a:bodyPr>
            <a:normAutofit/>
          </a:bodyPr>
          <a:lstStyle/>
          <a:p>
            <a:pPr algn="just"/>
            <a:r>
              <a:rPr lang="en-US" dirty="0"/>
              <a:t>So far we have done lots of exploratory data analysis let’s prepare the data for machine learning models.</a:t>
            </a:r>
          </a:p>
          <a:p>
            <a:pPr lvl="0" algn="just"/>
            <a:r>
              <a:rPr lang="en-US" dirty="0"/>
              <a:t>We want to forecast the Product_Store_Sales_Total.</a:t>
            </a:r>
          </a:p>
          <a:p>
            <a:pPr lvl="0" algn="just"/>
            <a:r>
              <a:rPr lang="en-US" dirty="0"/>
              <a:t>Let’s encode categorical features and drop the unnecessary columns</a:t>
            </a:r>
          </a:p>
          <a:p>
            <a:pPr lvl="0" algn="just"/>
            <a:r>
              <a:rPr lang="en-US" dirty="0"/>
              <a:t>Let’s split the data into train and test data.</a:t>
            </a:r>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p:txBody>
      </p:sp>
      <p:pic>
        <p:nvPicPr>
          <p:cNvPr id="6" name="Picture 5"/>
          <p:cNvPicPr/>
          <p:nvPr/>
        </p:nvPicPr>
        <p:blipFill>
          <a:blip r:embed="rId3"/>
          <a:stretch>
            <a:fillRect/>
          </a:stretch>
        </p:blipFill>
        <p:spPr>
          <a:xfrm>
            <a:off x="4346608" y="3501429"/>
            <a:ext cx="6433686" cy="2555349"/>
          </a:xfrm>
          <a:prstGeom prst="rect">
            <a:avLst/>
          </a:prstGeom>
        </p:spPr>
      </p:pic>
    </p:spTree>
    <p:extLst>
      <p:ext uri="{BB962C8B-B14F-4D97-AF65-F5344CB8AC3E}">
        <p14:creationId xmlns:p14="http://schemas.microsoft.com/office/powerpoint/2010/main" val="345767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a:t>
            </a:r>
          </a:p>
        </p:txBody>
      </p:sp>
      <p:sp>
        <p:nvSpPr>
          <p:cNvPr id="3" name="Content Placeholder 2"/>
          <p:cNvSpPr>
            <a:spLocks noGrp="1"/>
          </p:cNvSpPr>
          <p:nvPr>
            <p:ph idx="1"/>
          </p:nvPr>
        </p:nvSpPr>
        <p:spPr>
          <a:xfrm>
            <a:off x="3750354" y="1330243"/>
            <a:ext cx="7315200" cy="5556633"/>
          </a:xfrm>
        </p:spPr>
        <p:txBody>
          <a:bodyPr>
            <a:normAutofit/>
          </a:bodyPr>
          <a:lstStyle/>
          <a:p>
            <a:pPr algn="just"/>
            <a:r>
              <a:rPr lang="en-US" b="1" dirty="0"/>
              <a:t>Building ML Models:</a:t>
            </a:r>
          </a:p>
          <a:p>
            <a:pPr lvl="1" algn="just"/>
            <a:r>
              <a:rPr lang="en-US" b="1" dirty="0"/>
              <a:t>Linear Regression: </a:t>
            </a:r>
            <a:r>
              <a:rPr lang="en-US" dirty="0"/>
              <a:t>After fitting the training data into the linear regression model the model has been tested on the test dataset, which was splitted above in the data preprocessing section. After testing the model the results are quite promising as shown below.</a:t>
            </a:r>
          </a:p>
          <a:p>
            <a:pPr lvl="1" algn="just"/>
            <a:endParaRPr lang="en-US" dirty="0"/>
          </a:p>
          <a:p>
            <a:pPr marL="502920" lvl="1" indent="0" algn="just">
              <a:buNone/>
            </a:pPr>
            <a:endParaRPr lang="en-US" dirty="0"/>
          </a:p>
          <a:p>
            <a:pPr lvl="1" algn="just"/>
            <a:endParaRPr lang="en-US" dirty="0"/>
          </a:p>
          <a:p>
            <a:pPr lvl="1" algn="just"/>
            <a:endParaRPr lang="en-US" dirty="0"/>
          </a:p>
          <a:p>
            <a:pPr lvl="1" algn="just"/>
            <a:r>
              <a:rPr lang="en-US" b="1" dirty="0"/>
              <a:t>Random Forest Regressor:</a:t>
            </a:r>
            <a:r>
              <a:rPr lang="en-US" dirty="0"/>
              <a:t> After fitting the training data into the linear regression model the model has been tested on the test dataset, which was splitted above in the data preprocessing section. After testing the model the results are quite promising as shown below.</a:t>
            </a:r>
          </a:p>
          <a:p>
            <a:pPr lvl="1" algn="just"/>
            <a:endParaRPr lang="en-US" dirty="0"/>
          </a:p>
          <a:p>
            <a:pPr lvl="1"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p:txBody>
      </p:sp>
      <p:pic>
        <p:nvPicPr>
          <p:cNvPr id="5" name="Picture 4"/>
          <p:cNvPicPr/>
          <p:nvPr/>
        </p:nvPicPr>
        <p:blipFill>
          <a:blip r:embed="rId3"/>
          <a:stretch>
            <a:fillRect/>
          </a:stretch>
        </p:blipFill>
        <p:spPr>
          <a:xfrm>
            <a:off x="5170939" y="2444818"/>
            <a:ext cx="5628606" cy="635267"/>
          </a:xfrm>
          <a:prstGeom prst="rect">
            <a:avLst/>
          </a:prstGeom>
          <a:effectLst>
            <a:glow rad="101600">
              <a:schemeClr val="accent1">
                <a:satMod val="175000"/>
                <a:alpha val="40000"/>
              </a:schemeClr>
            </a:glow>
          </a:effectLst>
        </p:spPr>
      </p:pic>
      <p:pic>
        <p:nvPicPr>
          <p:cNvPr id="7" name="Picture 6"/>
          <p:cNvPicPr/>
          <p:nvPr/>
        </p:nvPicPr>
        <p:blipFill>
          <a:blip r:embed="rId4"/>
          <a:stretch>
            <a:fillRect/>
          </a:stretch>
        </p:blipFill>
        <p:spPr>
          <a:xfrm>
            <a:off x="5170939" y="5018366"/>
            <a:ext cx="5628606" cy="631663"/>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309242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084641" cy="4601183"/>
          </a:xfrm>
        </p:spPr>
        <p:txBody>
          <a:bodyPr>
            <a:normAutofit/>
          </a:bodyPr>
          <a:lstStyle/>
          <a:p>
            <a:r>
              <a:rPr lang="en-US" sz="4000" b="1" dirty="0"/>
              <a:t>Comparison b/w models</a:t>
            </a:r>
          </a:p>
        </p:txBody>
      </p:sp>
      <p:sp>
        <p:nvSpPr>
          <p:cNvPr id="3" name="Content Placeholder 2"/>
          <p:cNvSpPr>
            <a:spLocks noGrp="1"/>
          </p:cNvSpPr>
          <p:nvPr>
            <p:ph idx="1"/>
          </p:nvPr>
        </p:nvSpPr>
        <p:spPr>
          <a:xfrm>
            <a:off x="3702227" y="820104"/>
            <a:ext cx="7315200" cy="5556633"/>
          </a:xfrm>
        </p:spPr>
        <p:txBody>
          <a:bodyPr>
            <a:normAutofit/>
          </a:bodyPr>
          <a:lstStyle/>
          <a:p>
            <a:pPr lvl="0" algn="just"/>
            <a:r>
              <a:rPr lang="en-US" b="1" dirty="0"/>
              <a:t>Lower RMSE:</a:t>
            </a:r>
            <a:r>
              <a:rPr lang="en-US" dirty="0"/>
              <a:t> The Random Forest model's lower RMSE compared to the Linear Regression model indicates that it is making more accurate predictions. Since RMSE penalizes larger errors more severely, this also suggests that the Random Forest model has fewer large errors in its predictions than the Linear Regression model.</a:t>
            </a:r>
          </a:p>
          <a:p>
            <a:pPr lvl="0" algn="just"/>
            <a:r>
              <a:rPr lang="en-US" b="1" dirty="0"/>
              <a:t>Higher R^2 Score:</a:t>
            </a:r>
            <a:r>
              <a:rPr lang="en-US" dirty="0"/>
              <a:t> An R^2 score of over 90% is typically considered very high and indicates that the model's predictions closely match the observed data.</a:t>
            </a:r>
          </a:p>
          <a:p>
            <a:pPr lvl="0" algn="just"/>
            <a:r>
              <a:rPr lang="en-US" b="1" dirty="0"/>
              <a:t>Model Comparison:</a:t>
            </a:r>
            <a:r>
              <a:rPr lang="en-US" dirty="0"/>
              <a:t> When comparing the two models, the Random Forest Regression not only has a higher R^2 score but also a lower RMSE, which generally suggests that it is the better model for this problem.</a:t>
            </a:r>
          </a:p>
        </p:txBody>
      </p:sp>
    </p:spTree>
    <p:extLst>
      <p:ext uri="{BB962C8B-B14F-4D97-AF65-F5344CB8AC3E}">
        <p14:creationId xmlns:p14="http://schemas.microsoft.com/office/powerpoint/2010/main" val="312743583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573</TotalTime>
  <Words>871</Words>
  <Application>Microsoft Office PowerPoint</Application>
  <PresentationFormat>Widescreen</PresentationFormat>
  <Paragraphs>86</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Corbel</vt:lpstr>
      <vt:lpstr>Wingdings 2</vt:lpstr>
      <vt:lpstr>Frame</vt:lpstr>
      <vt:lpstr>    Superkart sales forecast </vt:lpstr>
      <vt:lpstr>Motivation</vt:lpstr>
      <vt:lpstr>Approach</vt:lpstr>
      <vt:lpstr>Cont.</vt:lpstr>
      <vt:lpstr>Cont.</vt:lpstr>
      <vt:lpstr>Cont.</vt:lpstr>
      <vt:lpstr>Cont.</vt:lpstr>
      <vt:lpstr>Cont.</vt:lpstr>
      <vt:lpstr>Comparison b/w models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Chest X-Ray Classification</dc:title>
  <dc:creator>hp</dc:creator>
  <cp:lastModifiedBy>RITA NKEZI</cp:lastModifiedBy>
  <cp:revision>29</cp:revision>
  <dcterms:created xsi:type="dcterms:W3CDTF">2023-12-06T05:15:26Z</dcterms:created>
  <dcterms:modified xsi:type="dcterms:W3CDTF">2024-01-02T17:59:43Z</dcterms:modified>
</cp:coreProperties>
</file>