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82" r:id="rId2"/>
    <p:sldId id="292" r:id="rId3"/>
    <p:sldId id="298" r:id="rId4"/>
    <p:sldId id="283" r:id="rId5"/>
    <p:sldId id="291" r:id="rId6"/>
    <p:sldId id="300" r:id="rId7"/>
    <p:sldId id="293" r:id="rId8"/>
    <p:sldId id="284" r:id="rId9"/>
    <p:sldId id="294" r:id="rId10"/>
    <p:sldId id="295" r:id="rId11"/>
    <p:sldId id="299" r:id="rId12"/>
    <p:sldId id="285" r:id="rId13"/>
    <p:sldId id="296" r:id="rId14"/>
    <p:sldId id="25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34" autoAdjust="0"/>
    <p:restoredTop sz="94631" autoAdjust="0"/>
  </p:normalViewPr>
  <p:slideViewPr>
    <p:cSldViewPr snapToGrid="0">
      <p:cViewPr varScale="1">
        <p:scale>
          <a:sx n="133" d="100"/>
          <a:sy n="133" d="100"/>
        </p:scale>
        <p:origin x="224" y="9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8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ZA" smtClean="0"/>
              <a:t>2018/11/08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ZA" smtClean="0"/>
              <a:t>2018/11/08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Thank You</a:t>
            </a:r>
            <a:endParaRPr lang="en-ZA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Phone Number</a:t>
            </a:r>
            <a:endParaRPr lang="en-ZA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Email or Social Media Handle</a:t>
            </a:r>
            <a:endParaRPr lang="en-ZA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Company Website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A90A43-BEC4-4B20-96E2-797B03FB82F2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A2C2023-6C37-4611-ACAF-5F2060202836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06C51E8-C5C0-4672-B456-F44C69B074D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DE9AE8C-7574-4D45-B521-6B18054DA7C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EF240172-5930-4717-A0CD-A151075277D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7B4A83CE-8643-4697-94A9-C9F587F46E2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0A765A5-BBCE-405E-A4B3-80A660118E8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83656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12B8F0DB-CC25-4CE9-A68E-CAA2FD986AF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A058973-2DC9-4087-9D57-F1D779F56CC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641062D-3CD4-49D1-A621-331E2933340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F2C1E7C-A088-4772-84B3-15309BEADF7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CA52278A-6924-4F97-A196-AE30D3DACB7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03129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8663BD7B-5136-47ED-BE0A-C6C2F5622BD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6ABA22C7-C35B-4EC0-B7CE-54F9EEFCB71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6DAE4BC9-9CFF-4522-8216-651498F7A16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8E822AA0-FB3E-4051-AA1F-F51204BA02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5288A-D169-4374-BCFD-917DD04B2B1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CD5709C-84DE-45F3-AE9B-8B6FD7134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1250"/>
            <a:ext cx="5460114" cy="46657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6BB18B1-3B7F-4B18-A1C5-BB7DA443C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816" y="1511250"/>
            <a:ext cx="5460114" cy="46657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419BDFB-8FC0-4B89-A29A-8EAC95E9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511250"/>
            <a:ext cx="54849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E6C2CC0-9AB0-46E9-977A-EF923DCE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9334" y="1518287"/>
            <a:ext cx="54206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28DF954C-A51E-4242-B83E-A826008F5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9334" y="2486989"/>
            <a:ext cx="5432666" cy="37026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00E416E-6162-484A-BA4D-640FA830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2486989"/>
            <a:ext cx="5491215" cy="37026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02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8B59DDF-F2BC-491E-92E0-9D2C1398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31999"/>
            <a:ext cx="6544468" cy="55138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229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110E46C-B434-49FA-AA0E-D64E5786D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31999"/>
            <a:ext cx="6544468" cy="5513889"/>
          </a:xfrm>
          <a:prstGeom prst="roundRect">
            <a:avLst>
              <a:gd name="adj" fmla="val 5554"/>
            </a:avLst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8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9134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ZA" dirty="0"/>
              <a:t>Enter your caption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6" r:id="rId11"/>
    <p:sldLayoutId id="2147483657" r:id="rId12"/>
    <p:sldLayoutId id="2147483667" r:id="rId13"/>
    <p:sldLayoutId id="2147483668" r:id="rId14"/>
    <p:sldLayoutId id="2147483650" r:id="rId15"/>
    <p:sldLayoutId id="2147483652" r:id="rId16"/>
    <p:sldLayoutId id="2147483669" r:id="rId17"/>
    <p:sldLayoutId id="2147483671" r:id="rId18"/>
    <p:sldLayoutId id="2147483672" r:id="rId19"/>
    <p:sldLayoutId id="2147483670" r:id="rId20"/>
    <p:sldLayoutId id="2147483655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lide image">
            <a:extLst>
              <a:ext uri="{FF2B5EF4-FFF2-40B4-BE49-F238E27FC236}">
                <a16:creationId xmlns:a16="http://schemas.microsoft.com/office/drawing/2014/main" id="{FE5D908F-BAEF-2843-BC2F-691696E72E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5" name="TextBox 24" descr="Slide accent to title box">
            <a:extLst>
              <a:ext uri="{FF2B5EF4-FFF2-40B4-BE49-F238E27FC236}">
                <a16:creationId xmlns:a16="http://schemas.microsoft.com/office/drawing/2014/main" id="{7EF238CB-AB58-4787-8F9C-A1C16929A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3914775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93" y="3114635"/>
            <a:ext cx="4459766" cy="2514635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r>
              <a:rPr lang="en-ZA" dirty="0"/>
              <a:t>Piece of the </a:t>
            </a:r>
            <a:r>
              <a:rPr lang="en-ZA" dirty="0" err="1"/>
              <a:t>Py</a:t>
            </a:r>
            <a:endParaRPr lang="en-ZA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4285009"/>
            <a:ext cx="4000500" cy="690752"/>
          </a:xfrm>
        </p:spPr>
        <p:txBody>
          <a:bodyPr/>
          <a:lstStyle/>
          <a:p>
            <a:r>
              <a:rPr lang="en-ZA" dirty="0"/>
              <a:t>Analysis of House Prices in the U.S.</a:t>
            </a:r>
          </a:p>
          <a:p>
            <a:r>
              <a:rPr lang="en-ZA" dirty="0"/>
              <a:t>Group 3</a:t>
            </a:r>
          </a:p>
          <a:p>
            <a:r>
              <a:rPr lang="en-ZA" dirty="0"/>
              <a:t>November 10, 2018</a:t>
            </a:r>
          </a:p>
        </p:txBody>
      </p:sp>
      <p:sp>
        <p:nvSpPr>
          <p:cNvPr id="20" name="Isosceles Triangle 19" descr="Slide shadow to title box">
            <a:extLst>
              <a:ext uri="{FF2B5EF4-FFF2-40B4-BE49-F238E27FC236}">
                <a16:creationId xmlns:a16="http://schemas.microsoft.com/office/drawing/2014/main" id="{545D50A1-D634-4325-B06C-5450FDF7B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000837" y="562927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ZA" dirty="0"/>
              <a:t>Lorem ipsum dolor sit amet, consectetur adipiscing elit.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E0921D-4C1D-4106-9AC0-F73F30E8D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480079"/>
              </p:ext>
            </p:extLst>
          </p:nvPr>
        </p:nvGraphicFramePr>
        <p:xfrm>
          <a:off x="431801" y="1614845"/>
          <a:ext cx="11328401" cy="42120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18343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608292439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007882540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136644251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/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Vendors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Users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Consultants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Ad Buyers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Gross 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Company 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$6,750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$1,013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$33,750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$5,063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$135,000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$20,250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$270,000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$40,500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10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B5ACA79-4478-344C-9B6A-1E09E981F3C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5317CE-4679-0747-8C75-D055424F7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36AD2A-3AE5-E040-BCD1-50CE703B299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2E53D5-5F95-8446-8A04-B41A61A059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DA844-B5E4-184A-B89E-22907C72EBA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11</a:t>
            </a:fld>
            <a:endParaRPr lang="en-ZA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78C0E2F-2DA3-A543-BE2C-BB16043472E2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6A03C96-E070-3A4E-90AF-C696D97D6BA3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/>
      </p:sp>
    </p:spTree>
    <p:extLst>
      <p:ext uri="{BB962C8B-B14F-4D97-AF65-F5344CB8AC3E}">
        <p14:creationId xmlns:p14="http://schemas.microsoft.com/office/powerpoint/2010/main" val="1907525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Large image placeholder">
            <a:extLst>
              <a:ext uri="{FF2B5EF4-FFF2-40B4-BE49-F238E27FC236}">
                <a16:creationId xmlns:a16="http://schemas.microsoft.com/office/drawing/2014/main" id="{FB15BC12-29C3-3D4B-805A-8A860D70CA6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12</a:t>
            </a:fld>
            <a:endParaRPr lang="en-ZA" dirty="0"/>
          </a:p>
        </p:txBody>
      </p:sp>
      <p:sp>
        <p:nvSpPr>
          <p:cNvPr id="16" name="TextBox 15" descr="Accent design to caption block">
            <a:extLst>
              <a:ext uri="{FF2B5EF4-FFF2-40B4-BE49-F238E27FC236}">
                <a16:creationId xmlns:a16="http://schemas.microsoft.com/office/drawing/2014/main" id="{03888866-542D-43D4-BFE1-045D36351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4813138"/>
            <a:ext cx="691517" cy="1026777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dirty="0"/>
          </a:p>
        </p:txBody>
      </p:sp>
      <p:sp>
        <p:nvSpPr>
          <p:cNvPr id="17" name="Isosceles Triangle 16" descr="Shadow accent to title">
            <a:extLst>
              <a:ext uri="{FF2B5EF4-FFF2-40B4-BE49-F238E27FC236}">
                <a16:creationId xmlns:a16="http://schemas.microsoft.com/office/drawing/2014/main" id="{667AA2A8-C66E-4F4C-A6E7-E7ABCE7E9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463958" y="5610101"/>
            <a:ext cx="225306" cy="201048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D8744987-7958-44D9-AE6F-009CA4C08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686" y="5066452"/>
            <a:ext cx="5675313" cy="539345"/>
          </a:xfrm>
        </p:spPr>
        <p:txBody>
          <a:bodyPr/>
          <a:lstStyle/>
          <a:p>
            <a:r>
              <a:rPr lang="en-ZA" dirty="0"/>
              <a:t>Lorem ipsum dolor sit amet, consectetur adipiscing elit. </a:t>
            </a:r>
          </a:p>
        </p:txBody>
      </p:sp>
      <p:sp>
        <p:nvSpPr>
          <p:cNvPr id="19" name="Isosceles Triangle 18" descr="To shadow accent to title">
            <a:extLst>
              <a:ext uri="{FF2B5EF4-FFF2-40B4-BE49-F238E27FC236}">
                <a16:creationId xmlns:a16="http://schemas.microsoft.com/office/drawing/2014/main" id="{ABF5B12D-6F10-4377-9094-B3E79ECB1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 flipV="1">
            <a:off x="463958" y="4860371"/>
            <a:ext cx="225306" cy="201048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Image placeholder">
            <a:extLst>
              <a:ext uri="{FF2B5EF4-FFF2-40B4-BE49-F238E27FC236}">
                <a16:creationId xmlns:a16="http://schemas.microsoft.com/office/drawing/2014/main" id="{C4330FBA-FEA8-B941-8864-B3DEDDE804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8" name="TextBox 37" descr="Accent to title block">
            <a:extLst>
              <a:ext uri="{FF2B5EF4-FFF2-40B4-BE49-F238E27FC236}">
                <a16:creationId xmlns:a16="http://schemas.microsoft.com/office/drawing/2014/main" id="{B231FB9C-F234-41D0-A4CE-8C29A5F2F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54303" y="3842399"/>
            <a:ext cx="846997" cy="2200275"/>
          </a:xfrm>
          <a:custGeom>
            <a:avLst/>
            <a:gdLst>
              <a:gd name="connsiteX0" fmla="*/ 99480 w 846997"/>
              <a:gd name="connsiteY0" fmla="*/ 0 h 2200275"/>
              <a:gd name="connsiteX1" fmla="*/ 846997 w 846997"/>
              <a:gd name="connsiteY1" fmla="*/ 0 h 2200275"/>
              <a:gd name="connsiteX2" fmla="*/ 846997 w 846997"/>
              <a:gd name="connsiteY2" fmla="*/ 2200275 h 2200275"/>
              <a:gd name="connsiteX3" fmla="*/ 99480 w 846997"/>
              <a:gd name="connsiteY3" fmla="*/ 2200275 h 2200275"/>
              <a:gd name="connsiteX4" fmla="*/ 0 w 846997"/>
              <a:gd name="connsiteY4" fmla="*/ 2099942 h 2200275"/>
              <a:gd name="connsiteX5" fmla="*/ 0 w 846997"/>
              <a:gd name="connsiteY5" fmla="*/ 100333 h 2200275"/>
              <a:gd name="connsiteX6" fmla="*/ 99480 w 846997"/>
              <a:gd name="connsiteY6" fmla="*/ 0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997" h="2200275">
                <a:moveTo>
                  <a:pt x="99480" y="0"/>
                </a:moveTo>
                <a:lnTo>
                  <a:pt x="846997" y="0"/>
                </a:lnTo>
                <a:lnTo>
                  <a:pt x="846997" y="2200275"/>
                </a:lnTo>
                <a:lnTo>
                  <a:pt x="99480" y="2200275"/>
                </a:lnTo>
                <a:cubicBezTo>
                  <a:pt x="44539" y="2200275"/>
                  <a:pt x="0" y="2155354"/>
                  <a:pt x="0" y="2099942"/>
                </a:cubicBezTo>
                <a:lnTo>
                  <a:pt x="0" y="100333"/>
                </a:lnTo>
                <a:cubicBezTo>
                  <a:pt x="0" y="44921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dirty="0"/>
          </a:p>
        </p:txBody>
      </p:sp>
      <p:sp>
        <p:nvSpPr>
          <p:cNvPr id="35" name="Isosceles Triangle 34" descr="Shadow to title block">
            <a:extLst>
              <a:ext uri="{FF2B5EF4-FFF2-40B4-BE49-F238E27FC236}">
                <a16:creationId xmlns:a16="http://schemas.microsoft.com/office/drawing/2014/main" id="{FE193317-B8BD-46CA-B0A6-8A7511B08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59065" y="5556894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2" name="Freeform 5" descr="Solid accent block">
            <a:extLst>
              <a:ext uri="{FF2B5EF4-FFF2-40B4-BE49-F238E27FC236}">
                <a16:creationId xmlns:a16="http://schemas.microsoft.com/office/drawing/2014/main" id="{85E0D4E1-E389-4671-B0E7-165A10A05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257349" y="2355010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33" name="Freeform 5" descr="Hollow accent block">
            <a:extLst>
              <a:ext uri="{FF2B5EF4-FFF2-40B4-BE49-F238E27FC236}">
                <a16:creationId xmlns:a16="http://schemas.microsoft.com/office/drawing/2014/main" id="{8186FEAF-6E1E-4258-94C3-5C589D4B5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7C11A64B-7EA5-442C-8405-73273A5331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ZA" dirty="0"/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8512" y="3859066"/>
            <a:ext cx="218900" cy="2189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ZA" dirty="0"/>
              <a:t>April Hansson</a:t>
            </a:r>
          </a:p>
        </p:txBody>
      </p:sp>
      <p:pic>
        <p:nvPicPr>
          <p:cNvPr id="10" name="Graphic 9" descr="Smart Phone" title="Icon - Presenter Phone Number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78512" y="4223565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ZA" dirty="0"/>
              <a:t>+1 23 987 6554</a:t>
            </a:r>
          </a:p>
        </p:txBody>
      </p:sp>
      <p:pic>
        <p:nvPicPr>
          <p:cNvPr id="9" name="Graphic 8" descr="Envelope" title="Icon Presenter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78512" y="4615862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ZA" dirty="0"/>
              <a:t>april@www.proseware.com</a:t>
            </a:r>
          </a:p>
        </p:txBody>
      </p:sp>
      <p:pic>
        <p:nvPicPr>
          <p:cNvPr id="11" name="Graphic 10" descr="Link">
            <a:extLst>
              <a:ext uri="{FF2B5EF4-FFF2-40B4-BE49-F238E27FC236}">
                <a16:creationId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61653" y="4942435"/>
            <a:ext cx="244786" cy="244786"/>
          </a:xfrm>
          <a:prstGeom prst="rect">
            <a:avLst/>
          </a:prstGeo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3DBE4D9-1044-49A3-ABD5-477041FF2B6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ZA" dirty="0"/>
              <a:t>www.proseware.com</a:t>
            </a:r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u="sng" dirty="0">
                <a:solidFill>
                  <a:srgbClr val="0070C0"/>
                </a:solidFill>
              </a:rPr>
              <a:t>Template Editing Instructions and Feedback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0A2811-986E-4EBF-9612-8E79971C972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ivider slide image">
            <a:extLst>
              <a:ext uri="{FF2B5EF4-FFF2-40B4-BE49-F238E27FC236}">
                <a16:creationId xmlns:a16="http://schemas.microsoft.com/office/drawing/2014/main" id="{177FEC3E-B2FE-9045-8D49-89B1E3D20C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4" name="TextBox 23" descr="Accent piece to title box">
            <a:extLst>
              <a:ext uri="{FF2B5EF4-FFF2-40B4-BE49-F238E27FC236}">
                <a16:creationId xmlns:a16="http://schemas.microsoft.com/office/drawing/2014/main" id="{993B1474-02E3-4509-B5C5-84427653B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87102" y="2928857"/>
            <a:ext cx="804898" cy="3140150"/>
          </a:xfrm>
          <a:custGeom>
            <a:avLst/>
            <a:gdLst>
              <a:gd name="connsiteX0" fmla="*/ 99480 w 804898"/>
              <a:gd name="connsiteY0" fmla="*/ 0 h 3140150"/>
              <a:gd name="connsiteX1" fmla="*/ 804898 w 804898"/>
              <a:gd name="connsiteY1" fmla="*/ 0 h 3140150"/>
              <a:gd name="connsiteX2" fmla="*/ 804898 w 804898"/>
              <a:gd name="connsiteY2" fmla="*/ 357262 h 3140150"/>
              <a:gd name="connsiteX3" fmla="*/ 804898 w 804898"/>
              <a:gd name="connsiteY3" fmla="*/ 2782888 h 3140150"/>
              <a:gd name="connsiteX4" fmla="*/ 804898 w 804898"/>
              <a:gd name="connsiteY4" fmla="*/ 3140150 h 3140150"/>
              <a:gd name="connsiteX5" fmla="*/ 99480 w 804898"/>
              <a:gd name="connsiteY5" fmla="*/ 3140150 h 3140150"/>
              <a:gd name="connsiteX6" fmla="*/ 0 w 804898"/>
              <a:gd name="connsiteY6" fmla="*/ 3013250 h 3140150"/>
              <a:gd name="connsiteX7" fmla="*/ 0 w 804898"/>
              <a:gd name="connsiteY7" fmla="*/ 2655988 h 3140150"/>
              <a:gd name="connsiteX8" fmla="*/ 0 w 804898"/>
              <a:gd name="connsiteY8" fmla="*/ 484162 h 3140150"/>
              <a:gd name="connsiteX9" fmla="*/ 0 w 804898"/>
              <a:gd name="connsiteY9" fmla="*/ 126900 h 3140150"/>
              <a:gd name="connsiteX10" fmla="*/ 99480 w 804898"/>
              <a:gd name="connsiteY10" fmla="*/ 0 h 314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4898" h="3140150">
                <a:moveTo>
                  <a:pt x="99480" y="0"/>
                </a:moveTo>
                <a:lnTo>
                  <a:pt x="804898" y="0"/>
                </a:lnTo>
                <a:lnTo>
                  <a:pt x="804898" y="357262"/>
                </a:lnTo>
                <a:lnTo>
                  <a:pt x="804898" y="2782888"/>
                </a:lnTo>
                <a:lnTo>
                  <a:pt x="804898" y="3140150"/>
                </a:lnTo>
                <a:lnTo>
                  <a:pt x="99480" y="3140150"/>
                </a:lnTo>
                <a:cubicBezTo>
                  <a:pt x="44539" y="3140150"/>
                  <a:pt x="0" y="3083334"/>
                  <a:pt x="0" y="3013250"/>
                </a:cubicBezTo>
                <a:lnTo>
                  <a:pt x="0" y="2655988"/>
                </a:lnTo>
                <a:lnTo>
                  <a:pt x="0" y="484162"/>
                </a:lnTo>
                <a:lnTo>
                  <a:pt x="0" y="126900"/>
                </a:lnTo>
                <a:cubicBezTo>
                  <a:pt x="0" y="56816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dirty="0"/>
          </a:p>
        </p:txBody>
      </p:sp>
      <p:sp>
        <p:nvSpPr>
          <p:cNvPr id="18" name="Isosceles Triangle 17" descr="Shadow for title box">
            <a:extLst>
              <a:ext uri="{FF2B5EF4-FFF2-40B4-BE49-F238E27FC236}">
                <a16:creationId xmlns:a16="http://schemas.microsoft.com/office/drawing/2014/main" id="{FAB4748B-F532-4C70-827A-5FEA8C084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91864" y="5548307"/>
            <a:ext cx="450092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5293" y="2408157"/>
            <a:ext cx="4459766" cy="3146839"/>
          </a:xfrm>
        </p:spPr>
        <p:txBody>
          <a:bodyPr/>
          <a:lstStyle/>
          <a:p>
            <a:r>
              <a:rPr lang="en-ZA" dirty="0"/>
              <a:t>Executive Summary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15" name="Freeform 5" descr="Accent block">
            <a:extLst>
              <a:ext uri="{FF2B5EF4-FFF2-40B4-BE49-F238E27FC236}">
                <a16:creationId xmlns:a16="http://schemas.microsoft.com/office/drawing/2014/main" id="{7746F873-A4ED-4E4C-BB89-CA0FBB9E9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56656" y="5118766"/>
            <a:ext cx="751030" cy="65906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6" name="Freeform 5" descr="Hollow accent block">
            <a:extLst>
              <a:ext uri="{FF2B5EF4-FFF2-40B4-BE49-F238E27FC236}">
                <a16:creationId xmlns:a16="http://schemas.microsoft.com/office/drawing/2014/main" id="{E0D7A780-33BC-4E68-9763-AB62376D5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779027" y="1160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Analysis Goal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06D93-65F2-4552-88CF-83318CBE2CF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1" y="1007999"/>
            <a:ext cx="6354048" cy="5269244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The team wants to identify potential indicators of rising and falling home prices in the United States. As part of the analysis, the team will seek to answer: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What are the historical trends in housing prices?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What are potential indicators of housing prices? 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How well do the indicators correlate and indicated the direction of prices?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What will the homebuyers in our team do with this knowledge for their upcoming home purchase?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65088" lvl="1"/>
            <a:endParaRPr lang="en-US" sz="1800" dirty="0"/>
          </a:p>
        </p:txBody>
      </p:sp>
      <p:pic>
        <p:nvPicPr>
          <p:cNvPr id="14" name="Picture Placeholder 13" descr="Image plaeceholder left">
            <a:extLst>
              <a:ext uri="{FF2B5EF4-FFF2-40B4-BE49-F238E27FC236}">
                <a16:creationId xmlns:a16="http://schemas.microsoft.com/office/drawing/2014/main" id="{FEA01CFE-4F0B-CC44-BFE2-2E561B199D1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9" name="Picture Placeholder 18" descr="Image placeholder bottom">
            <a:extLst>
              <a:ext uri="{FF2B5EF4-FFF2-40B4-BE49-F238E27FC236}">
                <a16:creationId xmlns:a16="http://schemas.microsoft.com/office/drawing/2014/main" id="{0E34C8FB-E520-F145-92A4-42863771C42F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7" name="Picture Placeholder 16" descr="Image placeholder top">
            <a:extLst>
              <a:ext uri="{FF2B5EF4-FFF2-40B4-BE49-F238E27FC236}">
                <a16:creationId xmlns:a16="http://schemas.microsoft.com/office/drawing/2014/main" id="{893F9275-F9D8-C846-B8BE-3571B6BA9792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3</a:t>
            </a:fld>
            <a:endParaRPr lang="en-ZA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F542922-2642-6B44-A327-0CC4990727C8}"/>
              </a:ext>
            </a:extLst>
          </p:cNvPr>
          <p:cNvSpPr txBox="1">
            <a:spLocks/>
          </p:cNvSpPr>
          <p:nvPr/>
        </p:nvSpPr>
        <p:spPr>
          <a:xfrm>
            <a:off x="445161" y="3946173"/>
            <a:ext cx="5472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dirty="0"/>
              <a:t>Findings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DDC0C20-CF53-2443-B859-3B0B6CABE665}"/>
              </a:ext>
            </a:extLst>
          </p:cNvPr>
          <p:cNvSpPr txBox="1">
            <a:spLocks/>
          </p:cNvSpPr>
          <p:nvPr/>
        </p:nvSpPr>
        <p:spPr>
          <a:xfrm>
            <a:off x="444962" y="4522172"/>
            <a:ext cx="6354048" cy="41257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524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The performance of selected inputs to the model do seem to indicate the direction housing prices will move.</a:t>
            </a:r>
          </a:p>
          <a:p>
            <a:pPr marL="5524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However, it’s unclear if any input is to the model directly impacts the price of housing or indicates where prices will move.</a:t>
            </a:r>
          </a:p>
          <a:p>
            <a:pPr marL="65088"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26637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520" y="4099560"/>
            <a:ext cx="5472000" cy="432000"/>
          </a:xfrm>
        </p:spPr>
        <p:txBody>
          <a:bodyPr/>
          <a:lstStyle/>
          <a:p>
            <a:r>
              <a:rPr lang="en-ZA" dirty="0"/>
              <a:t>Source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01321" y="4568879"/>
            <a:ext cx="5472000" cy="2238121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ZA" b="1" dirty="0"/>
              <a:t>Primary source data: </a:t>
            </a:r>
            <a:r>
              <a:rPr lang="en-ZA" dirty="0"/>
              <a:t>Fred – Federal Reserve Bank of St. Louis</a:t>
            </a:r>
          </a:p>
          <a:p>
            <a:pPr marL="609600" lvl="1" indent="-342900">
              <a:buFont typeface="Arial" panose="020B0604020202020204" pitchFamily="34" charset="0"/>
              <a:buChar char="•"/>
            </a:pPr>
            <a:r>
              <a:rPr lang="en-ZA" sz="1800" dirty="0"/>
              <a:t>Housing prices – nationally and regionally</a:t>
            </a:r>
          </a:p>
          <a:p>
            <a:pPr marL="609600" lvl="1" indent="-342900">
              <a:buFont typeface="Arial" panose="020B0604020202020204" pitchFamily="34" charset="0"/>
              <a:buChar char="•"/>
            </a:pPr>
            <a:r>
              <a:rPr lang="en-ZA" sz="1800" dirty="0"/>
              <a:t>Fed Funds Rate </a:t>
            </a:r>
          </a:p>
          <a:p>
            <a:pPr marL="609600" lvl="1" indent="-342900">
              <a:buFont typeface="Arial" panose="020B0604020202020204" pitchFamily="34" charset="0"/>
              <a:buChar char="•"/>
            </a:pPr>
            <a:r>
              <a:rPr lang="en-ZA" sz="1800" dirty="0"/>
              <a:t>Unemployment rates</a:t>
            </a:r>
          </a:p>
          <a:p>
            <a:pPr marL="609600" lvl="1" indent="-342900">
              <a:buFont typeface="Arial" panose="020B0604020202020204" pitchFamily="34" charset="0"/>
              <a:buChar char="•"/>
            </a:pPr>
            <a:r>
              <a:rPr lang="en-ZA" sz="1800" dirty="0"/>
              <a:t>Consumer Income</a:t>
            </a:r>
          </a:p>
          <a:p>
            <a:pPr marL="14288" lvl="1"/>
            <a:r>
              <a:rPr lang="en-ZA" sz="1800" dirty="0"/>
              <a:t>2. Bloomberg – S&amp;P index performance</a:t>
            </a:r>
          </a:p>
          <a:p>
            <a:pPr marL="609600" lvl="1" indent="-342900">
              <a:buFont typeface="Arial" panose="020B0604020202020204" pitchFamily="34" charset="0"/>
              <a:buChar char="•"/>
            </a:pPr>
            <a:endParaRPr lang="en-ZA" sz="1800" dirty="0"/>
          </a:p>
          <a:p>
            <a:pPr marL="609600" lvl="1" indent="-342900">
              <a:buFont typeface="Arial" panose="020B0604020202020204" pitchFamily="34" charset="0"/>
              <a:buChar char="•"/>
            </a:pPr>
            <a:endParaRPr lang="en-ZA" sz="1800" dirty="0"/>
          </a:p>
        </p:txBody>
      </p:sp>
      <p:pic>
        <p:nvPicPr>
          <p:cNvPr id="9" name="Picture Placeholder 8" descr="Image placeholder">
            <a:extLst>
              <a:ext uri="{FF2B5EF4-FFF2-40B4-BE49-F238E27FC236}">
                <a16:creationId xmlns:a16="http://schemas.microsoft.com/office/drawing/2014/main" id="{52FD3342-E198-5348-9EE9-579E8FFF9D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Freeform 5" descr="Hollow image accent">
            <a:extLst>
              <a:ext uri="{FF2B5EF4-FFF2-40B4-BE49-F238E27FC236}">
                <a16:creationId xmlns:a16="http://schemas.microsoft.com/office/drawing/2014/main" id="{764DA446-807B-4C83-BB5A-59E3FABC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6" name="Freeform 5" descr="Solid image accent">
            <a:extLst>
              <a:ext uri="{FF2B5EF4-FFF2-40B4-BE49-F238E27FC236}">
                <a16:creationId xmlns:a16="http://schemas.microsoft.com/office/drawing/2014/main" id="{F28CDBF8-0191-43F9-98FE-B98B0881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459030" y="2460298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4</a:t>
            </a:fld>
            <a:endParaRPr lang="en-ZA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B9937BDF-9274-AF48-9239-30A14F2248CA}"/>
              </a:ext>
            </a:extLst>
          </p:cNvPr>
          <p:cNvSpPr txBox="1">
            <a:spLocks/>
          </p:cNvSpPr>
          <p:nvPr/>
        </p:nvSpPr>
        <p:spPr>
          <a:xfrm>
            <a:off x="401520" y="470881"/>
            <a:ext cx="5472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dirty="0"/>
              <a:t>Potential Inputs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E29131E-358A-F843-9886-11DE9C8D6F65}"/>
              </a:ext>
            </a:extLst>
          </p:cNvPr>
          <p:cNvSpPr txBox="1">
            <a:spLocks/>
          </p:cNvSpPr>
          <p:nvPr/>
        </p:nvSpPr>
        <p:spPr>
          <a:xfrm>
            <a:off x="401321" y="940200"/>
            <a:ext cx="5472000" cy="3037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8" lvl="1"/>
            <a:r>
              <a:rPr lang="en-ZA" sz="1800" dirty="0"/>
              <a:t>The team brainstormed potential indicators of home prices and listed a few that would most likely either precede  a change in prices or directly influence home purchases. </a:t>
            </a:r>
          </a:p>
          <a:p>
            <a:pPr marL="576263" lvl="2" indent="-285750">
              <a:buFont typeface="Arial" panose="020B0604020202020204" pitchFamily="34" charset="0"/>
              <a:buChar char="•"/>
            </a:pPr>
            <a:r>
              <a:rPr lang="en-ZA" sz="1800" b="1" dirty="0"/>
              <a:t>Home prices </a:t>
            </a:r>
            <a:r>
              <a:rPr lang="en-ZA" sz="1800" dirty="0"/>
              <a:t>is the primary Y metric for the data, evaluating both Nationally and Regionally</a:t>
            </a:r>
          </a:p>
          <a:p>
            <a:pPr marL="576263" lvl="2" indent="-285750">
              <a:buFont typeface="Arial" panose="020B0604020202020204" pitchFamily="34" charset="0"/>
              <a:buChar char="•"/>
            </a:pPr>
            <a:r>
              <a:rPr lang="en-ZA" sz="1800" b="1" dirty="0"/>
              <a:t>Fed Funds Rate </a:t>
            </a:r>
            <a:r>
              <a:rPr lang="en-ZA" sz="1800" dirty="0"/>
              <a:t>directly influences lending rates and therefore, the resultant buying power </a:t>
            </a:r>
          </a:p>
          <a:p>
            <a:pPr marL="576263" lvl="2" indent="-285750">
              <a:buFont typeface="Arial" panose="020B0604020202020204" pitchFamily="34" charset="0"/>
              <a:buChar char="•"/>
            </a:pPr>
            <a:r>
              <a:rPr lang="en-ZA" sz="1800" b="1" dirty="0"/>
              <a:t>Unemployment Rate </a:t>
            </a:r>
            <a:r>
              <a:rPr lang="en-ZA" sz="1800" dirty="0"/>
              <a:t>&amp; </a:t>
            </a:r>
            <a:r>
              <a:rPr lang="en-ZA" sz="1800" b="1" dirty="0"/>
              <a:t>Consumer Income </a:t>
            </a:r>
            <a:r>
              <a:rPr lang="en-ZA" sz="1800" dirty="0"/>
              <a:t>levels indicate the populations ability to buy</a:t>
            </a:r>
          </a:p>
          <a:p>
            <a:pPr marL="576263" lvl="2" indent="-285750">
              <a:buFont typeface="Arial" panose="020B0604020202020204" pitchFamily="34" charset="0"/>
              <a:buChar char="•"/>
            </a:pPr>
            <a:r>
              <a:rPr lang="en-ZA" sz="1800" dirty="0"/>
              <a:t>The performance of the </a:t>
            </a:r>
            <a:r>
              <a:rPr lang="en-ZA" sz="1800" b="1" dirty="0"/>
              <a:t>S&amp;P </a:t>
            </a:r>
            <a:r>
              <a:rPr lang="en-ZA" sz="1800" dirty="0"/>
              <a:t>suggests the direction of the overall economy</a:t>
            </a:r>
          </a:p>
          <a:p>
            <a:pPr marL="576263" lvl="2" indent="-285750">
              <a:buFont typeface="Arial" panose="020B0604020202020204" pitchFamily="34" charset="0"/>
              <a:buChar char="•"/>
            </a:pPr>
            <a:endParaRPr lang="en-ZA" sz="2000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Data Exploration and Clean 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06D93-65F2-4552-88CF-83318CBE2CF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1" y="1008000"/>
            <a:ext cx="5472000" cy="403644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The inputs selected as part of the analysis were the result of the data exploration employed by the team.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The original list of candidates was longer but based on data and API availability, the inputs were narrowed down to 5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ZA" dirty="0"/>
              <a:t>Once in the inputs were selected, a few common challenges were uncovered:</a:t>
            </a:r>
          </a:p>
          <a:p>
            <a:pPr marL="609600" lvl="1" indent="-342900">
              <a:buFont typeface="+mj-lt"/>
              <a:buAutoNum type="arabicPeriod"/>
            </a:pPr>
            <a:r>
              <a:rPr lang="en-ZA" sz="1800" dirty="0"/>
              <a:t>NA’s</a:t>
            </a:r>
          </a:p>
          <a:p>
            <a:pPr marL="609600" lvl="1" indent="-342900">
              <a:buFont typeface="+mj-lt"/>
              <a:buAutoNum type="arabicPeriod"/>
            </a:pPr>
            <a:r>
              <a:rPr lang="en-ZA" sz="1800" dirty="0"/>
              <a:t>Merging the data and cleaning up due to data range differences</a:t>
            </a:r>
          </a:p>
          <a:p>
            <a:pPr marL="609600" lvl="1" indent="-342900">
              <a:buFont typeface="+mj-lt"/>
              <a:buAutoNum type="arabicPeriod"/>
            </a:pPr>
            <a:r>
              <a:rPr lang="en-ZA" sz="1800" dirty="0"/>
              <a:t>Pulling API’s with similar time periods</a:t>
            </a:r>
          </a:p>
          <a:p>
            <a:pPr marL="609600" lvl="1" indent="-342900">
              <a:buFont typeface="+mj-lt"/>
              <a:buAutoNum type="arabicPeriod"/>
            </a:pPr>
            <a:endParaRPr lang="en-ZA" sz="1800" dirty="0"/>
          </a:p>
          <a:p>
            <a:pPr marL="609600" lvl="1" indent="-342900">
              <a:buFont typeface="+mj-lt"/>
              <a:buAutoNum type="arabicPeriod"/>
            </a:pPr>
            <a:r>
              <a:rPr lang="en-ZA" sz="1800" dirty="0"/>
              <a:t>Normalizing data points for comparison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</p:txBody>
      </p:sp>
      <p:pic>
        <p:nvPicPr>
          <p:cNvPr id="8" name="Picture Placeholder 7" descr="Slide image">
            <a:extLst>
              <a:ext uri="{FF2B5EF4-FFF2-40B4-BE49-F238E27FC236}">
                <a16:creationId xmlns:a16="http://schemas.microsoft.com/office/drawing/2014/main" id="{C6CDA85C-88C0-6444-B1E8-D661956A20E8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41668" y="1825511"/>
            <a:ext cx="4235452" cy="4426177"/>
          </a:xfrm>
        </p:spPr>
      </p:pic>
      <p:sp>
        <p:nvSpPr>
          <p:cNvPr id="66" name="Freeform 5" descr="Hollow accent block">
            <a:extLst>
              <a:ext uri="{FF2B5EF4-FFF2-40B4-BE49-F238E27FC236}">
                <a16:creationId xmlns:a16="http://schemas.microsoft.com/office/drawing/2014/main" id="{3EEE5409-3F6C-485D-B4C2-5247917F1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147560" y="5606409"/>
            <a:ext cx="1223925" cy="1074054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7" name="Freeform 5" descr="Solid accent block">
            <a:extLst>
              <a:ext uri="{FF2B5EF4-FFF2-40B4-BE49-F238E27FC236}">
                <a16:creationId xmlns:a16="http://schemas.microsoft.com/office/drawing/2014/main" id="{0D74D4D5-6A4C-4248-8A92-B8CA1C918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188612" y="5383710"/>
            <a:ext cx="734809" cy="64483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5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Data Analysis Step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06D93-65F2-4552-88CF-83318CBE2CF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1" y="1007999"/>
            <a:ext cx="6354048" cy="5269244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The team wants to identify potential indicators of rising and falling home prices in the United States. As part of the analysis, the team will seek to answer:</a:t>
            </a:r>
          </a:p>
          <a:p>
            <a:pPr marL="609600" lvl="1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</a:rPr>
              <a:t>Select potential input to analyze against housing prices</a:t>
            </a:r>
          </a:p>
          <a:p>
            <a:pPr marL="609600" lvl="1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</a:rPr>
              <a:t>Trend charts for price over time by US &amp; region</a:t>
            </a:r>
          </a:p>
          <a:p>
            <a:pPr marL="609600" lvl="1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</a:rPr>
              <a:t>Run statistical tests between inputs and housing price</a:t>
            </a:r>
          </a:p>
          <a:p>
            <a:pPr marL="609600" lvl="1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</a:rPr>
              <a:t>Calculate percent change over the data time period</a:t>
            </a:r>
          </a:p>
          <a:p>
            <a:pPr marL="609600" lvl="1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</a:rPr>
              <a:t>Normalize Data by removing the average change over the entire timespan and conduct comparison with housing price</a:t>
            </a:r>
          </a:p>
          <a:p>
            <a:pPr marL="609600" lvl="1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</a:rPr>
              <a:t>Assess any correlation between the inputs and housing price</a:t>
            </a:r>
          </a:p>
          <a:p>
            <a:pPr marL="609600" lvl="1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</a:rPr>
              <a:t>Conduct a final regression analysis of all inputs and determine </a:t>
            </a:r>
            <a:r>
              <a:rPr lang="en-US" sz="1800">
                <a:solidFill>
                  <a:srgbClr val="000000"/>
                </a:solidFill>
              </a:rPr>
              <a:t>input significance</a:t>
            </a:r>
            <a:endParaRPr lang="en-US" sz="1800" dirty="0">
              <a:solidFill>
                <a:srgbClr val="000000"/>
              </a:solidFill>
            </a:endParaRPr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65088" lvl="1"/>
            <a:endParaRPr lang="en-US" sz="1800" dirty="0"/>
          </a:p>
        </p:txBody>
      </p:sp>
      <p:pic>
        <p:nvPicPr>
          <p:cNvPr id="14" name="Picture Placeholder 13" descr="Image plaeceholder left">
            <a:extLst>
              <a:ext uri="{FF2B5EF4-FFF2-40B4-BE49-F238E27FC236}">
                <a16:creationId xmlns:a16="http://schemas.microsoft.com/office/drawing/2014/main" id="{FEA01CFE-4F0B-CC44-BFE2-2E561B199D1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9" name="Picture Placeholder 18" descr="Image placeholder bottom">
            <a:extLst>
              <a:ext uri="{FF2B5EF4-FFF2-40B4-BE49-F238E27FC236}">
                <a16:creationId xmlns:a16="http://schemas.microsoft.com/office/drawing/2014/main" id="{0E34C8FB-E520-F145-92A4-42863771C42F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7" name="Picture Placeholder 16" descr="Image placeholder top">
            <a:extLst>
              <a:ext uri="{FF2B5EF4-FFF2-40B4-BE49-F238E27FC236}">
                <a16:creationId xmlns:a16="http://schemas.microsoft.com/office/drawing/2014/main" id="{893F9275-F9D8-C846-B8BE-3571B6BA9792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6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15585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Picture placeholder">
            <a:extLst>
              <a:ext uri="{FF2B5EF4-FFF2-40B4-BE49-F238E27FC236}">
                <a16:creationId xmlns:a16="http://schemas.microsoft.com/office/drawing/2014/main" id="{588C9C3E-7C4B-EA46-9848-A17249AC33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Freeform 5" descr="Hollow accent">
            <a:extLst>
              <a:ext uri="{FF2B5EF4-FFF2-40B4-BE49-F238E27FC236}">
                <a16:creationId xmlns:a16="http://schemas.microsoft.com/office/drawing/2014/main" id="{10117390-DCFE-4FAE-B3FD-DAECFE779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13227" y="2049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31" name="TextBox 30" descr="Flag accent to title">
            <a:extLst>
              <a:ext uri="{FF2B5EF4-FFF2-40B4-BE49-F238E27FC236}">
                <a16:creationId xmlns:a16="http://schemas.microsoft.com/office/drawing/2014/main" id="{8FC2E368-898A-440B-A15C-4C5FB13C5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1897242" y="2364840"/>
            <a:ext cx="2494930" cy="3139768"/>
          </a:xfrm>
          <a:custGeom>
            <a:avLst/>
            <a:gdLst>
              <a:gd name="connsiteX0" fmla="*/ 2000924 w 2494930"/>
              <a:gd name="connsiteY0" fmla="*/ 1087415 h 3139768"/>
              <a:gd name="connsiteX1" fmla="*/ 2072963 w 2494930"/>
              <a:gd name="connsiteY1" fmla="*/ 1129282 h 3139768"/>
              <a:gd name="connsiteX2" fmla="*/ 2304085 w 2494930"/>
              <a:gd name="connsiteY2" fmla="*/ 1529014 h 3139768"/>
              <a:gd name="connsiteX3" fmla="*/ 2304085 w 2494930"/>
              <a:gd name="connsiteY3" fmla="*/ 1610754 h 3139768"/>
              <a:gd name="connsiteX4" fmla="*/ 2072963 w 2494930"/>
              <a:gd name="connsiteY4" fmla="*/ 2010486 h 3139768"/>
              <a:gd name="connsiteX5" fmla="*/ 2000924 w 2494930"/>
              <a:gd name="connsiteY5" fmla="*/ 2052353 h 3139768"/>
              <a:gd name="connsiteX6" fmla="*/ 1537679 w 2494930"/>
              <a:gd name="connsiteY6" fmla="*/ 2052353 h 3139768"/>
              <a:gd name="connsiteX7" fmla="*/ 1466641 w 2494930"/>
              <a:gd name="connsiteY7" fmla="*/ 2010486 h 3139768"/>
              <a:gd name="connsiteX8" fmla="*/ 1234518 w 2494930"/>
              <a:gd name="connsiteY8" fmla="*/ 1610754 h 3139768"/>
              <a:gd name="connsiteX9" fmla="*/ 1234518 w 2494930"/>
              <a:gd name="connsiteY9" fmla="*/ 1529014 h 3139768"/>
              <a:gd name="connsiteX10" fmla="*/ 1466641 w 2494930"/>
              <a:gd name="connsiteY10" fmla="*/ 1129282 h 3139768"/>
              <a:gd name="connsiteX11" fmla="*/ 1537679 w 2494930"/>
              <a:gd name="connsiteY11" fmla="*/ 1087415 h 3139768"/>
              <a:gd name="connsiteX12" fmla="*/ 2000924 w 2494930"/>
              <a:gd name="connsiteY12" fmla="*/ 1087415 h 3139768"/>
              <a:gd name="connsiteX13" fmla="*/ 1516872 w 2494930"/>
              <a:gd name="connsiteY13" fmla="*/ 0 h 3139768"/>
              <a:gd name="connsiteX14" fmla="*/ 1481849 w 2494930"/>
              <a:gd name="connsiteY14" fmla="*/ 0 h 3139768"/>
              <a:gd name="connsiteX15" fmla="*/ 1237282 w 2494930"/>
              <a:gd name="connsiteY15" fmla="*/ 0 h 3139768"/>
              <a:gd name="connsiteX16" fmla="*/ 99481 w 2494930"/>
              <a:gd name="connsiteY16" fmla="*/ 0 h 3139768"/>
              <a:gd name="connsiteX17" fmla="*/ 0 w 2494930"/>
              <a:gd name="connsiteY17" fmla="*/ 100333 h 3139768"/>
              <a:gd name="connsiteX18" fmla="*/ 0 w 2494930"/>
              <a:gd name="connsiteY18" fmla="*/ 1039826 h 3139768"/>
              <a:gd name="connsiteX19" fmla="*/ 0 w 2494930"/>
              <a:gd name="connsiteY19" fmla="*/ 2099942 h 3139768"/>
              <a:gd name="connsiteX20" fmla="*/ 0 w 2494930"/>
              <a:gd name="connsiteY20" fmla="*/ 3039435 h 3139768"/>
              <a:gd name="connsiteX21" fmla="*/ 99481 w 2494930"/>
              <a:gd name="connsiteY21" fmla="*/ 3139768 h 3139768"/>
              <a:gd name="connsiteX22" fmla="*/ 1237282 w 2494930"/>
              <a:gd name="connsiteY22" fmla="*/ 3139768 h 3139768"/>
              <a:gd name="connsiteX23" fmla="*/ 1481849 w 2494930"/>
              <a:gd name="connsiteY23" fmla="*/ 3139768 h 3139768"/>
              <a:gd name="connsiteX24" fmla="*/ 1556045 w 2494930"/>
              <a:gd name="connsiteY24" fmla="*/ 3139768 h 3139768"/>
              <a:gd name="connsiteX25" fmla="*/ 1600213 w 2494930"/>
              <a:gd name="connsiteY25" fmla="*/ 3121251 h 3139768"/>
              <a:gd name="connsiteX26" fmla="*/ 1699900 w 2494930"/>
              <a:gd name="connsiteY26" fmla="*/ 3020706 h 3139768"/>
              <a:gd name="connsiteX27" fmla="*/ 2458009 w 2494930"/>
              <a:gd name="connsiteY27" fmla="*/ 1709539 h 3139768"/>
              <a:gd name="connsiteX28" fmla="*/ 2458009 w 2494930"/>
              <a:gd name="connsiteY28" fmla="*/ 1441420 h 3139768"/>
              <a:gd name="connsiteX29" fmla="*/ 1699900 w 2494930"/>
              <a:gd name="connsiteY29" fmla="*/ 130253 h 3139768"/>
              <a:gd name="connsiteX30" fmla="*/ 1535140 w 2494930"/>
              <a:gd name="connsiteY30" fmla="*/ 2427 h 31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94930" h="3139768">
                <a:moveTo>
                  <a:pt x="2000924" y="1087415"/>
                </a:moveTo>
                <a:cubicBezTo>
                  <a:pt x="2030940" y="1087415"/>
                  <a:pt x="2057955" y="1103365"/>
                  <a:pt x="2072963" y="1129282"/>
                </a:cubicBezTo>
                <a:cubicBezTo>
                  <a:pt x="2304085" y="1529014"/>
                  <a:pt x="2304085" y="1529014"/>
                  <a:pt x="2304085" y="1529014"/>
                </a:cubicBezTo>
                <a:cubicBezTo>
                  <a:pt x="2319093" y="1553935"/>
                  <a:pt x="2319093" y="1585834"/>
                  <a:pt x="2304085" y="1610754"/>
                </a:cubicBezTo>
                <a:cubicBezTo>
                  <a:pt x="2072963" y="2010486"/>
                  <a:pt x="2072963" y="2010486"/>
                  <a:pt x="2072963" y="2010486"/>
                </a:cubicBezTo>
                <a:cubicBezTo>
                  <a:pt x="2057955" y="2036404"/>
                  <a:pt x="2030940" y="2052353"/>
                  <a:pt x="2000924" y="2052353"/>
                </a:cubicBezTo>
                <a:cubicBezTo>
                  <a:pt x="1537679" y="2052353"/>
                  <a:pt x="1537679" y="2052353"/>
                  <a:pt x="1537679" y="2052353"/>
                </a:cubicBezTo>
                <a:cubicBezTo>
                  <a:pt x="1508663" y="2052353"/>
                  <a:pt x="1480649" y="2036404"/>
                  <a:pt x="1466641" y="2010486"/>
                </a:cubicBezTo>
                <a:cubicBezTo>
                  <a:pt x="1234518" y="1610754"/>
                  <a:pt x="1234518" y="1610754"/>
                  <a:pt x="1234518" y="1610754"/>
                </a:cubicBezTo>
                <a:cubicBezTo>
                  <a:pt x="1219510" y="1585834"/>
                  <a:pt x="1219510" y="1553935"/>
                  <a:pt x="1234518" y="1529014"/>
                </a:cubicBezTo>
                <a:cubicBezTo>
                  <a:pt x="1466641" y="1129282"/>
                  <a:pt x="1466641" y="1129282"/>
                  <a:pt x="1466641" y="1129282"/>
                </a:cubicBezTo>
                <a:cubicBezTo>
                  <a:pt x="1480649" y="1103365"/>
                  <a:pt x="1508663" y="1087415"/>
                  <a:pt x="1537679" y="1087415"/>
                </a:cubicBezTo>
                <a:cubicBezTo>
                  <a:pt x="2000924" y="1087415"/>
                  <a:pt x="2000924" y="1087415"/>
                  <a:pt x="2000924" y="1087415"/>
                </a:cubicBezTo>
                <a:close/>
                <a:moveTo>
                  <a:pt x="1516872" y="0"/>
                </a:moveTo>
                <a:lnTo>
                  <a:pt x="1481849" y="0"/>
                </a:lnTo>
                <a:lnTo>
                  <a:pt x="1237282" y="0"/>
                </a:lnTo>
                <a:lnTo>
                  <a:pt x="99481" y="0"/>
                </a:lnTo>
                <a:cubicBezTo>
                  <a:pt x="44540" y="0"/>
                  <a:pt x="0" y="44921"/>
                  <a:pt x="0" y="100333"/>
                </a:cubicBezTo>
                <a:lnTo>
                  <a:pt x="0" y="1039826"/>
                </a:lnTo>
                <a:lnTo>
                  <a:pt x="0" y="2099942"/>
                </a:lnTo>
                <a:lnTo>
                  <a:pt x="0" y="3039435"/>
                </a:lnTo>
                <a:cubicBezTo>
                  <a:pt x="0" y="3094847"/>
                  <a:pt x="44540" y="3139768"/>
                  <a:pt x="99481" y="3139768"/>
                </a:cubicBezTo>
                <a:lnTo>
                  <a:pt x="1237282" y="3139768"/>
                </a:lnTo>
                <a:lnTo>
                  <a:pt x="1481849" y="3139768"/>
                </a:lnTo>
                <a:lnTo>
                  <a:pt x="1556045" y="3139768"/>
                </a:lnTo>
                <a:lnTo>
                  <a:pt x="1600213" y="3121251"/>
                </a:lnTo>
                <a:cubicBezTo>
                  <a:pt x="1640826" y="3097545"/>
                  <a:pt x="1675286" y="3063213"/>
                  <a:pt x="1699900" y="3020706"/>
                </a:cubicBezTo>
                <a:cubicBezTo>
                  <a:pt x="1699900" y="3020706"/>
                  <a:pt x="1699900" y="3020706"/>
                  <a:pt x="2458009" y="1709539"/>
                </a:cubicBezTo>
                <a:cubicBezTo>
                  <a:pt x="2507237" y="1627796"/>
                  <a:pt x="2507237" y="1523164"/>
                  <a:pt x="2458009" y="1441420"/>
                </a:cubicBezTo>
                <a:cubicBezTo>
                  <a:pt x="2458009" y="1441420"/>
                  <a:pt x="2458009" y="1441420"/>
                  <a:pt x="1699900" y="130253"/>
                </a:cubicBezTo>
                <a:cubicBezTo>
                  <a:pt x="1662979" y="66493"/>
                  <a:pt x="1603905" y="21126"/>
                  <a:pt x="1535140" y="2427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dirty="0"/>
          </a:p>
        </p:txBody>
      </p:sp>
      <p:sp>
        <p:nvSpPr>
          <p:cNvPr id="21" name="Isosceles Triangle 20" descr="Shadow accent to title">
            <a:extLst>
              <a:ext uri="{FF2B5EF4-FFF2-40B4-BE49-F238E27FC236}">
                <a16:creationId xmlns:a16="http://schemas.microsoft.com/office/drawing/2014/main" id="{59A98ED3-718C-409B-BC1D-07842F9F5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3915924" y="496252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6117" y="1816509"/>
            <a:ext cx="4459766" cy="3146839"/>
          </a:xfrm>
        </p:spPr>
        <p:txBody>
          <a:bodyPr/>
          <a:lstStyle/>
          <a:p>
            <a:r>
              <a:rPr lang="en-ZA" dirty="0"/>
              <a:t>Fed Funds Rate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</p:spPr>
        <p:txBody>
          <a:bodyPr/>
          <a:lstStyle/>
          <a:p>
            <a:r>
              <a:rPr lang="en-ZA" dirty="0"/>
              <a:t>Lorem ipsum dolor sit amet, consectetur adipiscing elit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7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ZA" dirty="0"/>
              <a:t>Lorem ipsum dolor sit amet, consectetur adipiscing elit.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59263"/>
            <a:ext cx="5472000" cy="360000"/>
          </a:xfrm>
        </p:spPr>
        <p:txBody>
          <a:bodyPr/>
          <a:lstStyle/>
          <a:p>
            <a:r>
              <a:rPr lang="en-ZA" dirty="0"/>
              <a:t>Proseware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967097"/>
            <a:ext cx="5472000" cy="1882828"/>
          </a:xfrm>
        </p:spPr>
        <p:txBody>
          <a:bodyPr/>
          <a:lstStyle/>
          <a:p>
            <a:r>
              <a:rPr lang="en-ZA" dirty="0"/>
              <a:t>Nulla a erat eget nunc hendrerit ultrices eu nec nulla. Donec viverra leo aliquet, auctor quam id, convallis orci. </a:t>
            </a:r>
          </a:p>
          <a:p>
            <a:pPr lvl="1"/>
            <a:r>
              <a:rPr lang="en-ZA" dirty="0"/>
              <a:t>Sed in molestie est. Cras ornare turpis at ligula posuere, sit amet accumsan neque lobortis.</a:t>
            </a:r>
          </a:p>
          <a:p>
            <a:pPr lvl="1"/>
            <a:r>
              <a:rPr lang="en-ZA" dirty="0"/>
              <a:t>Maecenas mattis risus ligula, sed ullamcorper nunc efficitur sed.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59788"/>
            <a:ext cx="5472000" cy="358775"/>
          </a:xfrm>
        </p:spPr>
        <p:txBody>
          <a:bodyPr/>
          <a:lstStyle/>
          <a:p>
            <a:r>
              <a:rPr lang="en-ZA" dirty="0"/>
              <a:t>Competitive Service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63789"/>
            <a:ext cx="5472113" cy="1883984"/>
          </a:xfrm>
        </p:spPr>
        <p:txBody>
          <a:bodyPr/>
          <a:lstStyle/>
          <a:p>
            <a:r>
              <a:rPr lang="en-ZA" dirty="0"/>
              <a:t>Praesent venenatis quam tortor, viverra nunc rutrum. </a:t>
            </a:r>
          </a:p>
          <a:p>
            <a:pPr lvl="1"/>
            <a:r>
              <a:rPr lang="en-ZA" dirty="0"/>
              <a:t>Maecenas malesuada ultricies sapien sit amet pharetra. </a:t>
            </a:r>
          </a:p>
          <a:p>
            <a:pPr lvl="1"/>
            <a:r>
              <a:rPr lang="en-ZA" dirty="0"/>
              <a:t>Nunc tempus, risus sodales sodales hendrerit, arcu dolor commodo libero, a sollicitudin quam nulla quis lectus. In at porta mauris.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8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Chart Options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ZA" dirty="0"/>
              <a:t>Lorem ipsum dolor sit amet, consectetur adipiscing elit.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9</a:t>
            </a:fld>
            <a:endParaRPr lang="en-ZA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63B2FF5-B000-E747-BA13-C14C881AD813}"/>
              </a:ext>
            </a:extLst>
          </p:cNvPr>
          <p:cNvSpPr txBox="1">
            <a:spLocks/>
          </p:cNvSpPr>
          <p:nvPr/>
        </p:nvSpPr>
        <p:spPr>
          <a:xfrm>
            <a:off x="8052000" y="2015290"/>
            <a:ext cx="5472000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/>
              <a:t>Proseware</a:t>
            </a:r>
            <a:endParaRPr lang="en-ZA" dirty="0"/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E634B948-4F3A-524D-991A-B37B2B9F8442}"/>
              </a:ext>
            </a:extLst>
          </p:cNvPr>
          <p:cNvSpPr txBox="1">
            <a:spLocks/>
          </p:cNvSpPr>
          <p:nvPr/>
        </p:nvSpPr>
        <p:spPr>
          <a:xfrm>
            <a:off x="8052000" y="2523124"/>
            <a:ext cx="5472000" cy="1882828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 err="1"/>
              <a:t>Nulla</a:t>
            </a:r>
            <a:r>
              <a:rPr lang="en-ZA" dirty="0"/>
              <a:t> a </a:t>
            </a:r>
            <a:r>
              <a:rPr lang="en-ZA" dirty="0" err="1"/>
              <a:t>erat</a:t>
            </a:r>
            <a:r>
              <a:rPr lang="en-ZA" dirty="0"/>
              <a:t> </a:t>
            </a:r>
            <a:r>
              <a:rPr lang="en-ZA" dirty="0" err="1"/>
              <a:t>eget</a:t>
            </a:r>
            <a:r>
              <a:rPr lang="en-ZA" dirty="0"/>
              <a:t> </a:t>
            </a:r>
            <a:r>
              <a:rPr lang="en-ZA" dirty="0" err="1"/>
              <a:t>nunc</a:t>
            </a:r>
            <a:r>
              <a:rPr lang="en-ZA" dirty="0"/>
              <a:t> </a:t>
            </a:r>
            <a:r>
              <a:rPr lang="en-ZA" dirty="0" err="1"/>
              <a:t>hendrerit</a:t>
            </a:r>
            <a:r>
              <a:rPr lang="en-ZA" dirty="0"/>
              <a:t> </a:t>
            </a:r>
            <a:r>
              <a:rPr lang="en-ZA" dirty="0" err="1"/>
              <a:t>ultrices</a:t>
            </a:r>
            <a:r>
              <a:rPr lang="en-ZA" dirty="0"/>
              <a:t> </a:t>
            </a:r>
            <a:r>
              <a:rPr lang="en-ZA" dirty="0" err="1"/>
              <a:t>eu</a:t>
            </a:r>
            <a:r>
              <a:rPr lang="en-ZA" dirty="0"/>
              <a:t> </a:t>
            </a:r>
            <a:r>
              <a:rPr lang="en-ZA" dirty="0" err="1"/>
              <a:t>nec</a:t>
            </a:r>
            <a:r>
              <a:rPr lang="en-ZA" dirty="0"/>
              <a:t> </a:t>
            </a:r>
            <a:r>
              <a:rPr lang="en-ZA" dirty="0" err="1"/>
              <a:t>nulla</a:t>
            </a:r>
            <a:r>
              <a:rPr lang="en-ZA" dirty="0"/>
              <a:t>. </a:t>
            </a:r>
            <a:r>
              <a:rPr lang="en-ZA" dirty="0" err="1"/>
              <a:t>Donec</a:t>
            </a:r>
            <a:r>
              <a:rPr lang="en-ZA" dirty="0"/>
              <a:t> </a:t>
            </a:r>
            <a:r>
              <a:rPr lang="en-ZA" dirty="0" err="1"/>
              <a:t>viverra</a:t>
            </a:r>
            <a:r>
              <a:rPr lang="en-ZA" dirty="0"/>
              <a:t> </a:t>
            </a:r>
            <a:r>
              <a:rPr lang="en-ZA" dirty="0" err="1"/>
              <a:t>leo</a:t>
            </a:r>
            <a:r>
              <a:rPr lang="en-ZA" dirty="0"/>
              <a:t> </a:t>
            </a:r>
            <a:r>
              <a:rPr lang="en-ZA" dirty="0" err="1"/>
              <a:t>aliquet</a:t>
            </a:r>
            <a:r>
              <a:rPr lang="en-ZA" dirty="0"/>
              <a:t>, </a:t>
            </a:r>
            <a:r>
              <a:rPr lang="en-ZA" dirty="0" err="1"/>
              <a:t>auctor</a:t>
            </a:r>
            <a:r>
              <a:rPr lang="en-ZA" dirty="0"/>
              <a:t> </a:t>
            </a:r>
            <a:r>
              <a:rPr lang="en-ZA" dirty="0" err="1"/>
              <a:t>quam</a:t>
            </a:r>
            <a:r>
              <a:rPr lang="en-ZA" dirty="0"/>
              <a:t> id, convallis </a:t>
            </a:r>
            <a:r>
              <a:rPr lang="en-ZA" dirty="0" err="1"/>
              <a:t>orci</a:t>
            </a:r>
            <a:r>
              <a:rPr lang="en-ZA" dirty="0"/>
              <a:t>. </a:t>
            </a:r>
          </a:p>
          <a:p>
            <a:pPr lvl="1"/>
            <a:r>
              <a:rPr lang="en-ZA" dirty="0" err="1"/>
              <a:t>Sed</a:t>
            </a:r>
            <a:r>
              <a:rPr lang="en-ZA" dirty="0"/>
              <a:t> in </a:t>
            </a:r>
            <a:r>
              <a:rPr lang="en-ZA" dirty="0" err="1"/>
              <a:t>molestie</a:t>
            </a:r>
            <a:r>
              <a:rPr lang="en-ZA" dirty="0"/>
              <a:t> est. Cras </a:t>
            </a:r>
            <a:r>
              <a:rPr lang="en-ZA" dirty="0" err="1"/>
              <a:t>ornare</a:t>
            </a:r>
            <a:r>
              <a:rPr lang="en-ZA" dirty="0"/>
              <a:t> </a:t>
            </a:r>
            <a:r>
              <a:rPr lang="en-ZA" dirty="0" err="1"/>
              <a:t>turpis</a:t>
            </a:r>
            <a:r>
              <a:rPr lang="en-ZA" dirty="0"/>
              <a:t> at ligula </a:t>
            </a:r>
            <a:r>
              <a:rPr lang="en-ZA" dirty="0" err="1"/>
              <a:t>posuere</a:t>
            </a:r>
            <a:r>
              <a:rPr lang="en-ZA" dirty="0"/>
              <a:t>, sit </a:t>
            </a:r>
            <a:r>
              <a:rPr lang="en-ZA" dirty="0" err="1"/>
              <a:t>amet</a:t>
            </a:r>
            <a:r>
              <a:rPr lang="en-ZA" dirty="0"/>
              <a:t> </a:t>
            </a:r>
            <a:r>
              <a:rPr lang="en-ZA" dirty="0" err="1"/>
              <a:t>accumsan</a:t>
            </a:r>
            <a:r>
              <a:rPr lang="en-ZA" dirty="0"/>
              <a:t> </a:t>
            </a:r>
            <a:r>
              <a:rPr lang="en-ZA" dirty="0" err="1"/>
              <a:t>neque</a:t>
            </a:r>
            <a:r>
              <a:rPr lang="en-ZA" dirty="0"/>
              <a:t> </a:t>
            </a:r>
            <a:r>
              <a:rPr lang="en-ZA" dirty="0" err="1"/>
              <a:t>lobortis</a:t>
            </a:r>
            <a:r>
              <a:rPr lang="en-ZA" dirty="0"/>
              <a:t>.</a:t>
            </a:r>
          </a:p>
          <a:p>
            <a:pPr lvl="1"/>
            <a:r>
              <a:rPr lang="en-ZA" dirty="0"/>
              <a:t>Maecenas </a:t>
            </a:r>
            <a:r>
              <a:rPr lang="en-ZA" dirty="0" err="1"/>
              <a:t>mattis</a:t>
            </a:r>
            <a:r>
              <a:rPr lang="en-ZA" dirty="0"/>
              <a:t> </a:t>
            </a:r>
            <a:r>
              <a:rPr lang="en-ZA" dirty="0" err="1"/>
              <a:t>risus</a:t>
            </a:r>
            <a:r>
              <a:rPr lang="en-ZA" dirty="0"/>
              <a:t> ligula, </a:t>
            </a:r>
            <a:r>
              <a:rPr lang="en-ZA" dirty="0" err="1"/>
              <a:t>sed</a:t>
            </a:r>
            <a:r>
              <a:rPr lang="en-ZA" dirty="0"/>
              <a:t> </a:t>
            </a:r>
            <a:r>
              <a:rPr lang="en-ZA" dirty="0" err="1"/>
              <a:t>ullamcorper</a:t>
            </a:r>
            <a:r>
              <a:rPr lang="en-ZA" dirty="0"/>
              <a:t> </a:t>
            </a:r>
            <a:r>
              <a:rPr lang="en-ZA" dirty="0" err="1"/>
              <a:t>nunc</a:t>
            </a:r>
            <a:r>
              <a:rPr lang="en-ZA" dirty="0"/>
              <a:t> </a:t>
            </a:r>
            <a:r>
              <a:rPr lang="en-ZA" dirty="0" err="1"/>
              <a:t>efficitur</a:t>
            </a:r>
            <a:r>
              <a:rPr lang="en-ZA" dirty="0"/>
              <a:t> sed.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AB2C7-EAAF-2048-BF02-D9E45149DAD4}"/>
              </a:ext>
            </a:extLst>
          </p:cNvPr>
          <p:cNvSpPr>
            <a:spLocks noGrp="1"/>
          </p:cNvSpPr>
          <p:nvPr>
            <p:ph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E12309-7618-254C-BF0D-26F99D0F2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426CBFE3-DD2F-BC4D-AC2C-FC70DE826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0" y="1679263"/>
            <a:ext cx="8532119" cy="401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eometric Presentation Layout_SB - v5.potx" id="{D23EA009-1275-445B-9B7F-C601617D2B1D}" vid="{30A9F54A-813B-40F2-AB5B-755CECE9CC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761</Words>
  <Application>Microsoft Macintosh PowerPoint</Application>
  <PresentationFormat>Widescreen</PresentationFormat>
  <Paragraphs>127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Corbel</vt:lpstr>
      <vt:lpstr>Times New Roman</vt:lpstr>
      <vt:lpstr>Office Theme</vt:lpstr>
      <vt:lpstr>Piece of the Py</vt:lpstr>
      <vt:lpstr>Executive Summary</vt:lpstr>
      <vt:lpstr>Analysis Goal</vt:lpstr>
      <vt:lpstr>Source Data</vt:lpstr>
      <vt:lpstr>Data Exploration and Clean Up</vt:lpstr>
      <vt:lpstr>Data Analysis Step</vt:lpstr>
      <vt:lpstr>Fed Funds Rate</vt:lpstr>
      <vt:lpstr>Comparison</vt:lpstr>
      <vt:lpstr>Chart Options</vt:lpstr>
      <vt:lpstr>Table</vt:lpstr>
      <vt:lpstr>APPENDIX</vt:lpstr>
      <vt:lpstr>Lorem ipsum dolor sit amet, consectetur adipiscing elit. </vt:lpstr>
      <vt:lpstr>Thank You</vt:lpstr>
      <vt:lpstr>Customize this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Tyler McBeth</dc:creator>
  <cp:lastModifiedBy/>
  <cp:revision>1</cp:revision>
  <dcterms:created xsi:type="dcterms:W3CDTF">2018-11-09T00:55:14Z</dcterms:created>
  <dcterms:modified xsi:type="dcterms:W3CDTF">2018-11-09T02:07:19Z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2018-08-01T18:28:11.6786671Z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