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4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3"/>
    <p:restoredTop sz="94672"/>
  </p:normalViewPr>
  <p:slideViewPr>
    <p:cSldViewPr snapToGrid="0" snapToObjects="1">
      <p:cViewPr varScale="1">
        <p:scale>
          <a:sx n="90" d="100"/>
          <a:sy n="90" d="100"/>
        </p:scale>
        <p:origin x="2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231E-A7B0-2D4F-A9B6-90F21761C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C0D99-F371-584E-BDB3-D722B1423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D99F1-5EBD-344B-BD50-FB1C4846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36D7-C6D4-D644-983E-83868CE6E95C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D9337-2EFF-9B46-825A-10EC362C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287E-234E-CB43-ABE7-8C15170A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D1D0-C97C-A44F-BE25-0D48EAC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0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D3A8C-45A0-7D41-86F4-AF3B9C6D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84C4B-F737-DA42-93AF-0AEFD116F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DBCBD-6482-A741-83BC-DBA3E130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36D7-C6D4-D644-983E-83868CE6E95C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A7A61-7276-964E-81D6-9523435B4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CD84D-069C-2646-BC56-0447D16B9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D1D0-C97C-A44F-BE25-0D48EAC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9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DE61ED-0F21-1D42-BF4A-E0A21C0CF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06D92-01ED-F048-937F-CF14A2ECC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E3886-307A-DF43-9B22-2022DADCD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36D7-C6D4-D644-983E-83868CE6E95C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8E179-A6E1-414B-86B3-53E16E98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48CA4-11C0-3545-95FE-6557D5EA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D1D0-C97C-A44F-BE25-0D48EAC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0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BADD-0B64-C242-BF06-A27F3FDE6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4" y="1"/>
            <a:ext cx="10977563" cy="116205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03A31-F662-E641-870A-9CDD9E0EA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947C1-B760-D44A-9027-E6D4C2346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36D7-C6D4-D644-983E-83868CE6E95C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EE02E-21E9-FC40-85A9-E40CDF4D2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76C40-B7F7-EE47-A10E-91176AA7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D1D0-C97C-A44F-BE25-0D48EACB5FB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A903CF-CD55-FD4B-9F66-D36A5B80B5AE}"/>
              </a:ext>
            </a:extLst>
          </p:cNvPr>
          <p:cNvCxnSpPr>
            <a:cxnSpLocks/>
          </p:cNvCxnSpPr>
          <p:nvPr userDrawn="1"/>
        </p:nvCxnSpPr>
        <p:spPr>
          <a:xfrm>
            <a:off x="0" y="1162054"/>
            <a:ext cx="121920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94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A618-5FF9-7B4E-91E7-1DF00491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A95DB-1A24-E243-B935-8D7F3C140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338AF-1918-FB47-9C3B-249D42B0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36D7-C6D4-D644-983E-83868CE6E95C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6AB69-F890-9F49-A241-DFF73F39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14DC0-379B-5A4C-B84B-E5522196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D1D0-C97C-A44F-BE25-0D48EAC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9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7239-9FA7-E445-B665-A75F702E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04395-C118-C243-B29F-D3BC20E8E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65D27-29BA-D343-ACB6-ABF22E04A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8B590-6461-8747-8E54-C9374C7D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36D7-C6D4-D644-983E-83868CE6E95C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BDA72-59E8-CB4B-AC2D-DBE26F70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5FD0D-B109-8F4A-A32C-7433E3661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D1D0-C97C-A44F-BE25-0D48EAC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7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4878-D284-A34D-A1AC-E7F82D0EF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6B1F0-F937-7647-9F71-68FD582E4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F6958-2471-5443-9D58-8A7FA0CAC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8072D8-10B4-E248-857A-4FA9009E4A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B3955-CE03-D248-838D-FB115364F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CC67ED-0733-084E-851E-02B5282B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36D7-C6D4-D644-983E-83868CE6E95C}" type="datetimeFigureOut">
              <a:rPr lang="en-US" smtClean="0"/>
              <a:t>11/7/18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6BCE5B-88AA-7F47-9DF8-6023FFB5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EE69E5-6A9B-9E43-A7B7-9A8C6E08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D1D0-C97C-A44F-BE25-0D48EAC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2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58BD-BBD2-2940-8CB0-FCC74C43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F90502-493E-DE40-B92D-254B4CB6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36D7-C6D4-D644-983E-83868CE6E95C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D2EF-0D5D-F94D-A8ED-496E5499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E227-F5D7-0146-A35E-78F1EC391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D1D0-C97C-A44F-BE25-0D48EAC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1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B0282D-1110-B048-BE9A-4796B86DB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36D7-C6D4-D644-983E-83868CE6E95C}" type="datetimeFigureOut">
              <a:rPr lang="en-US" smtClean="0"/>
              <a:t>11/7/18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54D25-9783-BA4D-BE67-A3346BD4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B5BA0-D463-3844-8353-676C799C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D1D0-C97C-A44F-BE25-0D48EAC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5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524E-2AA6-5F4B-9BB8-D89A9A513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D82C5-93AF-714B-95FD-30D719978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EC437-C97E-E44B-9FC0-DD3F6F098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7B04F-C364-5341-A1F2-FEDA7659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36D7-C6D4-D644-983E-83868CE6E95C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B0DAF-9E60-C44E-AF33-5AD7A5BF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C127B-285C-4E41-8F01-F8AA26251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D1D0-C97C-A44F-BE25-0D48EAC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9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48F66-C818-174B-AB8A-856A2E2BA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C29FF-C6C1-014A-A7D6-0A8F0803C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D2AF5-6E10-7640-BAAE-A5EDB3F49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30A8A-C09B-E54C-9A36-9E0A40D1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36D7-C6D4-D644-983E-83868CE6E95C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92878-AB80-1C4D-8EB4-0D37317D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6FF28-BD34-1847-9A88-433F15A9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D1D0-C97C-A44F-BE25-0D48EAC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5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7E3570-646F-3C4C-B868-64F173F3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"/>
            <a:ext cx="11106150" cy="1162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5666F-E24B-8C43-81E2-1F32367EB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7A97D-8E32-9842-8717-BA6BBE50D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736D7-C6D4-D644-983E-83868CE6E95C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5873-6903-974A-9018-560C7CCF8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59392-FC7C-5A45-834F-69E125091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2D1D0-C97C-A44F-BE25-0D48EACB5FB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167CCB-6487-664C-91A2-5E65C186F161}"/>
              </a:ext>
            </a:extLst>
          </p:cNvPr>
          <p:cNvCxnSpPr>
            <a:cxnSpLocks/>
          </p:cNvCxnSpPr>
          <p:nvPr userDrawn="1"/>
        </p:nvCxnSpPr>
        <p:spPr>
          <a:xfrm>
            <a:off x="0" y="1162054"/>
            <a:ext cx="121920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39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35CC7-9C0B-2048-8FE1-CFB4D9BC1B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E235A-19C0-8949-A4E6-D9E3C94A2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7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455EF-A020-2542-B648-363CF5EB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33D47-8C97-124A-9AF1-58B3BBF10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 Data – Housing </a:t>
            </a:r>
          </a:p>
          <a:p>
            <a:pPr lvl="1"/>
            <a:r>
              <a:rPr lang="en-US" dirty="0"/>
              <a:t>US trends</a:t>
            </a:r>
          </a:p>
          <a:p>
            <a:pPr lvl="1"/>
            <a:r>
              <a:rPr lang="en-US" dirty="0"/>
              <a:t>Regional trends</a:t>
            </a:r>
          </a:p>
          <a:p>
            <a:pPr lvl="1"/>
            <a:r>
              <a:rPr lang="en-US" dirty="0"/>
              <a:t>Regional ANOVA</a:t>
            </a:r>
          </a:p>
          <a:p>
            <a:r>
              <a:rPr lang="en-US" dirty="0"/>
              <a:t>X Data Potential Inputs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Line charts between inputs, X’s and Y’s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Scatterplot (if it makes sense)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Regression analysis </a:t>
            </a:r>
            <a:r>
              <a:rPr lang="en-US"/>
              <a:t>on inputs to Y’s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Pandas change year a year over year, and subtracting the mean</a:t>
            </a:r>
          </a:p>
          <a:p>
            <a:r>
              <a:rPr lang="en-US" dirty="0"/>
              <a:t>Overall messages</a:t>
            </a:r>
          </a:p>
          <a:p>
            <a:pPr lvl="1"/>
            <a:r>
              <a:rPr lang="en-US" dirty="0"/>
              <a:t>Housing prices changes as dependent variable; change over time comparison with inputs and do regression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79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6E9C-FAF6-7B47-B61E-95E6F3C6F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r>
              <a:rPr lang="en-US" dirty="0"/>
              <a:t>Housing Prices Analysis</a:t>
            </a:r>
          </a:p>
          <a:p>
            <a:r>
              <a:rPr lang="en-US" dirty="0"/>
              <a:t>Evaluation of potential inputs</a:t>
            </a:r>
          </a:p>
          <a:p>
            <a:r>
              <a:rPr lang="en-US" dirty="0"/>
              <a:t>Overall Summary of Findings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11015AB-E609-7248-B0BA-FB01597E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4" y="1"/>
            <a:ext cx="10977563" cy="116205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Housing Prices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AGENDA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64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69B01-F58C-D64B-BD01-87D5C240C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62" y="1482721"/>
            <a:ext cx="8567737" cy="16033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Identify potential leading or lagging indicators of home prices in the United States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Quantify the significance of the correlation between the input, X, and the housing prices, Y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5DD1F73-25CC-194E-B4C9-CE96B047F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4" y="1"/>
            <a:ext cx="10977563" cy="116205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Housing Prices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EXECUTIVE SUMMARY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CE1EB809-C4D4-8447-8490-B5F51308140A}"/>
              </a:ext>
            </a:extLst>
          </p:cNvPr>
          <p:cNvSpPr/>
          <p:nvPr/>
        </p:nvSpPr>
        <p:spPr>
          <a:xfrm>
            <a:off x="323850" y="1482721"/>
            <a:ext cx="2362200" cy="1603376"/>
          </a:xfrm>
          <a:prstGeom prst="homePlate">
            <a:avLst>
              <a:gd name="adj" fmla="val 2962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Objective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888179F-3ED7-9F4C-87CB-F0B040462913}"/>
              </a:ext>
            </a:extLst>
          </p:cNvPr>
          <p:cNvSpPr txBox="1">
            <a:spLocks/>
          </p:cNvSpPr>
          <p:nvPr/>
        </p:nvSpPr>
        <p:spPr>
          <a:xfrm>
            <a:off x="838200" y="3228976"/>
            <a:ext cx="10515600" cy="34861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u="sng" dirty="0"/>
              <a:t>Source Data</a:t>
            </a:r>
          </a:p>
          <a:p>
            <a:pPr lvl="1"/>
            <a:r>
              <a:rPr lang="en-US" sz="1800" dirty="0"/>
              <a:t>Data imported from FRED – Federal Reserve Bank of St. Louis</a:t>
            </a:r>
          </a:p>
          <a:p>
            <a:pPr lvl="1"/>
            <a:r>
              <a:rPr lang="en-US" sz="1800" dirty="0"/>
              <a:t>Pulled United States average housing prices by Quarter from January 1, 1975 through October 1, 2018</a:t>
            </a:r>
          </a:p>
          <a:p>
            <a:pPr lvl="1"/>
            <a:r>
              <a:rPr lang="en-US" sz="1800" dirty="0"/>
              <a:t>Pulled regional housing prices (Northeast, South, Midwest, West) by Quarter over the same time period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u="sng" dirty="0"/>
              <a:t>Summary of House Price Analysis</a:t>
            </a:r>
          </a:p>
          <a:p>
            <a:pPr lvl="1"/>
            <a:r>
              <a:rPr lang="en-US" sz="1800" dirty="0"/>
              <a:t>Trend charts for price over time by region</a:t>
            </a:r>
          </a:p>
          <a:p>
            <a:pPr lvl="1"/>
            <a:r>
              <a:rPr lang="en-US" sz="1800" dirty="0"/>
              <a:t>Variance analysis between regions</a:t>
            </a:r>
          </a:p>
          <a:p>
            <a:pPr lvl="1"/>
            <a:r>
              <a:rPr lang="en-US" sz="1800" dirty="0"/>
              <a:t>Calculated percent change Quarter over Quarter</a:t>
            </a:r>
          </a:p>
          <a:p>
            <a:pPr lvl="1"/>
            <a:r>
              <a:rPr lang="en-US" sz="1800" dirty="0"/>
              <a:t>Normalized Data by removing the average change over the entire timespan for each region</a:t>
            </a:r>
          </a:p>
        </p:txBody>
      </p:sp>
    </p:spTree>
    <p:extLst>
      <p:ext uri="{BB962C8B-B14F-4D97-AF65-F5344CB8AC3E}">
        <p14:creationId xmlns:p14="http://schemas.microsoft.com/office/powerpoint/2010/main" val="259238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5DEC38-DE09-A24B-A260-ED4CD4B84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" y="1402492"/>
            <a:ext cx="10821068" cy="509038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D0F7B6-DAF9-B24B-919C-A92A71338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6" y="1288188"/>
            <a:ext cx="10821068" cy="534040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F7F1498-CFCD-854F-983E-43F5237CE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4" y="1"/>
            <a:ext cx="10977563" cy="116205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Housing Prices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NATIONAL - 40 YEAR TREND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601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5DEC38-DE09-A24B-A260-ED4CD4B84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99" y="1515634"/>
            <a:ext cx="8532119" cy="401363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6E915D-B2C4-B743-A276-7E083105961E}"/>
              </a:ext>
            </a:extLst>
          </p:cNvPr>
          <p:cNvSpPr txBox="1"/>
          <p:nvPr/>
        </p:nvSpPr>
        <p:spPr>
          <a:xfrm>
            <a:off x="8686801" y="2330485"/>
            <a:ext cx="3176586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ANOVA statistics indicates a significant difference of variances of at least 1 of the subsets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0D6374-B086-D94C-968A-1095D9FC5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700" y="5882843"/>
            <a:ext cx="8864600" cy="2794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0A378B6-E678-0F46-9C20-806F4541D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4" y="1"/>
            <a:ext cx="10977563" cy="116205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Housing Prices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REGIONAL - 40 YEAR TREND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03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6E915D-B2C4-B743-A276-7E083105961E}"/>
              </a:ext>
            </a:extLst>
          </p:cNvPr>
          <p:cNvSpPr txBox="1"/>
          <p:nvPr/>
        </p:nvSpPr>
        <p:spPr>
          <a:xfrm>
            <a:off x="8572501" y="2228671"/>
            <a:ext cx="3176586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Further analysis reveals that only the South and Midwest regions have similar variances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B53D1D-CEE8-3144-8033-41035D5C8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278008"/>
            <a:ext cx="8699500" cy="317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0B33D8-9F68-8443-8D37-1BD9E138F01A}"/>
              </a:ext>
            </a:extLst>
          </p:cNvPr>
          <p:cNvSpPr txBox="1"/>
          <p:nvPr/>
        </p:nvSpPr>
        <p:spPr>
          <a:xfrm>
            <a:off x="658813" y="5070898"/>
            <a:ext cx="791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Regions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South &amp; Midwest Regions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E58144-B008-0A45-8FAF-C435C846D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13" y="1420632"/>
            <a:ext cx="7752750" cy="36103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F4D0E76-40D2-C14E-88A8-C7E974B21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85" y="5499612"/>
            <a:ext cx="8839200" cy="3429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F278AB86-5940-BF4E-BF26-8C5126EC842A}"/>
              </a:ext>
            </a:extLst>
          </p:cNvPr>
          <p:cNvSpPr txBox="1">
            <a:spLocks/>
          </p:cNvSpPr>
          <p:nvPr/>
        </p:nvSpPr>
        <p:spPr>
          <a:xfrm>
            <a:off x="581024" y="1"/>
            <a:ext cx="10977563" cy="1162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Housing Prices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REGIONAL - 10 YEAR TREND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26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66DF-C082-554B-BE94-03AA0303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Housing Price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93C83-3AF6-EC44-A251-C7547CF30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Fed Funds Rate</a:t>
            </a:r>
          </a:p>
          <a:p>
            <a:r>
              <a:rPr lang="en-US" dirty="0"/>
              <a:t>Employment Rate</a:t>
            </a:r>
          </a:p>
          <a:p>
            <a:r>
              <a:rPr lang="en-US" dirty="0"/>
              <a:t>Stock Indices</a:t>
            </a:r>
          </a:p>
          <a:p>
            <a:r>
              <a:rPr lang="en-US" dirty="0"/>
              <a:t>Monthly supply of houses (on Fred)</a:t>
            </a:r>
          </a:p>
          <a:p>
            <a:pPr lvl="1"/>
            <a:r>
              <a:rPr lang="en-US" dirty="0"/>
              <a:t>Also has sales index by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24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268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Office Theme</vt:lpstr>
      <vt:lpstr>PowerPoint Presentation</vt:lpstr>
      <vt:lpstr>Outline</vt:lpstr>
      <vt:lpstr>Housing Prices AGENDA</vt:lpstr>
      <vt:lpstr>Housing Prices EXECUTIVE SUMMARY</vt:lpstr>
      <vt:lpstr>Housing Prices NATIONAL - 40 YEAR TREND</vt:lpstr>
      <vt:lpstr>Housing Prices REGIONAL - 40 YEAR TREND</vt:lpstr>
      <vt:lpstr>PowerPoint Presentation</vt:lpstr>
      <vt:lpstr>Potential Housing Price Inputs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McBeth</dc:creator>
  <cp:lastModifiedBy>Tyler McBeth</cp:lastModifiedBy>
  <cp:revision>16</cp:revision>
  <dcterms:created xsi:type="dcterms:W3CDTF">2018-11-06T22:51:37Z</dcterms:created>
  <dcterms:modified xsi:type="dcterms:W3CDTF">2018-11-07T16:13:02Z</dcterms:modified>
</cp:coreProperties>
</file>