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5" d="100"/>
          <a:sy n="115" d="100"/>
        </p:scale>
        <p:origin x="10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D635-AFA7-2340-8122-C2C9F1C1BB8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421-F82A-B144-B3FC-F6AFCAB7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421-F82A-B144-B3FC-F6AFCAB7F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radiant.capital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ave.com/" TargetMode="External"/><Relationship Id="rId4" Type="http://schemas.openxmlformats.org/officeDocument/2006/relationships/hyperlink" Target="https://geist.fina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White and gray patterns">
            <a:extLst>
              <a:ext uri="{FF2B5EF4-FFF2-40B4-BE49-F238E27FC236}">
                <a16:creationId xmlns:a16="http://schemas.microsoft.com/office/drawing/2014/main" id="{F1F55F76-BFE5-3F04-17DF-C523E9F35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96" r="-1" b="112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47185-A93A-08E8-6670-FA19C8BE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Defi Lending &amp; Borrowing Platform Analysis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7EC2F-C48A-3D59-66D6-114478C1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Tyrell McCurbin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co:rise</a:t>
            </a:r>
            <a:r>
              <a:rPr lang="en-US" sz="2200" dirty="0">
                <a:solidFill>
                  <a:srgbClr val="FFFFFF"/>
                </a:solidFill>
              </a:rPr>
              <a:t> Web 3 Applications &amp; </a:t>
            </a:r>
            <a:r>
              <a:rPr lang="en-US" sz="2200">
                <a:solidFill>
                  <a:srgbClr val="FFFFFF"/>
                </a:solidFill>
              </a:rPr>
              <a:t>Filecoin</a:t>
            </a:r>
            <a:r>
              <a:rPr lang="en-US" sz="2200" dirty="0">
                <a:solidFill>
                  <a:srgbClr val="FFFFFF"/>
                </a:solidFill>
              </a:rPr>
              <a:t>/IPFS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August 2022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3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1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CD38B69-F13A-9390-6963-0E2F63B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3F81A-818C-9D80-5A94-618AC318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618" y="1990505"/>
            <a:ext cx="7796762" cy="1743915"/>
          </a:xfrm>
        </p:spPr>
        <p:txBody>
          <a:bodyPr rIns="0" anchor="ctr">
            <a:normAutofit/>
          </a:bodyPr>
          <a:lstStyle/>
          <a:p>
            <a:pPr algn="ctr"/>
            <a:r>
              <a:rPr lang="en-US" sz="1800" dirty="0"/>
              <a:t>Radiant (</a:t>
            </a:r>
            <a:r>
              <a:rPr lang="en-US" sz="1800" dirty="0">
                <a:hlinkClick r:id="rId3"/>
              </a:rPr>
              <a:t>radiant.capital</a:t>
            </a:r>
            <a:r>
              <a:rPr lang="en-US" sz="1800" dirty="0"/>
              <a:t>) was launched on Arbitrum in late July 2022</a:t>
            </a:r>
          </a:p>
          <a:p>
            <a:pPr algn="ctr"/>
            <a:r>
              <a:rPr lang="en-US" sz="1800" dirty="0"/>
              <a:t>Compare Radiant to its original fork, Geist (</a:t>
            </a:r>
            <a:r>
              <a:rPr lang="en-US" sz="1800" dirty="0">
                <a:hlinkClick r:id="rId4"/>
              </a:rPr>
              <a:t>geist.finance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Compare Radiant to its popular competitor Aave (</a:t>
            </a:r>
            <a:r>
              <a:rPr lang="en-US" sz="1800" dirty="0">
                <a:hlinkClick r:id="rId5"/>
              </a:rPr>
              <a:t>aave.com</a:t>
            </a:r>
            <a:r>
              <a:rPr lang="en-US" sz="1800" dirty="0"/>
              <a:t>)</a:t>
            </a:r>
          </a:p>
          <a:p>
            <a:pPr algn="ctr"/>
            <a:endParaRPr lang="en-US" sz="1800" dirty="0"/>
          </a:p>
        </p:txBody>
      </p:sp>
      <p:pic>
        <p:nvPicPr>
          <p:cNvPr id="1028" name="Picture 4" descr="Brand Assets - Geist">
            <a:extLst>
              <a:ext uri="{FF2B5EF4-FFF2-40B4-BE49-F238E27FC236}">
                <a16:creationId xmlns:a16="http://schemas.microsoft.com/office/drawing/2014/main" id="{D061F7AD-3481-A7DB-2AC6-AD25C2B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53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Radiant Capital - Radiant">
            <a:extLst>
              <a:ext uri="{FF2B5EF4-FFF2-40B4-BE49-F238E27FC236}">
                <a16:creationId xmlns:a16="http://schemas.microsoft.com/office/drawing/2014/main" id="{77F3F6CF-4536-31B7-9215-0A31B01F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906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D6D2F-5B0E-5273-503A-8C1447AA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658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2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331A76-A914-D087-DCAE-B871375B2FEA}"/>
              </a:ext>
            </a:extLst>
          </p:cNvPr>
          <p:cNvSpPr txBox="1"/>
          <p:nvPr/>
        </p:nvSpPr>
        <p:spPr>
          <a:xfrm>
            <a:off x="802741" y="3443717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C064-AA71-3569-1548-012D467375CF}"/>
              </a:ext>
            </a:extLst>
          </p:cNvPr>
          <p:cNvSpPr txBox="1"/>
          <p:nvPr/>
        </p:nvSpPr>
        <p:spPr>
          <a:xfrm>
            <a:off x="4790539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7125B-6CD6-5BB3-EFCC-9D5E269FB57A}"/>
              </a:ext>
            </a:extLst>
          </p:cNvPr>
          <p:cNvSpPr txBox="1"/>
          <p:nvPr/>
        </p:nvSpPr>
        <p:spPr>
          <a:xfrm>
            <a:off x="8790574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Aave</a:t>
            </a:r>
          </a:p>
        </p:txBody>
      </p:sp>
    </p:spTree>
    <p:extLst>
      <p:ext uri="{BB962C8B-B14F-4D97-AF65-F5344CB8AC3E}">
        <p14:creationId xmlns:p14="http://schemas.microsoft.com/office/powerpoint/2010/main" val="3464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29CC3-1A40-6B6C-FC0F-8FA390A7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Blockchain Explorers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FDEC-49F3-37C6-CB7E-F2302B5E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25552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Token Holders?</a:t>
            </a:r>
          </a:p>
        </p:txBody>
      </p:sp>
      <p:pic>
        <p:nvPicPr>
          <p:cNvPr id="25" name="Content Placeholder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520CD8-C814-C932-2B4B-13C79FA8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694464"/>
            <a:ext cx="10198100" cy="2400300"/>
          </a:xfrm>
        </p:spPr>
      </p:pic>
    </p:spTree>
    <p:extLst>
      <p:ext uri="{BB962C8B-B14F-4D97-AF65-F5344CB8AC3E}">
        <p14:creationId xmlns:p14="http://schemas.microsoft.com/office/powerpoint/2010/main" val="8514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Retail vs Institutional Investors</a:t>
            </a:r>
          </a:p>
        </p:txBody>
      </p:sp>
      <p:grpSp>
        <p:nvGrpSpPr>
          <p:cNvPr id="60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61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57D7B71-93B7-65DA-2ED9-D1EB3E1D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4" y="2966127"/>
            <a:ext cx="3437047" cy="331880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9453764-EB59-CA76-7B42-747314AC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93" y="2966127"/>
            <a:ext cx="3476463" cy="331880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479F7D-EF6E-081D-F61C-1ADF5930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8" y="2966127"/>
            <a:ext cx="3744490" cy="3318801"/>
          </a:xfrm>
          <a:prstGeom prst="rect">
            <a:avLst/>
          </a:prstGeom>
        </p:spPr>
      </p:pic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5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0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07130-C05A-1A8F-2717-454A1801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Financial Incentives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D8C0B-5740-8A40-CA91-750049CF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80" name="Freeform: Shape 54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55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: Shape 56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: Shape 57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: Shape 58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: Shape 59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: Shape 61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469B0C-DA82-25D1-A8F3-F3DE267B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Borrowing and Lending</a:t>
            </a: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64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65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Content Placeholder 12" descr="Chart, icon&#10;&#10;Description automatically generated">
            <a:extLst>
              <a:ext uri="{FF2B5EF4-FFF2-40B4-BE49-F238E27FC236}">
                <a16:creationId xmlns:a16="http://schemas.microsoft.com/office/drawing/2014/main" id="{2C2ED543-F837-400A-1A77-E5E05862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2" y="3279342"/>
            <a:ext cx="3792072" cy="269237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B291F65-D17B-7CED-52E8-66C93B0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95" y="3279342"/>
            <a:ext cx="3792072" cy="269237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23FC7ED-B061-CF3E-A3C0-C8C2AE63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47" y="3279342"/>
            <a:ext cx="3792072" cy="2692371"/>
          </a:xfrm>
          <a:prstGeom prst="rect">
            <a:avLst/>
          </a:prstGeom>
        </p:spPr>
      </p:pic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93" name="Freeform: Shape 70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4" name="Freeform: Shape 69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7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EFE-CAD7-98CB-D319-7D180CEB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DCDC-E69F-CB6D-7C4C-FD4AC975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Fewer Radiant investors due to:</a:t>
            </a:r>
          </a:p>
          <a:p>
            <a:pPr lvl="1"/>
            <a:r>
              <a:rPr lang="en-US" dirty="0"/>
              <a:t>Recent launch</a:t>
            </a:r>
          </a:p>
          <a:p>
            <a:pPr lvl="1"/>
            <a:r>
              <a:rPr lang="en-US" dirty="0"/>
              <a:t>Bear market</a:t>
            </a:r>
          </a:p>
          <a:p>
            <a:pPr lvl="1"/>
            <a:r>
              <a:rPr lang="en-US" dirty="0"/>
              <a:t>Fewer users on Arbitrum</a:t>
            </a:r>
          </a:p>
          <a:p>
            <a:pPr lvl="1"/>
            <a:r>
              <a:rPr lang="en-US" dirty="0"/>
              <a:t>Geist fork going to zero</a:t>
            </a:r>
          </a:p>
          <a:p>
            <a:r>
              <a:rPr lang="en-US" dirty="0"/>
              <a:t>Institutional investors are avoiding Radiant and Geist</a:t>
            </a:r>
          </a:p>
          <a:p>
            <a:r>
              <a:rPr lang="en-US" dirty="0" err="1"/>
              <a:t>Radiant’s</a:t>
            </a:r>
            <a:r>
              <a:rPr lang="en-US" dirty="0"/>
              <a:t> rewards are high, but uncertainty in RDNT price makes it high risk </a:t>
            </a:r>
          </a:p>
          <a:p>
            <a:r>
              <a:rPr lang="en-US" dirty="0"/>
              <a:t>Prediction: RDNT will have long-term value if:</a:t>
            </a:r>
          </a:p>
          <a:p>
            <a:pPr lvl="1"/>
            <a:r>
              <a:rPr lang="en-US" dirty="0"/>
              <a:t>Cross-chain functionality is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11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{AF373004-200A-BE49-8519-EF94E02B4FDB}tf16401378</Template>
  <TotalTime>98</TotalTime>
  <Words>145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Defi Lending &amp; Borrowing Platform Analysis</vt:lpstr>
      <vt:lpstr>Motivation</vt:lpstr>
      <vt:lpstr>Scraping the Blockchain Explorers</vt:lpstr>
      <vt:lpstr>How Many Token Holders?</vt:lpstr>
      <vt:lpstr>Retail vs Institutional Investors</vt:lpstr>
      <vt:lpstr>Comparing Financial Incentives</vt:lpstr>
      <vt:lpstr>Borrowing and Lending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Lending &amp; Borrowing Platform Analysis</dc:title>
  <dc:creator>Tyrell McCurbin</dc:creator>
  <cp:lastModifiedBy>Tyrell McCurbin</cp:lastModifiedBy>
  <cp:revision>11</cp:revision>
  <dcterms:created xsi:type="dcterms:W3CDTF">2022-08-08T02:18:12Z</dcterms:created>
  <dcterms:modified xsi:type="dcterms:W3CDTF">2022-08-08T03:57:08Z</dcterms:modified>
</cp:coreProperties>
</file>