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15" d="100"/>
          <a:sy n="115" d="100"/>
        </p:scale>
        <p:origin x="10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D635-AFA7-2340-8122-C2C9F1C1BB87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8F421-F82A-B144-B3FC-F6AFCAB7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F421-F82A-B144-B3FC-F6AFCAB7F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radiant.capital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ave.com/" TargetMode="External"/><Relationship Id="rId4" Type="http://schemas.openxmlformats.org/officeDocument/2006/relationships/hyperlink" Target="https://geist.fina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White and gray patterns">
            <a:extLst>
              <a:ext uri="{FF2B5EF4-FFF2-40B4-BE49-F238E27FC236}">
                <a16:creationId xmlns:a16="http://schemas.microsoft.com/office/drawing/2014/main" id="{F1F55F76-BFE5-3F04-17DF-C523E9F35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496" r="-1" b="112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247185-A93A-08E8-6670-FA19C8BEB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Defi Lending &amp; Borrowing Platform Analysis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7EC2F-C48A-3D59-66D6-114478C1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 Tyrell McCurbin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co:rise</a:t>
            </a:r>
            <a:r>
              <a:rPr lang="en-US" sz="2200" dirty="0">
                <a:solidFill>
                  <a:srgbClr val="FFFFFF"/>
                </a:solidFill>
              </a:rPr>
              <a:t> Web 3 Applications &amp; </a:t>
            </a:r>
            <a:r>
              <a:rPr lang="en-US" sz="2200">
                <a:solidFill>
                  <a:srgbClr val="FFFFFF"/>
                </a:solidFill>
              </a:rPr>
              <a:t>Filecoin</a:t>
            </a:r>
            <a:r>
              <a:rPr lang="en-US" sz="2200" dirty="0">
                <a:solidFill>
                  <a:srgbClr val="FFFFFF"/>
                </a:solidFill>
              </a:rPr>
              <a:t>/IPFS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August 2022</a:t>
            </a:r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3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41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9CD38B69-F13A-9390-6963-0E2F63B5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3F81A-818C-9D80-5A94-618AC318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618" y="1990505"/>
            <a:ext cx="7796762" cy="1743915"/>
          </a:xfrm>
        </p:spPr>
        <p:txBody>
          <a:bodyPr rIns="0" anchor="ctr">
            <a:normAutofit/>
          </a:bodyPr>
          <a:lstStyle/>
          <a:p>
            <a:pPr algn="ctr"/>
            <a:r>
              <a:rPr lang="en-US" sz="1800" dirty="0"/>
              <a:t>Radiant (</a:t>
            </a:r>
            <a:r>
              <a:rPr lang="en-US" sz="1800" dirty="0">
                <a:hlinkClick r:id="rId3"/>
              </a:rPr>
              <a:t>radiant.capital</a:t>
            </a:r>
            <a:r>
              <a:rPr lang="en-US" sz="1800" dirty="0"/>
              <a:t>) was launched on Arbitrum in late July 2022</a:t>
            </a:r>
          </a:p>
          <a:p>
            <a:pPr algn="ctr"/>
            <a:r>
              <a:rPr lang="en-US" sz="1800" dirty="0"/>
              <a:t>Compare Radiant to its original fork, Geist (</a:t>
            </a:r>
            <a:r>
              <a:rPr lang="en-US" sz="1800" dirty="0">
                <a:hlinkClick r:id="rId4"/>
              </a:rPr>
              <a:t>geist.finance</a:t>
            </a:r>
            <a:r>
              <a:rPr lang="en-US" sz="1800" dirty="0"/>
              <a:t>)</a:t>
            </a:r>
          </a:p>
          <a:p>
            <a:pPr algn="ctr"/>
            <a:r>
              <a:rPr lang="en-US" sz="1800" dirty="0"/>
              <a:t>Compare Radiant to its popular competitor Aave (</a:t>
            </a:r>
            <a:r>
              <a:rPr lang="en-US" sz="1800" dirty="0">
                <a:hlinkClick r:id="rId5"/>
              </a:rPr>
              <a:t>aave.com</a:t>
            </a:r>
            <a:r>
              <a:rPr lang="en-US" sz="1800" dirty="0"/>
              <a:t>)</a:t>
            </a:r>
          </a:p>
          <a:p>
            <a:pPr algn="ctr"/>
            <a:endParaRPr lang="en-US" sz="1800" dirty="0"/>
          </a:p>
        </p:txBody>
      </p:sp>
      <p:pic>
        <p:nvPicPr>
          <p:cNvPr id="1028" name="Picture 4" descr="Brand Assets - Geist">
            <a:extLst>
              <a:ext uri="{FF2B5EF4-FFF2-40B4-BE49-F238E27FC236}">
                <a16:creationId xmlns:a16="http://schemas.microsoft.com/office/drawing/2014/main" id="{D061F7AD-3481-A7DB-2AC6-AD25C2B5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153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Radiant Capital - Radiant">
            <a:extLst>
              <a:ext uri="{FF2B5EF4-FFF2-40B4-BE49-F238E27FC236}">
                <a16:creationId xmlns:a16="http://schemas.microsoft.com/office/drawing/2014/main" id="{77F3F6CF-4536-31B7-9215-0A31B01F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5906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D6D2F-5B0E-5273-503A-8C1447AA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658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052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331A76-A914-D087-DCAE-B871375B2FEA}"/>
              </a:ext>
            </a:extLst>
          </p:cNvPr>
          <p:cNvSpPr txBox="1"/>
          <p:nvPr/>
        </p:nvSpPr>
        <p:spPr>
          <a:xfrm>
            <a:off x="802741" y="3443717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9C064-AA71-3569-1548-012D467375CF}"/>
              </a:ext>
            </a:extLst>
          </p:cNvPr>
          <p:cNvSpPr txBox="1"/>
          <p:nvPr/>
        </p:nvSpPr>
        <p:spPr>
          <a:xfrm>
            <a:off x="4790539" y="3444480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7125B-6CD6-5BB3-EFCC-9D5E269FB57A}"/>
              </a:ext>
            </a:extLst>
          </p:cNvPr>
          <p:cNvSpPr txBox="1"/>
          <p:nvPr/>
        </p:nvSpPr>
        <p:spPr>
          <a:xfrm>
            <a:off x="8790574" y="3444480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Aave</a:t>
            </a:r>
          </a:p>
        </p:txBody>
      </p:sp>
    </p:spTree>
    <p:extLst>
      <p:ext uri="{BB962C8B-B14F-4D97-AF65-F5344CB8AC3E}">
        <p14:creationId xmlns:p14="http://schemas.microsoft.com/office/powerpoint/2010/main" val="34647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29CC3-1A40-6B6C-FC0F-8FA390A7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the Blockchain Explorers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6FDEC-49F3-37C6-CB7E-F2302B5E5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Beautiful Soup</a:t>
            </a:r>
          </a:p>
        </p:txBody>
      </p:sp>
    </p:spTree>
    <p:extLst>
      <p:ext uri="{BB962C8B-B14F-4D97-AF65-F5344CB8AC3E}">
        <p14:creationId xmlns:p14="http://schemas.microsoft.com/office/powerpoint/2010/main" val="255523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FC90-3266-8B0A-2B7B-3C932FC3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Token Holders?</a:t>
            </a:r>
          </a:p>
        </p:txBody>
      </p:sp>
      <p:pic>
        <p:nvPicPr>
          <p:cNvPr id="25" name="Content Placeholder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520CD8-C814-C932-2B4B-13C79FA8E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694464"/>
            <a:ext cx="10198100" cy="2400300"/>
          </a:xfrm>
        </p:spPr>
      </p:pic>
    </p:spTree>
    <p:extLst>
      <p:ext uri="{BB962C8B-B14F-4D97-AF65-F5344CB8AC3E}">
        <p14:creationId xmlns:p14="http://schemas.microsoft.com/office/powerpoint/2010/main" val="85146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Top left">
            <a:extLst>
              <a:ext uri="{FF2B5EF4-FFF2-40B4-BE49-F238E27FC236}">
                <a16:creationId xmlns:a16="http://schemas.microsoft.com/office/drawing/2014/main" id="{76C57F27-5AD9-48AC-8DF4-740C7FFA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B8F795-A3F3-4167-92AE-99E87718C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80631A-159B-4376-BAE0-B0A79759B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DC0E3EC-FD85-44A0-A7EC-B4542210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AA6CA5-1890-4BCA-BB3E-35570EB3E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29A863-C1B4-4FA5-BE70-56C5D32C3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E37E4F1-D06F-4EA7-BAF7-28F90A86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02F5DA-9B92-477E-AD0E-0FFFA288C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6710BBF-A9B3-4872-95A0-D6228146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48FC90-3266-8B0A-2B7B-3C932FC3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570602"/>
            <a:ext cx="5996619" cy="2226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Retail vs Institutional Investors</a:t>
            </a:r>
          </a:p>
        </p:txBody>
      </p:sp>
      <p:grpSp>
        <p:nvGrpSpPr>
          <p:cNvPr id="60" name="Cross">
            <a:extLst>
              <a:ext uri="{FF2B5EF4-FFF2-40B4-BE49-F238E27FC236}">
                <a16:creationId xmlns:a16="http://schemas.microsoft.com/office/drawing/2014/main" id="{8470ADF7-086F-4892-83D9-4F8B12F3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B0C2AC-04D6-48CC-843B-3C8A97D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61">
              <a:extLst>
                <a:ext uri="{FF2B5EF4-FFF2-40B4-BE49-F238E27FC236}">
                  <a16:creationId xmlns:a16="http://schemas.microsoft.com/office/drawing/2014/main" id="{2FAA374E-111C-41A1-8959-A1CE13803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57D7B71-93B7-65DA-2ED9-D1EB3E1D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4" y="2966127"/>
            <a:ext cx="3437047" cy="3318801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9453764-EB59-CA76-7B42-747314AC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93" y="2966127"/>
            <a:ext cx="3476463" cy="3318801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C479F7D-EF6E-081D-F61C-1ADF59308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38" y="2966127"/>
            <a:ext cx="3744490" cy="3318801"/>
          </a:xfrm>
          <a:prstGeom prst="rect">
            <a:avLst/>
          </a:prstGeom>
        </p:spPr>
      </p:pic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D9A7A519-71A4-4A41-A58F-BAF342204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65" name="Graphic 157">
              <a:extLst>
                <a:ext uri="{FF2B5EF4-FFF2-40B4-BE49-F238E27FC236}">
                  <a16:creationId xmlns:a16="http://schemas.microsoft.com/office/drawing/2014/main" id="{204C6FE8-57D6-4A3D-B230-D39F9454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1EDCFD9-3062-4150-A0BC-560637325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69BE7B5-C4A9-4EB7-917F-834BDC6142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1A948F-B003-48BE-B4FA-75BC14DF4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599387-57C9-4F88-BA79-8BEE708323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BBF697E-5DB8-4B76-B95B-7DAC565A4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EB1E606-D23B-4E7E-A570-B91E919262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D23807-F77C-481C-B88F-CC7E6AF0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A1D2D4-2A96-476A-A0DE-5A6BAEC0D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0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07130-C05A-1A8F-2717-454A1801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Financial Incentives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D8C0B-5740-8A40-CA91-750049CFE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8" name="Rectangle 5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9" name="Top left">
            <a:extLst>
              <a:ext uri="{FF2B5EF4-FFF2-40B4-BE49-F238E27FC236}">
                <a16:creationId xmlns:a16="http://schemas.microsoft.com/office/drawing/2014/main" id="{76C57F27-5AD9-48AC-8DF4-740C7FFA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80" name="Freeform: Shape 54">
              <a:extLst>
                <a:ext uri="{FF2B5EF4-FFF2-40B4-BE49-F238E27FC236}">
                  <a16:creationId xmlns:a16="http://schemas.microsoft.com/office/drawing/2014/main" id="{08B8F795-A3F3-4167-92AE-99E87718C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1" name="Freeform: Shape 55">
              <a:extLst>
                <a:ext uri="{FF2B5EF4-FFF2-40B4-BE49-F238E27FC236}">
                  <a16:creationId xmlns:a16="http://schemas.microsoft.com/office/drawing/2014/main" id="{3B80631A-159B-4376-BAE0-B0A79759B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: Shape 56">
              <a:extLst>
                <a:ext uri="{FF2B5EF4-FFF2-40B4-BE49-F238E27FC236}">
                  <a16:creationId xmlns:a16="http://schemas.microsoft.com/office/drawing/2014/main" id="{FDC0E3EC-FD85-44A0-A7EC-B4542210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: Shape 57">
              <a:extLst>
                <a:ext uri="{FF2B5EF4-FFF2-40B4-BE49-F238E27FC236}">
                  <a16:creationId xmlns:a16="http://schemas.microsoft.com/office/drawing/2014/main" id="{CBAA6CA5-1890-4BCA-BB3E-35570EB3E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: Shape 58">
              <a:extLst>
                <a:ext uri="{FF2B5EF4-FFF2-40B4-BE49-F238E27FC236}">
                  <a16:creationId xmlns:a16="http://schemas.microsoft.com/office/drawing/2014/main" id="{2F29A863-C1B4-4FA5-BE70-56C5D32C3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: Shape 59">
              <a:extLst>
                <a:ext uri="{FF2B5EF4-FFF2-40B4-BE49-F238E27FC236}">
                  <a16:creationId xmlns:a16="http://schemas.microsoft.com/office/drawing/2014/main" id="{DE37E4F1-D06F-4EA7-BAF7-28F90A86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: Shape 60">
              <a:extLst>
                <a:ext uri="{FF2B5EF4-FFF2-40B4-BE49-F238E27FC236}">
                  <a16:creationId xmlns:a16="http://schemas.microsoft.com/office/drawing/2014/main" id="{2B02F5DA-9B92-477E-AD0E-0FFFA288C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: Shape 61">
              <a:extLst>
                <a:ext uri="{FF2B5EF4-FFF2-40B4-BE49-F238E27FC236}">
                  <a16:creationId xmlns:a16="http://schemas.microsoft.com/office/drawing/2014/main" id="{76710BBF-A9B3-4872-95A0-D6228146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2469B0C-DA82-25D1-A8F3-F3DE267B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570602"/>
            <a:ext cx="5996619" cy="2226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Borrowing and Lending</a:t>
            </a:r>
          </a:p>
        </p:txBody>
      </p:sp>
      <p:grpSp>
        <p:nvGrpSpPr>
          <p:cNvPr id="88" name="Cross">
            <a:extLst>
              <a:ext uri="{FF2B5EF4-FFF2-40B4-BE49-F238E27FC236}">
                <a16:creationId xmlns:a16="http://schemas.microsoft.com/office/drawing/2014/main" id="{8470ADF7-086F-4892-83D9-4F8B12F3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89" name="Straight Connector 64">
              <a:extLst>
                <a:ext uri="{FF2B5EF4-FFF2-40B4-BE49-F238E27FC236}">
                  <a16:creationId xmlns:a16="http://schemas.microsoft.com/office/drawing/2014/main" id="{FAB0C2AC-04D6-48CC-843B-3C8A97D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65">
              <a:extLst>
                <a:ext uri="{FF2B5EF4-FFF2-40B4-BE49-F238E27FC236}">
                  <a16:creationId xmlns:a16="http://schemas.microsoft.com/office/drawing/2014/main" id="{2FAA374E-111C-41A1-8959-A1CE13803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Content Placeholder 12" descr="Chart, icon&#10;&#10;Description automatically generated">
            <a:extLst>
              <a:ext uri="{FF2B5EF4-FFF2-40B4-BE49-F238E27FC236}">
                <a16:creationId xmlns:a16="http://schemas.microsoft.com/office/drawing/2014/main" id="{2C2ED543-F837-400A-1A77-E5E05862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42" y="3279342"/>
            <a:ext cx="3792072" cy="2692371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B291F65-D17B-7CED-52E8-66C93B0B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95" y="3279342"/>
            <a:ext cx="3792072" cy="2692371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623FC7ED-B061-CF3E-A3C0-C8C2AE63E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47" y="3279342"/>
            <a:ext cx="3792072" cy="2692371"/>
          </a:xfrm>
          <a:prstGeom prst="rect">
            <a:avLst/>
          </a:prstGeom>
        </p:spPr>
      </p:pic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D9A7A519-71A4-4A41-A58F-BAF342204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204C6FE8-57D6-4A3D-B230-D39F9454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93" name="Freeform: Shape 70">
                <a:extLst>
                  <a:ext uri="{FF2B5EF4-FFF2-40B4-BE49-F238E27FC236}">
                    <a16:creationId xmlns:a16="http://schemas.microsoft.com/office/drawing/2014/main" id="{B1EDCFD9-3062-4150-A0BC-560637325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69BE7B5-C4A9-4EB7-917F-834BDC6142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1A948F-B003-48BE-B4FA-75BC14DF4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3599387-57C9-4F88-BA79-8BEE708323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BBF697E-5DB8-4B76-B95B-7DAC565A4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EB1E606-D23B-4E7E-A570-B91E919262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D23807-F77C-481C-B88F-CC7E6AF0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4" name="Freeform: Shape 69">
              <a:extLst>
                <a:ext uri="{FF2B5EF4-FFF2-40B4-BE49-F238E27FC236}">
                  <a16:creationId xmlns:a16="http://schemas.microsoft.com/office/drawing/2014/main" id="{BCA1D2D4-2A96-476A-A0DE-5A6BAEC0D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376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BEFE-CAD7-98CB-D319-7D180CEB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DCDC-E69F-CB6D-7C4C-FD4AC975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Fewer Radiant investors due to:</a:t>
            </a:r>
          </a:p>
          <a:p>
            <a:pPr lvl="1"/>
            <a:r>
              <a:rPr lang="en-US" dirty="0"/>
              <a:t>Recent launch</a:t>
            </a:r>
          </a:p>
          <a:p>
            <a:pPr lvl="1"/>
            <a:r>
              <a:rPr lang="en-US" dirty="0"/>
              <a:t>Bear market</a:t>
            </a:r>
          </a:p>
          <a:p>
            <a:pPr lvl="1"/>
            <a:r>
              <a:rPr lang="en-US" dirty="0"/>
              <a:t>Fewer users on Arbitrum</a:t>
            </a:r>
          </a:p>
          <a:p>
            <a:pPr lvl="1"/>
            <a:r>
              <a:rPr lang="en-US" dirty="0"/>
              <a:t>Geist fork going to zero</a:t>
            </a:r>
          </a:p>
          <a:p>
            <a:r>
              <a:rPr lang="en-US" dirty="0"/>
              <a:t>Institutional investors are avoiding Radiant and Geist</a:t>
            </a:r>
          </a:p>
          <a:p>
            <a:r>
              <a:rPr lang="en-US" dirty="0" err="1"/>
              <a:t>Radiant’s</a:t>
            </a:r>
            <a:r>
              <a:rPr lang="en-US" dirty="0"/>
              <a:t> rewards are high, but uncertainty in RDNT price makes it high risk </a:t>
            </a:r>
          </a:p>
          <a:p>
            <a:r>
              <a:rPr lang="en-US" dirty="0"/>
              <a:t>Prediction: RDNT will have long-term value if:</a:t>
            </a:r>
          </a:p>
          <a:p>
            <a:pPr lvl="1"/>
            <a:r>
              <a:rPr lang="en-US" dirty="0"/>
              <a:t>Cross-chain functionality is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11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{AF373004-200A-BE49-8519-EF94E02B4FDB}tf16401378</Template>
  <TotalTime>101</TotalTime>
  <Words>145</Words>
  <Application>Microsoft Macintosh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Defi Lending &amp; Borrowing Platform Analysis</vt:lpstr>
      <vt:lpstr>Motivation</vt:lpstr>
      <vt:lpstr>Scraping the Blockchain Explorers</vt:lpstr>
      <vt:lpstr>How Many Token Holders?</vt:lpstr>
      <vt:lpstr>Retail vs Institutional Investors</vt:lpstr>
      <vt:lpstr>Comparing Financial Incentives</vt:lpstr>
      <vt:lpstr>Borrowing and Lending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 Lending &amp; Borrowing Platform Analysis</dc:title>
  <dc:creator>Tyrell McCurbin</dc:creator>
  <cp:lastModifiedBy>Tyrell McCurbin</cp:lastModifiedBy>
  <cp:revision>11</cp:revision>
  <dcterms:created xsi:type="dcterms:W3CDTF">2022-08-08T02:18:12Z</dcterms:created>
  <dcterms:modified xsi:type="dcterms:W3CDTF">2022-08-08T03:59:48Z</dcterms:modified>
</cp:coreProperties>
</file>