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2D635-AFA7-2340-8122-C2C9F1C1BB87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8F421-F82A-B144-B3FC-F6AFCAB7F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6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8F421-F82A-B144-B3FC-F6AFCAB7F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2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5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3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3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7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8/8/22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2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7" r:id="rId6"/>
    <p:sldLayoutId id="2147483692" r:id="rId7"/>
    <p:sldLayoutId id="2147483693" r:id="rId8"/>
    <p:sldLayoutId id="2147483694" r:id="rId9"/>
    <p:sldLayoutId id="2147483696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radiant.capital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aave.com/" TargetMode="External"/><Relationship Id="rId4" Type="http://schemas.openxmlformats.org/officeDocument/2006/relationships/hyperlink" Target="https://geist.financ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 descr="White and gray patterns">
            <a:extLst>
              <a:ext uri="{FF2B5EF4-FFF2-40B4-BE49-F238E27FC236}">
                <a16:creationId xmlns:a16="http://schemas.microsoft.com/office/drawing/2014/main" id="{F1F55F76-BFE5-3F04-17DF-C523E9F358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4496" r="-1" b="1122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247185-A93A-08E8-6670-FA19C8BEB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Defi Lending &amp; Borrowing Platform Analysis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7EC2F-C48A-3D59-66D6-114478C18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 Tyrell McCurbin</a:t>
            </a:r>
            <a:endParaRPr lang="en-US" sz="2200">
              <a:solidFill>
                <a:srgbClr val="FFFFFF"/>
              </a:solidFill>
            </a:endParaRPr>
          </a:p>
          <a:p>
            <a:r>
              <a:rPr lang="en-US" sz="2200">
                <a:solidFill>
                  <a:srgbClr val="FFFFFF"/>
                </a:solidFill>
              </a:rPr>
              <a:t>co:rise</a:t>
            </a:r>
            <a:r>
              <a:rPr lang="en-US" sz="2200" dirty="0">
                <a:solidFill>
                  <a:srgbClr val="FFFFFF"/>
                </a:solidFill>
              </a:rPr>
              <a:t> Web 3 Applications &amp; </a:t>
            </a:r>
            <a:r>
              <a:rPr lang="en-US" sz="2200">
                <a:solidFill>
                  <a:srgbClr val="FFFFFF"/>
                </a:solidFill>
              </a:rPr>
              <a:t>Filecoin</a:t>
            </a:r>
            <a:r>
              <a:rPr lang="en-US" sz="2200" dirty="0">
                <a:solidFill>
                  <a:srgbClr val="FFFFFF"/>
                </a:solidFill>
              </a:rPr>
              <a:t>/IPFS</a:t>
            </a:r>
            <a:endParaRPr lang="en-US" sz="220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August 2022</a:t>
            </a:r>
            <a:endParaRPr lang="en-US" sz="2200">
              <a:solidFill>
                <a:srgbClr val="FFFFFF"/>
              </a:solidFill>
            </a:endParaRPr>
          </a:p>
        </p:txBody>
      </p:sp>
      <p:grpSp>
        <p:nvGrpSpPr>
          <p:cNvPr id="6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33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41" name="Top left">
            <a:extLst>
              <a:ext uri="{FF2B5EF4-FFF2-40B4-BE49-F238E27FC236}">
                <a16:creationId xmlns:a16="http://schemas.microsoft.com/office/drawing/2014/main" id="{D4ED21F2-92DE-4312-8DBE-C137E2A19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AF87C1C3-17AE-4E8E-92D1-9D9478E5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78317897-0579-4C54-A2C9-1D9E6CFE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DB10D173-E475-4E91-9B9D-38FB26902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8DFA5031-46E4-4B54-B410-B2C45429D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18470EC3-8E74-4E72-84DE-D86003D2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31803245-48A5-47F5-9F36-BA72818ED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CC29F321-A6F8-46F1-9834-04492B97F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F8467D70-26CD-4313-B6A0-EAF328FA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9CD38B69-F13A-9390-6963-0E2F63B5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795638" cy="164541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FE3F81A-818C-9D80-5A94-618AC3180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618" y="1990505"/>
            <a:ext cx="7796762" cy="1743915"/>
          </a:xfrm>
        </p:spPr>
        <p:txBody>
          <a:bodyPr rIns="0" anchor="ctr">
            <a:normAutofit/>
          </a:bodyPr>
          <a:lstStyle/>
          <a:p>
            <a:pPr algn="ctr"/>
            <a:r>
              <a:rPr lang="en-US" sz="1800" dirty="0"/>
              <a:t>Radiant (</a:t>
            </a:r>
            <a:r>
              <a:rPr lang="en-US" sz="1800" dirty="0">
                <a:hlinkClick r:id="rId3"/>
              </a:rPr>
              <a:t>radiant.capital</a:t>
            </a:r>
            <a:r>
              <a:rPr lang="en-US" sz="1800" dirty="0"/>
              <a:t>) was launched on Arbitrum in late July 2022</a:t>
            </a:r>
          </a:p>
          <a:p>
            <a:pPr algn="ctr"/>
            <a:r>
              <a:rPr lang="en-US" sz="1800" dirty="0"/>
              <a:t>Compare Radiant to its original fork, Geist (</a:t>
            </a:r>
            <a:r>
              <a:rPr lang="en-US" sz="1800" dirty="0">
                <a:hlinkClick r:id="rId4"/>
              </a:rPr>
              <a:t>geist.finance</a:t>
            </a:r>
            <a:r>
              <a:rPr lang="en-US" sz="1800" dirty="0"/>
              <a:t>)</a:t>
            </a:r>
          </a:p>
          <a:p>
            <a:pPr algn="ctr"/>
            <a:r>
              <a:rPr lang="en-US" sz="1800" dirty="0"/>
              <a:t>Compare Radiant to its popular competitor Aave (</a:t>
            </a:r>
            <a:r>
              <a:rPr lang="en-US" sz="1800" dirty="0">
                <a:hlinkClick r:id="rId5"/>
              </a:rPr>
              <a:t>aave.com</a:t>
            </a:r>
            <a:r>
              <a:rPr lang="en-US" sz="1800" dirty="0"/>
              <a:t>)</a:t>
            </a:r>
          </a:p>
          <a:p>
            <a:pPr algn="ctr"/>
            <a:endParaRPr lang="en-US" sz="1800" dirty="0"/>
          </a:p>
        </p:txBody>
      </p:sp>
      <p:pic>
        <p:nvPicPr>
          <p:cNvPr id="1028" name="Picture 4" descr="Brand Assets - Geist">
            <a:extLst>
              <a:ext uri="{FF2B5EF4-FFF2-40B4-BE49-F238E27FC236}">
                <a16:creationId xmlns:a16="http://schemas.microsoft.com/office/drawing/2014/main" id="{D061F7AD-3481-A7DB-2AC6-AD25C2B5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153" y="3891678"/>
            <a:ext cx="2393250" cy="23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lcome to Radiant Capital - Radiant">
            <a:extLst>
              <a:ext uri="{FF2B5EF4-FFF2-40B4-BE49-F238E27FC236}">
                <a16:creationId xmlns:a16="http://schemas.microsoft.com/office/drawing/2014/main" id="{77F3F6CF-4536-31B7-9215-0A31B01FF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5906" y="3891678"/>
            <a:ext cx="2393250" cy="23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D6D2F-5B0E-5273-503A-8C1447AA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3658" y="3891678"/>
            <a:ext cx="2393250" cy="23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1" name="Bottom Right">
            <a:extLst>
              <a:ext uri="{FF2B5EF4-FFF2-40B4-BE49-F238E27FC236}">
                <a16:creationId xmlns:a16="http://schemas.microsoft.com/office/drawing/2014/main" id="{25330748-DCD3-40F6-80B6-BBD60F134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052" name="Graphic 157">
              <a:extLst>
                <a:ext uri="{FF2B5EF4-FFF2-40B4-BE49-F238E27FC236}">
                  <a16:creationId xmlns:a16="http://schemas.microsoft.com/office/drawing/2014/main" id="{7C76B3F8-E57B-4B84-AFCF-111FFBED9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1F1327FF-A0D9-4C0E-A2D9-BDEBA8A07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3EC6B6B4-1322-4A16-96A5-99CA4AC09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DBE35EC6-17FE-468B-8D53-827021BA98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CF55A04D-04B8-4EEA-8259-B97C0B9E8F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8" name="Freeform: Shape 1057">
                <a:extLst>
                  <a:ext uri="{FF2B5EF4-FFF2-40B4-BE49-F238E27FC236}">
                    <a16:creationId xmlns:a16="http://schemas.microsoft.com/office/drawing/2014/main" id="{C65F71FB-B02A-4D26-83F1-F529612E0D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965629FE-C08C-4B86-A392-E6717B454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0" name="Freeform: Shape 1059">
                <a:extLst>
                  <a:ext uri="{FF2B5EF4-FFF2-40B4-BE49-F238E27FC236}">
                    <a16:creationId xmlns:a16="http://schemas.microsoft.com/office/drawing/2014/main" id="{2D3C2A6F-3D83-4184-9EF4-34250BA8A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1FC3D0CE-49BC-4D5A-8326-EE25E39F4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331A76-A914-D087-DCAE-B871375B2FEA}"/>
              </a:ext>
            </a:extLst>
          </p:cNvPr>
          <p:cNvSpPr txBox="1"/>
          <p:nvPr/>
        </p:nvSpPr>
        <p:spPr>
          <a:xfrm>
            <a:off x="802741" y="3443717"/>
            <a:ext cx="26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9C064-AA71-3569-1548-012D467375CF}"/>
              </a:ext>
            </a:extLst>
          </p:cNvPr>
          <p:cNvSpPr txBox="1"/>
          <p:nvPr/>
        </p:nvSpPr>
        <p:spPr>
          <a:xfrm>
            <a:off x="4790539" y="3444480"/>
            <a:ext cx="26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Radiant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7125B-6CD6-5BB3-EFCC-9D5E269FB57A}"/>
              </a:ext>
            </a:extLst>
          </p:cNvPr>
          <p:cNvSpPr txBox="1"/>
          <p:nvPr/>
        </p:nvSpPr>
        <p:spPr>
          <a:xfrm>
            <a:off x="8790574" y="3444480"/>
            <a:ext cx="26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Aave</a:t>
            </a:r>
          </a:p>
        </p:txBody>
      </p:sp>
    </p:spTree>
    <p:extLst>
      <p:ext uri="{BB962C8B-B14F-4D97-AF65-F5344CB8AC3E}">
        <p14:creationId xmlns:p14="http://schemas.microsoft.com/office/powerpoint/2010/main" val="34647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229CC3-1A40-6B6C-FC0F-8FA390A7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the Blockchain Explorers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6FDEC-49F3-37C6-CB7E-F2302B5E5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Beautiful Soup</a:t>
            </a:r>
          </a:p>
        </p:txBody>
      </p:sp>
    </p:spTree>
    <p:extLst>
      <p:ext uri="{BB962C8B-B14F-4D97-AF65-F5344CB8AC3E}">
        <p14:creationId xmlns:p14="http://schemas.microsoft.com/office/powerpoint/2010/main" val="255523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FC90-3266-8B0A-2B7B-3C932FC3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Token Holders?</a:t>
            </a:r>
          </a:p>
        </p:txBody>
      </p:sp>
      <p:pic>
        <p:nvPicPr>
          <p:cNvPr id="25" name="Content Placeholder 2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2520CD8-C814-C932-2B4B-13C79FA8E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50" y="2694464"/>
            <a:ext cx="10198100" cy="2400300"/>
          </a:xfrm>
        </p:spPr>
      </p:pic>
    </p:spTree>
    <p:extLst>
      <p:ext uri="{BB962C8B-B14F-4D97-AF65-F5344CB8AC3E}">
        <p14:creationId xmlns:p14="http://schemas.microsoft.com/office/powerpoint/2010/main" val="85146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0" name="Top left">
            <a:extLst>
              <a:ext uri="{FF2B5EF4-FFF2-40B4-BE49-F238E27FC236}">
                <a16:creationId xmlns:a16="http://schemas.microsoft.com/office/drawing/2014/main" id="{76C57F27-5AD9-48AC-8DF4-740C7FFA8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8B8F795-A3F3-4167-92AE-99E87718C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B80631A-159B-4376-BAE0-B0A79759B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DC0E3EC-FD85-44A0-A7EC-B45422105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BAA6CA5-1890-4BCA-BB3E-35570EB3E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F29A863-C1B4-4FA5-BE70-56C5D32C3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E37E4F1-D06F-4EA7-BAF7-28F90A86E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B02F5DA-9B92-477E-AD0E-0FFFA288C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6710BBF-A9B3-4872-95A0-D6228146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48FC90-3266-8B0A-2B7B-3C932FC3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570602"/>
            <a:ext cx="5996619" cy="22260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Retail vs Institutional Investors</a:t>
            </a:r>
          </a:p>
        </p:txBody>
      </p:sp>
      <p:grpSp>
        <p:nvGrpSpPr>
          <p:cNvPr id="60" name="Cross">
            <a:extLst>
              <a:ext uri="{FF2B5EF4-FFF2-40B4-BE49-F238E27FC236}">
                <a16:creationId xmlns:a16="http://schemas.microsoft.com/office/drawing/2014/main" id="{8470ADF7-086F-4892-83D9-4F8B12F3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AB0C2AC-04D6-48CC-843B-3C8A97D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61">
              <a:extLst>
                <a:ext uri="{FF2B5EF4-FFF2-40B4-BE49-F238E27FC236}">
                  <a16:creationId xmlns:a16="http://schemas.microsoft.com/office/drawing/2014/main" id="{2FAA374E-111C-41A1-8959-A1CE13803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B57D7B71-93B7-65DA-2ED9-D1EB3E1D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54" y="2966127"/>
            <a:ext cx="3437047" cy="3318801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09453764-EB59-CA76-7B42-747314AC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793" y="2966127"/>
            <a:ext cx="3476463" cy="3318801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6C479F7D-EF6E-081D-F61C-1ADF59308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038" y="2966127"/>
            <a:ext cx="3744490" cy="3318801"/>
          </a:xfrm>
          <a:prstGeom prst="rect">
            <a:avLst/>
          </a:prstGeom>
        </p:spPr>
      </p:pic>
      <p:grpSp>
        <p:nvGrpSpPr>
          <p:cNvPr id="64" name="Bottom Right">
            <a:extLst>
              <a:ext uri="{FF2B5EF4-FFF2-40B4-BE49-F238E27FC236}">
                <a16:creationId xmlns:a16="http://schemas.microsoft.com/office/drawing/2014/main" id="{D9A7A519-71A4-4A41-A58F-BAF342204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65" name="Graphic 157">
              <a:extLst>
                <a:ext uri="{FF2B5EF4-FFF2-40B4-BE49-F238E27FC236}">
                  <a16:creationId xmlns:a16="http://schemas.microsoft.com/office/drawing/2014/main" id="{204C6FE8-57D6-4A3D-B230-D39F9454B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1EDCFD9-3062-4150-A0BC-5606373259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69BE7B5-C4A9-4EB7-917F-834BDC6142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B1A948F-B003-48BE-B4FA-75BC14DF4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3599387-57C9-4F88-BA79-8BEE708323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BBF697E-5DB8-4B76-B95B-7DAC565A4A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EB1E606-D23B-4E7E-A570-B91E919262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DD23807-F77C-481C-B88F-CC7E6AF00C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A1D2D4-2A96-476A-A0DE-5A6BAEC0D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803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07130-C05A-1A8F-2717-454A1801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Financial Incentives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D8C0B-5740-8A40-CA91-750049CFE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2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8" name="Rectangle 5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9" name="Top left">
            <a:extLst>
              <a:ext uri="{FF2B5EF4-FFF2-40B4-BE49-F238E27FC236}">
                <a16:creationId xmlns:a16="http://schemas.microsoft.com/office/drawing/2014/main" id="{76C57F27-5AD9-48AC-8DF4-740C7FFA8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80" name="Freeform: Shape 54">
              <a:extLst>
                <a:ext uri="{FF2B5EF4-FFF2-40B4-BE49-F238E27FC236}">
                  <a16:creationId xmlns:a16="http://schemas.microsoft.com/office/drawing/2014/main" id="{08B8F795-A3F3-4167-92AE-99E87718C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81" name="Freeform: Shape 55">
              <a:extLst>
                <a:ext uri="{FF2B5EF4-FFF2-40B4-BE49-F238E27FC236}">
                  <a16:creationId xmlns:a16="http://schemas.microsoft.com/office/drawing/2014/main" id="{3B80631A-159B-4376-BAE0-B0A79759B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2" name="Freeform: Shape 56">
              <a:extLst>
                <a:ext uri="{FF2B5EF4-FFF2-40B4-BE49-F238E27FC236}">
                  <a16:creationId xmlns:a16="http://schemas.microsoft.com/office/drawing/2014/main" id="{FDC0E3EC-FD85-44A0-A7EC-B45422105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Freeform: Shape 57">
              <a:extLst>
                <a:ext uri="{FF2B5EF4-FFF2-40B4-BE49-F238E27FC236}">
                  <a16:creationId xmlns:a16="http://schemas.microsoft.com/office/drawing/2014/main" id="{CBAA6CA5-1890-4BCA-BB3E-35570EB3E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4" name="Freeform: Shape 58">
              <a:extLst>
                <a:ext uri="{FF2B5EF4-FFF2-40B4-BE49-F238E27FC236}">
                  <a16:creationId xmlns:a16="http://schemas.microsoft.com/office/drawing/2014/main" id="{2F29A863-C1B4-4FA5-BE70-56C5D32C3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Freeform: Shape 59">
              <a:extLst>
                <a:ext uri="{FF2B5EF4-FFF2-40B4-BE49-F238E27FC236}">
                  <a16:creationId xmlns:a16="http://schemas.microsoft.com/office/drawing/2014/main" id="{DE37E4F1-D06F-4EA7-BAF7-28F90A86E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6" name="Freeform: Shape 60">
              <a:extLst>
                <a:ext uri="{FF2B5EF4-FFF2-40B4-BE49-F238E27FC236}">
                  <a16:creationId xmlns:a16="http://schemas.microsoft.com/office/drawing/2014/main" id="{2B02F5DA-9B92-477E-AD0E-0FFFA288C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Freeform: Shape 61">
              <a:extLst>
                <a:ext uri="{FF2B5EF4-FFF2-40B4-BE49-F238E27FC236}">
                  <a16:creationId xmlns:a16="http://schemas.microsoft.com/office/drawing/2014/main" id="{76710BBF-A9B3-4872-95A0-D62281467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2469B0C-DA82-25D1-A8F3-F3DE267B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570602"/>
            <a:ext cx="5996619" cy="22260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Borrowing and Lending</a:t>
            </a:r>
          </a:p>
        </p:txBody>
      </p:sp>
      <p:grpSp>
        <p:nvGrpSpPr>
          <p:cNvPr id="88" name="Cross">
            <a:extLst>
              <a:ext uri="{FF2B5EF4-FFF2-40B4-BE49-F238E27FC236}">
                <a16:creationId xmlns:a16="http://schemas.microsoft.com/office/drawing/2014/main" id="{8470ADF7-086F-4892-83D9-4F8B12F3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89" name="Straight Connector 64">
              <a:extLst>
                <a:ext uri="{FF2B5EF4-FFF2-40B4-BE49-F238E27FC236}">
                  <a16:creationId xmlns:a16="http://schemas.microsoft.com/office/drawing/2014/main" id="{FAB0C2AC-04D6-48CC-843B-3C8A97D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65">
              <a:extLst>
                <a:ext uri="{FF2B5EF4-FFF2-40B4-BE49-F238E27FC236}">
                  <a16:creationId xmlns:a16="http://schemas.microsoft.com/office/drawing/2014/main" id="{2FAA374E-111C-41A1-8959-A1CE13803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" name="Content Placeholder 12" descr="Chart, icon&#10;&#10;Description automatically generated">
            <a:extLst>
              <a:ext uri="{FF2B5EF4-FFF2-40B4-BE49-F238E27FC236}">
                <a16:creationId xmlns:a16="http://schemas.microsoft.com/office/drawing/2014/main" id="{2C2ED543-F837-400A-1A77-E5E058622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42" y="3279342"/>
            <a:ext cx="3792072" cy="2692371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B291F65-D17B-7CED-52E8-66C93B0BD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95" y="3279342"/>
            <a:ext cx="3792072" cy="2692371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623FC7ED-B061-CF3E-A3C0-C8C2AE63E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47" y="3279342"/>
            <a:ext cx="3792072" cy="2692371"/>
          </a:xfrm>
          <a:prstGeom prst="rect">
            <a:avLst/>
          </a:prstGeom>
        </p:spPr>
      </p:pic>
      <p:grpSp>
        <p:nvGrpSpPr>
          <p:cNvPr id="91" name="Bottom Right">
            <a:extLst>
              <a:ext uri="{FF2B5EF4-FFF2-40B4-BE49-F238E27FC236}">
                <a16:creationId xmlns:a16="http://schemas.microsoft.com/office/drawing/2014/main" id="{D9A7A519-71A4-4A41-A58F-BAF342204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92" name="Graphic 157">
              <a:extLst>
                <a:ext uri="{FF2B5EF4-FFF2-40B4-BE49-F238E27FC236}">
                  <a16:creationId xmlns:a16="http://schemas.microsoft.com/office/drawing/2014/main" id="{204C6FE8-57D6-4A3D-B230-D39F9454B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93" name="Freeform: Shape 70">
                <a:extLst>
                  <a:ext uri="{FF2B5EF4-FFF2-40B4-BE49-F238E27FC236}">
                    <a16:creationId xmlns:a16="http://schemas.microsoft.com/office/drawing/2014/main" id="{B1EDCFD9-3062-4150-A0BC-5606373259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69BE7B5-C4A9-4EB7-917F-834BDC6142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B1A948F-B003-48BE-B4FA-75BC14DF4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3599387-57C9-4F88-BA79-8BEE708323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BBF697E-5DB8-4B76-B95B-7DAC565A4A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EB1E606-D23B-4E7E-A570-B91E919262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D23807-F77C-481C-B88F-CC7E6AF00C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94" name="Freeform: Shape 69">
              <a:extLst>
                <a:ext uri="{FF2B5EF4-FFF2-40B4-BE49-F238E27FC236}">
                  <a16:creationId xmlns:a16="http://schemas.microsoft.com/office/drawing/2014/main" id="{BCA1D2D4-2A96-476A-A0DE-5A6BAEC0D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376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97C5526-E5B9-4185-A5C6-455B9ABE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618F2D-150A-4462-AA3E-0DCDD0557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83139B-883B-4734-8A26-BC623F91A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BFCB3D8-7588-4755-B29B-5F97290D7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46A7B4-02F2-4C37-8C5E-6D825E95D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9D6B09A-3EDF-421A-AE6D-76FEFB45C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20CF77B-DB97-4B8D-9400-E4E8ED6B0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EEEE768-C64B-4296-8921-8D9F342AF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9A0EBB-E594-42E3-9628-D6F0E625D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86BEFE-CAD7-98CB-D319-7D180CEB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166457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92EC3874-05DD-47EE-9CA4-F0534A946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0FD15C-3AF3-48D2-BB71-1E8F0EA5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4E831CDE-CEE1-496B-AEDB-FB2A196FC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3AA54E4-E5E3-435E-8667-AE6F80B5AD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585BA2-83E2-46ED-B377-86D4F1655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5FDA69-033D-45F7-8CB5-4BC51040E2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8307457-2BDD-4E1B-86B0-0B11C1B14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BE53357-59FC-47FD-A904-1DDBC0E152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30">
                <a:extLst>
                  <a:ext uri="{FF2B5EF4-FFF2-40B4-BE49-F238E27FC236}">
                    <a16:creationId xmlns:a16="http://schemas.microsoft.com/office/drawing/2014/main" id="{1DC07FFC-92FC-4B86-91D7-44BD070FB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DA817E7-2BA6-4DDA-A9BE-B3CE938B0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A443FE-CA29-481D-BD91-3440C734B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9BC9DCDC-E69F-CB6D-7C4C-FD4AC9754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4" y="2384474"/>
            <a:ext cx="9987523" cy="3728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Fewer Radiant investors due to: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Recent launch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Bear market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Fewer users on Arbitrum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Geist fork going to zero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Institutional investors are avoiding Radiant and Geist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Radiant’s rewards are high, but uncertainty in RDNT price makes it high risk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Prediction: RDNT will have long-term value if…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Cross-chain functionality is implemented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Giving users easier access to high rewards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08511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{AF373004-200A-BE49-8519-EF94E02B4FDB}tf16401378</Template>
  <TotalTime>104</TotalTime>
  <Words>152</Words>
  <Application>Microsoft Macintosh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AvenirNext LT Pro Medium</vt:lpstr>
      <vt:lpstr>Calibri</vt:lpstr>
      <vt:lpstr>Rockwell</vt:lpstr>
      <vt:lpstr>Segoe UI</vt:lpstr>
      <vt:lpstr>ExploreVTI</vt:lpstr>
      <vt:lpstr>Defi Lending &amp; Borrowing Platform Analysis</vt:lpstr>
      <vt:lpstr>Motivation</vt:lpstr>
      <vt:lpstr>Scraping the Blockchain Explorers</vt:lpstr>
      <vt:lpstr>How Many Token Holders?</vt:lpstr>
      <vt:lpstr>Retail vs Institutional Investors</vt:lpstr>
      <vt:lpstr>Comparing Financial Incentives</vt:lpstr>
      <vt:lpstr>Borrowing and Lending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 Lending &amp; Borrowing Platform Analysis</dc:title>
  <dc:creator>Tyrell McCurbin</dc:creator>
  <cp:lastModifiedBy>Tyrell McCurbin</cp:lastModifiedBy>
  <cp:revision>14</cp:revision>
  <dcterms:created xsi:type="dcterms:W3CDTF">2022-08-08T02:18:12Z</dcterms:created>
  <dcterms:modified xsi:type="dcterms:W3CDTF">2022-08-08T04:20:59Z</dcterms:modified>
</cp:coreProperties>
</file>