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9048"/>
  </p:normalViewPr>
  <p:slideViewPr>
    <p:cSldViewPr snapToGrid="0" snapToObjects="1">
      <p:cViewPr varScale="1">
        <p:scale>
          <a:sx n="86" d="100"/>
          <a:sy n="86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2D635-AFA7-2340-8122-C2C9F1C1BB87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8F421-F82A-B144-B3FC-F6AFCAB7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  <a:p>
            <a:endParaRPr lang="en-US" dirty="0"/>
          </a:p>
          <a:p>
            <a:r>
              <a:rPr lang="en-US" dirty="0"/>
              <a:t>Radiant just came on the scene</a:t>
            </a:r>
          </a:p>
          <a:p>
            <a:endParaRPr lang="en-US" dirty="0"/>
          </a:p>
          <a:p>
            <a:r>
              <a:rPr lang="en-US" dirty="0"/>
              <a:t>How does it compare to Geist (it’s most similar competitor, and Aave, the most popular competitor)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8F421-F82A-B144-B3FC-F6AFCAB7F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2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3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7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8/7/22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7" r:id="rId6"/>
    <p:sldLayoutId id="2147483692" r:id="rId7"/>
    <p:sldLayoutId id="2147483693" r:id="rId8"/>
    <p:sldLayoutId id="2147483694" r:id="rId9"/>
    <p:sldLayoutId id="2147483696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radiant.capital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aave.com/" TargetMode="External"/><Relationship Id="rId4" Type="http://schemas.openxmlformats.org/officeDocument/2006/relationships/hyperlink" Target="https://geist.fina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 descr="White and gray patterns">
            <a:extLst>
              <a:ext uri="{FF2B5EF4-FFF2-40B4-BE49-F238E27FC236}">
                <a16:creationId xmlns:a16="http://schemas.microsoft.com/office/drawing/2014/main" id="{F1F55F76-BFE5-3F04-17DF-C523E9F35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4496" r="-1" b="1122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247185-A93A-08E8-6670-FA19C8BEB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Defi Lending &amp; Borrowing Platform Analysis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7EC2F-C48A-3D59-66D6-114478C18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 Tyrell McCurbin</a:t>
            </a:r>
            <a:endParaRPr lang="en-US" sz="2200">
              <a:solidFill>
                <a:srgbClr val="FFFFFF"/>
              </a:solidFill>
            </a:endParaRPr>
          </a:p>
          <a:p>
            <a:r>
              <a:rPr lang="en-US" sz="2200">
                <a:solidFill>
                  <a:srgbClr val="FFFFFF"/>
                </a:solidFill>
              </a:rPr>
              <a:t>co:rise</a:t>
            </a:r>
            <a:r>
              <a:rPr lang="en-US" sz="2200" dirty="0">
                <a:solidFill>
                  <a:srgbClr val="FFFFFF"/>
                </a:solidFill>
              </a:rPr>
              <a:t> Web 3 Applications &amp; </a:t>
            </a:r>
            <a:r>
              <a:rPr lang="en-US" sz="2200">
                <a:solidFill>
                  <a:srgbClr val="FFFFFF"/>
                </a:solidFill>
              </a:rPr>
              <a:t>Filecoin</a:t>
            </a:r>
            <a:r>
              <a:rPr lang="en-US" sz="2200" dirty="0">
                <a:solidFill>
                  <a:srgbClr val="FFFFFF"/>
                </a:solidFill>
              </a:rPr>
              <a:t>/IPFS</a:t>
            </a:r>
            <a:endParaRPr lang="en-US" sz="220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August 2022</a:t>
            </a:r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6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33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41" name="Top left">
            <a:extLst>
              <a:ext uri="{FF2B5EF4-FFF2-40B4-BE49-F238E27FC236}">
                <a16:creationId xmlns:a16="http://schemas.microsoft.com/office/drawing/2014/main" id="{D4ED21F2-92DE-4312-8DBE-C137E2A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AF87C1C3-17AE-4E8E-92D1-9D9478E5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78317897-0579-4C54-A2C9-1D9E6CFE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DB10D173-E475-4E91-9B9D-38FB2690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8DFA5031-46E4-4B54-B410-B2C45429D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18470EC3-8E74-4E72-84DE-D86003D2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31803245-48A5-47F5-9F36-BA72818ED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CC29F321-A6F8-46F1-9834-04492B9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F8467D70-26CD-4313-B6A0-EAF328FA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9CD38B69-F13A-9390-6963-0E2F63B5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795638" cy="164541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E3F81A-818C-9D80-5A94-618AC3180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618" y="1990505"/>
            <a:ext cx="7796762" cy="1743915"/>
          </a:xfrm>
        </p:spPr>
        <p:txBody>
          <a:bodyPr rIns="0" anchor="ctr">
            <a:normAutofit/>
          </a:bodyPr>
          <a:lstStyle/>
          <a:p>
            <a:pPr algn="ctr"/>
            <a:r>
              <a:rPr lang="en-US" sz="1800" dirty="0"/>
              <a:t>Radiant (</a:t>
            </a:r>
            <a:r>
              <a:rPr lang="en-US" sz="1800" dirty="0">
                <a:hlinkClick r:id="rId3"/>
              </a:rPr>
              <a:t>radiant.capital</a:t>
            </a:r>
            <a:r>
              <a:rPr lang="en-US" sz="1800" dirty="0"/>
              <a:t>) was launched on Arbitrum in late July 2022</a:t>
            </a:r>
          </a:p>
          <a:p>
            <a:pPr algn="ctr"/>
            <a:r>
              <a:rPr lang="en-US" sz="1800" dirty="0"/>
              <a:t>Compare Radiant to its original fork, Geist (</a:t>
            </a:r>
            <a:r>
              <a:rPr lang="en-US" sz="1800" dirty="0">
                <a:hlinkClick r:id="rId4"/>
              </a:rPr>
              <a:t>geist.finance</a:t>
            </a:r>
            <a:r>
              <a:rPr lang="en-US" sz="1800" dirty="0"/>
              <a:t>)</a:t>
            </a:r>
          </a:p>
          <a:p>
            <a:pPr algn="ctr"/>
            <a:r>
              <a:rPr lang="en-US" sz="1800" dirty="0"/>
              <a:t>Compare Radiant to its popular competitor Aave (</a:t>
            </a:r>
            <a:r>
              <a:rPr lang="en-US" sz="1800" dirty="0">
                <a:hlinkClick r:id="rId5"/>
              </a:rPr>
              <a:t>aave.com</a:t>
            </a:r>
            <a:r>
              <a:rPr lang="en-US" sz="1800" dirty="0"/>
              <a:t>)</a:t>
            </a:r>
          </a:p>
          <a:p>
            <a:pPr algn="ctr"/>
            <a:endParaRPr lang="en-US" sz="1800" dirty="0"/>
          </a:p>
        </p:txBody>
      </p:sp>
      <p:pic>
        <p:nvPicPr>
          <p:cNvPr id="1028" name="Picture 4" descr="Brand Assets - Geist">
            <a:extLst>
              <a:ext uri="{FF2B5EF4-FFF2-40B4-BE49-F238E27FC236}">
                <a16:creationId xmlns:a16="http://schemas.microsoft.com/office/drawing/2014/main" id="{D061F7AD-3481-A7DB-2AC6-AD25C2B5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153" y="3891678"/>
            <a:ext cx="2393250" cy="2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Radiant Capital - Radiant">
            <a:extLst>
              <a:ext uri="{FF2B5EF4-FFF2-40B4-BE49-F238E27FC236}">
                <a16:creationId xmlns:a16="http://schemas.microsoft.com/office/drawing/2014/main" id="{77F3F6CF-4536-31B7-9215-0A31B01FF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5906" y="3891678"/>
            <a:ext cx="2393250" cy="2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D6D2F-5B0E-5273-503A-8C1447AA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3658" y="3891678"/>
            <a:ext cx="2393250" cy="2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1" name="Bottom Right">
            <a:extLst>
              <a:ext uri="{FF2B5EF4-FFF2-40B4-BE49-F238E27FC236}">
                <a16:creationId xmlns:a16="http://schemas.microsoft.com/office/drawing/2014/main" id="{25330748-DCD3-40F6-80B6-BBD60F134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052" name="Graphic 157">
              <a:extLst>
                <a:ext uri="{FF2B5EF4-FFF2-40B4-BE49-F238E27FC236}">
                  <a16:creationId xmlns:a16="http://schemas.microsoft.com/office/drawing/2014/main" id="{7C76B3F8-E57B-4B84-AFCF-111FFBED9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1F1327FF-A0D9-4C0E-A2D9-BDEBA8A07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3EC6B6B4-1322-4A16-96A5-99CA4AC09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DBE35EC6-17FE-468B-8D53-827021BA98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CF55A04D-04B8-4EEA-8259-B97C0B9E8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C65F71FB-B02A-4D26-83F1-F529612E0D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965629FE-C08C-4B86-A392-E6717B454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0" name="Freeform: Shape 1059">
                <a:extLst>
                  <a:ext uri="{FF2B5EF4-FFF2-40B4-BE49-F238E27FC236}">
                    <a16:creationId xmlns:a16="http://schemas.microsoft.com/office/drawing/2014/main" id="{2D3C2A6F-3D83-4184-9EF4-34250BA8A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FC3D0CE-49BC-4D5A-8326-EE25E39F4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331A76-A914-D087-DCAE-B871375B2FEA}"/>
              </a:ext>
            </a:extLst>
          </p:cNvPr>
          <p:cNvSpPr txBox="1"/>
          <p:nvPr/>
        </p:nvSpPr>
        <p:spPr>
          <a:xfrm>
            <a:off x="802741" y="3443717"/>
            <a:ext cx="26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9C064-AA71-3569-1548-012D467375CF}"/>
              </a:ext>
            </a:extLst>
          </p:cNvPr>
          <p:cNvSpPr txBox="1"/>
          <p:nvPr/>
        </p:nvSpPr>
        <p:spPr>
          <a:xfrm>
            <a:off x="4790539" y="3444480"/>
            <a:ext cx="26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Radiant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7125B-6CD6-5BB3-EFCC-9D5E269FB57A}"/>
              </a:ext>
            </a:extLst>
          </p:cNvPr>
          <p:cNvSpPr txBox="1"/>
          <p:nvPr/>
        </p:nvSpPr>
        <p:spPr>
          <a:xfrm>
            <a:off x="8790574" y="3444480"/>
            <a:ext cx="26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Aave</a:t>
            </a:r>
          </a:p>
        </p:txBody>
      </p:sp>
    </p:spTree>
    <p:extLst>
      <p:ext uri="{BB962C8B-B14F-4D97-AF65-F5344CB8AC3E}">
        <p14:creationId xmlns:p14="http://schemas.microsoft.com/office/powerpoint/2010/main" val="34647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FC90-3266-8B0A-2B7B-3C932FC3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the Blockchain Explorers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4710E4-2E30-4E89-D242-288EFE947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6419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{AF373004-200A-BE49-8519-EF94E02B4FDB}tf16401378</Template>
  <TotalTime>61</TotalTime>
  <Words>97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Defi Lending &amp; Borrowing Platform Analysis</vt:lpstr>
      <vt:lpstr>Motivation</vt:lpstr>
      <vt:lpstr>Scraping the Blockchain Explorers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 Lending &amp; Borrowing Platform Analysis</dc:title>
  <dc:creator>Tyrell McCurbin</dc:creator>
  <cp:lastModifiedBy>Tyrell McCurbin</cp:lastModifiedBy>
  <cp:revision>5</cp:revision>
  <dcterms:created xsi:type="dcterms:W3CDTF">2022-08-08T02:18:12Z</dcterms:created>
  <dcterms:modified xsi:type="dcterms:W3CDTF">2022-08-08T03:19:44Z</dcterms:modified>
</cp:coreProperties>
</file>