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65" r:id="rId13"/>
    <p:sldId id="275" r:id="rId14"/>
    <p:sldId id="266" r:id="rId15"/>
    <p:sldId id="280" r:id="rId16"/>
    <p:sldId id="276" r:id="rId17"/>
    <p:sldId id="277" r:id="rId18"/>
    <p:sldId id="278" r:id="rId19"/>
    <p:sldId id="279"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6" d="100"/>
          <a:sy n="126" d="100"/>
        </p:scale>
        <p:origin x="23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C134-AB91-D1F1-C717-032652A55B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616B6A8-3B73-2F44-B593-5FD283FBE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8A475BE-0449-B535-5753-40E5DE7871C2}"/>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FB9F573D-7C48-791C-A31E-EF2152056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AE455-B87E-9E35-1E24-4C3617D84CE1}"/>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331131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D8C3-52A6-55D7-CD1D-2B61C1CB64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34083E-8E2F-D482-10DA-C0FE4C998F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8FF0CD9-51B0-084A-E6F6-EB3244D8B5B7}"/>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684CDC16-62F9-BE42-EFB2-23B9C88B7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37D73-F4AC-960A-FEFC-7516B5DD5EE3}"/>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287319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9C6C9-77A3-7565-618E-88D4981875F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3FD9B5-E323-5C51-5C97-88AB6D7092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AFBB0-0294-EDE2-FFF5-D4AAFE1604A7}"/>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33B66884-7386-92B8-4777-A84C34F74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A691D-E910-806F-274A-26D2BB790465}"/>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161938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02607-CA80-C9CF-3354-4DB32D4C4C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CA28B7-D766-454B-D453-200E2903C9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075E45-B1F0-E181-5510-DC714557DD0C}"/>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6578330A-062E-C84F-5700-34F341F3D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759C-267E-4735-502F-5449AD219E98}"/>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199296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D87C-385E-D6BF-A530-CBE75EBB03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2635A5-402E-AB27-61C3-4C8EF5327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726671-D50F-4B06-2AF9-96D0C0A676E7}"/>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C102C8B7-79B2-E34B-A8BC-ED5709AFD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CF4E6-677D-2373-CB2D-13187140FEC3}"/>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92526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2987-B6BA-4831-3608-C17B29F6D7D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FB5A5E-EAC6-627A-7FF2-AFF5877E0C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3323DF1-9BFA-5DC7-DC1A-FCB632840A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1AC0BFE-0480-0C97-DFD3-6575B31A38F7}"/>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6" name="Footer Placeholder 5">
            <a:extLst>
              <a:ext uri="{FF2B5EF4-FFF2-40B4-BE49-F238E27FC236}">
                <a16:creationId xmlns:a16="http://schemas.microsoft.com/office/drawing/2014/main" id="{8AEF7C46-B178-3B4C-6082-8B9D1E447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E7D57-4B0D-4DD3-0506-C75615DC3A40}"/>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407195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4821-714E-B2E0-D568-B65AFAB1DAF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68E37F-649D-C806-3A1B-A1A6A2802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C65440-E464-9628-D187-C1F062648A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C998964-F977-7153-CBE0-9D62C7EA4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D586C5-6ADA-54FF-593F-BCA056A3E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EDEB4C-5ADE-545B-7FA0-58ED64A67D7B}"/>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8" name="Footer Placeholder 7">
            <a:extLst>
              <a:ext uri="{FF2B5EF4-FFF2-40B4-BE49-F238E27FC236}">
                <a16:creationId xmlns:a16="http://schemas.microsoft.com/office/drawing/2014/main" id="{DFC3ECEB-88B3-7475-9FA2-1BF9DFF14A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2385A-69A9-3673-1F70-FF217E5A8DFA}"/>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1609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5E8D-F7EA-384B-660B-2065C55E8E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9E1167F-8DD8-BC12-3E8C-B0FAD93FD468}"/>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4" name="Footer Placeholder 3">
            <a:extLst>
              <a:ext uri="{FF2B5EF4-FFF2-40B4-BE49-F238E27FC236}">
                <a16:creationId xmlns:a16="http://schemas.microsoft.com/office/drawing/2014/main" id="{9B0B5618-2FDF-67F7-A2DD-3A6C5B9388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EB163-3BE7-2887-B335-47B45771E9AB}"/>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22890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D26D2-0C9D-1D34-F73E-C2B35200F8F2}"/>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3" name="Footer Placeholder 2">
            <a:extLst>
              <a:ext uri="{FF2B5EF4-FFF2-40B4-BE49-F238E27FC236}">
                <a16:creationId xmlns:a16="http://schemas.microsoft.com/office/drawing/2014/main" id="{57CB6FE1-1BFC-BDC1-AE9D-8C546C7597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5F1C-9649-2F67-2578-3573BA42E851}"/>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41451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FD55-0A3E-81EA-2194-C5118AA23DD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4882E19-2EC2-2AFB-64E6-3360AB24B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0A7C8B-07DB-A652-24DA-010D1173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3ACD2C-505D-0601-2CD3-B244BD1C47F8}"/>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6" name="Footer Placeholder 5">
            <a:extLst>
              <a:ext uri="{FF2B5EF4-FFF2-40B4-BE49-F238E27FC236}">
                <a16:creationId xmlns:a16="http://schemas.microsoft.com/office/drawing/2014/main" id="{41B54871-A068-7C11-BFE2-37F68EB34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A4A02-D149-2987-E5EB-D14C9D21A0EB}"/>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194117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3169-42FB-7DFF-D669-CD15C230A1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51163C9-7D47-3E59-4666-603FAD5E7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B1B8C6-2751-595D-B29E-7804D66C5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007D90-0E64-258E-54B3-AFFA443EB63B}"/>
              </a:ext>
            </a:extLst>
          </p:cNvPr>
          <p:cNvSpPr>
            <a:spLocks noGrp="1"/>
          </p:cNvSpPr>
          <p:nvPr>
            <p:ph type="dt" sz="half" idx="10"/>
          </p:nvPr>
        </p:nvSpPr>
        <p:spPr/>
        <p:txBody>
          <a:bodyPr/>
          <a:lstStyle/>
          <a:p>
            <a:fld id="{3BD8E81A-A14B-0444-A975-8381A6276A9E}" type="datetimeFigureOut">
              <a:rPr lang="en-US" smtClean="0"/>
              <a:t>8/4/23</a:t>
            </a:fld>
            <a:endParaRPr lang="en-US"/>
          </a:p>
        </p:txBody>
      </p:sp>
      <p:sp>
        <p:nvSpPr>
          <p:cNvPr id="6" name="Footer Placeholder 5">
            <a:extLst>
              <a:ext uri="{FF2B5EF4-FFF2-40B4-BE49-F238E27FC236}">
                <a16:creationId xmlns:a16="http://schemas.microsoft.com/office/drawing/2014/main" id="{EEBD94E1-F604-8E8C-5670-D85AEBC4D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6F510-824F-E9E7-1DD6-5E354E3BC6CC}"/>
              </a:ext>
            </a:extLst>
          </p:cNvPr>
          <p:cNvSpPr>
            <a:spLocks noGrp="1"/>
          </p:cNvSpPr>
          <p:nvPr>
            <p:ph type="sldNum" sz="quarter" idx="12"/>
          </p:nvPr>
        </p:nvSpPr>
        <p:spPr/>
        <p:txBody>
          <a:bodyPr/>
          <a:lstStyle/>
          <a:p>
            <a:fld id="{E4E86EB7-76D0-F347-8ABD-07BC78B20862}" type="slidenum">
              <a:rPr lang="en-US" smtClean="0"/>
              <a:t>‹#›</a:t>
            </a:fld>
            <a:endParaRPr lang="en-US"/>
          </a:p>
        </p:txBody>
      </p:sp>
    </p:spTree>
    <p:extLst>
      <p:ext uri="{BB962C8B-B14F-4D97-AF65-F5344CB8AC3E}">
        <p14:creationId xmlns:p14="http://schemas.microsoft.com/office/powerpoint/2010/main" val="152503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B79007-A366-F0E4-BA17-3D83EB597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F3565D-6CE4-5322-8187-B60A48709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3ED80D-0D72-68A0-3C70-6F1EB04D4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8E81A-A14B-0444-A975-8381A6276A9E}" type="datetimeFigureOut">
              <a:rPr lang="en-US" smtClean="0"/>
              <a:t>8/4/23</a:t>
            </a:fld>
            <a:endParaRPr lang="en-US"/>
          </a:p>
        </p:txBody>
      </p:sp>
      <p:sp>
        <p:nvSpPr>
          <p:cNvPr id="5" name="Footer Placeholder 4">
            <a:extLst>
              <a:ext uri="{FF2B5EF4-FFF2-40B4-BE49-F238E27FC236}">
                <a16:creationId xmlns:a16="http://schemas.microsoft.com/office/drawing/2014/main" id="{A8674894-355F-F7A6-53D1-9A4DBA756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1C522-E5FC-CE5F-342F-7F19C36BE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86EB7-76D0-F347-8ABD-07BC78B20862}" type="slidenum">
              <a:rPr lang="en-US" smtClean="0"/>
              <a:t>‹#›</a:t>
            </a:fld>
            <a:endParaRPr lang="en-US"/>
          </a:p>
        </p:txBody>
      </p:sp>
    </p:spTree>
    <p:extLst>
      <p:ext uri="{BB962C8B-B14F-4D97-AF65-F5344CB8AC3E}">
        <p14:creationId xmlns:p14="http://schemas.microsoft.com/office/powerpoint/2010/main" val="11992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D56C-3DFF-F714-F5C0-5101901F250F}"/>
              </a:ext>
            </a:extLst>
          </p:cNvPr>
          <p:cNvSpPr>
            <a:spLocks noGrp="1"/>
          </p:cNvSpPr>
          <p:nvPr>
            <p:ph type="ctrTitle"/>
          </p:nvPr>
        </p:nvSpPr>
        <p:spPr/>
        <p:txBody>
          <a:bodyPr/>
          <a:lstStyle/>
          <a:p>
            <a:r>
              <a:rPr lang="en-US" dirty="0"/>
              <a:t>Task 1: Follow the line</a:t>
            </a:r>
          </a:p>
        </p:txBody>
      </p:sp>
      <p:sp>
        <p:nvSpPr>
          <p:cNvPr id="3" name="Subtitle 2">
            <a:extLst>
              <a:ext uri="{FF2B5EF4-FFF2-40B4-BE49-F238E27FC236}">
                <a16:creationId xmlns:a16="http://schemas.microsoft.com/office/drawing/2014/main" id="{8FB06862-55B1-A5A1-B1E8-D3CACC7ED3F2}"/>
              </a:ext>
            </a:extLst>
          </p:cNvPr>
          <p:cNvSpPr>
            <a:spLocks noGrp="1"/>
          </p:cNvSpPr>
          <p:nvPr>
            <p:ph type="subTitle" idx="1"/>
          </p:nvPr>
        </p:nvSpPr>
        <p:spPr/>
        <p:txBody>
          <a:bodyPr/>
          <a:lstStyle/>
          <a:p>
            <a:r>
              <a:rPr lang="en-US" dirty="0"/>
              <a:t>&lt;authors&gt;</a:t>
            </a:r>
          </a:p>
        </p:txBody>
      </p:sp>
    </p:spTree>
    <p:extLst>
      <p:ext uri="{BB962C8B-B14F-4D97-AF65-F5344CB8AC3E}">
        <p14:creationId xmlns:p14="http://schemas.microsoft.com/office/powerpoint/2010/main" val="226596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Explain how an automated vehicle might be guided along a road or track.</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3262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Once the wheeled robot is following the line, can it be improved to behave more like a car (i.e</a:t>
            </a:r>
            <a:r>
              <a:rPr lang="en-AU" sz="2800" dirty="0">
                <a:solidFill>
                  <a:srgbClr val="222222"/>
                </a:solidFill>
                <a:latin typeface="Atkinson Hyperlegible" pitchFamily="2" charset="0"/>
              </a:rPr>
              <a:t>., move in a smooth line rather than a sharp wiggle)?</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3236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38AE-DA3F-07FC-FC0E-7C0770C46EC2}"/>
              </a:ext>
            </a:extLst>
          </p:cNvPr>
          <p:cNvSpPr>
            <a:spLocks noGrp="1"/>
          </p:cNvSpPr>
          <p:nvPr>
            <p:ph type="title"/>
          </p:nvPr>
        </p:nvSpPr>
        <p:spPr/>
        <p:txBody>
          <a:bodyPr/>
          <a:lstStyle/>
          <a:p>
            <a:r>
              <a:rPr lang="en-US" dirty="0"/>
              <a:t>3. Detecting lane changes</a:t>
            </a:r>
          </a:p>
        </p:txBody>
      </p:sp>
      <p:sp>
        <p:nvSpPr>
          <p:cNvPr id="3" name="Text Placeholder 2">
            <a:extLst>
              <a:ext uri="{FF2B5EF4-FFF2-40B4-BE49-F238E27FC236}">
                <a16:creationId xmlns:a16="http://schemas.microsoft.com/office/drawing/2014/main" id="{C6B7D0A2-087C-1163-5D7C-C82070D061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682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To simulate what could happen if a driver falls asleep while driving, your robot could sound an alarm signal when it crosses the line. Program your robot to perform this function. </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86017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667170" cy="369332"/>
          </a:xfrm>
          <a:prstGeom prst="rect">
            <a:avLst/>
          </a:prstGeom>
          <a:noFill/>
        </p:spPr>
        <p:txBody>
          <a:bodyPr wrap="none" rtlCol="0">
            <a:spAutoFit/>
          </a:bodyPr>
          <a:lstStyle/>
          <a:p>
            <a:r>
              <a:rPr lang="en-US" dirty="0"/>
              <a:t>Code</a:t>
            </a:r>
          </a:p>
        </p:txBody>
      </p:sp>
    </p:spTree>
    <p:extLst>
      <p:ext uri="{BB962C8B-B14F-4D97-AF65-F5344CB8AC3E}">
        <p14:creationId xmlns:p14="http://schemas.microsoft.com/office/powerpoint/2010/main" val="179094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728084" cy="369332"/>
          </a:xfrm>
          <a:prstGeom prst="rect">
            <a:avLst/>
          </a:prstGeom>
          <a:noFill/>
        </p:spPr>
        <p:txBody>
          <a:bodyPr wrap="none" rtlCol="0">
            <a:spAutoFit/>
          </a:bodyPr>
          <a:lstStyle/>
          <a:p>
            <a:r>
              <a:rPr lang="en-US" dirty="0"/>
              <a:t>Video</a:t>
            </a:r>
          </a:p>
        </p:txBody>
      </p:sp>
    </p:spTree>
    <p:extLst>
      <p:ext uri="{BB962C8B-B14F-4D97-AF65-F5344CB8AC3E}">
        <p14:creationId xmlns:p14="http://schemas.microsoft.com/office/powerpoint/2010/main" val="312103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What can happen if a driver falls asleep while driving?</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6305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How can we detect when a driver is falling asleep?</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34816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5014-66D7-75B6-3393-5E6E5AED71DF}"/>
              </a:ext>
            </a:extLst>
          </p:cNvPr>
          <p:cNvSpPr>
            <a:spLocks noGrp="1"/>
          </p:cNvSpPr>
          <p:nvPr>
            <p:ph type="title"/>
          </p:nvPr>
        </p:nvSpPr>
        <p:spPr/>
        <p:txBody>
          <a:bodyPr>
            <a:noAutofit/>
          </a:bodyPr>
          <a:lstStyle/>
          <a:p>
            <a:r>
              <a:rPr lang="en-AU" sz="2800" b="0" i="0" u="none" strike="noStrike" dirty="0">
                <a:solidFill>
                  <a:srgbClr val="222222"/>
                </a:solidFill>
                <a:effectLst/>
                <a:latin typeface="Atkinson Hyperlegible" pitchFamily="2" charset="0"/>
              </a:rPr>
              <a:t>How could you improve your program?</a:t>
            </a:r>
            <a:endParaRPr lang="en-US" sz="2800" dirty="0"/>
          </a:p>
        </p:txBody>
      </p:sp>
      <p:sp>
        <p:nvSpPr>
          <p:cNvPr id="3" name="Content Placeholder 2">
            <a:extLst>
              <a:ext uri="{FF2B5EF4-FFF2-40B4-BE49-F238E27FC236}">
                <a16:creationId xmlns:a16="http://schemas.microsoft.com/office/drawing/2014/main" id="{D35D832E-C864-A36C-91E4-EE3B1C0B344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8923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38AE-DA3F-07FC-FC0E-7C0770C46EC2}"/>
              </a:ext>
            </a:extLst>
          </p:cNvPr>
          <p:cNvSpPr>
            <a:spLocks noGrp="1"/>
          </p:cNvSpPr>
          <p:nvPr>
            <p:ph type="title"/>
          </p:nvPr>
        </p:nvSpPr>
        <p:spPr/>
        <p:txBody>
          <a:bodyPr/>
          <a:lstStyle/>
          <a:p>
            <a:r>
              <a:rPr lang="en-US" dirty="0"/>
              <a:t>4. Extension</a:t>
            </a:r>
          </a:p>
        </p:txBody>
      </p:sp>
      <p:sp>
        <p:nvSpPr>
          <p:cNvPr id="3" name="Text Placeholder 2">
            <a:extLst>
              <a:ext uri="{FF2B5EF4-FFF2-40B4-BE49-F238E27FC236}">
                <a16:creationId xmlns:a16="http://schemas.microsoft.com/office/drawing/2014/main" id="{C6B7D0A2-087C-1163-5D7C-C82070D0617A}"/>
              </a:ext>
            </a:extLst>
          </p:cNvPr>
          <p:cNvSpPr>
            <a:spLocks noGrp="1"/>
          </p:cNvSpPr>
          <p:nvPr>
            <p:ph type="body" idx="1"/>
          </p:nvPr>
        </p:nvSpPr>
        <p:spPr/>
        <p:txBody>
          <a:bodyPr>
            <a:normAutofit fontScale="92500" lnSpcReduction="10000"/>
          </a:bodyPr>
          <a:lstStyle/>
          <a:p>
            <a:r>
              <a:rPr lang="en-US" dirty="0"/>
              <a:t>Simulate a vehicle’s </a:t>
            </a:r>
            <a:r>
              <a:rPr lang="en-US" dirty="0" err="1"/>
              <a:t>behaviour</a:t>
            </a:r>
            <a:r>
              <a:rPr lang="en-US" dirty="0"/>
              <a:t> at traffic lights by having their wheeled robot respond to a series of green and red signals. Placing the code inside a loop allows for the possibility of multiple “traffic lights” along a track. Use the technic beams available in the EV3 core set to simulate green and red lights. Place the beams on the table so the Color Sensor can detect them while rolling over them.</a:t>
            </a:r>
          </a:p>
        </p:txBody>
      </p:sp>
    </p:spTree>
    <p:extLst>
      <p:ext uri="{BB962C8B-B14F-4D97-AF65-F5344CB8AC3E}">
        <p14:creationId xmlns:p14="http://schemas.microsoft.com/office/powerpoint/2010/main" val="149775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38AE-DA3F-07FC-FC0E-7C0770C46EC2}"/>
              </a:ext>
            </a:extLst>
          </p:cNvPr>
          <p:cNvSpPr>
            <a:spLocks noGrp="1"/>
          </p:cNvSpPr>
          <p:nvPr>
            <p:ph type="title"/>
          </p:nvPr>
        </p:nvSpPr>
        <p:spPr/>
        <p:txBody>
          <a:bodyPr/>
          <a:lstStyle/>
          <a:p>
            <a:r>
              <a:rPr lang="en-US" dirty="0"/>
              <a:t>1. Stop at a line </a:t>
            </a:r>
          </a:p>
        </p:txBody>
      </p:sp>
      <p:sp>
        <p:nvSpPr>
          <p:cNvPr id="3" name="Text Placeholder 2">
            <a:extLst>
              <a:ext uri="{FF2B5EF4-FFF2-40B4-BE49-F238E27FC236}">
                <a16:creationId xmlns:a16="http://schemas.microsoft.com/office/drawing/2014/main" id="{C6B7D0A2-087C-1163-5D7C-C82070D0617A}"/>
              </a:ext>
            </a:extLst>
          </p:cNvPr>
          <p:cNvSpPr>
            <a:spLocks noGrp="1"/>
          </p:cNvSpPr>
          <p:nvPr>
            <p:ph type="body" idx="1"/>
          </p:nvPr>
        </p:nvSpPr>
        <p:spPr/>
        <p:txBody>
          <a:bodyPr/>
          <a:lstStyle/>
          <a:p>
            <a:r>
              <a:rPr lang="en-US" dirty="0"/>
              <a:t>(or a red square)</a:t>
            </a:r>
          </a:p>
        </p:txBody>
      </p:sp>
    </p:spTree>
    <p:extLst>
      <p:ext uri="{BB962C8B-B14F-4D97-AF65-F5344CB8AC3E}">
        <p14:creationId xmlns:p14="http://schemas.microsoft.com/office/powerpoint/2010/main" val="395281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667170" cy="369332"/>
          </a:xfrm>
          <a:prstGeom prst="rect">
            <a:avLst/>
          </a:prstGeom>
          <a:noFill/>
        </p:spPr>
        <p:txBody>
          <a:bodyPr wrap="none" rtlCol="0">
            <a:spAutoFit/>
          </a:bodyPr>
          <a:lstStyle/>
          <a:p>
            <a:r>
              <a:rPr lang="en-US" dirty="0"/>
              <a:t>Code</a:t>
            </a:r>
          </a:p>
        </p:txBody>
      </p:sp>
    </p:spTree>
    <p:extLst>
      <p:ext uri="{BB962C8B-B14F-4D97-AF65-F5344CB8AC3E}">
        <p14:creationId xmlns:p14="http://schemas.microsoft.com/office/powerpoint/2010/main" val="82324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728084" cy="369332"/>
          </a:xfrm>
          <a:prstGeom prst="rect">
            <a:avLst/>
          </a:prstGeom>
          <a:noFill/>
        </p:spPr>
        <p:txBody>
          <a:bodyPr wrap="none" rtlCol="0">
            <a:spAutoFit/>
          </a:bodyPr>
          <a:lstStyle/>
          <a:p>
            <a:r>
              <a:rPr lang="en-US" dirty="0"/>
              <a:t>Video</a:t>
            </a:r>
          </a:p>
        </p:txBody>
      </p:sp>
    </p:spTree>
    <p:extLst>
      <p:ext uri="{BB962C8B-B14F-4D97-AF65-F5344CB8AC3E}">
        <p14:creationId xmlns:p14="http://schemas.microsoft.com/office/powerpoint/2010/main" val="30628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1169616" cy="369332"/>
          </a:xfrm>
          <a:prstGeom prst="rect">
            <a:avLst/>
          </a:prstGeom>
          <a:noFill/>
        </p:spPr>
        <p:txBody>
          <a:bodyPr wrap="none" rtlCol="0">
            <a:spAutoFit/>
          </a:bodyPr>
          <a:lstStyle/>
          <a:p>
            <a:r>
              <a:rPr lang="en-US" dirty="0"/>
              <a:t>Flow chart</a:t>
            </a:r>
          </a:p>
        </p:txBody>
      </p:sp>
    </p:spTree>
    <p:extLst>
      <p:ext uri="{BB962C8B-B14F-4D97-AF65-F5344CB8AC3E}">
        <p14:creationId xmlns:p14="http://schemas.microsoft.com/office/powerpoint/2010/main" val="19773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667170" cy="369332"/>
          </a:xfrm>
          <a:prstGeom prst="rect">
            <a:avLst/>
          </a:prstGeom>
          <a:noFill/>
        </p:spPr>
        <p:txBody>
          <a:bodyPr wrap="none" rtlCol="0">
            <a:spAutoFit/>
          </a:bodyPr>
          <a:lstStyle/>
          <a:p>
            <a:r>
              <a:rPr lang="en-US" dirty="0"/>
              <a:t>Code</a:t>
            </a:r>
          </a:p>
        </p:txBody>
      </p:sp>
    </p:spTree>
    <p:extLst>
      <p:ext uri="{BB962C8B-B14F-4D97-AF65-F5344CB8AC3E}">
        <p14:creationId xmlns:p14="http://schemas.microsoft.com/office/powerpoint/2010/main" val="194600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728084" cy="369332"/>
          </a:xfrm>
          <a:prstGeom prst="rect">
            <a:avLst/>
          </a:prstGeom>
          <a:noFill/>
        </p:spPr>
        <p:txBody>
          <a:bodyPr wrap="none" rtlCol="0">
            <a:spAutoFit/>
          </a:bodyPr>
          <a:lstStyle/>
          <a:p>
            <a:r>
              <a:rPr lang="en-US" dirty="0"/>
              <a:t>Video</a:t>
            </a:r>
          </a:p>
        </p:txBody>
      </p:sp>
    </p:spTree>
    <p:extLst>
      <p:ext uri="{BB962C8B-B14F-4D97-AF65-F5344CB8AC3E}">
        <p14:creationId xmlns:p14="http://schemas.microsoft.com/office/powerpoint/2010/main" val="178137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38AE-DA3F-07FC-FC0E-7C0770C46EC2}"/>
              </a:ext>
            </a:extLst>
          </p:cNvPr>
          <p:cNvSpPr>
            <a:spLocks noGrp="1"/>
          </p:cNvSpPr>
          <p:nvPr>
            <p:ph type="title"/>
          </p:nvPr>
        </p:nvSpPr>
        <p:spPr/>
        <p:txBody>
          <a:bodyPr/>
          <a:lstStyle/>
          <a:p>
            <a:r>
              <a:rPr lang="en-US" dirty="0"/>
              <a:t>2. Follow a line</a:t>
            </a:r>
          </a:p>
        </p:txBody>
      </p:sp>
      <p:sp>
        <p:nvSpPr>
          <p:cNvPr id="3" name="Text Placeholder 2">
            <a:extLst>
              <a:ext uri="{FF2B5EF4-FFF2-40B4-BE49-F238E27FC236}">
                <a16:creationId xmlns:a16="http://schemas.microsoft.com/office/drawing/2014/main" id="{C6B7D0A2-087C-1163-5D7C-C82070D061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245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1169616" cy="369332"/>
          </a:xfrm>
          <a:prstGeom prst="rect">
            <a:avLst/>
          </a:prstGeom>
          <a:noFill/>
        </p:spPr>
        <p:txBody>
          <a:bodyPr wrap="none" rtlCol="0">
            <a:spAutoFit/>
          </a:bodyPr>
          <a:lstStyle/>
          <a:p>
            <a:r>
              <a:rPr lang="en-US" dirty="0"/>
              <a:t>Flow chart</a:t>
            </a:r>
          </a:p>
        </p:txBody>
      </p:sp>
    </p:spTree>
    <p:extLst>
      <p:ext uri="{BB962C8B-B14F-4D97-AF65-F5344CB8AC3E}">
        <p14:creationId xmlns:p14="http://schemas.microsoft.com/office/powerpoint/2010/main" val="203216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667170" cy="369332"/>
          </a:xfrm>
          <a:prstGeom prst="rect">
            <a:avLst/>
          </a:prstGeom>
          <a:noFill/>
        </p:spPr>
        <p:txBody>
          <a:bodyPr wrap="none" rtlCol="0">
            <a:spAutoFit/>
          </a:bodyPr>
          <a:lstStyle/>
          <a:p>
            <a:r>
              <a:rPr lang="en-US" dirty="0"/>
              <a:t>Code</a:t>
            </a:r>
          </a:p>
        </p:txBody>
      </p:sp>
    </p:spTree>
    <p:extLst>
      <p:ext uri="{BB962C8B-B14F-4D97-AF65-F5344CB8AC3E}">
        <p14:creationId xmlns:p14="http://schemas.microsoft.com/office/powerpoint/2010/main" val="28554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EBEC2-7978-4784-74DC-1727625907C0}"/>
              </a:ext>
            </a:extLst>
          </p:cNvPr>
          <p:cNvSpPr txBox="1"/>
          <p:nvPr/>
        </p:nvSpPr>
        <p:spPr>
          <a:xfrm>
            <a:off x="5506278" y="3190461"/>
            <a:ext cx="728084" cy="369332"/>
          </a:xfrm>
          <a:prstGeom prst="rect">
            <a:avLst/>
          </a:prstGeom>
          <a:noFill/>
        </p:spPr>
        <p:txBody>
          <a:bodyPr wrap="none" rtlCol="0">
            <a:spAutoFit/>
          </a:bodyPr>
          <a:lstStyle/>
          <a:p>
            <a:r>
              <a:rPr lang="en-US" dirty="0"/>
              <a:t>Video</a:t>
            </a:r>
          </a:p>
        </p:txBody>
      </p:sp>
    </p:spTree>
    <p:extLst>
      <p:ext uri="{BB962C8B-B14F-4D97-AF65-F5344CB8AC3E}">
        <p14:creationId xmlns:p14="http://schemas.microsoft.com/office/powerpoint/2010/main" val="3833198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235</Words>
  <Application>Microsoft Macintosh PowerPoint</Application>
  <PresentationFormat>Widescreen</PresentationFormat>
  <Paragraphs>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Atkinson Hyperlegible</vt:lpstr>
      <vt:lpstr>Calibri</vt:lpstr>
      <vt:lpstr>Calibri Light</vt:lpstr>
      <vt:lpstr>Office Theme</vt:lpstr>
      <vt:lpstr>Task 1: Follow the line</vt:lpstr>
      <vt:lpstr>1. Stop at a line </vt:lpstr>
      <vt:lpstr>PowerPoint Presentation</vt:lpstr>
      <vt:lpstr>PowerPoint Presentation</vt:lpstr>
      <vt:lpstr>PowerPoint Presentation</vt:lpstr>
      <vt:lpstr>2. Follow a line</vt:lpstr>
      <vt:lpstr>PowerPoint Presentation</vt:lpstr>
      <vt:lpstr>PowerPoint Presentation</vt:lpstr>
      <vt:lpstr>PowerPoint Presentation</vt:lpstr>
      <vt:lpstr>Explain how an automated vehicle might be guided along a road or track.</vt:lpstr>
      <vt:lpstr>Once the wheeled robot is following the line, can it be improved to behave more like a car (i.e., move in a smooth line rather than a sharp wiggle)?</vt:lpstr>
      <vt:lpstr>3. Detecting lane changes</vt:lpstr>
      <vt:lpstr>To simulate what could happen if a driver falls asleep while driving, your robot could sound an alarm signal when it crosses the line. Program your robot to perform this function. </vt:lpstr>
      <vt:lpstr>PowerPoint Presentation</vt:lpstr>
      <vt:lpstr>PowerPoint Presentation</vt:lpstr>
      <vt:lpstr>What can happen if a driver falls asleep while driving?</vt:lpstr>
      <vt:lpstr>How can we detect when a driver is falling asleep?</vt:lpstr>
      <vt:lpstr>How could you improve your program?</vt:lpstr>
      <vt:lpstr>4. Extension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 Obstacle Course</dc:title>
  <dc:creator>Alistair Knight</dc:creator>
  <cp:lastModifiedBy>Alistair Knight</cp:lastModifiedBy>
  <cp:revision>2</cp:revision>
  <dcterms:created xsi:type="dcterms:W3CDTF">2023-03-20T03:32:14Z</dcterms:created>
  <dcterms:modified xsi:type="dcterms:W3CDTF">2023-08-04T02:30:28Z</dcterms:modified>
</cp:coreProperties>
</file>