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5"/>
  </p:notesMasterIdLst>
  <p:sldIdLst>
    <p:sldId id="256" r:id="rId2"/>
    <p:sldId id="344" r:id="rId3"/>
    <p:sldId id="355" r:id="rId4"/>
    <p:sldId id="258" r:id="rId5"/>
    <p:sldId id="335" r:id="rId6"/>
    <p:sldId id="322" r:id="rId7"/>
    <p:sldId id="362" r:id="rId8"/>
    <p:sldId id="356" r:id="rId9"/>
    <p:sldId id="357" r:id="rId10"/>
    <p:sldId id="376" r:id="rId11"/>
    <p:sldId id="361" r:id="rId12"/>
    <p:sldId id="358" r:id="rId13"/>
    <p:sldId id="359"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B244"/>
    <a:srgbClr val="62C6E8"/>
    <a:srgbClr val="336699"/>
    <a:srgbClr val="FFCC33"/>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509225-CD33-4A39-B639-C469C047CB42}">
  <a:tblStyle styleId="{2F509225-CD33-4A39-B639-C469C047CB42}" styleName="Table_0">
    <a:wholeTbl>
      <a:tcTxStyle b="off" i="off">
        <a:font>
          <a:latin typeface="Calibri"/>
          <a:ea typeface="Calibri"/>
          <a:cs typeface="Calibri"/>
        </a:font>
        <a:srgbClr val="000000"/>
      </a:tcTxStyle>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50" autoAdjust="0"/>
    <p:restoredTop sz="94694"/>
  </p:normalViewPr>
  <p:slideViewPr>
    <p:cSldViewPr snapToGrid="0">
      <p:cViewPr varScale="1">
        <p:scale>
          <a:sx n="121" d="100"/>
          <a:sy n="121" d="100"/>
        </p:scale>
        <p:origin x="18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 name="Shape 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endParaRPr sz="1100" b="0" i="0" u="none" strike="noStrike" cap="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620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02772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18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4372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221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779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93182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04409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483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779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574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7"/>
        <p:cNvGrpSpPr/>
        <p:nvPr/>
      </p:nvGrpSpPr>
      <p:grpSpPr>
        <a:xfrm>
          <a:off x="0" y="0"/>
          <a:ext cx="0" cy="0"/>
          <a:chOff x="0" y="0"/>
          <a:chExt cx="0" cy="0"/>
        </a:xfrm>
      </p:grpSpPr>
      <p:sp>
        <p:nvSpPr>
          <p:cNvPr id="8" name="Shape 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lvl1pPr>
              <a:defRPr>
                <a:latin typeface="Century Gothic" panose="020B0502020202020204" pitchFamily="34" charset="0"/>
              </a:defRPr>
            </a:lvl1pPr>
          </a:lstStyle>
          <a:p>
            <a:pPr indent="-88900" algn="r">
              <a:buClr>
                <a:srgbClr val="000000"/>
              </a:buClr>
              <a:buFont typeface="Arial"/>
              <a:buNone/>
            </a:pPr>
            <a:endParaRPr lang="en-US"/>
          </a:p>
        </p:txBody>
      </p:sp>
      <p:sp>
        <p:nvSpPr>
          <p:cNvPr id="9" name="Shape 9"/>
          <p:cNvSpPr txBox="1"/>
          <p:nvPr/>
        </p:nvSpPr>
        <p:spPr>
          <a:xfrm>
            <a:off x="100" y="0"/>
            <a:ext cx="9143900" cy="683664"/>
          </a:xfrm>
          <a:prstGeom prst="rect">
            <a:avLst/>
          </a:prstGeom>
          <a:solidFill>
            <a:srgbClr val="5CB244"/>
          </a:solidFill>
          <a:ln>
            <a:noFill/>
          </a:ln>
        </p:spPr>
        <p:txBody>
          <a:bodyPr lIns="0" tIns="46800" rIns="0"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2800" b="1" i="0" u="none" strike="noStrike" cap="none">
              <a:solidFill>
                <a:srgbClr val="FFFFFF"/>
              </a:solidFill>
              <a:latin typeface="PT Sans"/>
              <a:ea typeface="PT Sans"/>
              <a:cs typeface="PT Sans"/>
              <a:sym typeface="PT Sans"/>
              <a:rtl val="0"/>
            </a:endParaRPr>
          </a:p>
        </p:txBody>
      </p:sp>
      <p:sp>
        <p:nvSpPr>
          <p:cNvPr id="10" name="Shape 10"/>
          <p:cNvSpPr txBox="1"/>
          <p:nvPr/>
        </p:nvSpPr>
        <p:spPr>
          <a:xfrm>
            <a:off x="0" y="5118025"/>
            <a:ext cx="9144000" cy="1751400"/>
          </a:xfrm>
          <a:prstGeom prst="rect">
            <a:avLst/>
          </a:prstGeom>
          <a:solidFill>
            <a:srgbClr val="5CB244"/>
          </a:solidFill>
          <a:ln>
            <a:noFill/>
          </a:ln>
        </p:spPr>
        <p:txBody>
          <a:bodyPr lIns="91425" tIns="91425" rIns="91425"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3600" b="0" i="0" u="none" strike="noStrike" cap="none">
              <a:solidFill>
                <a:srgbClr val="FFFFFF"/>
              </a:solidFill>
              <a:latin typeface="PT Sans"/>
              <a:ea typeface="PT Sans"/>
              <a:cs typeface="PT Sans"/>
              <a:sym typeface="PT Sans"/>
              <a:rtl val="0"/>
            </a:endParaRPr>
          </a:p>
        </p:txBody>
      </p:sp>
      <p:sp>
        <p:nvSpPr>
          <p:cNvPr id="11" name="Shape 11"/>
          <p:cNvSpPr txBox="1">
            <a:spLocks noGrp="1"/>
          </p:cNvSpPr>
          <p:nvPr>
            <p:ph type="ctrTitle"/>
          </p:nvPr>
        </p:nvSpPr>
        <p:spPr>
          <a:xfrm>
            <a:off x="94105" y="5208151"/>
            <a:ext cx="7401726" cy="551375"/>
          </a:xfrm>
          <a:prstGeom prst="rect">
            <a:avLst/>
          </a:prstGeom>
          <a:noFill/>
          <a:ln>
            <a:noFill/>
          </a:ln>
        </p:spPr>
        <p:txBody>
          <a:bodyPr lIns="91425" tIns="91425" rIns="91425" bIns="91425" anchor="ctr" anchorCtr="0"/>
          <a:lstStyle>
            <a:lvl1pPr marL="0" marR="0" lvl="0" indent="0" algn="l" rtl="0">
              <a:spcBef>
                <a:spcPts val="0"/>
              </a:spcBef>
              <a:buClr>
                <a:srgbClr val="FFFFFF"/>
              </a:buClr>
              <a:buSzPct val="100000"/>
              <a:buFont typeface="Ubuntu"/>
              <a:buNone/>
              <a:defRPr sz="3000" b="1">
                <a:solidFill>
                  <a:srgbClr val="FFFFFF"/>
                </a:solidFill>
                <a:latin typeface="Century Gothic" panose="020B0502020202020204" pitchFamily="34" charset="0"/>
                <a:ea typeface="Century Gothic" panose="020B0502020202020204" pitchFamily="34" charset="0"/>
                <a:cs typeface="Century Gothic" panose="020B0502020202020204" pitchFamily="34" charset="0"/>
                <a:sym typeface="Ubuntu"/>
              </a:defRPr>
            </a:lvl1pPr>
            <a:lvl2pPr marL="0" marR="0" lvl="1" indent="0" algn="l" rtl="0">
              <a:spcBef>
                <a:spcPts val="0"/>
              </a:spcBef>
              <a:buClr>
                <a:srgbClr val="FFFFFF"/>
              </a:buClr>
              <a:buSzPct val="100000"/>
              <a:buFont typeface="Ubuntu"/>
              <a:defRPr sz="3000" b="1">
                <a:solidFill>
                  <a:srgbClr val="FFFFFF"/>
                </a:solidFill>
                <a:latin typeface="Ubuntu"/>
                <a:ea typeface="Ubuntu"/>
                <a:cs typeface="Ubuntu"/>
                <a:sym typeface="Ubuntu"/>
              </a:defRPr>
            </a:lvl2pPr>
            <a:lvl3pPr marL="0" marR="0" lvl="2" indent="0" algn="l" rtl="0">
              <a:spcBef>
                <a:spcPts val="0"/>
              </a:spcBef>
              <a:buClr>
                <a:srgbClr val="FFFFFF"/>
              </a:buClr>
              <a:buSzPct val="100000"/>
              <a:buFont typeface="Ubuntu"/>
              <a:defRPr sz="3000" b="1">
                <a:solidFill>
                  <a:srgbClr val="FFFFFF"/>
                </a:solidFill>
                <a:latin typeface="Ubuntu"/>
                <a:ea typeface="Ubuntu"/>
                <a:cs typeface="Ubuntu"/>
                <a:sym typeface="Ubuntu"/>
              </a:defRPr>
            </a:lvl3pPr>
            <a:lvl4pPr marL="0" marR="0" lvl="3" indent="0" algn="l" rtl="0">
              <a:spcBef>
                <a:spcPts val="0"/>
              </a:spcBef>
              <a:buClr>
                <a:srgbClr val="FFFFFF"/>
              </a:buClr>
              <a:buSzPct val="100000"/>
              <a:buFont typeface="Ubuntu"/>
              <a:defRPr sz="3000" b="1">
                <a:solidFill>
                  <a:srgbClr val="FFFFFF"/>
                </a:solidFill>
                <a:latin typeface="Ubuntu"/>
                <a:ea typeface="Ubuntu"/>
                <a:cs typeface="Ubuntu"/>
                <a:sym typeface="Ubuntu"/>
              </a:defRPr>
            </a:lvl4pPr>
            <a:lvl5pPr marL="0" marR="0" lvl="4" indent="0" algn="l" rtl="0">
              <a:spcBef>
                <a:spcPts val="0"/>
              </a:spcBef>
              <a:buClr>
                <a:srgbClr val="FFFFFF"/>
              </a:buClr>
              <a:buSzPct val="100000"/>
              <a:buFont typeface="Ubuntu"/>
              <a:defRPr sz="3000" b="1">
                <a:solidFill>
                  <a:srgbClr val="FFFFFF"/>
                </a:solidFill>
                <a:latin typeface="Ubuntu"/>
                <a:ea typeface="Ubuntu"/>
                <a:cs typeface="Ubuntu"/>
                <a:sym typeface="Ubuntu"/>
              </a:defRPr>
            </a:lvl5pPr>
            <a:lvl6pPr marL="0" marR="0" lvl="5" indent="0" algn="l" rtl="0">
              <a:spcBef>
                <a:spcPts val="0"/>
              </a:spcBef>
              <a:buClr>
                <a:srgbClr val="FFFFFF"/>
              </a:buClr>
              <a:buSzPct val="100000"/>
              <a:buFont typeface="Ubuntu"/>
              <a:defRPr sz="3000" b="1">
                <a:solidFill>
                  <a:srgbClr val="FFFFFF"/>
                </a:solidFill>
                <a:latin typeface="Ubuntu"/>
                <a:ea typeface="Ubuntu"/>
                <a:cs typeface="Ubuntu"/>
                <a:sym typeface="Ubuntu"/>
              </a:defRPr>
            </a:lvl6pPr>
            <a:lvl7pPr marL="0" marR="0" lvl="6" indent="0" algn="l" rtl="0">
              <a:spcBef>
                <a:spcPts val="0"/>
              </a:spcBef>
              <a:buClr>
                <a:srgbClr val="FFFFFF"/>
              </a:buClr>
              <a:buSzPct val="100000"/>
              <a:buFont typeface="Ubuntu"/>
              <a:defRPr sz="3000" b="1">
                <a:solidFill>
                  <a:srgbClr val="FFFFFF"/>
                </a:solidFill>
                <a:latin typeface="Ubuntu"/>
                <a:ea typeface="Ubuntu"/>
                <a:cs typeface="Ubuntu"/>
                <a:sym typeface="Ubuntu"/>
              </a:defRPr>
            </a:lvl7pPr>
            <a:lvl8pPr marL="0" marR="0" lvl="7" indent="0" algn="l" rtl="0">
              <a:spcBef>
                <a:spcPts val="0"/>
              </a:spcBef>
              <a:buClr>
                <a:srgbClr val="FFFFFF"/>
              </a:buClr>
              <a:buSzPct val="100000"/>
              <a:buFont typeface="Ubuntu"/>
              <a:defRPr sz="3000" b="1">
                <a:solidFill>
                  <a:srgbClr val="FFFFFF"/>
                </a:solidFill>
                <a:latin typeface="Ubuntu"/>
                <a:ea typeface="Ubuntu"/>
                <a:cs typeface="Ubuntu"/>
                <a:sym typeface="Ubuntu"/>
              </a:defRPr>
            </a:lvl8pPr>
            <a:lvl9pPr marL="0" marR="0" lvl="8" indent="0" algn="l" rtl="0">
              <a:spcBef>
                <a:spcPts val="0"/>
              </a:spcBef>
              <a:buClr>
                <a:srgbClr val="FFFFFF"/>
              </a:buClr>
              <a:buSzPct val="100000"/>
              <a:buFont typeface="Ubuntu"/>
              <a:defRPr sz="3000" b="1">
                <a:solidFill>
                  <a:srgbClr val="FFFFFF"/>
                </a:solidFill>
                <a:latin typeface="Ubuntu"/>
                <a:ea typeface="Ubuntu"/>
                <a:cs typeface="Ubuntu"/>
                <a:sym typeface="Ubuntu"/>
              </a:defRPr>
            </a:lvl9pPr>
          </a:lstStyle>
          <a:p>
            <a:endParaRPr dirty="0"/>
          </a:p>
        </p:txBody>
      </p:sp>
      <p:sp>
        <p:nvSpPr>
          <p:cNvPr id="12" name="Shape 12"/>
          <p:cNvSpPr txBox="1">
            <a:spLocks noGrp="1"/>
          </p:cNvSpPr>
          <p:nvPr>
            <p:ph type="subTitle" idx="1"/>
          </p:nvPr>
        </p:nvSpPr>
        <p:spPr>
          <a:xfrm>
            <a:off x="94105" y="5692771"/>
            <a:ext cx="7401600" cy="468300"/>
          </a:xfrm>
          <a:prstGeom prst="rect">
            <a:avLst/>
          </a:prstGeom>
          <a:noFill/>
          <a:ln>
            <a:noFill/>
          </a:ln>
        </p:spPr>
        <p:txBody>
          <a:bodyPr lIns="91425" tIns="91425" rIns="91425" bIns="91425" anchor="t" anchorCtr="0"/>
          <a:lstStyle>
            <a:lvl1pPr marL="0" marR="0" lvl="0" indent="0" algn="l" rtl="0">
              <a:spcBef>
                <a:spcPts val="560"/>
              </a:spcBef>
              <a:buClr>
                <a:srgbClr val="FFFFFF"/>
              </a:buClr>
              <a:buSzPct val="100000"/>
              <a:buFont typeface="Ubuntu"/>
              <a:buNone/>
              <a:defRPr sz="3000">
                <a:solidFill>
                  <a:srgbClr val="FFFFFF"/>
                </a:solidFill>
                <a:latin typeface="Century Gothic" panose="020B0502020202020204" pitchFamily="34" charset="0"/>
                <a:ea typeface="Century Gothic" panose="020B0502020202020204" pitchFamily="34" charset="0"/>
                <a:cs typeface="Century Gothic" panose="020B0502020202020204" pitchFamily="34" charset="0"/>
                <a:sym typeface="Ubuntu"/>
              </a:defRPr>
            </a:lvl1pPr>
            <a:lvl2pPr marL="457200" marR="0" lvl="1" indent="0" algn="ctr" rtl="0">
              <a:spcBef>
                <a:spcPts val="560"/>
              </a:spcBef>
              <a:buClr>
                <a:srgbClr val="888888"/>
              </a:buClr>
              <a:buSzPct val="100000"/>
              <a:buFont typeface="Ubuntu"/>
              <a:buNone/>
              <a:defRPr sz="3000">
                <a:latin typeface="Ubuntu"/>
                <a:ea typeface="Ubuntu"/>
                <a:cs typeface="Ubuntu"/>
                <a:sym typeface="Ubuntu"/>
              </a:defRPr>
            </a:lvl2pPr>
            <a:lvl3pPr marL="914400" marR="0" lvl="2" indent="0" algn="ctr" rtl="0">
              <a:spcBef>
                <a:spcPts val="480"/>
              </a:spcBef>
              <a:buClr>
                <a:srgbClr val="888888"/>
              </a:buClr>
              <a:buSzPct val="100000"/>
              <a:buFont typeface="Ubuntu"/>
              <a:buNone/>
              <a:defRPr sz="3000">
                <a:latin typeface="Ubuntu"/>
                <a:ea typeface="Ubuntu"/>
                <a:cs typeface="Ubuntu"/>
                <a:sym typeface="Ubuntu"/>
              </a:defRPr>
            </a:lvl3pPr>
            <a:lvl4pPr marL="1371600" marR="0" lvl="3" indent="0" algn="ctr" rtl="0">
              <a:spcBef>
                <a:spcPts val="400"/>
              </a:spcBef>
              <a:buClr>
                <a:srgbClr val="888888"/>
              </a:buClr>
              <a:buSzPct val="100000"/>
              <a:buFont typeface="Ubuntu"/>
              <a:buNone/>
              <a:defRPr sz="3000">
                <a:latin typeface="Ubuntu"/>
                <a:ea typeface="Ubuntu"/>
                <a:cs typeface="Ubuntu"/>
                <a:sym typeface="Ubuntu"/>
              </a:defRPr>
            </a:lvl4pPr>
            <a:lvl5pPr marL="1828800" marR="0" lvl="4" indent="0" algn="ctr" rtl="0">
              <a:spcBef>
                <a:spcPts val="400"/>
              </a:spcBef>
              <a:buClr>
                <a:srgbClr val="888888"/>
              </a:buClr>
              <a:buSzPct val="100000"/>
              <a:buFont typeface="Ubuntu"/>
              <a:buNone/>
              <a:defRPr sz="3000">
                <a:latin typeface="Ubuntu"/>
                <a:ea typeface="Ubuntu"/>
                <a:cs typeface="Ubuntu"/>
                <a:sym typeface="Ubuntu"/>
              </a:defRPr>
            </a:lvl5pPr>
            <a:lvl6pPr marL="2286000" marR="0" lvl="5" indent="0" algn="ctr" rtl="0">
              <a:spcBef>
                <a:spcPts val="400"/>
              </a:spcBef>
              <a:buClr>
                <a:srgbClr val="888888"/>
              </a:buClr>
              <a:buSzPct val="100000"/>
              <a:buFont typeface="Ubuntu"/>
              <a:buNone/>
              <a:defRPr sz="3000">
                <a:latin typeface="Ubuntu"/>
                <a:ea typeface="Ubuntu"/>
                <a:cs typeface="Ubuntu"/>
                <a:sym typeface="Ubuntu"/>
              </a:defRPr>
            </a:lvl6pPr>
            <a:lvl7pPr marL="2743200" marR="0" lvl="6" indent="0" algn="ctr" rtl="0">
              <a:spcBef>
                <a:spcPts val="400"/>
              </a:spcBef>
              <a:buClr>
                <a:srgbClr val="888888"/>
              </a:buClr>
              <a:buSzPct val="100000"/>
              <a:buFont typeface="Ubuntu"/>
              <a:buNone/>
              <a:defRPr sz="3000">
                <a:latin typeface="Ubuntu"/>
                <a:ea typeface="Ubuntu"/>
                <a:cs typeface="Ubuntu"/>
                <a:sym typeface="Ubuntu"/>
              </a:defRPr>
            </a:lvl7pPr>
            <a:lvl8pPr marL="3200400" marR="0" lvl="7" indent="0" algn="ctr" rtl="0">
              <a:spcBef>
                <a:spcPts val="400"/>
              </a:spcBef>
              <a:buClr>
                <a:srgbClr val="888888"/>
              </a:buClr>
              <a:buSzPct val="100000"/>
              <a:buFont typeface="Ubuntu"/>
              <a:buNone/>
              <a:defRPr sz="3000">
                <a:latin typeface="Ubuntu"/>
                <a:ea typeface="Ubuntu"/>
                <a:cs typeface="Ubuntu"/>
                <a:sym typeface="Ubuntu"/>
              </a:defRPr>
            </a:lvl8pPr>
            <a:lvl9pPr marL="3657600" marR="0" lvl="8" indent="0" algn="ctr" rtl="0">
              <a:spcBef>
                <a:spcPts val="400"/>
              </a:spcBef>
              <a:buClr>
                <a:srgbClr val="888888"/>
              </a:buClr>
              <a:buSzPct val="100000"/>
              <a:buFont typeface="Ubuntu"/>
              <a:buNone/>
              <a:defRPr sz="3000">
                <a:latin typeface="Ubuntu"/>
                <a:ea typeface="Ubuntu"/>
                <a:cs typeface="Ubuntu"/>
                <a:sym typeface="Ubuntu"/>
              </a:defRPr>
            </a:lvl9pPr>
          </a:lstStyle>
          <a:p>
            <a:endParaRPr/>
          </a:p>
        </p:txBody>
      </p:sp>
      <p:sp>
        <p:nvSpPr>
          <p:cNvPr id="13" name="Shape 13"/>
          <p:cNvSpPr txBox="1"/>
          <p:nvPr/>
        </p:nvSpPr>
        <p:spPr>
          <a:xfrm>
            <a:off x="94099" y="67712"/>
            <a:ext cx="8592699" cy="5513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Questrial"/>
              <a:buNone/>
            </a:pPr>
            <a:r>
              <a:rPr lang="en-GB" sz="3400" b="0" dirty="0">
                <a:solidFill>
                  <a:schemeClr val="lt1"/>
                </a:solidFill>
                <a:latin typeface="Century Gothic" panose="020B0502020202020204" pitchFamily="34" charset="0"/>
                <a:ea typeface="Ubuntu"/>
                <a:cs typeface="Ubuntu"/>
                <a:sym typeface="Ubuntu"/>
              </a:rPr>
              <a:t>BBC MICRO:BIT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16"/>
        <p:cNvGrpSpPr/>
        <p:nvPr/>
      </p:nvGrpSpPr>
      <p:grpSpPr>
        <a:xfrm>
          <a:off x="0" y="0"/>
          <a:ext cx="0" cy="0"/>
          <a:chOff x="0" y="0"/>
          <a:chExt cx="0" cy="0"/>
        </a:xfrm>
      </p:grpSpPr>
      <p:sp>
        <p:nvSpPr>
          <p:cNvPr id="17" name="Shape 1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8" name="Shape 18"/>
          <p:cNvSpPr txBox="1"/>
          <p:nvPr/>
        </p:nvSpPr>
        <p:spPr>
          <a:xfrm>
            <a:off x="100" y="0"/>
            <a:ext cx="9143900" cy="683664"/>
          </a:xfrm>
          <a:prstGeom prst="rect">
            <a:avLst/>
          </a:prstGeom>
          <a:solidFill>
            <a:srgbClr val="5CB244"/>
          </a:solidFill>
          <a:ln>
            <a:noFill/>
          </a:ln>
        </p:spPr>
        <p:txBody>
          <a:bodyPr lIns="0" tIns="46800" rIns="0"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2800" b="1" i="0" u="none" strike="noStrike" cap="none" dirty="0">
              <a:solidFill>
                <a:srgbClr val="FFFFFF"/>
              </a:solidFill>
              <a:latin typeface="PT Sans"/>
              <a:ea typeface="PT Sans"/>
              <a:cs typeface="PT Sans"/>
              <a:sym typeface="PT Sans"/>
              <a:rtl val="0"/>
            </a:endParaRPr>
          </a:p>
        </p:txBody>
      </p:sp>
      <p:sp>
        <p:nvSpPr>
          <p:cNvPr id="19" name="Shape 19"/>
          <p:cNvSpPr txBox="1">
            <a:spLocks noGrp="1"/>
          </p:cNvSpPr>
          <p:nvPr>
            <p:ph type="title"/>
          </p:nvPr>
        </p:nvSpPr>
        <p:spPr>
          <a:xfrm>
            <a:off x="175189" y="0"/>
            <a:ext cx="8229600" cy="683664"/>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Ubuntu"/>
              <a:defRPr sz="3200" b="0">
                <a:solidFill>
                  <a:srgbClr val="FFFFFF"/>
                </a:solidFill>
                <a:latin typeface="Century Gothic" panose="020B0502020202020204" pitchFamily="34" charset="0"/>
                <a:ea typeface="Century Gothic" panose="020B0502020202020204" pitchFamily="34" charset="0"/>
                <a:cs typeface="Century Gothic" panose="020B0502020202020204" pitchFamily="34" charset="0"/>
                <a:sym typeface="Ubuntu"/>
              </a:defRPr>
            </a:lvl1pPr>
            <a:lvl2pPr lvl="1" rtl="0">
              <a:spcBef>
                <a:spcPts val="0"/>
              </a:spcBef>
              <a:buClr>
                <a:srgbClr val="FFFFFF"/>
              </a:buClr>
              <a:buSzPct val="100000"/>
              <a:buFont typeface="Ubuntu"/>
              <a:defRPr sz="3200">
                <a:solidFill>
                  <a:srgbClr val="FFFFFF"/>
                </a:solidFill>
                <a:latin typeface="Ubuntu"/>
                <a:ea typeface="Ubuntu"/>
                <a:cs typeface="Ubuntu"/>
                <a:sym typeface="Ubuntu"/>
              </a:defRPr>
            </a:lvl2pPr>
            <a:lvl3pPr lvl="2" rtl="0">
              <a:spcBef>
                <a:spcPts val="0"/>
              </a:spcBef>
              <a:buClr>
                <a:srgbClr val="FFFFFF"/>
              </a:buClr>
              <a:buSzPct val="100000"/>
              <a:buFont typeface="Ubuntu"/>
              <a:defRPr sz="3200">
                <a:solidFill>
                  <a:srgbClr val="FFFFFF"/>
                </a:solidFill>
                <a:latin typeface="Ubuntu"/>
                <a:ea typeface="Ubuntu"/>
                <a:cs typeface="Ubuntu"/>
                <a:sym typeface="Ubuntu"/>
              </a:defRPr>
            </a:lvl3pPr>
            <a:lvl4pPr lvl="3" rtl="0">
              <a:spcBef>
                <a:spcPts val="0"/>
              </a:spcBef>
              <a:buClr>
                <a:srgbClr val="FFFFFF"/>
              </a:buClr>
              <a:buSzPct val="100000"/>
              <a:buFont typeface="Ubuntu"/>
              <a:defRPr sz="3200">
                <a:solidFill>
                  <a:srgbClr val="FFFFFF"/>
                </a:solidFill>
                <a:latin typeface="Ubuntu"/>
                <a:ea typeface="Ubuntu"/>
                <a:cs typeface="Ubuntu"/>
                <a:sym typeface="Ubuntu"/>
              </a:defRPr>
            </a:lvl4pPr>
            <a:lvl5pPr lvl="4" rtl="0">
              <a:spcBef>
                <a:spcPts val="0"/>
              </a:spcBef>
              <a:buClr>
                <a:srgbClr val="FFFFFF"/>
              </a:buClr>
              <a:buSzPct val="100000"/>
              <a:buFont typeface="Ubuntu"/>
              <a:defRPr sz="3200">
                <a:solidFill>
                  <a:srgbClr val="FFFFFF"/>
                </a:solidFill>
                <a:latin typeface="Ubuntu"/>
                <a:ea typeface="Ubuntu"/>
                <a:cs typeface="Ubuntu"/>
                <a:sym typeface="Ubuntu"/>
              </a:defRPr>
            </a:lvl5pPr>
            <a:lvl6pPr lvl="5" rtl="0">
              <a:spcBef>
                <a:spcPts val="0"/>
              </a:spcBef>
              <a:buClr>
                <a:srgbClr val="FFFFFF"/>
              </a:buClr>
              <a:buSzPct val="100000"/>
              <a:buFont typeface="Ubuntu"/>
              <a:defRPr sz="3200">
                <a:solidFill>
                  <a:srgbClr val="FFFFFF"/>
                </a:solidFill>
                <a:latin typeface="Ubuntu"/>
                <a:ea typeface="Ubuntu"/>
                <a:cs typeface="Ubuntu"/>
                <a:sym typeface="Ubuntu"/>
              </a:defRPr>
            </a:lvl6pPr>
            <a:lvl7pPr lvl="6" rtl="0">
              <a:spcBef>
                <a:spcPts val="0"/>
              </a:spcBef>
              <a:buClr>
                <a:srgbClr val="FFFFFF"/>
              </a:buClr>
              <a:buSzPct val="100000"/>
              <a:buFont typeface="Ubuntu"/>
              <a:defRPr sz="3200">
                <a:solidFill>
                  <a:srgbClr val="FFFFFF"/>
                </a:solidFill>
                <a:latin typeface="Ubuntu"/>
                <a:ea typeface="Ubuntu"/>
                <a:cs typeface="Ubuntu"/>
                <a:sym typeface="Ubuntu"/>
              </a:defRPr>
            </a:lvl7pPr>
            <a:lvl8pPr lvl="7" rtl="0">
              <a:spcBef>
                <a:spcPts val="0"/>
              </a:spcBef>
              <a:buClr>
                <a:srgbClr val="FFFFFF"/>
              </a:buClr>
              <a:buSzPct val="100000"/>
              <a:buFont typeface="Ubuntu"/>
              <a:defRPr sz="3200">
                <a:solidFill>
                  <a:srgbClr val="FFFFFF"/>
                </a:solidFill>
                <a:latin typeface="Ubuntu"/>
                <a:ea typeface="Ubuntu"/>
                <a:cs typeface="Ubuntu"/>
                <a:sym typeface="Ubuntu"/>
              </a:defRPr>
            </a:lvl8pPr>
            <a:lvl9pPr lvl="8" rtl="0">
              <a:spcBef>
                <a:spcPts val="0"/>
              </a:spcBef>
              <a:buClr>
                <a:srgbClr val="FFFFFF"/>
              </a:buClr>
              <a:buSzPct val="100000"/>
              <a:buFont typeface="Ubuntu"/>
              <a:defRPr sz="3200">
                <a:solidFill>
                  <a:srgbClr val="FFFFFF"/>
                </a:solidFill>
                <a:latin typeface="Ubuntu"/>
                <a:ea typeface="Ubuntu"/>
                <a:cs typeface="Ubuntu"/>
                <a:sym typeface="Ubuntu"/>
              </a:defRPr>
            </a:lvl9pPr>
          </a:lstStyle>
          <a:p>
            <a:endParaRPr dirty="0"/>
          </a:p>
        </p:txBody>
      </p:sp>
      <p:sp>
        <p:nvSpPr>
          <p:cNvPr id="20" name="Shape 20"/>
          <p:cNvSpPr/>
          <p:nvPr/>
        </p:nvSpPr>
        <p:spPr>
          <a:xfrm rot="5400000">
            <a:off x="8832605" y="6553595"/>
            <a:ext cx="337077" cy="237065"/>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1" name="Shape 21"/>
          <p:cNvSpPr/>
          <p:nvPr/>
        </p:nvSpPr>
        <p:spPr>
          <a:xfrm rot="-5400000">
            <a:off x="-21449" y="6553595"/>
            <a:ext cx="337077" cy="237065"/>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3" name="Shape 23"/>
          <p:cNvSpPr txBox="1"/>
          <p:nvPr/>
        </p:nvSpPr>
        <p:spPr>
          <a:xfrm>
            <a:off x="0" y="6477712"/>
            <a:ext cx="9144000" cy="388800"/>
          </a:xfrm>
          <a:prstGeom prst="rect">
            <a:avLst/>
          </a:prstGeom>
          <a:solidFill>
            <a:srgbClr val="5CB244"/>
          </a:solidFill>
          <a:ln>
            <a:noFill/>
          </a:ln>
        </p:spPr>
        <p:txBody>
          <a:bodyPr lIns="91425" tIns="91425" rIns="91425"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3600" b="0" i="0" u="none" strike="noStrike" cap="none">
              <a:solidFill>
                <a:srgbClr val="FFFFFF"/>
              </a:solidFill>
              <a:latin typeface="PT Sans"/>
              <a:ea typeface="PT Sans"/>
              <a:cs typeface="PT Sans"/>
              <a:sym typeface="PT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3_Title and Content 1">
    <p:spTree>
      <p:nvGrpSpPr>
        <p:cNvPr id="1" name="Shape 24"/>
        <p:cNvGrpSpPr/>
        <p:nvPr/>
      </p:nvGrpSpPr>
      <p:grpSpPr>
        <a:xfrm>
          <a:off x="0" y="0"/>
          <a:ext cx="0" cy="0"/>
          <a:chOff x="0" y="0"/>
          <a:chExt cx="0" cy="0"/>
        </a:xfrm>
      </p:grpSpPr>
      <p:sp>
        <p:nvSpPr>
          <p:cNvPr id="25" name="Shape 2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6" name="Shape 26"/>
          <p:cNvSpPr txBox="1"/>
          <p:nvPr/>
        </p:nvSpPr>
        <p:spPr>
          <a:xfrm>
            <a:off x="100" y="0"/>
            <a:ext cx="9144000" cy="683699"/>
          </a:xfrm>
          <a:prstGeom prst="rect">
            <a:avLst/>
          </a:prstGeom>
          <a:solidFill>
            <a:srgbClr val="62C6E8"/>
          </a:solidFill>
          <a:ln>
            <a:noFill/>
          </a:ln>
        </p:spPr>
        <p:txBody>
          <a:bodyPr lIns="0" tIns="46800" rIns="0"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2800" b="1" i="0" u="none" strike="noStrike" cap="none">
              <a:solidFill>
                <a:srgbClr val="FFFFFF"/>
              </a:solidFill>
              <a:latin typeface="PT Sans"/>
              <a:ea typeface="PT Sans"/>
              <a:cs typeface="PT Sans"/>
              <a:sym typeface="PT Sans"/>
            </a:endParaRPr>
          </a:p>
        </p:txBody>
      </p:sp>
      <p:sp>
        <p:nvSpPr>
          <p:cNvPr id="27" name="Shape 27"/>
          <p:cNvSpPr txBox="1">
            <a:spLocks noGrp="1"/>
          </p:cNvSpPr>
          <p:nvPr>
            <p:ph type="title"/>
          </p:nvPr>
        </p:nvSpPr>
        <p:spPr>
          <a:xfrm>
            <a:off x="175189" y="0"/>
            <a:ext cx="8229600" cy="683699"/>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Ubuntu"/>
              <a:defRPr sz="3200" b="0">
                <a:solidFill>
                  <a:schemeClr val="bg1"/>
                </a:solidFill>
                <a:latin typeface="Century Gothic" panose="020B0502020202020204" pitchFamily="34" charset="0"/>
                <a:ea typeface="Century Gothic" panose="020B0502020202020204" pitchFamily="34" charset="0"/>
                <a:cs typeface="Century Gothic" panose="020B0502020202020204" pitchFamily="34" charset="0"/>
                <a:sym typeface="Ubuntu"/>
              </a:defRPr>
            </a:lvl1pPr>
            <a:lvl2pPr lvl="1" rtl="0">
              <a:spcBef>
                <a:spcPts val="0"/>
              </a:spcBef>
              <a:buClr>
                <a:srgbClr val="FFFFFF"/>
              </a:buClr>
              <a:buSzPct val="100000"/>
              <a:buFont typeface="Ubuntu"/>
              <a:defRPr sz="3200">
                <a:solidFill>
                  <a:srgbClr val="FFFFFF"/>
                </a:solidFill>
                <a:latin typeface="Ubuntu"/>
                <a:ea typeface="Ubuntu"/>
                <a:cs typeface="Ubuntu"/>
                <a:sym typeface="Ubuntu"/>
              </a:defRPr>
            </a:lvl2pPr>
            <a:lvl3pPr lvl="2" rtl="0">
              <a:spcBef>
                <a:spcPts val="0"/>
              </a:spcBef>
              <a:buClr>
                <a:srgbClr val="FFFFFF"/>
              </a:buClr>
              <a:buSzPct val="100000"/>
              <a:buFont typeface="Ubuntu"/>
              <a:defRPr sz="3200">
                <a:solidFill>
                  <a:srgbClr val="FFFFFF"/>
                </a:solidFill>
                <a:latin typeface="Ubuntu"/>
                <a:ea typeface="Ubuntu"/>
                <a:cs typeface="Ubuntu"/>
                <a:sym typeface="Ubuntu"/>
              </a:defRPr>
            </a:lvl3pPr>
            <a:lvl4pPr lvl="3" rtl="0">
              <a:spcBef>
                <a:spcPts val="0"/>
              </a:spcBef>
              <a:buClr>
                <a:srgbClr val="FFFFFF"/>
              </a:buClr>
              <a:buSzPct val="100000"/>
              <a:buFont typeface="Ubuntu"/>
              <a:defRPr sz="3200">
                <a:solidFill>
                  <a:srgbClr val="FFFFFF"/>
                </a:solidFill>
                <a:latin typeface="Ubuntu"/>
                <a:ea typeface="Ubuntu"/>
                <a:cs typeface="Ubuntu"/>
                <a:sym typeface="Ubuntu"/>
              </a:defRPr>
            </a:lvl4pPr>
            <a:lvl5pPr lvl="4" rtl="0">
              <a:spcBef>
                <a:spcPts val="0"/>
              </a:spcBef>
              <a:buClr>
                <a:srgbClr val="FFFFFF"/>
              </a:buClr>
              <a:buSzPct val="100000"/>
              <a:buFont typeface="Ubuntu"/>
              <a:defRPr sz="3200">
                <a:solidFill>
                  <a:srgbClr val="FFFFFF"/>
                </a:solidFill>
                <a:latin typeface="Ubuntu"/>
                <a:ea typeface="Ubuntu"/>
                <a:cs typeface="Ubuntu"/>
                <a:sym typeface="Ubuntu"/>
              </a:defRPr>
            </a:lvl5pPr>
            <a:lvl6pPr lvl="5" rtl="0">
              <a:spcBef>
                <a:spcPts val="0"/>
              </a:spcBef>
              <a:buClr>
                <a:srgbClr val="FFFFFF"/>
              </a:buClr>
              <a:buSzPct val="100000"/>
              <a:buFont typeface="Ubuntu"/>
              <a:defRPr sz="3200">
                <a:solidFill>
                  <a:srgbClr val="FFFFFF"/>
                </a:solidFill>
                <a:latin typeface="Ubuntu"/>
                <a:ea typeface="Ubuntu"/>
                <a:cs typeface="Ubuntu"/>
                <a:sym typeface="Ubuntu"/>
              </a:defRPr>
            </a:lvl6pPr>
            <a:lvl7pPr lvl="6" rtl="0">
              <a:spcBef>
                <a:spcPts val="0"/>
              </a:spcBef>
              <a:buClr>
                <a:srgbClr val="FFFFFF"/>
              </a:buClr>
              <a:buSzPct val="100000"/>
              <a:buFont typeface="Ubuntu"/>
              <a:defRPr sz="3200">
                <a:solidFill>
                  <a:srgbClr val="FFFFFF"/>
                </a:solidFill>
                <a:latin typeface="Ubuntu"/>
                <a:ea typeface="Ubuntu"/>
                <a:cs typeface="Ubuntu"/>
                <a:sym typeface="Ubuntu"/>
              </a:defRPr>
            </a:lvl7pPr>
            <a:lvl8pPr lvl="7" rtl="0">
              <a:spcBef>
                <a:spcPts val="0"/>
              </a:spcBef>
              <a:buClr>
                <a:srgbClr val="FFFFFF"/>
              </a:buClr>
              <a:buSzPct val="100000"/>
              <a:buFont typeface="Ubuntu"/>
              <a:defRPr sz="3200">
                <a:solidFill>
                  <a:srgbClr val="FFFFFF"/>
                </a:solidFill>
                <a:latin typeface="Ubuntu"/>
                <a:ea typeface="Ubuntu"/>
                <a:cs typeface="Ubuntu"/>
                <a:sym typeface="Ubuntu"/>
              </a:defRPr>
            </a:lvl8pPr>
            <a:lvl9pPr lvl="8" rtl="0">
              <a:spcBef>
                <a:spcPts val="0"/>
              </a:spcBef>
              <a:buClr>
                <a:srgbClr val="FFFFFF"/>
              </a:buClr>
              <a:buSzPct val="100000"/>
              <a:buFont typeface="Ubuntu"/>
              <a:defRPr sz="3200">
                <a:solidFill>
                  <a:srgbClr val="FFFFFF"/>
                </a:solidFill>
                <a:latin typeface="Ubuntu"/>
                <a:ea typeface="Ubuntu"/>
                <a:cs typeface="Ubuntu"/>
                <a:sym typeface="Ubuntu"/>
              </a:defRPr>
            </a:lvl9pPr>
          </a:lstStyle>
          <a:p>
            <a:endParaRPr/>
          </a:p>
        </p:txBody>
      </p:sp>
      <p:sp>
        <p:nvSpPr>
          <p:cNvPr id="28" name="Shape 28"/>
          <p:cNvSpPr txBox="1"/>
          <p:nvPr/>
        </p:nvSpPr>
        <p:spPr>
          <a:xfrm>
            <a:off x="0" y="6477712"/>
            <a:ext cx="9144000" cy="388800"/>
          </a:xfrm>
          <a:prstGeom prst="rect">
            <a:avLst/>
          </a:prstGeom>
          <a:solidFill>
            <a:srgbClr val="62C6E8"/>
          </a:solidFill>
          <a:ln>
            <a:noFill/>
          </a:ln>
        </p:spPr>
        <p:txBody>
          <a:bodyPr lIns="91425" tIns="91425" rIns="91425"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3600" b="0" i="0" u="none" strike="noStrike" cap="none">
              <a:solidFill>
                <a:srgbClr val="FFFFFF"/>
              </a:solidFill>
              <a:latin typeface="PT Sans"/>
              <a:ea typeface="PT Sans"/>
              <a:cs typeface="PT Sans"/>
              <a:sym typeface="PT Sans"/>
            </a:endParaRPr>
          </a:p>
        </p:txBody>
      </p:sp>
      <p:sp>
        <p:nvSpPr>
          <p:cNvPr id="29" name="Shape 29"/>
          <p:cNvSpPr/>
          <p:nvPr/>
        </p:nvSpPr>
        <p:spPr>
          <a:xfrm rot="5400000">
            <a:off x="8832577" y="6553689"/>
            <a:ext cx="337200" cy="237000"/>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 name="Shape 30"/>
          <p:cNvSpPr/>
          <p:nvPr/>
        </p:nvSpPr>
        <p:spPr>
          <a:xfrm rot="-5400000">
            <a:off x="-21543" y="6553567"/>
            <a:ext cx="337200" cy="237000"/>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4047532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Questrial"/>
              <a:buNone/>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94105" y="5208151"/>
            <a:ext cx="7401726" cy="551375"/>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Questrial"/>
              <a:buNone/>
            </a:pPr>
            <a:r>
              <a:rPr lang="en-GB" sz="3200" dirty="0">
                <a:solidFill>
                  <a:schemeClr val="lt1"/>
                </a:solidFill>
                <a:latin typeface="Atkinson Hyperlegible" pitchFamily="2" charset="0"/>
              </a:rPr>
              <a:t>Lesson 1</a:t>
            </a:r>
          </a:p>
        </p:txBody>
      </p:sp>
      <p:sp>
        <p:nvSpPr>
          <p:cNvPr id="80" name="Shape 80"/>
          <p:cNvSpPr txBox="1">
            <a:spLocks noGrp="1"/>
          </p:cNvSpPr>
          <p:nvPr>
            <p:ph type="subTitle" idx="1"/>
          </p:nvPr>
        </p:nvSpPr>
        <p:spPr>
          <a:xfrm>
            <a:off x="94105" y="5692771"/>
            <a:ext cx="7401600" cy="468300"/>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Questrial"/>
              <a:buNone/>
            </a:pPr>
            <a:r>
              <a:rPr lang="en-GB" sz="2800" dirty="0">
                <a:solidFill>
                  <a:schemeClr val="lt1"/>
                </a:solidFill>
                <a:latin typeface="Atkinson Hyperlegible" pitchFamily="2" charset="0"/>
              </a:rPr>
              <a:t>Sequencing</a:t>
            </a:r>
          </a:p>
        </p:txBody>
      </p:sp>
      <p:sp>
        <p:nvSpPr>
          <p:cNvPr id="7" name="Shape 367"/>
          <p:cNvSpPr/>
          <p:nvPr/>
        </p:nvSpPr>
        <p:spPr>
          <a:xfrm>
            <a:off x="587837" y="1301825"/>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u="none" strike="noStrike" cap="none">
              <a:solidFill>
                <a:srgbClr val="000000"/>
              </a:solidFill>
              <a:latin typeface="Atkinson Hyperlegible" pitchFamily="2" charset="0"/>
              <a:sym typeface="Arial"/>
            </a:endParaRPr>
          </a:p>
        </p:txBody>
      </p:sp>
      <p:pic>
        <p:nvPicPr>
          <p:cNvPr id="1038" name="Picture 14" descr="https://az742082.vo.msecnd.net/pub/jcjojc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36" y="862849"/>
            <a:ext cx="3596978" cy="303781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az742082.vo.msecnd.net/pub/tntuvxh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983" y="862848"/>
            <a:ext cx="3596978" cy="30378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https://avatars3.githubusercontent.com/u/15104236?v=3&amp;s=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427" y="2480644"/>
            <a:ext cx="3241594" cy="3241594"/>
          </a:xfrm>
          <a:prstGeom prst="rect">
            <a:avLst/>
          </a:prstGeom>
          <a:noFill/>
          <a:extLst>
            <a:ext uri="{909E8E84-426E-40DD-AFC4-6F175D3DCCD1}">
              <a14:hiddenFill xmlns:a14="http://schemas.microsoft.com/office/drawing/2010/main">
                <a:solidFill>
                  <a:srgbClr val="FFFFFF"/>
                </a:solidFill>
              </a14:hiddenFill>
            </a:ext>
          </a:extLst>
        </p:spPr>
      </p:pic>
      <p:sp>
        <p:nvSpPr>
          <p:cNvPr id="2" name="Shape 94">
            <a:extLst>
              <a:ext uri="{FF2B5EF4-FFF2-40B4-BE49-F238E27FC236}">
                <a16:creationId xmlns:a16="http://schemas.microsoft.com/office/drawing/2014/main" id="{A540F4A3-7432-9A2A-25D2-A4B0C812526D}"/>
              </a:ext>
            </a:extLst>
          </p:cNvPr>
          <p:cNvSpPr txBox="1">
            <a:spLocks/>
          </p:cNvSpPr>
          <p:nvPr/>
        </p:nvSpPr>
        <p:spPr>
          <a:xfrm>
            <a:off x="175189" y="0"/>
            <a:ext cx="8229600" cy="683699"/>
          </a:xfrm>
          <a:prstGeom prst="rect">
            <a:avLst/>
          </a:prstGeom>
          <a:solidFill>
            <a:srgbClr val="5CB343"/>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FFFFFF"/>
              </a:buClr>
              <a:buSzPct val="100000"/>
              <a:buFont typeface="Ubuntu"/>
              <a:buNone/>
              <a:defRPr sz="3000" b="1" i="0" u="none" strike="noStrike" cap="none">
                <a:solidFill>
                  <a:srgbClr val="FFFFFF"/>
                </a:solidFill>
                <a:latin typeface="Century Gothic" panose="020B0502020202020204" pitchFamily="34" charset="0"/>
                <a:ea typeface="Century Gothic" panose="020B0502020202020204" pitchFamily="34" charset="0"/>
                <a:cs typeface="Century Gothic" panose="020B0502020202020204" pitchFamily="34" charset="0"/>
                <a:sym typeface="Ubuntu"/>
                <a:rtl val="0"/>
              </a:defRPr>
            </a:lvl1pPr>
            <a:lvl2pPr marL="0" marR="0" lvl="1" indent="0" algn="l" rtl="0">
              <a:spcBef>
                <a:spcPts val="0"/>
              </a:spcBef>
              <a:buClr>
                <a:srgbClr val="FFFFFF"/>
              </a:buClr>
              <a:buSzPct val="100000"/>
              <a:buFont typeface="Ubuntu"/>
              <a:defRPr sz="3000" b="1">
                <a:solidFill>
                  <a:srgbClr val="FFFFFF"/>
                </a:solidFill>
                <a:latin typeface="Ubuntu"/>
                <a:ea typeface="Ubuntu"/>
                <a:cs typeface="Ubuntu"/>
                <a:sym typeface="Ubuntu"/>
              </a:defRPr>
            </a:lvl2pPr>
            <a:lvl3pPr marL="0" marR="0" lvl="2" indent="0" algn="l" rtl="0">
              <a:spcBef>
                <a:spcPts val="0"/>
              </a:spcBef>
              <a:buClr>
                <a:srgbClr val="FFFFFF"/>
              </a:buClr>
              <a:buSzPct val="100000"/>
              <a:buFont typeface="Ubuntu"/>
              <a:defRPr sz="3000" b="1">
                <a:solidFill>
                  <a:srgbClr val="FFFFFF"/>
                </a:solidFill>
                <a:latin typeface="Ubuntu"/>
                <a:ea typeface="Ubuntu"/>
                <a:cs typeface="Ubuntu"/>
                <a:sym typeface="Ubuntu"/>
              </a:defRPr>
            </a:lvl3pPr>
            <a:lvl4pPr marL="0" marR="0" lvl="3" indent="0" algn="l" rtl="0">
              <a:spcBef>
                <a:spcPts val="0"/>
              </a:spcBef>
              <a:buClr>
                <a:srgbClr val="FFFFFF"/>
              </a:buClr>
              <a:buSzPct val="100000"/>
              <a:buFont typeface="Ubuntu"/>
              <a:defRPr sz="3000" b="1">
                <a:solidFill>
                  <a:srgbClr val="FFFFFF"/>
                </a:solidFill>
                <a:latin typeface="Ubuntu"/>
                <a:ea typeface="Ubuntu"/>
                <a:cs typeface="Ubuntu"/>
                <a:sym typeface="Ubuntu"/>
              </a:defRPr>
            </a:lvl4pPr>
            <a:lvl5pPr marL="0" marR="0" lvl="4" indent="0" algn="l" rtl="0">
              <a:spcBef>
                <a:spcPts val="0"/>
              </a:spcBef>
              <a:buClr>
                <a:srgbClr val="FFFFFF"/>
              </a:buClr>
              <a:buSzPct val="100000"/>
              <a:buFont typeface="Ubuntu"/>
              <a:defRPr sz="3000" b="1">
                <a:solidFill>
                  <a:srgbClr val="FFFFFF"/>
                </a:solidFill>
                <a:latin typeface="Ubuntu"/>
                <a:ea typeface="Ubuntu"/>
                <a:cs typeface="Ubuntu"/>
                <a:sym typeface="Ubuntu"/>
              </a:defRPr>
            </a:lvl5pPr>
            <a:lvl6pPr marL="0" marR="0" lvl="5" indent="0" algn="l" rtl="0">
              <a:spcBef>
                <a:spcPts val="0"/>
              </a:spcBef>
              <a:buClr>
                <a:srgbClr val="FFFFFF"/>
              </a:buClr>
              <a:buSzPct val="100000"/>
              <a:buFont typeface="Ubuntu"/>
              <a:defRPr sz="3000" b="1">
                <a:solidFill>
                  <a:srgbClr val="FFFFFF"/>
                </a:solidFill>
                <a:latin typeface="Ubuntu"/>
                <a:ea typeface="Ubuntu"/>
                <a:cs typeface="Ubuntu"/>
                <a:sym typeface="Ubuntu"/>
              </a:defRPr>
            </a:lvl6pPr>
            <a:lvl7pPr marL="0" marR="0" lvl="6" indent="0" algn="l" rtl="0">
              <a:spcBef>
                <a:spcPts val="0"/>
              </a:spcBef>
              <a:buClr>
                <a:srgbClr val="FFFFFF"/>
              </a:buClr>
              <a:buSzPct val="100000"/>
              <a:buFont typeface="Ubuntu"/>
              <a:defRPr sz="3000" b="1">
                <a:solidFill>
                  <a:srgbClr val="FFFFFF"/>
                </a:solidFill>
                <a:latin typeface="Ubuntu"/>
                <a:ea typeface="Ubuntu"/>
                <a:cs typeface="Ubuntu"/>
                <a:sym typeface="Ubuntu"/>
              </a:defRPr>
            </a:lvl7pPr>
            <a:lvl8pPr marL="0" marR="0" lvl="7" indent="0" algn="l" rtl="0">
              <a:spcBef>
                <a:spcPts val="0"/>
              </a:spcBef>
              <a:buClr>
                <a:srgbClr val="FFFFFF"/>
              </a:buClr>
              <a:buSzPct val="100000"/>
              <a:buFont typeface="Ubuntu"/>
              <a:defRPr sz="3000" b="1">
                <a:solidFill>
                  <a:srgbClr val="FFFFFF"/>
                </a:solidFill>
                <a:latin typeface="Ubuntu"/>
                <a:ea typeface="Ubuntu"/>
                <a:cs typeface="Ubuntu"/>
                <a:sym typeface="Ubuntu"/>
              </a:defRPr>
            </a:lvl8pPr>
            <a:lvl9pPr marL="0" marR="0" lvl="8" indent="0" algn="l" rtl="0">
              <a:spcBef>
                <a:spcPts val="0"/>
              </a:spcBef>
              <a:buClr>
                <a:srgbClr val="FFFFFF"/>
              </a:buClr>
              <a:buSzPct val="100000"/>
              <a:buFont typeface="Ubuntu"/>
              <a:defRPr sz="3000" b="1">
                <a:solidFill>
                  <a:srgbClr val="FFFFFF"/>
                </a:solidFill>
                <a:latin typeface="Ubuntu"/>
                <a:ea typeface="Ubuntu"/>
                <a:cs typeface="Ubuntu"/>
                <a:sym typeface="Ubuntu"/>
              </a:defRPr>
            </a:lvl9pPr>
          </a:lstStyle>
          <a:p>
            <a:r>
              <a:rPr lang="en-GB" b="0" dirty="0">
                <a:latin typeface="Atkinson Hyperlegible" pitchFamily="2" charset="0"/>
              </a:rPr>
              <a:t>BBC </a:t>
            </a:r>
            <a:r>
              <a:rPr lang="en-GB" b="0" dirty="0" err="1">
                <a:latin typeface="Atkinson Hyperlegible" pitchFamily="2" charset="0"/>
              </a:rPr>
              <a:t>Micro:bit</a:t>
            </a:r>
            <a:endParaRPr lang="en-GB" b="0" dirty="0">
              <a:latin typeface="Atkinson Hyperlegible" pitchFamily="2"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Built In Images</a:t>
            </a:r>
          </a:p>
        </p:txBody>
      </p:sp>
      <p:sp>
        <p:nvSpPr>
          <p:cNvPr id="5" name="Shape 169"/>
          <p:cNvSpPr/>
          <p:nvPr/>
        </p:nvSpPr>
        <p:spPr>
          <a:xfrm>
            <a:off x="376041" y="960108"/>
            <a:ext cx="8391900" cy="54460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Here is a list of the built in images in Micro Python:</a:t>
            </a:r>
          </a:p>
        </p:txBody>
      </p:sp>
      <p:sp>
        <p:nvSpPr>
          <p:cNvPr id="7" name="Shape 169"/>
          <p:cNvSpPr/>
          <p:nvPr/>
        </p:nvSpPr>
        <p:spPr>
          <a:xfrm>
            <a:off x="376041" y="1620457"/>
            <a:ext cx="2749106" cy="380807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Image.HEART</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Image.HEART_SMALL</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Image.HAPPY</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Image.SMILE</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Image.SAD</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Image.CONFUSED</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Image.ANGRY</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Image.ASLEEP</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Image.SURPRISED</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Image.SILLY</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Image.FABULOUS</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Image.MEH</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Image.YES</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Image.NO</a:t>
            </a:r>
          </a:p>
          <a:p>
            <a:pPr>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Image.TRIANGLE</a:t>
            </a:r>
          </a:p>
        </p:txBody>
      </p:sp>
      <p:sp>
        <p:nvSpPr>
          <p:cNvPr id="8" name="Shape 169"/>
          <p:cNvSpPr/>
          <p:nvPr/>
        </p:nvSpPr>
        <p:spPr>
          <a:xfrm>
            <a:off x="3236729" y="1620457"/>
            <a:ext cx="2670524" cy="380807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Image.TRIANGLE_LEFT</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Image.CHESSBOARD</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Image.DIAMOND</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Image.DIAMOND_SMALL</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Image.SQUARE</a:t>
            </a:r>
          </a:p>
          <a:p>
            <a:pPr>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Image.SQUARE_SMALL</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Image.RABBIT</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Image.COW</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Image.MUSIC_CROTCHET</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Image.MUSIC_QUAVER</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Image.MUSIC_QUAVERS</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Image.PITCHFORK</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Image.XMAS</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Image.PACMAN</a:t>
            </a:r>
          </a:p>
        </p:txBody>
      </p:sp>
      <p:sp>
        <p:nvSpPr>
          <p:cNvPr id="10" name="Shape 169"/>
          <p:cNvSpPr/>
          <p:nvPr/>
        </p:nvSpPr>
        <p:spPr>
          <a:xfrm>
            <a:off x="6018835" y="1620457"/>
            <a:ext cx="2749106" cy="380807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Image.TARGET</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Image.TSHIRT</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Image.ROLLERSKATE</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Image.DUCK</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Image.HOUSE</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Image.TORTOISE</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Image.BUTTERFLY</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Image.STICKFIGURE</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Image.GHOST</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Image.SWORD</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Image.GIRAFFE</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Image.SKULL</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Image.UMBRELLA</a:t>
            </a:r>
          </a:p>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Image.SNAKE</a:t>
            </a:r>
          </a:p>
        </p:txBody>
      </p:sp>
      <p:sp>
        <p:nvSpPr>
          <p:cNvPr id="11" name="Shape 169"/>
          <p:cNvSpPr/>
          <p:nvPr/>
        </p:nvSpPr>
        <p:spPr>
          <a:xfrm>
            <a:off x="376041" y="5544275"/>
            <a:ext cx="8391900" cy="82373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1600" dirty="0">
                <a:solidFill>
                  <a:schemeClr val="tx1"/>
                </a:solidFill>
                <a:latin typeface="Consolas" panose="020B0609020204030204" pitchFamily="49" charset="0"/>
                <a:ea typeface="Ubuntu"/>
                <a:cs typeface="Consolas" panose="020B0609020204030204" pitchFamily="49" charset="0"/>
                <a:sym typeface="Ubuntu"/>
              </a:rPr>
              <a:t>Image.CLOCK12 </a:t>
            </a:r>
            <a:r>
              <a:rPr lang="en-GB" sz="1600" dirty="0">
                <a:solidFill>
                  <a:schemeClr val="tx1"/>
                </a:solidFill>
                <a:latin typeface="Atkinson Hyperlegible" pitchFamily="2" charset="0"/>
                <a:ea typeface="Ubuntu"/>
                <a:cs typeface="Consolas" panose="020B0609020204030204" pitchFamily="49" charset="0"/>
                <a:sym typeface="Ubuntu"/>
              </a:rPr>
              <a:t>(clock at 12 o' clock, others from 1–11)</a:t>
            </a:r>
          </a:p>
          <a:p>
            <a:pPr lvl="0">
              <a:buClr>
                <a:srgbClr val="003565"/>
              </a:buClr>
              <a:buSzPct val="25000"/>
            </a:pPr>
            <a:r>
              <a:rPr lang="en-GB" sz="1600" dirty="0" err="1">
                <a:solidFill>
                  <a:schemeClr val="tx1"/>
                </a:solidFill>
                <a:latin typeface="Consolas" panose="020B0609020204030204" pitchFamily="49" charset="0"/>
                <a:ea typeface="Ubuntu"/>
                <a:cs typeface="Consolas" panose="020B0609020204030204" pitchFamily="49" charset="0"/>
                <a:sym typeface="Ubuntu"/>
              </a:rPr>
              <a:t>Image.ARROW_N</a:t>
            </a:r>
            <a:r>
              <a:rPr lang="en-GB" sz="1600" dirty="0">
                <a:solidFill>
                  <a:schemeClr val="tx1"/>
                </a:solidFill>
                <a:latin typeface="Consolas" panose="020B0609020204030204" pitchFamily="49" charset="0"/>
                <a:ea typeface="Ubuntu"/>
                <a:cs typeface="Consolas" panose="020B0609020204030204" pitchFamily="49" charset="0"/>
                <a:sym typeface="Ubuntu"/>
              </a:rPr>
              <a:t> </a:t>
            </a:r>
            <a:r>
              <a:rPr lang="en-GB" sz="1600" dirty="0">
                <a:solidFill>
                  <a:schemeClr val="tx1"/>
                </a:solidFill>
                <a:latin typeface="Atkinson Hyperlegible" pitchFamily="2" charset="0"/>
                <a:ea typeface="Ubuntu"/>
                <a:cs typeface="Consolas" panose="020B0609020204030204" pitchFamily="49" charset="0"/>
                <a:sym typeface="Ubuntu"/>
              </a:rPr>
              <a:t>(arrow pointing north, others replace N with  NE, E, SE, S, SW, W, NW)</a:t>
            </a:r>
          </a:p>
        </p:txBody>
      </p:sp>
    </p:spTree>
    <p:extLst>
      <p:ext uri="{BB962C8B-B14F-4D97-AF65-F5344CB8AC3E}">
        <p14:creationId xmlns:p14="http://schemas.microsoft.com/office/powerpoint/2010/main" val="54466997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Activity 1.3</a:t>
            </a:r>
          </a:p>
        </p:txBody>
      </p:sp>
      <p:sp>
        <p:nvSpPr>
          <p:cNvPr id="15" name="Shape 169"/>
          <p:cNvSpPr/>
          <p:nvPr/>
        </p:nvSpPr>
        <p:spPr>
          <a:xfrm>
            <a:off x="376041" y="983259"/>
            <a:ext cx="8391900" cy="891840"/>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Create a program to display a built in image of your choice. Use this example code to help you:</a:t>
            </a:r>
          </a:p>
        </p:txBody>
      </p:sp>
      <p:sp>
        <p:nvSpPr>
          <p:cNvPr id="16" name="Shape 169"/>
          <p:cNvSpPr/>
          <p:nvPr/>
        </p:nvSpPr>
        <p:spPr>
          <a:xfrm>
            <a:off x="376041" y="3132961"/>
            <a:ext cx="8391900" cy="3059495"/>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Place a screenshot of your code here.</a:t>
            </a:r>
          </a:p>
        </p:txBody>
      </p:sp>
      <p:pic>
        <p:nvPicPr>
          <p:cNvPr id="5" name="Picture 4"/>
          <p:cNvPicPr>
            <a:picLocks noChangeAspect="1"/>
          </p:cNvPicPr>
          <p:nvPr/>
        </p:nvPicPr>
        <p:blipFill>
          <a:blip r:embed="rId3"/>
          <a:stretch>
            <a:fillRect/>
          </a:stretch>
        </p:blipFill>
        <p:spPr>
          <a:xfrm>
            <a:off x="457062" y="2076995"/>
            <a:ext cx="3466754" cy="905038"/>
          </a:xfrm>
          <a:prstGeom prst="rect">
            <a:avLst/>
          </a:prstGeom>
        </p:spPr>
      </p:pic>
      <p:sp>
        <p:nvSpPr>
          <p:cNvPr id="6" name="Shape 169"/>
          <p:cNvSpPr/>
          <p:nvPr/>
        </p:nvSpPr>
        <p:spPr>
          <a:xfrm>
            <a:off x="376041" y="2001496"/>
            <a:ext cx="8391900" cy="1005068"/>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endParaRPr lang="en-GB" sz="2000" dirty="0">
              <a:solidFill>
                <a:schemeClr val="tx1"/>
              </a:solidFill>
              <a:latin typeface="Atkinson Hyperlegible" pitchFamily="2" charset="0"/>
              <a:ea typeface="Ubuntu"/>
              <a:cs typeface="Ubuntu"/>
              <a:sym typeface="Ubuntu"/>
            </a:endParaRPr>
          </a:p>
        </p:txBody>
      </p:sp>
    </p:spTree>
    <p:extLst>
      <p:ext uri="{BB962C8B-B14F-4D97-AF65-F5344CB8AC3E}">
        <p14:creationId xmlns:p14="http://schemas.microsoft.com/office/powerpoint/2010/main" val="29238294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Delays</a:t>
            </a:r>
          </a:p>
        </p:txBody>
      </p:sp>
      <p:sp>
        <p:nvSpPr>
          <p:cNvPr id="5" name="Shape 169"/>
          <p:cNvSpPr/>
          <p:nvPr/>
        </p:nvSpPr>
        <p:spPr>
          <a:xfrm>
            <a:off x="376041" y="960108"/>
            <a:ext cx="8391900" cy="614049"/>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You can create a delay between lines of code in Python.</a:t>
            </a:r>
          </a:p>
        </p:txBody>
      </p:sp>
      <p:sp>
        <p:nvSpPr>
          <p:cNvPr id="18" name="Shape 169"/>
          <p:cNvSpPr/>
          <p:nvPr/>
        </p:nvSpPr>
        <p:spPr>
          <a:xfrm>
            <a:off x="376041" y="1736539"/>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The code below will show a happy face for 1 second before switching to a sad face. Try it for yourself.</a:t>
            </a:r>
          </a:p>
        </p:txBody>
      </p:sp>
      <p:sp>
        <p:nvSpPr>
          <p:cNvPr id="21" name="Shape 169"/>
          <p:cNvSpPr/>
          <p:nvPr/>
        </p:nvSpPr>
        <p:spPr>
          <a:xfrm>
            <a:off x="376041" y="2790482"/>
            <a:ext cx="8391900" cy="1677346"/>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endParaRPr lang="en-GB" sz="2000" dirty="0">
              <a:solidFill>
                <a:schemeClr val="tx1"/>
              </a:solidFill>
              <a:latin typeface="Atkinson Hyperlegible" pitchFamily="2" charset="0"/>
              <a:ea typeface="Ubuntu"/>
              <a:cs typeface="Ubuntu"/>
              <a:sym typeface="Ubuntu"/>
            </a:endParaRPr>
          </a:p>
        </p:txBody>
      </p:sp>
      <p:pic>
        <p:nvPicPr>
          <p:cNvPr id="3" name="Picture 2"/>
          <p:cNvPicPr>
            <a:picLocks noChangeAspect="1"/>
          </p:cNvPicPr>
          <p:nvPr/>
        </p:nvPicPr>
        <p:blipFill>
          <a:blip r:embed="rId3"/>
          <a:stretch>
            <a:fillRect/>
          </a:stretch>
        </p:blipFill>
        <p:spPr>
          <a:xfrm>
            <a:off x="588501" y="2921048"/>
            <a:ext cx="3370042" cy="1422907"/>
          </a:xfrm>
          <a:prstGeom prst="rect">
            <a:avLst/>
          </a:prstGeom>
        </p:spPr>
      </p:pic>
    </p:spTree>
    <p:extLst>
      <p:ext uri="{BB962C8B-B14F-4D97-AF65-F5344CB8AC3E}">
        <p14:creationId xmlns:p14="http://schemas.microsoft.com/office/powerpoint/2010/main" val="109857345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Activity 1.4</a:t>
            </a:r>
          </a:p>
        </p:txBody>
      </p:sp>
      <p:sp>
        <p:nvSpPr>
          <p:cNvPr id="15" name="Shape 169"/>
          <p:cNvSpPr/>
          <p:nvPr/>
        </p:nvSpPr>
        <p:spPr>
          <a:xfrm>
            <a:off x="376041" y="983259"/>
            <a:ext cx="8391900" cy="857116"/>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Create an animation using the different built in images. Use the sleep function to create a pause between the images.</a:t>
            </a:r>
          </a:p>
        </p:txBody>
      </p:sp>
      <p:sp>
        <p:nvSpPr>
          <p:cNvPr id="16" name="Shape 169"/>
          <p:cNvSpPr/>
          <p:nvPr/>
        </p:nvSpPr>
        <p:spPr>
          <a:xfrm>
            <a:off x="376041" y="1957462"/>
            <a:ext cx="4959888" cy="4234994"/>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Place a screenshot of your code here.</a:t>
            </a:r>
          </a:p>
        </p:txBody>
      </p:sp>
      <p:pic>
        <p:nvPicPr>
          <p:cNvPr id="5" name="Picture 4"/>
          <p:cNvPicPr>
            <a:picLocks noChangeAspect="1"/>
          </p:cNvPicPr>
          <p:nvPr/>
        </p:nvPicPr>
        <p:blipFill>
          <a:blip r:embed="rId3"/>
          <a:stretch>
            <a:fillRect/>
          </a:stretch>
        </p:blipFill>
        <p:spPr>
          <a:xfrm>
            <a:off x="5536794" y="3001115"/>
            <a:ext cx="3184847" cy="1344714"/>
          </a:xfrm>
          <a:prstGeom prst="rect">
            <a:avLst/>
          </a:prstGeom>
        </p:spPr>
      </p:pic>
      <p:sp>
        <p:nvSpPr>
          <p:cNvPr id="6" name="Shape 169"/>
          <p:cNvSpPr/>
          <p:nvPr/>
        </p:nvSpPr>
        <p:spPr>
          <a:xfrm>
            <a:off x="5440101" y="2931665"/>
            <a:ext cx="3327840" cy="1468644"/>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endParaRPr lang="en-GB" sz="2000" dirty="0">
              <a:solidFill>
                <a:schemeClr val="tx1"/>
              </a:solidFill>
              <a:latin typeface="Atkinson Hyperlegible" pitchFamily="2" charset="0"/>
              <a:ea typeface="Ubuntu"/>
              <a:cs typeface="Ubuntu"/>
              <a:sym typeface="Ubuntu"/>
            </a:endParaRPr>
          </a:p>
        </p:txBody>
      </p:sp>
      <p:sp>
        <p:nvSpPr>
          <p:cNvPr id="7" name="Shape 169"/>
          <p:cNvSpPr/>
          <p:nvPr/>
        </p:nvSpPr>
        <p:spPr>
          <a:xfrm>
            <a:off x="5440101" y="1957462"/>
            <a:ext cx="3327840" cy="857116"/>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Use this example code as a starting point:</a:t>
            </a:r>
          </a:p>
        </p:txBody>
      </p:sp>
    </p:spTree>
    <p:extLst>
      <p:ext uri="{BB962C8B-B14F-4D97-AF65-F5344CB8AC3E}">
        <p14:creationId xmlns:p14="http://schemas.microsoft.com/office/powerpoint/2010/main" val="2265256744"/>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What is it?</a:t>
            </a:r>
          </a:p>
        </p:txBody>
      </p:sp>
      <p:sp>
        <p:nvSpPr>
          <p:cNvPr id="5" name="Shape 169"/>
          <p:cNvSpPr/>
          <p:nvPr/>
        </p:nvSpPr>
        <p:spPr>
          <a:xfrm>
            <a:off x="376041" y="960108"/>
            <a:ext cx="8391900" cy="1053886"/>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The micro:bit is a handheld, fully programmable computer. It’s 70 times smaller and 18 times faster than the original BBC Micro computers used in schools in the 1980s.</a:t>
            </a:r>
          </a:p>
        </p:txBody>
      </p:sp>
      <p:sp>
        <p:nvSpPr>
          <p:cNvPr id="21" name="Shape 169"/>
          <p:cNvSpPr/>
          <p:nvPr/>
        </p:nvSpPr>
        <p:spPr>
          <a:xfrm>
            <a:off x="376041" y="4478018"/>
            <a:ext cx="8391900" cy="1760736"/>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This little device has an awful lot of features, like 25 red LED lights that can flash messages. There are two programmable buttons that can be used to control games or pause and skip songs on a playlist. The BBC micro:bit can even detect motion and tell you which direction you’re heading in.</a:t>
            </a:r>
          </a:p>
        </p:txBody>
      </p:sp>
      <p:pic>
        <p:nvPicPr>
          <p:cNvPr id="22" name="Picture 14" descr="https://az742082.vo.msecnd.net/pub/jcjojc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41" y="2084590"/>
            <a:ext cx="2702825" cy="22826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descr="https://az742082.vo.msecnd.net/pub/tntuvxh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115" y="2084590"/>
            <a:ext cx="2702826" cy="22826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3/32/BBC_Micro_Front_Restored.jpg/300px-BBC_Micro_Front_Restor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666" y="2206747"/>
            <a:ext cx="28575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47708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Algorithms</a:t>
            </a:r>
          </a:p>
        </p:txBody>
      </p:sp>
      <p:sp>
        <p:nvSpPr>
          <p:cNvPr id="5" name="Shape 169"/>
          <p:cNvSpPr/>
          <p:nvPr/>
        </p:nvSpPr>
        <p:spPr>
          <a:xfrm>
            <a:off x="376041" y="960108"/>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An algorithm is a set of instructions that can be followed to solve a problem. Here is a simple algorithm for making toast:</a:t>
            </a:r>
          </a:p>
        </p:txBody>
      </p:sp>
      <p:sp>
        <p:nvSpPr>
          <p:cNvPr id="13" name="Flowchart: Terminator 12"/>
          <p:cNvSpPr/>
          <p:nvPr/>
        </p:nvSpPr>
        <p:spPr>
          <a:xfrm>
            <a:off x="376041" y="1981139"/>
            <a:ext cx="2574855" cy="528698"/>
          </a:xfrm>
          <a:prstGeom prst="flowChartTerminator">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tkinson Hyperlegible" pitchFamily="2" charset="0"/>
              </a:rPr>
              <a:t>Start</a:t>
            </a:r>
          </a:p>
        </p:txBody>
      </p:sp>
      <p:sp>
        <p:nvSpPr>
          <p:cNvPr id="14" name="Flowchart: Terminator 13"/>
          <p:cNvSpPr/>
          <p:nvPr/>
        </p:nvSpPr>
        <p:spPr>
          <a:xfrm>
            <a:off x="376041" y="5557843"/>
            <a:ext cx="2574855" cy="528698"/>
          </a:xfrm>
          <a:prstGeom prst="flowChartTerminator">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tkinson Hyperlegible" pitchFamily="2" charset="0"/>
              </a:rPr>
              <a:t>End</a:t>
            </a:r>
          </a:p>
        </p:txBody>
      </p:sp>
      <p:cxnSp>
        <p:nvCxnSpPr>
          <p:cNvPr id="15" name="Straight Arrow Connector 14"/>
          <p:cNvCxnSpPr>
            <a:stCxn id="13" idx="2"/>
          </p:cNvCxnSpPr>
          <p:nvPr/>
        </p:nvCxnSpPr>
        <p:spPr>
          <a:xfrm>
            <a:off x="1663469" y="2509837"/>
            <a:ext cx="0" cy="351047"/>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4"/>
            <a:endCxn id="20" idx="1"/>
          </p:cNvCxnSpPr>
          <p:nvPr/>
        </p:nvCxnSpPr>
        <p:spPr>
          <a:xfrm>
            <a:off x="1663150" y="3230887"/>
            <a:ext cx="0" cy="186069"/>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p:cNvSpPr/>
          <p:nvPr/>
        </p:nvSpPr>
        <p:spPr>
          <a:xfrm>
            <a:off x="303557" y="2684113"/>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Slice the bread</a:t>
            </a:r>
          </a:p>
        </p:txBody>
      </p:sp>
      <p:sp>
        <p:nvSpPr>
          <p:cNvPr id="20" name="Flowchart: Data 19"/>
          <p:cNvSpPr/>
          <p:nvPr/>
        </p:nvSpPr>
        <p:spPr>
          <a:xfrm>
            <a:off x="303557" y="3416956"/>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Toast the bread</a:t>
            </a:r>
          </a:p>
        </p:txBody>
      </p:sp>
      <p:cxnSp>
        <p:nvCxnSpPr>
          <p:cNvPr id="26" name="Straight Arrow Connector 25"/>
          <p:cNvCxnSpPr>
            <a:endCxn id="27" idx="1"/>
          </p:cNvCxnSpPr>
          <p:nvPr/>
        </p:nvCxnSpPr>
        <p:spPr>
          <a:xfrm>
            <a:off x="1663150" y="3944516"/>
            <a:ext cx="0" cy="186069"/>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Data 26"/>
          <p:cNvSpPr/>
          <p:nvPr/>
        </p:nvSpPr>
        <p:spPr>
          <a:xfrm>
            <a:off x="303557" y="4130585"/>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Butter the toast</a:t>
            </a:r>
          </a:p>
        </p:txBody>
      </p:sp>
      <p:cxnSp>
        <p:nvCxnSpPr>
          <p:cNvPr id="28" name="Straight Arrow Connector 27"/>
          <p:cNvCxnSpPr>
            <a:endCxn id="29" idx="1"/>
          </p:cNvCxnSpPr>
          <p:nvPr/>
        </p:nvCxnSpPr>
        <p:spPr>
          <a:xfrm>
            <a:off x="1663150" y="4658145"/>
            <a:ext cx="0" cy="186069"/>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Data 28"/>
          <p:cNvSpPr/>
          <p:nvPr/>
        </p:nvSpPr>
        <p:spPr>
          <a:xfrm>
            <a:off x="303557" y="4844214"/>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Spread the jam</a:t>
            </a:r>
          </a:p>
        </p:txBody>
      </p:sp>
      <p:cxnSp>
        <p:nvCxnSpPr>
          <p:cNvPr id="30" name="Straight Arrow Connector 29"/>
          <p:cNvCxnSpPr>
            <a:stCxn id="29" idx="4"/>
            <a:endCxn id="14" idx="0"/>
          </p:cNvCxnSpPr>
          <p:nvPr/>
        </p:nvCxnSpPr>
        <p:spPr>
          <a:xfrm>
            <a:off x="1663150" y="5390988"/>
            <a:ext cx="319" cy="166855"/>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34" name="Shape 169"/>
          <p:cNvSpPr/>
          <p:nvPr/>
        </p:nvSpPr>
        <p:spPr>
          <a:xfrm>
            <a:off x="3275635" y="5150733"/>
            <a:ext cx="5492306" cy="935807"/>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This algorithm is in the form of a flow chart which is a way of designing an algorithm.</a:t>
            </a:r>
          </a:p>
        </p:txBody>
      </p:sp>
      <p:pic>
        <p:nvPicPr>
          <p:cNvPr id="3074" name="Picture 2" descr="http://www.ahealthiermichigan.org/wp-content/uploads/2014/09/Transform-toast-into-breakfa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789" y="1981139"/>
            <a:ext cx="4425998" cy="295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2674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Sequencing</a:t>
            </a:r>
          </a:p>
        </p:txBody>
      </p:sp>
      <p:sp>
        <p:nvSpPr>
          <p:cNvPr id="5" name="Shape 169"/>
          <p:cNvSpPr/>
          <p:nvPr/>
        </p:nvSpPr>
        <p:spPr>
          <a:xfrm>
            <a:off x="376041" y="983258"/>
            <a:ext cx="8391900" cy="833967"/>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The most simple type of algorithm uses sequencing, a set of instructions carried out one after another.</a:t>
            </a:r>
          </a:p>
        </p:txBody>
      </p:sp>
      <p:sp>
        <p:nvSpPr>
          <p:cNvPr id="10" name="Flowchart: Terminator 9"/>
          <p:cNvSpPr/>
          <p:nvPr/>
        </p:nvSpPr>
        <p:spPr>
          <a:xfrm>
            <a:off x="376041" y="2024186"/>
            <a:ext cx="2574855" cy="528698"/>
          </a:xfrm>
          <a:prstGeom prst="flowChartTerminator">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tkinson Hyperlegible" pitchFamily="2" charset="0"/>
              </a:rPr>
              <a:t>Start</a:t>
            </a:r>
          </a:p>
        </p:txBody>
      </p:sp>
      <p:sp>
        <p:nvSpPr>
          <p:cNvPr id="11" name="Flowchart: Terminator 10"/>
          <p:cNvSpPr/>
          <p:nvPr/>
        </p:nvSpPr>
        <p:spPr>
          <a:xfrm>
            <a:off x="376041" y="5549865"/>
            <a:ext cx="2574855" cy="528698"/>
          </a:xfrm>
          <a:prstGeom prst="flowChartTerminator">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tkinson Hyperlegible" pitchFamily="2" charset="0"/>
              </a:rPr>
              <a:t>End</a:t>
            </a:r>
          </a:p>
        </p:txBody>
      </p:sp>
      <p:cxnSp>
        <p:nvCxnSpPr>
          <p:cNvPr id="12" name="Straight Arrow Connector 11"/>
          <p:cNvCxnSpPr/>
          <p:nvPr/>
        </p:nvCxnSpPr>
        <p:spPr>
          <a:xfrm>
            <a:off x="1663468" y="2572644"/>
            <a:ext cx="1" cy="331287"/>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663467" y="3354760"/>
            <a:ext cx="3" cy="381665"/>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663150" y="5187866"/>
            <a:ext cx="637" cy="355284"/>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663467" y="4280164"/>
            <a:ext cx="2" cy="354213"/>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Data 15"/>
          <p:cNvSpPr/>
          <p:nvPr/>
        </p:nvSpPr>
        <p:spPr>
          <a:xfrm>
            <a:off x="303875" y="2807986"/>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Display “Computer”</a:t>
            </a:r>
          </a:p>
        </p:txBody>
      </p:sp>
      <p:sp>
        <p:nvSpPr>
          <p:cNvPr id="17" name="Flowchart: Data 16"/>
          <p:cNvSpPr/>
          <p:nvPr/>
        </p:nvSpPr>
        <p:spPr>
          <a:xfrm>
            <a:off x="303875" y="3733390"/>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Display “Science”</a:t>
            </a:r>
          </a:p>
        </p:txBody>
      </p:sp>
      <p:sp>
        <p:nvSpPr>
          <p:cNvPr id="18" name="Flowchart: Data 17"/>
          <p:cNvSpPr/>
          <p:nvPr/>
        </p:nvSpPr>
        <p:spPr>
          <a:xfrm>
            <a:off x="303875" y="4634377"/>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Display “Rocks”</a:t>
            </a:r>
          </a:p>
        </p:txBody>
      </p:sp>
      <p:sp>
        <p:nvSpPr>
          <p:cNvPr id="19" name="Shape 169"/>
          <p:cNvSpPr/>
          <p:nvPr/>
        </p:nvSpPr>
        <p:spPr>
          <a:xfrm>
            <a:off x="3217744" y="1938932"/>
            <a:ext cx="5550197" cy="114244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This is an design for an algorithm which will display the text “Computer”, “Science”, “Rocks” on the micro:bit.</a:t>
            </a:r>
          </a:p>
        </p:txBody>
      </p:sp>
      <p:sp>
        <p:nvSpPr>
          <p:cNvPr id="21" name="Shape 169"/>
          <p:cNvSpPr/>
          <p:nvPr/>
        </p:nvSpPr>
        <p:spPr>
          <a:xfrm>
            <a:off x="3229310" y="3203080"/>
            <a:ext cx="5550197" cy="114244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We can turn an algorithm into a computer program using a programming language such as Python.</a:t>
            </a:r>
          </a:p>
        </p:txBody>
      </p:sp>
      <p:sp>
        <p:nvSpPr>
          <p:cNvPr id="22" name="Shape 169"/>
          <p:cNvSpPr/>
          <p:nvPr/>
        </p:nvSpPr>
        <p:spPr>
          <a:xfrm>
            <a:off x="3229310" y="4466946"/>
            <a:ext cx="5550197" cy="114244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Python is a common programming language that is used a lot for web development.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Activity 1.1</a:t>
            </a:r>
          </a:p>
        </p:txBody>
      </p:sp>
      <p:sp>
        <p:nvSpPr>
          <p:cNvPr id="5" name="Flowchart: Terminator 4"/>
          <p:cNvSpPr/>
          <p:nvPr/>
        </p:nvSpPr>
        <p:spPr>
          <a:xfrm>
            <a:off x="376041" y="1676946"/>
            <a:ext cx="2574855" cy="528698"/>
          </a:xfrm>
          <a:prstGeom prst="flowChartTerminator">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tkinson Hyperlegible" pitchFamily="2" charset="0"/>
              </a:rPr>
              <a:t>Start</a:t>
            </a:r>
          </a:p>
        </p:txBody>
      </p:sp>
      <p:sp>
        <p:nvSpPr>
          <p:cNvPr id="6" name="Flowchart: Terminator 5"/>
          <p:cNvSpPr/>
          <p:nvPr/>
        </p:nvSpPr>
        <p:spPr>
          <a:xfrm>
            <a:off x="376041" y="5202625"/>
            <a:ext cx="2574855" cy="528698"/>
          </a:xfrm>
          <a:prstGeom prst="flowChartTerminator">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tkinson Hyperlegible" pitchFamily="2" charset="0"/>
              </a:rPr>
              <a:t>End</a:t>
            </a:r>
          </a:p>
        </p:txBody>
      </p:sp>
      <p:cxnSp>
        <p:nvCxnSpPr>
          <p:cNvPr id="8" name="Straight Arrow Connector 7"/>
          <p:cNvCxnSpPr/>
          <p:nvPr/>
        </p:nvCxnSpPr>
        <p:spPr>
          <a:xfrm>
            <a:off x="1663468" y="2225404"/>
            <a:ext cx="1" cy="331287"/>
          </a:xfrm>
          <a:prstGeom prst="straightConnector1">
            <a:avLst/>
          </a:prstGeom>
          <a:ln w="19050">
            <a:solidFill>
              <a:srgbClr val="62C6E8"/>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663467" y="3007520"/>
            <a:ext cx="3" cy="381665"/>
          </a:xfrm>
          <a:prstGeom prst="straightConnector1">
            <a:avLst/>
          </a:prstGeom>
          <a:ln w="19050">
            <a:solidFill>
              <a:srgbClr val="62C6E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663150" y="4840626"/>
            <a:ext cx="637" cy="355284"/>
          </a:xfrm>
          <a:prstGeom prst="straightConnector1">
            <a:avLst/>
          </a:prstGeom>
          <a:ln w="19050">
            <a:solidFill>
              <a:srgbClr val="62C6E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63467" y="3932924"/>
            <a:ext cx="2" cy="354213"/>
          </a:xfrm>
          <a:prstGeom prst="straightConnector1">
            <a:avLst/>
          </a:prstGeom>
          <a:ln w="19050">
            <a:solidFill>
              <a:srgbClr val="62C6E8"/>
            </a:solidFill>
            <a:tailEnd type="triangle"/>
          </a:ln>
        </p:spPr>
        <p:style>
          <a:lnRef idx="1">
            <a:schemeClr val="accent1"/>
          </a:lnRef>
          <a:fillRef idx="0">
            <a:schemeClr val="accent1"/>
          </a:fillRef>
          <a:effectRef idx="0">
            <a:schemeClr val="accent1"/>
          </a:effectRef>
          <a:fontRef idx="minor">
            <a:schemeClr val="tx1"/>
          </a:fontRef>
        </p:style>
      </p:cxnSp>
      <p:sp>
        <p:nvSpPr>
          <p:cNvPr id="12" name="Flowchart: Data 11"/>
          <p:cNvSpPr/>
          <p:nvPr/>
        </p:nvSpPr>
        <p:spPr>
          <a:xfrm>
            <a:off x="303875" y="2460746"/>
            <a:ext cx="2719186" cy="546774"/>
          </a:xfrm>
          <a:prstGeom prst="flowChartInputOutput">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Display “Computer”</a:t>
            </a:r>
          </a:p>
        </p:txBody>
      </p:sp>
      <p:sp>
        <p:nvSpPr>
          <p:cNvPr id="13" name="Flowchart: Data 12"/>
          <p:cNvSpPr/>
          <p:nvPr/>
        </p:nvSpPr>
        <p:spPr>
          <a:xfrm>
            <a:off x="303875" y="3386150"/>
            <a:ext cx="2719186" cy="546774"/>
          </a:xfrm>
          <a:prstGeom prst="flowChartInputOutput">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Display “Science”</a:t>
            </a:r>
          </a:p>
        </p:txBody>
      </p:sp>
      <p:sp>
        <p:nvSpPr>
          <p:cNvPr id="14" name="Flowchart: Data 13"/>
          <p:cNvSpPr/>
          <p:nvPr/>
        </p:nvSpPr>
        <p:spPr>
          <a:xfrm>
            <a:off x="303875" y="4287137"/>
            <a:ext cx="2719186" cy="546774"/>
          </a:xfrm>
          <a:prstGeom prst="flowChartInputOutput">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tkinson Hyperlegible" pitchFamily="2" charset="0"/>
              </a:rPr>
              <a:t>Display “Rocks”</a:t>
            </a:r>
          </a:p>
        </p:txBody>
      </p:sp>
      <p:sp>
        <p:nvSpPr>
          <p:cNvPr id="15" name="Shape 169"/>
          <p:cNvSpPr/>
          <p:nvPr/>
        </p:nvSpPr>
        <p:spPr>
          <a:xfrm>
            <a:off x="376041" y="983259"/>
            <a:ext cx="8391900" cy="494154"/>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Match the Python code to correct part of the flow chart.</a:t>
            </a:r>
          </a:p>
        </p:txBody>
      </p:sp>
      <p:pic>
        <p:nvPicPr>
          <p:cNvPr id="2" name="Picture 1"/>
          <p:cNvPicPr>
            <a:picLocks noChangeAspect="1"/>
          </p:cNvPicPr>
          <p:nvPr/>
        </p:nvPicPr>
        <p:blipFill>
          <a:blip r:embed="rId3"/>
          <a:stretch>
            <a:fillRect/>
          </a:stretch>
        </p:blipFill>
        <p:spPr>
          <a:xfrm>
            <a:off x="4571991" y="3081349"/>
            <a:ext cx="3141684" cy="377947"/>
          </a:xfrm>
          <a:prstGeom prst="rect">
            <a:avLst/>
          </a:prstGeom>
        </p:spPr>
      </p:pic>
      <p:pic>
        <p:nvPicPr>
          <p:cNvPr id="3" name="Picture 2"/>
          <p:cNvPicPr>
            <a:picLocks noChangeAspect="1"/>
          </p:cNvPicPr>
          <p:nvPr/>
        </p:nvPicPr>
        <p:blipFill>
          <a:blip r:embed="rId4"/>
          <a:stretch>
            <a:fillRect/>
          </a:stretch>
        </p:blipFill>
        <p:spPr>
          <a:xfrm>
            <a:off x="4571990" y="3776655"/>
            <a:ext cx="3070823" cy="413380"/>
          </a:xfrm>
          <a:prstGeom prst="rect">
            <a:avLst/>
          </a:prstGeom>
        </p:spPr>
      </p:pic>
      <p:pic>
        <p:nvPicPr>
          <p:cNvPr id="4" name="Picture 3"/>
          <p:cNvPicPr>
            <a:picLocks noChangeAspect="1"/>
          </p:cNvPicPr>
          <p:nvPr/>
        </p:nvPicPr>
        <p:blipFill>
          <a:blip r:embed="rId5"/>
          <a:stretch>
            <a:fillRect/>
          </a:stretch>
        </p:blipFill>
        <p:spPr>
          <a:xfrm>
            <a:off x="4571991" y="2313636"/>
            <a:ext cx="2846420" cy="366137"/>
          </a:xfrm>
          <a:prstGeom prst="rect">
            <a:avLst/>
          </a:prstGeom>
        </p:spPr>
      </p:pic>
    </p:spTree>
    <p:extLst>
      <p:ext uri="{BB962C8B-B14F-4D97-AF65-F5344CB8AC3E}">
        <p14:creationId xmlns:p14="http://schemas.microsoft.com/office/powerpoint/2010/main" val="161599006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Mu Editor</a:t>
            </a:r>
          </a:p>
        </p:txBody>
      </p:sp>
      <p:pic>
        <p:nvPicPr>
          <p:cNvPr id="2" name="Picture 1"/>
          <p:cNvPicPr>
            <a:picLocks noChangeAspect="1"/>
          </p:cNvPicPr>
          <p:nvPr/>
        </p:nvPicPr>
        <p:blipFill rotWithShape="1">
          <a:blip r:embed="rId3"/>
          <a:srcRect b="59269"/>
          <a:stretch/>
        </p:blipFill>
        <p:spPr>
          <a:xfrm>
            <a:off x="376041" y="2220955"/>
            <a:ext cx="8391900" cy="2385766"/>
          </a:xfrm>
          <a:prstGeom prst="rect">
            <a:avLst/>
          </a:prstGeom>
          <a:ln>
            <a:solidFill>
              <a:srgbClr val="5CB244"/>
            </a:solidFill>
          </a:ln>
        </p:spPr>
      </p:pic>
      <p:sp>
        <p:nvSpPr>
          <p:cNvPr id="5" name="Shape 169"/>
          <p:cNvSpPr/>
          <p:nvPr/>
        </p:nvSpPr>
        <p:spPr>
          <a:xfrm>
            <a:off x="376041" y="983259"/>
            <a:ext cx="8391900" cy="54460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You are going to use the Mu editor to program your micro:bit.</a:t>
            </a:r>
          </a:p>
        </p:txBody>
      </p:sp>
      <p:sp>
        <p:nvSpPr>
          <p:cNvPr id="6" name="Shape 169"/>
          <p:cNvSpPr/>
          <p:nvPr/>
        </p:nvSpPr>
        <p:spPr>
          <a:xfrm>
            <a:off x="3761771" y="3589488"/>
            <a:ext cx="3121425" cy="544600"/>
          </a:xfrm>
          <a:prstGeom prst="rect">
            <a:avLst/>
          </a:prstGeom>
          <a:solidFill>
            <a:schemeClr val="bg1"/>
          </a:solid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1600" dirty="0">
                <a:solidFill>
                  <a:schemeClr val="tx1"/>
                </a:solidFill>
                <a:latin typeface="Atkinson Hyperlegible" pitchFamily="2" charset="0"/>
                <a:ea typeface="Ubuntu"/>
                <a:cs typeface="Ubuntu"/>
                <a:sym typeface="Ubuntu"/>
              </a:rPr>
              <a:t>You always need this line at the start of every program.</a:t>
            </a:r>
          </a:p>
        </p:txBody>
      </p:sp>
      <p:cxnSp>
        <p:nvCxnSpPr>
          <p:cNvPr id="4" name="Straight Arrow Connector 3"/>
          <p:cNvCxnSpPr>
            <a:stCxn id="6" idx="1"/>
          </p:cNvCxnSpPr>
          <p:nvPr/>
        </p:nvCxnSpPr>
        <p:spPr>
          <a:xfrm flipH="1">
            <a:off x="3183039" y="3861788"/>
            <a:ext cx="578732" cy="0"/>
          </a:xfrm>
          <a:prstGeom prst="straightConnector1">
            <a:avLst/>
          </a:prstGeom>
          <a:ln w="3810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11" name="Shape 169"/>
          <p:cNvSpPr/>
          <p:nvPr/>
        </p:nvSpPr>
        <p:spPr>
          <a:xfrm>
            <a:off x="1657051" y="1678326"/>
            <a:ext cx="3121425" cy="661838"/>
          </a:xfrm>
          <a:prstGeom prst="rect">
            <a:avLst/>
          </a:prstGeom>
          <a:solidFill>
            <a:schemeClr val="bg1"/>
          </a:solid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1600" dirty="0">
                <a:solidFill>
                  <a:schemeClr val="tx1"/>
                </a:solidFill>
                <a:latin typeface="Atkinson Hyperlegible" pitchFamily="2" charset="0"/>
                <a:ea typeface="Ubuntu"/>
                <a:cs typeface="Ubuntu"/>
                <a:sym typeface="Ubuntu"/>
              </a:rPr>
              <a:t>Click this button to load your program onto your </a:t>
            </a:r>
            <a:r>
              <a:rPr lang="en-GB" sz="1600" dirty="0" err="1">
                <a:solidFill>
                  <a:schemeClr val="tx1"/>
                </a:solidFill>
                <a:latin typeface="Atkinson Hyperlegible" pitchFamily="2" charset="0"/>
                <a:ea typeface="Ubuntu"/>
                <a:cs typeface="Ubuntu"/>
                <a:sym typeface="Ubuntu"/>
              </a:rPr>
              <a:t>micro:bit</a:t>
            </a:r>
            <a:r>
              <a:rPr lang="en-GB" sz="1600" dirty="0">
                <a:solidFill>
                  <a:schemeClr val="tx1"/>
                </a:solidFill>
                <a:latin typeface="Atkinson Hyperlegible" pitchFamily="2" charset="0"/>
                <a:ea typeface="Ubuntu"/>
                <a:cs typeface="Ubuntu"/>
                <a:sym typeface="Ubuntu"/>
              </a:rPr>
              <a:t>. </a:t>
            </a:r>
          </a:p>
        </p:txBody>
      </p:sp>
      <p:cxnSp>
        <p:nvCxnSpPr>
          <p:cNvPr id="12" name="Straight Arrow Connector 11"/>
          <p:cNvCxnSpPr>
            <a:stCxn id="11" idx="2"/>
          </p:cNvCxnSpPr>
          <p:nvPr/>
        </p:nvCxnSpPr>
        <p:spPr>
          <a:xfrm>
            <a:off x="3217764" y="2340164"/>
            <a:ext cx="0" cy="272300"/>
          </a:xfrm>
          <a:prstGeom prst="straightConnector1">
            <a:avLst/>
          </a:prstGeom>
          <a:ln w="3810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15" name="Shape 169"/>
          <p:cNvSpPr/>
          <p:nvPr/>
        </p:nvSpPr>
        <p:spPr>
          <a:xfrm>
            <a:off x="802454" y="4665274"/>
            <a:ext cx="2531055" cy="427493"/>
          </a:xfrm>
          <a:prstGeom prst="rect">
            <a:avLst/>
          </a:prstGeom>
          <a:solidFill>
            <a:schemeClr val="bg1"/>
          </a:solid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1600" dirty="0">
                <a:solidFill>
                  <a:schemeClr val="tx1"/>
                </a:solidFill>
                <a:latin typeface="Atkinson Hyperlegible" pitchFamily="2" charset="0"/>
                <a:ea typeface="Ubuntu"/>
                <a:cs typeface="Ubuntu"/>
                <a:sym typeface="Ubuntu"/>
              </a:rPr>
              <a:t>Write your code here.</a:t>
            </a:r>
          </a:p>
        </p:txBody>
      </p:sp>
      <p:cxnSp>
        <p:nvCxnSpPr>
          <p:cNvPr id="16" name="Straight Arrow Connector 15"/>
          <p:cNvCxnSpPr>
            <a:stCxn id="15" idx="0"/>
          </p:cNvCxnSpPr>
          <p:nvPr/>
        </p:nvCxnSpPr>
        <p:spPr>
          <a:xfrm flipV="1">
            <a:off x="2067982" y="4394823"/>
            <a:ext cx="0" cy="270451"/>
          </a:xfrm>
          <a:prstGeom prst="straightConnector1">
            <a:avLst/>
          </a:prstGeom>
          <a:ln w="38100">
            <a:solidFill>
              <a:srgbClr val="5CB24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18773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Displaying Text</a:t>
            </a:r>
          </a:p>
        </p:txBody>
      </p:sp>
      <p:sp>
        <p:nvSpPr>
          <p:cNvPr id="5" name="Shape 169"/>
          <p:cNvSpPr/>
          <p:nvPr/>
        </p:nvSpPr>
        <p:spPr>
          <a:xfrm>
            <a:off x="376041" y="960108"/>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You can display text on the micro:bit using the </a:t>
            </a:r>
            <a:r>
              <a:rPr lang="en-GB" sz="2000">
                <a:solidFill>
                  <a:schemeClr val="tx1"/>
                </a:solidFill>
                <a:latin typeface="Atkinson Hyperlegible" pitchFamily="2" charset="0"/>
                <a:ea typeface="Ubuntu"/>
                <a:cs typeface="Ubuntu"/>
                <a:sym typeface="Ubuntu"/>
              </a:rPr>
              <a:t>display.scroll </a:t>
            </a:r>
            <a:r>
              <a:rPr lang="en-GB" sz="2000" dirty="0">
                <a:solidFill>
                  <a:schemeClr val="tx1"/>
                </a:solidFill>
                <a:latin typeface="Atkinson Hyperlegible" pitchFamily="2" charset="0"/>
                <a:ea typeface="Ubuntu"/>
                <a:cs typeface="Ubuntu"/>
                <a:sym typeface="Ubuntu"/>
              </a:rPr>
              <a:t>command.</a:t>
            </a:r>
          </a:p>
        </p:txBody>
      </p:sp>
      <p:sp>
        <p:nvSpPr>
          <p:cNvPr id="18" name="Shape 169"/>
          <p:cNvSpPr/>
          <p:nvPr/>
        </p:nvSpPr>
        <p:spPr>
          <a:xfrm>
            <a:off x="376041" y="1992184"/>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This code will output the text “Hello” and “World” on the micro:bit. Try it out for yourself.</a:t>
            </a:r>
          </a:p>
        </p:txBody>
      </p:sp>
      <p:sp>
        <p:nvSpPr>
          <p:cNvPr id="21" name="Shape 169"/>
          <p:cNvSpPr/>
          <p:nvPr/>
        </p:nvSpPr>
        <p:spPr>
          <a:xfrm>
            <a:off x="376041" y="3024260"/>
            <a:ext cx="8391900" cy="137412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endParaRPr lang="en-GB" sz="2000" dirty="0">
              <a:solidFill>
                <a:schemeClr val="tx1"/>
              </a:solidFill>
              <a:latin typeface="Atkinson Hyperlegible" pitchFamily="2" charset="0"/>
              <a:ea typeface="Ubuntu"/>
              <a:cs typeface="Ubuntu"/>
              <a:sym typeface="Ubuntu"/>
            </a:endParaRPr>
          </a:p>
        </p:txBody>
      </p:sp>
      <p:pic>
        <p:nvPicPr>
          <p:cNvPr id="3" name="Picture 2"/>
          <p:cNvPicPr>
            <a:picLocks noChangeAspect="1"/>
          </p:cNvPicPr>
          <p:nvPr/>
        </p:nvPicPr>
        <p:blipFill>
          <a:blip r:embed="rId3"/>
          <a:stretch>
            <a:fillRect/>
          </a:stretch>
        </p:blipFill>
        <p:spPr>
          <a:xfrm>
            <a:off x="480461" y="3135092"/>
            <a:ext cx="3075399" cy="1148787"/>
          </a:xfrm>
          <a:prstGeom prst="rect">
            <a:avLst/>
          </a:prstGeom>
        </p:spPr>
      </p:pic>
    </p:spTree>
    <p:extLst>
      <p:ext uri="{BB962C8B-B14F-4D97-AF65-F5344CB8AC3E}">
        <p14:creationId xmlns:p14="http://schemas.microsoft.com/office/powerpoint/2010/main" val="1062725776"/>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Activity 1.2</a:t>
            </a:r>
          </a:p>
        </p:txBody>
      </p:sp>
      <p:sp>
        <p:nvSpPr>
          <p:cNvPr id="15" name="Shape 169"/>
          <p:cNvSpPr/>
          <p:nvPr/>
        </p:nvSpPr>
        <p:spPr>
          <a:xfrm>
            <a:off x="376041" y="983259"/>
            <a:ext cx="8391900" cy="857116"/>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Create a program that will display the text “Computer” “Science” “Rocks” on the micro:bit. Use this example code to help you.</a:t>
            </a:r>
          </a:p>
        </p:txBody>
      </p:sp>
      <p:sp>
        <p:nvSpPr>
          <p:cNvPr id="16" name="Shape 169"/>
          <p:cNvSpPr/>
          <p:nvPr/>
        </p:nvSpPr>
        <p:spPr>
          <a:xfrm>
            <a:off x="376041" y="1957462"/>
            <a:ext cx="4925164" cy="4234994"/>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Place a screenshot of your code here.</a:t>
            </a:r>
          </a:p>
        </p:txBody>
      </p:sp>
      <p:pic>
        <p:nvPicPr>
          <p:cNvPr id="6" name="Picture 5"/>
          <p:cNvPicPr>
            <a:picLocks noChangeAspect="1"/>
          </p:cNvPicPr>
          <p:nvPr/>
        </p:nvPicPr>
        <p:blipFill>
          <a:blip r:embed="rId3"/>
          <a:stretch>
            <a:fillRect/>
          </a:stretch>
        </p:blipFill>
        <p:spPr>
          <a:xfrm>
            <a:off x="5560534" y="2047942"/>
            <a:ext cx="3075399" cy="1148787"/>
          </a:xfrm>
          <a:prstGeom prst="rect">
            <a:avLst/>
          </a:prstGeom>
        </p:spPr>
      </p:pic>
      <p:sp>
        <p:nvSpPr>
          <p:cNvPr id="7" name="Shape 169"/>
          <p:cNvSpPr/>
          <p:nvPr/>
        </p:nvSpPr>
        <p:spPr>
          <a:xfrm>
            <a:off x="5428527" y="1957462"/>
            <a:ext cx="3339414" cy="1329748"/>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endParaRPr lang="en-GB" sz="2000" dirty="0">
              <a:solidFill>
                <a:schemeClr val="tx1"/>
              </a:solidFill>
              <a:latin typeface="Atkinson Hyperlegible" pitchFamily="2" charset="0"/>
              <a:ea typeface="Ubuntu"/>
              <a:cs typeface="Ubuntu"/>
              <a:sym typeface="Ubuntu"/>
            </a:endParaRPr>
          </a:p>
        </p:txBody>
      </p:sp>
    </p:spTree>
    <p:extLst>
      <p:ext uri="{BB962C8B-B14F-4D97-AF65-F5344CB8AC3E}">
        <p14:creationId xmlns:p14="http://schemas.microsoft.com/office/powerpoint/2010/main" val="78312727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latin typeface="Atkinson Hyperlegible" pitchFamily="2" charset="0"/>
              </a:rPr>
              <a:t>Images</a:t>
            </a:r>
          </a:p>
        </p:txBody>
      </p:sp>
      <p:sp>
        <p:nvSpPr>
          <p:cNvPr id="5" name="Shape 169"/>
          <p:cNvSpPr/>
          <p:nvPr/>
        </p:nvSpPr>
        <p:spPr>
          <a:xfrm>
            <a:off x="376041" y="960108"/>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err="1">
                <a:solidFill>
                  <a:schemeClr val="tx1"/>
                </a:solidFill>
                <a:latin typeface="Atkinson Hyperlegible" pitchFamily="2" charset="0"/>
                <a:ea typeface="Ubuntu"/>
                <a:cs typeface="Ubuntu"/>
                <a:sym typeface="Ubuntu"/>
              </a:rPr>
              <a:t>MicroPython</a:t>
            </a:r>
            <a:r>
              <a:rPr lang="en-GB" sz="2000" dirty="0">
                <a:solidFill>
                  <a:schemeClr val="tx1"/>
                </a:solidFill>
                <a:latin typeface="Atkinson Hyperlegible" pitchFamily="2" charset="0"/>
                <a:ea typeface="Ubuntu"/>
                <a:cs typeface="Ubuntu"/>
                <a:sym typeface="Ubuntu"/>
              </a:rPr>
              <a:t> (the version of Python the micro:bit uses) comes with lots of built in images.</a:t>
            </a:r>
          </a:p>
        </p:txBody>
      </p:sp>
      <p:pic>
        <p:nvPicPr>
          <p:cNvPr id="2" name="Picture 1"/>
          <p:cNvPicPr>
            <a:picLocks noChangeAspect="1"/>
          </p:cNvPicPr>
          <p:nvPr/>
        </p:nvPicPr>
        <p:blipFill>
          <a:blip r:embed="rId3"/>
          <a:stretch>
            <a:fillRect/>
          </a:stretch>
        </p:blipFill>
        <p:spPr>
          <a:xfrm>
            <a:off x="514936" y="3088777"/>
            <a:ext cx="3466754" cy="905038"/>
          </a:xfrm>
          <a:prstGeom prst="rect">
            <a:avLst/>
          </a:prstGeom>
        </p:spPr>
      </p:pic>
      <p:sp>
        <p:nvSpPr>
          <p:cNvPr id="18" name="Shape 169"/>
          <p:cNvSpPr/>
          <p:nvPr/>
        </p:nvSpPr>
        <p:spPr>
          <a:xfrm>
            <a:off x="376041" y="1992184"/>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r>
              <a:rPr lang="en-GB" sz="2000" dirty="0">
                <a:solidFill>
                  <a:schemeClr val="tx1"/>
                </a:solidFill>
                <a:latin typeface="Atkinson Hyperlegible" pitchFamily="2" charset="0"/>
                <a:ea typeface="Ubuntu"/>
                <a:cs typeface="Ubuntu"/>
                <a:sym typeface="Ubuntu"/>
              </a:rPr>
              <a:t>Try creating a new program with the code shown below and load it onto your micro:bit.</a:t>
            </a:r>
          </a:p>
        </p:txBody>
      </p:sp>
      <p:sp>
        <p:nvSpPr>
          <p:cNvPr id="21" name="Shape 169"/>
          <p:cNvSpPr/>
          <p:nvPr/>
        </p:nvSpPr>
        <p:spPr>
          <a:xfrm>
            <a:off x="376041" y="3024260"/>
            <a:ext cx="8391900" cy="100428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buClr>
                <a:srgbClr val="003565"/>
              </a:buClr>
              <a:buSzPct val="25000"/>
            </a:pPr>
            <a:endParaRPr lang="en-GB" sz="2000" dirty="0">
              <a:solidFill>
                <a:schemeClr val="tx1"/>
              </a:solidFill>
              <a:latin typeface="Atkinson Hyperlegible" pitchFamily="2" charset="0"/>
              <a:ea typeface="Ubuntu"/>
              <a:cs typeface="Ubuntu"/>
              <a:sym typeface="Ubuntu"/>
            </a:endParaRPr>
          </a:p>
        </p:txBody>
      </p:sp>
    </p:spTree>
    <p:extLst>
      <p:ext uri="{BB962C8B-B14F-4D97-AF65-F5344CB8AC3E}">
        <p14:creationId xmlns:p14="http://schemas.microsoft.com/office/powerpoint/2010/main" val="225092893"/>
      </p:ext>
    </p:extLst>
  </p:cSld>
  <p:clrMapOvr>
    <a:masterClrMapping/>
  </p:clrMapOvr>
  <p:transition spd="slow">
    <p:cut/>
  </p:transition>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TotalTime>
  <Words>764</Words>
  <Application>Microsoft Macintosh PowerPoint</Application>
  <PresentationFormat>On-screen Show (4:3)</PresentationFormat>
  <Paragraphs>103</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Atkinson Hyperlegible</vt:lpstr>
      <vt:lpstr>Century Gothic</vt:lpstr>
      <vt:lpstr>Consolas</vt:lpstr>
      <vt:lpstr>PT Sans</vt:lpstr>
      <vt:lpstr>Questrial</vt:lpstr>
      <vt:lpstr>Ubuntu</vt:lpstr>
      <vt:lpstr>Custom Design</vt:lpstr>
      <vt:lpstr>Lesson 1</vt:lpstr>
      <vt:lpstr>What is it?</vt:lpstr>
      <vt:lpstr>Algorithms</vt:lpstr>
      <vt:lpstr>Sequencing</vt:lpstr>
      <vt:lpstr>Activity 1.1</vt:lpstr>
      <vt:lpstr>Mu Editor</vt:lpstr>
      <vt:lpstr>Displaying Text</vt:lpstr>
      <vt:lpstr>Activity 1.2</vt:lpstr>
      <vt:lpstr>Images</vt:lpstr>
      <vt:lpstr>Built In Images</vt:lpstr>
      <vt:lpstr>Activity 1.3</vt:lpstr>
      <vt:lpstr>Delays</vt:lpstr>
      <vt:lpstr>Activity 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1</dc:title>
  <dc:creator>Alex</dc:creator>
  <cp:lastModifiedBy>Alistair Knight</cp:lastModifiedBy>
  <cp:revision>94</cp:revision>
  <dcterms:modified xsi:type="dcterms:W3CDTF">2023-01-29T23:56:17Z</dcterms:modified>
</cp:coreProperties>
</file>