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344" r:id="rId3"/>
    <p:sldId id="377" r:id="rId4"/>
    <p:sldId id="355" r:id="rId5"/>
    <p:sldId id="376" r:id="rId6"/>
    <p:sldId id="367" r:id="rId7"/>
    <p:sldId id="368" r:id="rId8"/>
    <p:sldId id="374" r:id="rId9"/>
    <p:sldId id="375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343"/>
    <a:srgbClr val="62C6E8"/>
    <a:srgbClr val="5CB244"/>
    <a:srgbClr val="336699"/>
    <a:srgbClr val="FFCC33"/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09225-CD33-4A39-B639-C469C047CB42}">
  <a:tblStyle styleId="{2F509225-CD33-4A39-B639-C469C047CB4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21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79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2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5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4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08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2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indent="-88900" algn="r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  <p:sp>
        <p:nvSpPr>
          <p:cNvPr id="9" name="Shape 9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0" y="5118025"/>
            <a:ext cx="9144000" cy="17514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sz="3000" b="1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FFFFFF"/>
              </a:buClr>
              <a:buSzPct val="100000"/>
              <a:buFont typeface="Ubuntu"/>
              <a:buNone/>
              <a:defRPr sz="300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Ubuntu"/>
              <a:buNone/>
              <a:defRPr sz="3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94099" y="67712"/>
            <a:ext cx="8592699" cy="55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400" b="0" dirty="0">
                <a:solidFill>
                  <a:schemeClr val="lt1"/>
                </a:solidFill>
                <a:latin typeface="Century Gothic" panose="020B0502020202020204" pitchFamily="34" charset="0"/>
                <a:ea typeface="Ubuntu"/>
                <a:cs typeface="Ubuntu"/>
                <a:sym typeface="Ubuntu"/>
              </a:rPr>
              <a:t>BBC MICRO:BIT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00" y="0"/>
            <a:ext cx="9143900" cy="683664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  <a:rtl val="0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/>
          <p:nvPr/>
        </p:nvSpPr>
        <p:spPr>
          <a:xfrm rot="5400000">
            <a:off x="8832605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/>
          <p:nvPr/>
        </p:nvSpPr>
        <p:spPr>
          <a:xfrm rot="-5400000">
            <a:off x="-21449" y="6553595"/>
            <a:ext cx="337077" cy="237065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5CB24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100" y="0"/>
            <a:ext cx="9144000" cy="683699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0" tIns="46800" rIns="0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 b="0">
                <a:solidFill>
                  <a:schemeClr val="bg1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477712"/>
            <a:ext cx="9144000" cy="388800"/>
          </a:xfrm>
          <a:prstGeom prst="rect">
            <a:avLst/>
          </a:prstGeom>
          <a:solidFill>
            <a:srgbClr val="62C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9" name="Shape 29"/>
          <p:cNvSpPr/>
          <p:nvPr/>
        </p:nvSpPr>
        <p:spPr>
          <a:xfrm rot="5400000">
            <a:off x="8832577" y="6553689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-21543" y="6553567"/>
            <a:ext cx="337200" cy="237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5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Quest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94105" y="5208151"/>
            <a:ext cx="7401726" cy="551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200" dirty="0">
                <a:solidFill>
                  <a:schemeClr val="lt1"/>
                </a:solidFill>
                <a:latin typeface="Atkinson Hyperlegible" pitchFamily="2" charset="0"/>
              </a:rPr>
              <a:t>Lesson 3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94105" y="5692771"/>
            <a:ext cx="7401600" cy="4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2800" dirty="0">
                <a:solidFill>
                  <a:schemeClr val="lt1"/>
                </a:solidFill>
                <a:latin typeface="Atkinson Hyperlegible" pitchFamily="2" charset="0"/>
              </a:rPr>
              <a:t>Iteration and Selection</a:t>
            </a:r>
          </a:p>
        </p:txBody>
      </p:sp>
      <p:sp>
        <p:nvSpPr>
          <p:cNvPr id="7" name="Shape 367"/>
          <p:cNvSpPr/>
          <p:nvPr/>
        </p:nvSpPr>
        <p:spPr>
          <a:xfrm>
            <a:off x="587837" y="1301825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u="none" strike="noStrike" cap="none">
              <a:solidFill>
                <a:srgbClr val="000000"/>
              </a:solidFill>
              <a:latin typeface="Atkinson Hyperlegible" pitchFamily="2" charset="0"/>
              <a:sym typeface="Arial"/>
            </a:endParaRPr>
          </a:p>
        </p:txBody>
      </p:sp>
      <p:pic>
        <p:nvPicPr>
          <p:cNvPr id="1038" name="Picture 14" descr="https://az742082.vo.msecnd.net/pub/jcjojc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6" y="862849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az742082.vo.msecnd.net/pub/tntuvxh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3" y="862848"/>
            <a:ext cx="3596978" cy="30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avatars3.githubusercontent.com/u/15104236?v=3&amp;s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27" y="2480644"/>
            <a:ext cx="3241594" cy="32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243FAB66-3AC1-EC15-E230-C5A920319394}"/>
              </a:ext>
            </a:extLst>
          </p:cNvPr>
          <p:cNvSpPr txBox="1">
            <a:spLocks/>
          </p:cNvSpPr>
          <p:nvPr/>
        </p:nvSpPr>
        <p:spPr>
          <a:xfrm>
            <a:off x="175189" y="0"/>
            <a:ext cx="8229600" cy="683699"/>
          </a:xfrm>
          <a:prstGeom prst="rect">
            <a:avLst/>
          </a:prstGeom>
          <a:solidFill>
            <a:srgbClr val="5CB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Ubuntu"/>
              <a:buNone/>
              <a:defRPr sz="3000" b="1" i="0" u="none" strike="noStrike" cap="none">
                <a:solidFill>
                  <a:srgbClr val="FFFFFF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  <a:sym typeface="Ubuntu"/>
                <a:rtl val="0"/>
              </a:defRPr>
            </a:lvl1pPr>
            <a:lvl2pPr marL="0" marR="0" lvl="1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defRPr sz="30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b="0" dirty="0">
                <a:latin typeface="Atkinson Hyperlegible" pitchFamily="2" charset="0"/>
              </a:rPr>
              <a:t>BBC </a:t>
            </a:r>
            <a:r>
              <a:rPr lang="en-GB" b="0" dirty="0" err="1">
                <a:latin typeface="Atkinson Hyperlegible" pitchFamily="2" charset="0"/>
              </a:rPr>
              <a:t>Micro:bit</a:t>
            </a:r>
            <a:endParaRPr lang="en-GB" b="0" dirty="0">
              <a:latin typeface="Atkinson Hyperlegible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Iteration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787669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We use iteration to prevent typing the same code out many times and to make our code more efficient.</a:t>
            </a:r>
          </a:p>
        </p:txBody>
      </p:sp>
      <p:sp>
        <p:nvSpPr>
          <p:cNvPr id="21" name="Shape 169"/>
          <p:cNvSpPr/>
          <p:nvPr/>
        </p:nvSpPr>
        <p:spPr>
          <a:xfrm>
            <a:off x="376041" y="1873714"/>
            <a:ext cx="8391900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uses a while loop to repeat the “Computer” “Science” “Rocks” message forever.</a:t>
            </a:r>
          </a:p>
        </p:txBody>
      </p:sp>
      <p:sp>
        <p:nvSpPr>
          <p:cNvPr id="9" name="Shape 169"/>
          <p:cNvSpPr/>
          <p:nvPr/>
        </p:nvSpPr>
        <p:spPr>
          <a:xfrm>
            <a:off x="376041" y="2822837"/>
            <a:ext cx="8391900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code that you want to repeat has to be indented after the </a:t>
            </a:r>
            <a:r>
              <a:rPr lang="en-GB" sz="2000" dirty="0">
                <a:solidFill>
                  <a:srgbClr val="5CB244"/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  <a:sym typeface="Ubuntu"/>
              </a:rPr>
              <a:t>while True: </a:t>
            </a: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statement.</a:t>
            </a:r>
          </a:p>
        </p:txBody>
      </p:sp>
      <p:sp>
        <p:nvSpPr>
          <p:cNvPr id="10" name="Shape 169"/>
          <p:cNvSpPr/>
          <p:nvPr/>
        </p:nvSpPr>
        <p:spPr>
          <a:xfrm>
            <a:off x="5139159" y="3771960"/>
            <a:ext cx="3628782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the code out for yourself.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3771960"/>
            <a:ext cx="4658946" cy="243531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0" y="3857202"/>
            <a:ext cx="4178642" cy="21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708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3.1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Create a program that displays your name and repeats it at 2 second intervals. Use the example code to help you.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1957462"/>
            <a:ext cx="4422200" cy="423499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4872941" y="1957462"/>
            <a:ext cx="3894999" cy="203580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86" y="2015338"/>
            <a:ext cx="3680922" cy="19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156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Selection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923132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With selection the path through a program can be changed depending of the result of a condition.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2013993"/>
            <a:ext cx="8391900" cy="53243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conditions are written using if statements.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6" y="4061714"/>
            <a:ext cx="4513629" cy="2148584"/>
          </a:xfrm>
          <a:prstGeom prst="rect">
            <a:avLst/>
          </a:prstGeom>
        </p:spPr>
      </p:pic>
      <p:sp>
        <p:nvSpPr>
          <p:cNvPr id="21" name="Shape 169"/>
          <p:cNvSpPr/>
          <p:nvPr/>
        </p:nvSpPr>
        <p:spPr>
          <a:xfrm>
            <a:off x="376041" y="2677183"/>
            <a:ext cx="8391900" cy="1200335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uses an if statement to check if either of the buttons on the micro:bit have been pressed. If button a is pressed a tick is displayed, if button b is pressed a cross is displayed.</a:t>
            </a:r>
          </a:p>
        </p:txBody>
      </p:sp>
      <p:sp>
        <p:nvSpPr>
          <p:cNvPr id="22" name="Shape 169"/>
          <p:cNvSpPr/>
          <p:nvPr/>
        </p:nvSpPr>
        <p:spPr>
          <a:xfrm>
            <a:off x="376041" y="4008270"/>
            <a:ext cx="4635299" cy="224832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23" name="Shape 169"/>
          <p:cNvSpPr/>
          <p:nvPr/>
        </p:nvSpPr>
        <p:spPr>
          <a:xfrm>
            <a:off x="5133010" y="4008270"/>
            <a:ext cx="3628782" cy="8116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the code out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363282674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Built In Images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544601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Here is a list of the built in images in Micro Python:</a:t>
            </a:r>
          </a:p>
        </p:txBody>
      </p:sp>
      <p:sp>
        <p:nvSpPr>
          <p:cNvPr id="7" name="Shape 169"/>
          <p:cNvSpPr/>
          <p:nvPr/>
        </p:nvSpPr>
        <p:spPr>
          <a:xfrm>
            <a:off x="376041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Image.HEART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Image.HEART_SMALL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Image.HAPPY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Image.SMILE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Image.SAD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Image.CONFUSED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Image.ANGRY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Image.ASLEEP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Image.SURPRISED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Image.SILLY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Image.FABULOUS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Image.MEH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Image.YES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Image.NO</a:t>
            </a:r>
          </a:p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Image.TRIANGLE</a:t>
            </a:r>
          </a:p>
        </p:txBody>
      </p:sp>
      <p:sp>
        <p:nvSpPr>
          <p:cNvPr id="8" name="Shape 169"/>
          <p:cNvSpPr/>
          <p:nvPr/>
        </p:nvSpPr>
        <p:spPr>
          <a:xfrm>
            <a:off x="3236729" y="1620457"/>
            <a:ext cx="2670524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Image.TRIANGLE_LEFT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Image.CHESSBOARD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Image.DIAMOND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Image.DIAMOND_SMALL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Image.SQUARE</a:t>
            </a:r>
          </a:p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Image.SQUARE_SMALL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Image.RABBIT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Image.COW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Image.MUSIC_CROTCHET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Image.MUSIC_QUAVER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Image.MUSIC_QUAVERS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Image.PITCHFORK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Image.XMAS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Image.PACMAN</a:t>
            </a:r>
          </a:p>
        </p:txBody>
      </p:sp>
      <p:sp>
        <p:nvSpPr>
          <p:cNvPr id="10" name="Shape 169"/>
          <p:cNvSpPr/>
          <p:nvPr/>
        </p:nvSpPr>
        <p:spPr>
          <a:xfrm>
            <a:off x="6018835" y="1620457"/>
            <a:ext cx="2749106" cy="380807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Image.TARGET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Image.TSHIRT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Image.ROLLERSKATE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Image.DUCK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Image.HOUSE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Image.TORTOISE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Image.BUTTERFLY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Image.STICKFIGURE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Image.GHOST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Image.SWORD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Image.GIRAFFE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Image.SKULL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Image.UMBRELLA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Image.SNAKE</a:t>
            </a:r>
          </a:p>
        </p:txBody>
      </p:sp>
      <p:sp>
        <p:nvSpPr>
          <p:cNvPr id="11" name="Shape 169"/>
          <p:cNvSpPr/>
          <p:nvPr/>
        </p:nvSpPr>
        <p:spPr>
          <a:xfrm>
            <a:off x="376041" y="5544275"/>
            <a:ext cx="8391900" cy="823730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Image.CLOCK12 </a:t>
            </a:r>
            <a:r>
              <a:rPr lang="en-GB" sz="16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Consolas" panose="020B0609020204030204" pitchFamily="49" charset="0"/>
                <a:sym typeface="Ubuntu"/>
              </a:rPr>
              <a:t>(clock at 12 o' clock, others from 1–11)</a:t>
            </a:r>
          </a:p>
          <a:p>
            <a:pPr lvl="0">
              <a:buClr>
                <a:srgbClr val="003565"/>
              </a:buClr>
              <a:buSzPct val="25000"/>
            </a:pP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Image.ARROW_N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ea typeface="Ubuntu"/>
                <a:cs typeface="Consolas" panose="020B0609020204030204" pitchFamily="49" charset="0"/>
                <a:sym typeface="Ubuntu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Consolas" panose="020B0609020204030204" pitchFamily="49" charset="0"/>
                <a:sym typeface="Ubuntu"/>
              </a:rPr>
              <a:t>(arrow pointing north, others replace N with  NE, E, SE, S, SW, W, NW)</a:t>
            </a:r>
          </a:p>
        </p:txBody>
      </p:sp>
    </p:spTree>
    <p:extLst>
      <p:ext uri="{BB962C8B-B14F-4D97-AF65-F5344CB8AC3E}">
        <p14:creationId xmlns:p14="http://schemas.microsoft.com/office/powerpoint/2010/main" val="54466997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3.2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8"/>
            <a:ext cx="8391900" cy="115805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Change the example program to display different images when each of the buttons are pressed. Use the example code to help you.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2257062"/>
            <a:ext cx="4422200" cy="3935393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6" name="Shape 169"/>
          <p:cNvSpPr/>
          <p:nvPr/>
        </p:nvSpPr>
        <p:spPr>
          <a:xfrm>
            <a:off x="4907666" y="2257062"/>
            <a:ext cx="3860275" cy="2035804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830" y="2375905"/>
            <a:ext cx="3777386" cy="17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981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3.3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Create a program that will play two different animations, one when button a is pressed and one when button b is pressed.</a:t>
            </a:r>
          </a:p>
        </p:txBody>
      </p:sp>
      <p:sp>
        <p:nvSpPr>
          <p:cNvPr id="16" name="Shape 169"/>
          <p:cNvSpPr/>
          <p:nvPr/>
        </p:nvSpPr>
        <p:spPr>
          <a:xfrm>
            <a:off x="376041" y="3767588"/>
            <a:ext cx="8391900" cy="2424868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2" y="1975239"/>
            <a:ext cx="5162550" cy="1676400"/>
          </a:xfrm>
          <a:prstGeom prst="rect">
            <a:avLst/>
          </a:prstGeom>
        </p:spPr>
      </p:pic>
      <p:sp>
        <p:nvSpPr>
          <p:cNvPr id="6" name="Shape 169"/>
          <p:cNvSpPr/>
          <p:nvPr/>
        </p:nvSpPr>
        <p:spPr>
          <a:xfrm>
            <a:off x="376041" y="1956323"/>
            <a:ext cx="5353426" cy="16953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sp>
        <p:nvSpPr>
          <p:cNvPr id="7" name="Shape 169"/>
          <p:cNvSpPr/>
          <p:nvPr/>
        </p:nvSpPr>
        <p:spPr>
          <a:xfrm>
            <a:off x="5879939" y="1956524"/>
            <a:ext cx="2888001" cy="857116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Use this code as a starting point.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DBB44-AD3D-9C07-1CC6-8727937D85FE}"/>
              </a:ext>
            </a:extLst>
          </p:cNvPr>
          <p:cNvSpPr/>
          <p:nvPr/>
        </p:nvSpPr>
        <p:spPr>
          <a:xfrm>
            <a:off x="3174124" y="3136726"/>
            <a:ext cx="126124" cy="20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tkinson Hyperlegibl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77E61-10F1-5909-231D-E769C1A8664A}"/>
              </a:ext>
            </a:extLst>
          </p:cNvPr>
          <p:cNvSpPr txBox="1"/>
          <p:nvPr/>
        </p:nvSpPr>
        <p:spPr>
          <a:xfrm>
            <a:off x="3068113" y="3085619"/>
            <a:ext cx="5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2" charset="0"/>
                <a:cs typeface="Consolas" panose="020B0609020204030204" pitchFamily="49" charset="0"/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37739350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9" y="3017788"/>
            <a:ext cx="5800725" cy="1952625"/>
          </a:xfrm>
          <a:prstGeom prst="rect">
            <a:avLst/>
          </a:prstGeom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Random</a:t>
            </a:r>
          </a:p>
        </p:txBody>
      </p:sp>
      <p:sp>
        <p:nvSpPr>
          <p:cNvPr id="5" name="Shape 169"/>
          <p:cNvSpPr/>
          <p:nvPr/>
        </p:nvSpPr>
        <p:spPr>
          <a:xfrm>
            <a:off x="376041" y="960108"/>
            <a:ext cx="8391900" cy="88971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The random module in Python can be used to generate random numbers or select random items from a list.</a:t>
            </a:r>
          </a:p>
        </p:txBody>
      </p:sp>
      <p:sp>
        <p:nvSpPr>
          <p:cNvPr id="34" name="Shape 169"/>
          <p:cNvSpPr/>
          <p:nvPr/>
        </p:nvSpPr>
        <p:spPr>
          <a:xfrm>
            <a:off x="376041" y="1977541"/>
            <a:ext cx="8391900" cy="835108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This example program displays a random name from the list when the micro:bit is shaken.</a:t>
            </a:r>
          </a:p>
        </p:txBody>
      </p:sp>
      <p:sp>
        <p:nvSpPr>
          <p:cNvPr id="12" name="Shape 169"/>
          <p:cNvSpPr/>
          <p:nvPr/>
        </p:nvSpPr>
        <p:spPr>
          <a:xfrm>
            <a:off x="376041" y="5098133"/>
            <a:ext cx="8391900" cy="544943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Try it out for yourself (you can change the names).</a:t>
            </a:r>
          </a:p>
        </p:txBody>
      </p:sp>
      <p:sp>
        <p:nvSpPr>
          <p:cNvPr id="13" name="Shape 169"/>
          <p:cNvSpPr/>
          <p:nvPr/>
        </p:nvSpPr>
        <p:spPr>
          <a:xfrm>
            <a:off x="376041" y="2940369"/>
            <a:ext cx="8391900" cy="2030044"/>
          </a:xfrm>
          <a:prstGeom prst="rect">
            <a:avLst/>
          </a:prstGeom>
          <a:noFill/>
          <a:ln w="28575" cap="flat" cmpd="sng">
            <a:solidFill>
              <a:srgbClr val="5CB24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63596357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" y="2310967"/>
            <a:ext cx="5800725" cy="1952625"/>
          </a:xfrm>
          <a:prstGeom prst="rect">
            <a:avLst/>
          </a:prstGeom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75189" y="0"/>
            <a:ext cx="8229600" cy="683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latin typeface="Atkinson Hyperlegible" pitchFamily="2" charset="0"/>
              </a:rPr>
              <a:t>Activity 3.4</a:t>
            </a:r>
          </a:p>
        </p:txBody>
      </p:sp>
      <p:sp>
        <p:nvSpPr>
          <p:cNvPr id="15" name="Shape 169"/>
          <p:cNvSpPr/>
          <p:nvPr/>
        </p:nvSpPr>
        <p:spPr>
          <a:xfrm>
            <a:off x="376041" y="983259"/>
            <a:ext cx="8391900" cy="1158058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Using the example program as a starting point create a program that turns the micro:bit into an electronic dice (when shaken it should output a number between 1 and 6).</a:t>
            </a:r>
          </a:p>
        </p:txBody>
      </p:sp>
      <p:sp>
        <p:nvSpPr>
          <p:cNvPr id="19" name="Shape 169"/>
          <p:cNvSpPr/>
          <p:nvPr/>
        </p:nvSpPr>
        <p:spPr>
          <a:xfrm>
            <a:off x="376041" y="4392508"/>
            <a:ext cx="8391900" cy="1799947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r>
              <a:rPr lang="en-GB" sz="2000" dirty="0">
                <a:solidFill>
                  <a:schemeClr val="tx1"/>
                </a:solidFill>
                <a:latin typeface="Atkinson Hyperlegible" pitchFamily="2" charset="0"/>
                <a:ea typeface="Ubuntu"/>
                <a:cs typeface="Ubuntu"/>
                <a:sym typeface="Ubuntu"/>
              </a:rPr>
              <a:t>Place a screenshot of your code here.</a:t>
            </a:r>
          </a:p>
        </p:txBody>
      </p:sp>
      <p:sp>
        <p:nvSpPr>
          <p:cNvPr id="20" name="Shape 169"/>
          <p:cNvSpPr/>
          <p:nvPr/>
        </p:nvSpPr>
        <p:spPr>
          <a:xfrm>
            <a:off x="376041" y="2270233"/>
            <a:ext cx="8391900" cy="1993359"/>
          </a:xfrm>
          <a:prstGeom prst="rect">
            <a:avLst/>
          </a:prstGeom>
          <a:noFill/>
          <a:ln w="28575" cap="flat" cmpd="sng">
            <a:solidFill>
              <a:srgbClr val="62C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rgbClr val="003565"/>
              </a:buClr>
              <a:buSzPct val="25000"/>
            </a:pPr>
            <a:endParaRPr lang="en-GB" sz="2000" dirty="0">
              <a:solidFill>
                <a:schemeClr val="tx1"/>
              </a:solidFill>
              <a:latin typeface="Atkinson Hyperlegible" pitchFamily="2" charset="0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 descr="https://upload.wikimedia.org/wikipedia/commons/thumb/3/36/Two_red_dice_01.svg/2000px-Two_red_dice_0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25" y="2476982"/>
            <a:ext cx="2400237" cy="15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7698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561</Words>
  <Application>Microsoft Macintosh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Atkinson Hyperlegible</vt:lpstr>
      <vt:lpstr>Cascadia Mono SemiLight</vt:lpstr>
      <vt:lpstr>Century Gothic</vt:lpstr>
      <vt:lpstr>Consolas</vt:lpstr>
      <vt:lpstr>PT Sans</vt:lpstr>
      <vt:lpstr>Questrial</vt:lpstr>
      <vt:lpstr>Ubuntu</vt:lpstr>
      <vt:lpstr>Custom Design</vt:lpstr>
      <vt:lpstr>Lesson 3</vt:lpstr>
      <vt:lpstr>Iteration</vt:lpstr>
      <vt:lpstr>Activity 3.1</vt:lpstr>
      <vt:lpstr>Selection</vt:lpstr>
      <vt:lpstr>Built In Images</vt:lpstr>
      <vt:lpstr>Activity 3.2</vt:lpstr>
      <vt:lpstr>Activity 3.3</vt:lpstr>
      <vt:lpstr>Random</vt:lpstr>
      <vt:lpstr>Activity 3.4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Alex</dc:creator>
  <cp:lastModifiedBy>Alistair Knight</cp:lastModifiedBy>
  <cp:revision>116</cp:revision>
  <dcterms:modified xsi:type="dcterms:W3CDTF">2023-01-29T23:56:13Z</dcterms:modified>
</cp:coreProperties>
</file>