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0"/>
  </p:notesMasterIdLst>
  <p:sldIdLst>
    <p:sldId id="256" r:id="rId2"/>
    <p:sldId id="370" r:id="rId3"/>
    <p:sldId id="369" r:id="rId4"/>
    <p:sldId id="376" r:id="rId5"/>
    <p:sldId id="377" r:id="rId6"/>
    <p:sldId id="378" r:id="rId7"/>
    <p:sldId id="379" r:id="rId8"/>
    <p:sldId id="380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343"/>
    <a:srgbClr val="FFCC33"/>
    <a:srgbClr val="62C6E8"/>
    <a:srgbClr val="5CB244"/>
    <a:srgbClr val="336699"/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09225-CD33-4A39-B639-C469C047CB42}">
  <a:tblStyle styleId="{2F509225-CD33-4A39-B639-C469C047CB42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838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99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25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52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445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67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31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indent="-88900" algn="r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  <p:sp>
        <p:nvSpPr>
          <p:cNvPr id="9" name="Shape 9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0" y="5118025"/>
            <a:ext cx="9144000" cy="17514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None/>
              <a:defRPr sz="3000" b="1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0" marR="0" lvl="1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FFFFFF"/>
              </a:buClr>
              <a:buSzPct val="100000"/>
              <a:buFont typeface="Ubuntu"/>
              <a:buNone/>
              <a:defRPr sz="300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94099" y="67712"/>
            <a:ext cx="8592699" cy="55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400" b="0" dirty="0">
                <a:solidFill>
                  <a:schemeClr val="lt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BBC MICRO:BIT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 dirty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/>
          <p:nvPr/>
        </p:nvSpPr>
        <p:spPr>
          <a:xfrm rot="5400000">
            <a:off x="8832605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" name="Shape 21"/>
          <p:cNvSpPr/>
          <p:nvPr/>
        </p:nvSpPr>
        <p:spPr>
          <a:xfrm rot="-5400000">
            <a:off x="-21449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100" y="0"/>
            <a:ext cx="9144000" cy="683699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9" name="Shape 29"/>
          <p:cNvSpPr/>
          <p:nvPr/>
        </p:nvSpPr>
        <p:spPr>
          <a:xfrm rot="5400000">
            <a:off x="8832577" y="6553689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-21543" y="6553567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75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200" dirty="0">
                <a:solidFill>
                  <a:schemeClr val="lt1"/>
                </a:solidFill>
                <a:latin typeface="Atkinson Hyperlegible" pitchFamily="2" charset="0"/>
              </a:rPr>
              <a:t>Lesson 5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2800">
                <a:solidFill>
                  <a:schemeClr val="lt1"/>
                </a:solidFill>
                <a:latin typeface="Atkinson Hyperlegible" pitchFamily="2" charset="0"/>
              </a:rPr>
              <a:t>Music</a:t>
            </a:r>
            <a:endParaRPr lang="en-GB" sz="2800" dirty="0">
              <a:solidFill>
                <a:schemeClr val="lt1"/>
              </a:solidFill>
              <a:latin typeface="Atkinson Hyperlegible" pitchFamily="2" charset="0"/>
            </a:endParaRPr>
          </a:p>
        </p:txBody>
      </p:sp>
      <p:sp>
        <p:nvSpPr>
          <p:cNvPr id="7" name="Shape 367"/>
          <p:cNvSpPr/>
          <p:nvPr/>
        </p:nvSpPr>
        <p:spPr>
          <a:xfrm>
            <a:off x="587837" y="1301825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tkinson Hyperlegible" pitchFamily="2" charset="0"/>
              <a:sym typeface="Arial"/>
            </a:endParaRPr>
          </a:p>
        </p:txBody>
      </p:sp>
      <p:pic>
        <p:nvPicPr>
          <p:cNvPr id="1038" name="Picture 14" descr="https://az742082.vo.msecnd.net/pub/jcjojcr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6" y="862849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z742082.vo.msecnd.net/pub/tntuvxh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83" y="862848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s://avatars3.githubusercontent.com/u/15104236?v=3&amp;s=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27" y="2480644"/>
            <a:ext cx="3241594" cy="32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 94">
            <a:extLst>
              <a:ext uri="{FF2B5EF4-FFF2-40B4-BE49-F238E27FC236}">
                <a16:creationId xmlns:a16="http://schemas.microsoft.com/office/drawing/2014/main" id="{24A15FEB-25EC-3575-8C4A-C90C2E3F6202}"/>
              </a:ext>
            </a:extLst>
          </p:cNvPr>
          <p:cNvSpPr txBox="1">
            <a:spLocks/>
          </p:cNvSpPr>
          <p:nvPr/>
        </p:nvSpPr>
        <p:spPr>
          <a:xfrm>
            <a:off x="175189" y="0"/>
            <a:ext cx="8229600" cy="683699"/>
          </a:xfrm>
          <a:prstGeom prst="rect">
            <a:avLst/>
          </a:prstGeom>
          <a:solidFill>
            <a:srgbClr val="5CB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Ubuntu"/>
              <a:buNone/>
              <a:defRPr sz="3000" b="1" i="0" u="none" strike="noStrike" cap="none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  <a:rtl val="0"/>
              </a:defRPr>
            </a:lvl1pPr>
            <a:lvl2pPr marL="0" marR="0" lvl="1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b="0" dirty="0">
                <a:latin typeface="Atkinson Hyperlegible" pitchFamily="2" charset="0"/>
              </a:rPr>
              <a:t>BBC </a:t>
            </a:r>
            <a:r>
              <a:rPr lang="en-GB" b="0" dirty="0" err="1">
                <a:latin typeface="Atkinson Hyperlegible" pitchFamily="2" charset="0"/>
              </a:rPr>
              <a:t>Micro:bit</a:t>
            </a:r>
            <a:endParaRPr lang="en-GB" b="0" dirty="0">
              <a:latin typeface="Atkinson Hyperlegible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Example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5482499" cy="767624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Here is an example program that makes the micro:bit play music. Try it for yourself:</a:t>
            </a:r>
          </a:p>
        </p:txBody>
      </p:sp>
      <p:sp>
        <p:nvSpPr>
          <p:cNvPr id="11" name="Shape 169"/>
          <p:cNvSpPr/>
          <p:nvPr/>
        </p:nvSpPr>
        <p:spPr>
          <a:xfrm>
            <a:off x="376040" y="1892479"/>
            <a:ext cx="5482499" cy="143111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47" y="2035815"/>
            <a:ext cx="3002923" cy="1220311"/>
          </a:xfrm>
          <a:prstGeom prst="rect">
            <a:avLst/>
          </a:prstGeom>
        </p:spPr>
      </p:pic>
      <p:sp>
        <p:nvSpPr>
          <p:cNvPr id="13" name="Shape 169"/>
          <p:cNvSpPr/>
          <p:nvPr/>
        </p:nvSpPr>
        <p:spPr>
          <a:xfrm>
            <a:off x="6018835" y="960108"/>
            <a:ext cx="2749106" cy="5281204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music.DADADADUM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music.ENTERTAINER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music.PRELUDE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music.ODE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music.NYAN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music.RINGTONE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music.FUNK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music.BLUES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music.BIRTHDAY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music.WEDDING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music.FUNERAL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music.PUNCHLINE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music.PYTHON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music.BADDY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music.CHASE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music.BA_DING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music.WAWAWAWAA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music.JUMP_UP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music.JUMP_DOWN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music.POWER_UP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music.POWER_DOWN</a:t>
            </a:r>
          </a:p>
        </p:txBody>
      </p:sp>
      <p:sp>
        <p:nvSpPr>
          <p:cNvPr id="14" name="Shape 169"/>
          <p:cNvSpPr/>
          <p:nvPr/>
        </p:nvSpPr>
        <p:spPr>
          <a:xfrm>
            <a:off x="376039" y="5473688"/>
            <a:ext cx="5482499" cy="767624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This is a list of all the built-in melodies, try some of them out.</a:t>
            </a:r>
          </a:p>
        </p:txBody>
      </p:sp>
    </p:spTree>
    <p:extLst>
      <p:ext uri="{BB962C8B-B14F-4D97-AF65-F5344CB8AC3E}">
        <p14:creationId xmlns:p14="http://schemas.microsoft.com/office/powerpoint/2010/main" val="392290852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5.1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8"/>
            <a:ext cx="8391900" cy="1058269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Creature a program that makes the micro:bit play different melodies when buttons A and B are pressed. Use this program for displaying different images as a starting point:</a:t>
            </a:r>
          </a:p>
        </p:txBody>
      </p:sp>
      <p:sp>
        <p:nvSpPr>
          <p:cNvPr id="16" name="Shape 169"/>
          <p:cNvSpPr/>
          <p:nvPr/>
        </p:nvSpPr>
        <p:spPr>
          <a:xfrm>
            <a:off x="4348717" y="2146144"/>
            <a:ext cx="4419224" cy="4180227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6" name="Shape 169"/>
          <p:cNvSpPr/>
          <p:nvPr/>
        </p:nvSpPr>
        <p:spPr>
          <a:xfrm>
            <a:off x="376042" y="2146145"/>
            <a:ext cx="3876982" cy="1862184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9" y="2217740"/>
            <a:ext cx="3611168" cy="17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2188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Writing Your Own Melodies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544601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You can also write your own melodies for the micro:bit to play.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7" y="3974382"/>
            <a:ext cx="7496175" cy="1685925"/>
          </a:xfrm>
          <a:prstGeom prst="rect">
            <a:avLst/>
          </a:prstGeom>
        </p:spPr>
      </p:pic>
      <p:sp>
        <p:nvSpPr>
          <p:cNvPr id="9" name="Shape 169"/>
          <p:cNvSpPr/>
          <p:nvPr/>
        </p:nvSpPr>
        <p:spPr>
          <a:xfrm>
            <a:off x="376041" y="1633503"/>
            <a:ext cx="8391900" cy="1173492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Each note has a name like C or C#, an octave (how high or low the note should be played) and a duration. For example “A1:4” refers to note A in octave 4 played for a duration of 4.</a:t>
            </a:r>
          </a:p>
        </p:txBody>
      </p:sp>
      <p:sp>
        <p:nvSpPr>
          <p:cNvPr id="12" name="Shape 169"/>
          <p:cNvSpPr/>
          <p:nvPr/>
        </p:nvSpPr>
        <p:spPr>
          <a:xfrm>
            <a:off x="376041" y="2935789"/>
            <a:ext cx="8391900" cy="83325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Notes can be placed in a list to create a melody as shown in the example below:</a:t>
            </a:r>
          </a:p>
        </p:txBody>
      </p:sp>
      <p:sp>
        <p:nvSpPr>
          <p:cNvPr id="13" name="Shape 169"/>
          <p:cNvSpPr/>
          <p:nvPr/>
        </p:nvSpPr>
        <p:spPr>
          <a:xfrm>
            <a:off x="376041" y="3897833"/>
            <a:ext cx="8391900" cy="1805006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  <p:sp>
        <p:nvSpPr>
          <p:cNvPr id="14" name="Shape 169"/>
          <p:cNvSpPr/>
          <p:nvPr/>
        </p:nvSpPr>
        <p:spPr>
          <a:xfrm>
            <a:off x="376041" y="5831633"/>
            <a:ext cx="8391900" cy="516004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Try it for yourself.</a:t>
            </a:r>
          </a:p>
        </p:txBody>
      </p:sp>
    </p:spTree>
    <p:extLst>
      <p:ext uri="{BB962C8B-B14F-4D97-AF65-F5344CB8AC3E}">
        <p14:creationId xmlns:p14="http://schemas.microsoft.com/office/powerpoint/2010/main" val="402105282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5.2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1217682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Here are the notes that make up the melody for Twinkle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Twinkle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Little Star. Create a program to play the melody on the micro:bit. Use 4 as the octave and 4 as the duration of each note. (The last note of each line should be twice as long as the others. Can you work out how to do that?)</a:t>
            </a:r>
          </a:p>
        </p:txBody>
      </p:sp>
      <p:sp>
        <p:nvSpPr>
          <p:cNvPr id="16" name="Shape 169"/>
          <p:cNvSpPr/>
          <p:nvPr/>
        </p:nvSpPr>
        <p:spPr>
          <a:xfrm>
            <a:off x="2987749" y="2360428"/>
            <a:ext cx="5780192" cy="3923414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6" name="Shape 169"/>
          <p:cNvSpPr/>
          <p:nvPr/>
        </p:nvSpPr>
        <p:spPr>
          <a:xfrm>
            <a:off x="376042" y="2360428"/>
            <a:ext cx="2420322" cy="2190307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C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C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G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G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A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A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G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F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F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E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E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D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D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C 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G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G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F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F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E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E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D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G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G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F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F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E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E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D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C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C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G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G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A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A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G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F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F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E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E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D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D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61377271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5.3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8"/>
            <a:ext cx="8391900" cy="1451597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There are only three unique sets of notes in the Twinkle </a:t>
            </a:r>
            <a:r>
              <a:rPr lang="en-GB" sz="2000" dirty="0" err="1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Twinkle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Little Star melody. Make your program more efficient by creating a separate list for each unique set of notes and playing each list when needed.</a:t>
            </a:r>
          </a:p>
        </p:txBody>
      </p:sp>
      <p:sp>
        <p:nvSpPr>
          <p:cNvPr id="16" name="Shape 169"/>
          <p:cNvSpPr/>
          <p:nvPr/>
        </p:nvSpPr>
        <p:spPr>
          <a:xfrm>
            <a:off x="3094074" y="2583712"/>
            <a:ext cx="5673867" cy="3700130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6" name="Shape 169"/>
          <p:cNvSpPr/>
          <p:nvPr/>
        </p:nvSpPr>
        <p:spPr>
          <a:xfrm>
            <a:off x="376041" y="2583712"/>
            <a:ext cx="2526647" cy="2190307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rgbClr val="00B05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C </a:t>
            </a:r>
            <a:r>
              <a:rPr lang="en-GB" sz="2000" b="1" dirty="0" err="1">
                <a:solidFill>
                  <a:srgbClr val="00B05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C</a:t>
            </a:r>
            <a:r>
              <a:rPr lang="en-GB" sz="2000" b="1" dirty="0">
                <a:solidFill>
                  <a:srgbClr val="00B05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G </a:t>
            </a:r>
            <a:r>
              <a:rPr lang="en-GB" sz="2000" b="1" dirty="0" err="1">
                <a:solidFill>
                  <a:srgbClr val="00B05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G</a:t>
            </a:r>
            <a:r>
              <a:rPr lang="en-GB" sz="2000" b="1" dirty="0">
                <a:solidFill>
                  <a:srgbClr val="00B05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A </a:t>
            </a:r>
            <a:r>
              <a:rPr lang="en-GB" sz="2000" b="1" dirty="0" err="1">
                <a:solidFill>
                  <a:srgbClr val="00B05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A</a:t>
            </a:r>
            <a:r>
              <a:rPr lang="en-GB" sz="2000" b="1" dirty="0">
                <a:solidFill>
                  <a:srgbClr val="00B05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G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rgbClr val="00B0F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F </a:t>
            </a:r>
            <a:r>
              <a:rPr lang="en-GB" sz="2000" b="1" dirty="0" err="1">
                <a:solidFill>
                  <a:srgbClr val="00B0F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F</a:t>
            </a:r>
            <a:r>
              <a:rPr lang="en-GB" sz="2000" b="1" dirty="0">
                <a:solidFill>
                  <a:srgbClr val="00B0F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E </a:t>
            </a:r>
            <a:r>
              <a:rPr lang="en-GB" sz="2000" b="1" dirty="0" err="1">
                <a:solidFill>
                  <a:srgbClr val="00B0F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E</a:t>
            </a:r>
            <a:r>
              <a:rPr lang="en-GB" sz="2000" b="1" dirty="0">
                <a:solidFill>
                  <a:srgbClr val="00B0F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D </a:t>
            </a:r>
            <a:r>
              <a:rPr lang="en-GB" sz="2000" b="1" dirty="0" err="1">
                <a:solidFill>
                  <a:srgbClr val="00B0F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D</a:t>
            </a:r>
            <a:r>
              <a:rPr lang="en-GB" sz="2000" b="1" dirty="0">
                <a:solidFill>
                  <a:srgbClr val="00B0F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C 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rgbClr val="C0000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G </a:t>
            </a:r>
            <a:r>
              <a:rPr lang="en-GB" sz="2000" b="1" dirty="0" err="1">
                <a:solidFill>
                  <a:srgbClr val="C0000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G</a:t>
            </a:r>
            <a:r>
              <a:rPr lang="en-GB" sz="2000" b="1" dirty="0">
                <a:solidFill>
                  <a:srgbClr val="C0000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F </a:t>
            </a:r>
            <a:r>
              <a:rPr lang="en-GB" sz="2000" b="1" dirty="0" err="1">
                <a:solidFill>
                  <a:srgbClr val="C0000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F</a:t>
            </a:r>
            <a:r>
              <a:rPr lang="en-GB" sz="2000" b="1" dirty="0">
                <a:solidFill>
                  <a:srgbClr val="C0000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E </a:t>
            </a:r>
            <a:r>
              <a:rPr lang="en-GB" sz="2000" b="1" dirty="0" err="1">
                <a:solidFill>
                  <a:srgbClr val="C0000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E</a:t>
            </a:r>
            <a:r>
              <a:rPr lang="en-GB" sz="2000" b="1" dirty="0">
                <a:solidFill>
                  <a:srgbClr val="C0000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D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rgbClr val="C0000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G </a:t>
            </a:r>
            <a:r>
              <a:rPr lang="en-GB" sz="2000" b="1" dirty="0" err="1">
                <a:solidFill>
                  <a:srgbClr val="C0000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G</a:t>
            </a:r>
            <a:r>
              <a:rPr lang="en-GB" sz="2000" b="1" dirty="0">
                <a:solidFill>
                  <a:srgbClr val="C0000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F </a:t>
            </a:r>
            <a:r>
              <a:rPr lang="en-GB" sz="2000" b="1" dirty="0" err="1">
                <a:solidFill>
                  <a:srgbClr val="C0000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F</a:t>
            </a:r>
            <a:r>
              <a:rPr lang="en-GB" sz="2000" b="1" dirty="0">
                <a:solidFill>
                  <a:srgbClr val="C0000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E </a:t>
            </a:r>
            <a:r>
              <a:rPr lang="en-GB" sz="2000" b="1" dirty="0" err="1">
                <a:solidFill>
                  <a:srgbClr val="C0000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E</a:t>
            </a:r>
            <a:r>
              <a:rPr lang="en-GB" sz="2000" b="1" dirty="0">
                <a:solidFill>
                  <a:srgbClr val="C0000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D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rgbClr val="00B05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C </a:t>
            </a:r>
            <a:r>
              <a:rPr lang="en-GB" sz="2000" b="1" dirty="0" err="1">
                <a:solidFill>
                  <a:srgbClr val="00B05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C</a:t>
            </a:r>
            <a:r>
              <a:rPr lang="en-GB" sz="2000" b="1" dirty="0">
                <a:solidFill>
                  <a:srgbClr val="00B05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G </a:t>
            </a:r>
            <a:r>
              <a:rPr lang="en-GB" sz="2000" b="1" dirty="0" err="1">
                <a:solidFill>
                  <a:srgbClr val="00B05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G</a:t>
            </a:r>
            <a:r>
              <a:rPr lang="en-GB" sz="2000" b="1" dirty="0">
                <a:solidFill>
                  <a:srgbClr val="00B05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A </a:t>
            </a:r>
            <a:r>
              <a:rPr lang="en-GB" sz="2000" b="1" dirty="0" err="1">
                <a:solidFill>
                  <a:srgbClr val="00B05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A</a:t>
            </a:r>
            <a:r>
              <a:rPr lang="en-GB" sz="2000" b="1" dirty="0">
                <a:solidFill>
                  <a:srgbClr val="00B05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G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rgbClr val="00B0F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F </a:t>
            </a:r>
            <a:r>
              <a:rPr lang="en-GB" sz="2000" b="1" dirty="0" err="1">
                <a:solidFill>
                  <a:srgbClr val="00B0F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F</a:t>
            </a:r>
            <a:r>
              <a:rPr lang="en-GB" sz="2000" b="1" dirty="0">
                <a:solidFill>
                  <a:srgbClr val="00B0F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E </a:t>
            </a:r>
            <a:r>
              <a:rPr lang="en-GB" sz="2000" b="1" dirty="0" err="1">
                <a:solidFill>
                  <a:srgbClr val="00B0F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E</a:t>
            </a:r>
            <a:r>
              <a:rPr lang="en-GB" sz="2000" b="1" dirty="0">
                <a:solidFill>
                  <a:srgbClr val="00B0F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D </a:t>
            </a:r>
            <a:r>
              <a:rPr lang="en-GB" sz="2000" b="1" dirty="0" err="1">
                <a:solidFill>
                  <a:srgbClr val="00B0F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D</a:t>
            </a:r>
            <a:r>
              <a:rPr lang="en-GB" sz="2000" b="1" dirty="0">
                <a:solidFill>
                  <a:srgbClr val="00B0F0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234186304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Accelerometer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794264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You can make use of the accelerometer to play random notes as the micro:bit moves.</a:t>
            </a:r>
          </a:p>
        </p:txBody>
      </p:sp>
      <p:sp>
        <p:nvSpPr>
          <p:cNvPr id="12" name="Shape 169"/>
          <p:cNvSpPr/>
          <p:nvPr/>
        </p:nvSpPr>
        <p:spPr>
          <a:xfrm>
            <a:off x="376041" y="1895002"/>
            <a:ext cx="8391900" cy="83325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This program uses the reading from the y axis as the pitch. Try it for yourself.</a:t>
            </a:r>
          </a:p>
        </p:txBody>
      </p:sp>
      <p:sp>
        <p:nvSpPr>
          <p:cNvPr id="13" name="Shape 169"/>
          <p:cNvSpPr/>
          <p:nvPr/>
        </p:nvSpPr>
        <p:spPr>
          <a:xfrm>
            <a:off x="376041" y="2868882"/>
            <a:ext cx="8391900" cy="1554262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4" y="2988413"/>
            <a:ext cx="4941688" cy="133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684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Extension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845542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Find the notes for another song on the internet and create a program to play it.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1" y="1977656"/>
            <a:ext cx="8391900" cy="4072269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</p:spTree>
    <p:extLst>
      <p:ext uri="{BB962C8B-B14F-4D97-AF65-F5344CB8AC3E}">
        <p14:creationId xmlns:p14="http://schemas.microsoft.com/office/powerpoint/2010/main" val="249927455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</TotalTime>
  <Words>519</Words>
  <Application>Microsoft Macintosh PowerPoint</Application>
  <PresentationFormat>On-screen Show (4:3)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Atkinson Hyperlegible</vt:lpstr>
      <vt:lpstr>Century Gothic</vt:lpstr>
      <vt:lpstr>Consolas</vt:lpstr>
      <vt:lpstr>PT Sans</vt:lpstr>
      <vt:lpstr>Questrial</vt:lpstr>
      <vt:lpstr>Ubuntu</vt:lpstr>
      <vt:lpstr>Custom Design</vt:lpstr>
      <vt:lpstr>Lesson 5</vt:lpstr>
      <vt:lpstr>Example</vt:lpstr>
      <vt:lpstr>Activity 5.1</vt:lpstr>
      <vt:lpstr>Writing Your Own Melodies</vt:lpstr>
      <vt:lpstr>Activity 5.2</vt:lpstr>
      <vt:lpstr>Activity 5.3</vt:lpstr>
      <vt:lpstr>Accelerometer</vt:lpstr>
      <vt:lpstr>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Alex</dc:creator>
  <cp:lastModifiedBy>Alistair Knight</cp:lastModifiedBy>
  <cp:revision>133</cp:revision>
  <dcterms:modified xsi:type="dcterms:W3CDTF">2023-01-30T00:40:47Z</dcterms:modified>
</cp:coreProperties>
</file>