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1"/>
  </p:notesMasterIdLst>
  <p:sldIdLst>
    <p:sldId id="256" r:id="rId2"/>
    <p:sldId id="366" r:id="rId3"/>
    <p:sldId id="370" r:id="rId4"/>
    <p:sldId id="369" r:id="rId5"/>
    <p:sldId id="376" r:id="rId6"/>
    <p:sldId id="377" r:id="rId7"/>
    <p:sldId id="378" r:id="rId8"/>
    <p:sldId id="379" r:id="rId9"/>
    <p:sldId id="380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6E8"/>
    <a:srgbClr val="5CB244"/>
    <a:srgbClr val="336699"/>
    <a:srgbClr val="FFCC3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7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3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99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25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2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445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7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31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</a:rPr>
              <a:t>Lesson 5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>
                <a:solidFill>
                  <a:schemeClr val="lt1"/>
                </a:solidFill>
              </a:rPr>
              <a:t>Music</a:t>
            </a:r>
            <a:endParaRPr lang="en-GB" sz="2800" dirty="0">
              <a:solidFill>
                <a:schemeClr val="lt1"/>
              </a:solidFill>
            </a:endParaRP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Music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82239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The micro:bit can generate music if it is connected to a speaker or headphones.</a:t>
            </a:r>
          </a:p>
        </p:txBody>
      </p:sp>
      <p:sp>
        <p:nvSpPr>
          <p:cNvPr id="7" name="Shape 169"/>
          <p:cNvSpPr/>
          <p:nvPr/>
        </p:nvSpPr>
        <p:spPr>
          <a:xfrm>
            <a:off x="376041" y="1896864"/>
            <a:ext cx="5365002" cy="119671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Connect your headphones to the micro:bit using crocodile clips as shown in the diagram.</a:t>
            </a:r>
          </a:p>
        </p:txBody>
      </p:sp>
      <p:pic>
        <p:nvPicPr>
          <p:cNvPr id="1026" name="Picture 2" descr="../_images/pin0-g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467" y="1896864"/>
            <a:ext cx="2937474" cy="331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cdn.1001freedownloads.com/vector/thumb/64745/headphones-connec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1685" y="5914342"/>
            <a:ext cx="2358798" cy="4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rot="10800000">
            <a:off x="7938205" y="5327766"/>
            <a:ext cx="314657" cy="892312"/>
            <a:chOff x="5964222" y="4191707"/>
            <a:chExt cx="314657" cy="892312"/>
          </a:xfrm>
        </p:grpSpPr>
        <p:sp>
          <p:nvSpPr>
            <p:cNvPr id="3" name="Flowchart: Delay 2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/>
            <p:cNvCxnSpPr>
              <a:stCxn id="3" idx="3"/>
            </p:cNvCxnSpPr>
            <p:nvPr/>
          </p:nvCxnSpPr>
          <p:spPr>
            <a:xfrm>
              <a:off x="6121550" y="4855413"/>
              <a:ext cx="0" cy="2286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8345651" y="4738887"/>
            <a:ext cx="314657" cy="1481192"/>
            <a:chOff x="5964222" y="4191707"/>
            <a:chExt cx="314657" cy="1481192"/>
          </a:xfrm>
        </p:grpSpPr>
        <p:sp>
          <p:nvSpPr>
            <p:cNvPr id="31" name="Flowchart: Delay 30"/>
            <p:cNvSpPr/>
            <p:nvPr/>
          </p:nvSpPr>
          <p:spPr>
            <a:xfrm rot="5400000">
              <a:off x="5963625" y="4540159"/>
              <a:ext cx="315851" cy="314657"/>
            </a:xfrm>
            <a:prstGeom prst="flowChartDela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/>
            <p:cNvCxnSpPr>
              <a:stCxn id="31" idx="3"/>
            </p:cNvCxnSpPr>
            <p:nvPr/>
          </p:nvCxnSpPr>
          <p:spPr>
            <a:xfrm rot="10800000" flipH="1" flipV="1">
              <a:off x="6121550" y="4855413"/>
              <a:ext cx="1" cy="8174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067659" y="4191707"/>
              <a:ext cx="107781" cy="269035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solidFill>
                <a:srgbClr val="CCCCCC"/>
              </a:solidFill>
            </a:ln>
            <a:effectLst>
              <a:outerShdw blurRad="12700" sx="108000" sy="108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5964222" y="4422322"/>
              <a:ext cx="314657" cy="254181"/>
            </a:xfrm>
            <a:prstGeom prst="round2SameRect">
              <a:avLst>
                <a:gd name="adj1" fmla="val 37224"/>
                <a:gd name="adj2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Freeform 28"/>
          <p:cNvSpPr/>
          <p:nvPr/>
        </p:nvSpPr>
        <p:spPr>
          <a:xfrm>
            <a:off x="6107837" y="4909060"/>
            <a:ext cx="1986168" cy="479631"/>
          </a:xfrm>
          <a:custGeom>
            <a:avLst/>
            <a:gdLst>
              <a:gd name="connsiteX0" fmla="*/ 1988734 w 1988734"/>
              <a:gd name="connsiteY0" fmla="*/ 427837 h 479631"/>
              <a:gd name="connsiteX1" fmla="*/ 1686251 w 1988734"/>
              <a:gd name="connsiteY1" fmla="*/ 190 h 479631"/>
              <a:gd name="connsiteX2" fmla="*/ 292052 w 1988734"/>
              <a:gd name="connsiteY2" fmla="*/ 473036 h 479631"/>
              <a:gd name="connsiteX3" fmla="*/ 0 w 1988734"/>
              <a:gd name="connsiteY3" fmla="*/ 233136 h 47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734" h="479631">
                <a:moveTo>
                  <a:pt x="1988734" y="427837"/>
                </a:moveTo>
                <a:cubicBezTo>
                  <a:pt x="1978882" y="210247"/>
                  <a:pt x="1969031" y="-7343"/>
                  <a:pt x="1686251" y="190"/>
                </a:cubicBezTo>
                <a:cubicBezTo>
                  <a:pt x="1403471" y="7723"/>
                  <a:pt x="573094" y="434212"/>
                  <a:pt x="292052" y="473036"/>
                </a:cubicBezTo>
                <a:cubicBezTo>
                  <a:pt x="11010" y="511860"/>
                  <a:pt x="5505" y="372498"/>
                  <a:pt x="0" y="2331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7334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Example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5482499" cy="76762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Here is an example program that makes the micro:bit play music. Try it for yourself: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0" y="1892479"/>
            <a:ext cx="5482499" cy="14311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7" y="2035815"/>
            <a:ext cx="3002923" cy="1220311"/>
          </a:xfrm>
          <a:prstGeom prst="rect">
            <a:avLst/>
          </a:prstGeom>
        </p:spPr>
      </p:pic>
      <p:sp>
        <p:nvSpPr>
          <p:cNvPr id="13" name="Shape 169"/>
          <p:cNvSpPr/>
          <p:nvPr/>
        </p:nvSpPr>
        <p:spPr>
          <a:xfrm>
            <a:off x="6018835" y="960108"/>
            <a:ext cx="2749106" cy="528120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music.DADADADUM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music.ENTERTAINER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music.PRELUDE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music.ODE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music.NYAN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music.RINGTONE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music.FUNK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music.BLUES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music.BIRTHDAY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music.WEDDING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music.FUNERAL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music.PUNCHLINE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music.PYTHON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music.BADDY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music.CHASE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music.BA_DING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music.WAWAWAWAA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music.JUMP_UP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music.JUMP_DOWN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music.POWER_UP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music.POWER_DOWN</a:t>
            </a:r>
          </a:p>
        </p:txBody>
      </p:sp>
      <p:sp>
        <p:nvSpPr>
          <p:cNvPr id="14" name="Shape 169"/>
          <p:cNvSpPr/>
          <p:nvPr/>
        </p:nvSpPr>
        <p:spPr>
          <a:xfrm>
            <a:off x="376039" y="5473688"/>
            <a:ext cx="5482499" cy="76762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is a list of all the built-in melodies, try some of them out.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38" y="3485382"/>
            <a:ext cx="5482499" cy="767624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WARNING: Do not put the headphones in your ears as the music will be very loud.</a:t>
            </a:r>
          </a:p>
        </p:txBody>
      </p:sp>
    </p:spTree>
    <p:extLst>
      <p:ext uri="{BB962C8B-B14F-4D97-AF65-F5344CB8AC3E}">
        <p14:creationId xmlns:p14="http://schemas.microsoft.com/office/powerpoint/2010/main" val="392290852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5.1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105826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Creature a program that makes the micro:bit play different melodies when buttons A and B are pressed. Use this program for displaying different images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4348717" y="2146144"/>
            <a:ext cx="4419224" cy="418022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2" y="2146145"/>
            <a:ext cx="3876982" cy="186218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9" y="2217740"/>
            <a:ext cx="3611168" cy="17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2188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Writing Your Own Melodies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54460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You can also write your own melodies for the micro:bit to play.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7" y="3974382"/>
            <a:ext cx="7496175" cy="1685925"/>
          </a:xfrm>
          <a:prstGeom prst="rect">
            <a:avLst/>
          </a:prstGeom>
        </p:spPr>
      </p:pic>
      <p:sp>
        <p:nvSpPr>
          <p:cNvPr id="9" name="Shape 169"/>
          <p:cNvSpPr/>
          <p:nvPr/>
        </p:nvSpPr>
        <p:spPr>
          <a:xfrm>
            <a:off x="376041" y="1633503"/>
            <a:ext cx="8391900" cy="117349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Each note has a name like C or C#, an octave (how high or low the note should be played) and a duration. For example “A1:4” refers to note A in octave 4 played for a duration of 4.</a:t>
            </a:r>
          </a:p>
        </p:txBody>
      </p:sp>
      <p:sp>
        <p:nvSpPr>
          <p:cNvPr id="12" name="Shape 169"/>
          <p:cNvSpPr/>
          <p:nvPr/>
        </p:nvSpPr>
        <p:spPr>
          <a:xfrm>
            <a:off x="376041" y="2935789"/>
            <a:ext cx="8391900" cy="83325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Notes can be placed in a list to create a melody as shown in the example below:</a:t>
            </a:r>
          </a:p>
        </p:txBody>
      </p:sp>
      <p:sp>
        <p:nvSpPr>
          <p:cNvPr id="13" name="Shape 169"/>
          <p:cNvSpPr/>
          <p:nvPr/>
        </p:nvSpPr>
        <p:spPr>
          <a:xfrm>
            <a:off x="376041" y="3897833"/>
            <a:ext cx="8391900" cy="1805006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sp>
        <p:nvSpPr>
          <p:cNvPr id="14" name="Shape 169"/>
          <p:cNvSpPr/>
          <p:nvPr/>
        </p:nvSpPr>
        <p:spPr>
          <a:xfrm>
            <a:off x="376041" y="5831633"/>
            <a:ext cx="8391900" cy="51600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Try it for yourself.</a:t>
            </a:r>
          </a:p>
        </p:txBody>
      </p:sp>
    </p:spTree>
    <p:extLst>
      <p:ext uri="{BB962C8B-B14F-4D97-AF65-F5344CB8AC3E}">
        <p14:creationId xmlns:p14="http://schemas.microsoft.com/office/powerpoint/2010/main" val="402105282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5.2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121768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Here are the notes that make up the melody for Twinkle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Twinkle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Little Star. Create a program to play the melody on the micro:bit. Use 4 as the octave and duration of each note.</a:t>
            </a:r>
          </a:p>
        </p:txBody>
      </p:sp>
      <p:sp>
        <p:nvSpPr>
          <p:cNvPr id="16" name="Shape 169"/>
          <p:cNvSpPr/>
          <p:nvPr/>
        </p:nvSpPr>
        <p:spPr>
          <a:xfrm>
            <a:off x="2987749" y="2360428"/>
            <a:ext cx="5780192" cy="392341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2" y="2360428"/>
            <a:ext cx="2420322" cy="219030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G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G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E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D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C 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F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E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F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E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G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G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E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D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61377271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5.3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145159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There are only three unique sets of notes in the Twinkle </a:t>
            </a:r>
            <a:r>
              <a:rPr lang="en-GB" sz="2000" dirty="0" err="1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Twinkle</a:t>
            </a: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Little Star melody. Make your program more efficient by creating a separate list for each unique set of notes and playing each list when needed.</a:t>
            </a:r>
          </a:p>
        </p:txBody>
      </p:sp>
      <p:sp>
        <p:nvSpPr>
          <p:cNvPr id="16" name="Shape 169"/>
          <p:cNvSpPr/>
          <p:nvPr/>
        </p:nvSpPr>
        <p:spPr>
          <a:xfrm>
            <a:off x="3094074" y="2583712"/>
            <a:ext cx="5673867" cy="3700130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1" y="2583712"/>
            <a:ext cx="2526647" cy="219030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 </a:t>
            </a:r>
            <a:r>
              <a:rPr lang="en-GB" sz="2000" b="1" dirty="0" err="1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</a:t>
            </a:r>
            <a:r>
              <a:rPr lang="en-GB" sz="2000" b="1" dirty="0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G </a:t>
            </a:r>
            <a:r>
              <a:rPr lang="en-GB" sz="2000" b="1" dirty="0" err="1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</a:t>
            </a:r>
            <a:r>
              <a:rPr lang="en-GB" sz="2000" b="1" dirty="0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A </a:t>
            </a:r>
            <a:r>
              <a:rPr lang="en-GB" sz="2000" b="1" dirty="0" err="1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A</a:t>
            </a:r>
            <a:r>
              <a:rPr lang="en-GB" sz="2000" b="1" dirty="0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G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 </a:t>
            </a:r>
            <a:r>
              <a:rPr lang="en-GB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</a:t>
            </a:r>
            <a:r>
              <a:rPr lang="en-GB" sz="2000" b="1" dirty="0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E </a:t>
            </a:r>
            <a:r>
              <a:rPr lang="en-GB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</a:t>
            </a:r>
            <a:r>
              <a:rPr lang="en-GB" sz="2000" b="1" dirty="0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D </a:t>
            </a:r>
            <a:r>
              <a:rPr lang="en-GB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</a:t>
            </a:r>
            <a:r>
              <a:rPr lang="en-GB" sz="2000" b="1" dirty="0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C 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 </a:t>
            </a:r>
            <a:r>
              <a:rPr lang="en-GB" sz="2000" b="1" dirty="0" err="1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F </a:t>
            </a:r>
            <a:r>
              <a:rPr lang="en-GB" sz="2000" b="1" dirty="0" err="1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E </a:t>
            </a:r>
            <a:r>
              <a:rPr lang="en-GB" sz="2000" b="1" dirty="0" err="1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 </a:t>
            </a:r>
            <a:r>
              <a:rPr lang="en-GB" sz="2000" b="1" dirty="0" err="1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F </a:t>
            </a:r>
            <a:r>
              <a:rPr lang="en-GB" sz="2000" b="1" dirty="0" err="1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E </a:t>
            </a:r>
            <a:r>
              <a:rPr lang="en-GB" sz="2000" b="1" dirty="0" err="1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 </a:t>
            </a:r>
            <a:r>
              <a:rPr lang="en-GB" sz="2000" b="1" dirty="0" err="1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</a:t>
            </a:r>
            <a:r>
              <a:rPr lang="en-GB" sz="2000" b="1" dirty="0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G </a:t>
            </a:r>
            <a:r>
              <a:rPr lang="en-GB" sz="2000" b="1" dirty="0" err="1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G</a:t>
            </a:r>
            <a:r>
              <a:rPr lang="en-GB" sz="2000" b="1" dirty="0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A </a:t>
            </a:r>
            <a:r>
              <a:rPr lang="en-GB" sz="2000" b="1" dirty="0" err="1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A</a:t>
            </a:r>
            <a:r>
              <a:rPr lang="en-GB" sz="2000" b="1" dirty="0">
                <a:solidFill>
                  <a:srgbClr val="00B05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G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 </a:t>
            </a:r>
            <a:r>
              <a:rPr lang="en-GB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</a:t>
            </a:r>
            <a:r>
              <a:rPr lang="en-GB" sz="2000" b="1" dirty="0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E </a:t>
            </a:r>
            <a:r>
              <a:rPr lang="en-GB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</a:t>
            </a:r>
            <a:r>
              <a:rPr lang="en-GB" sz="2000" b="1" dirty="0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D </a:t>
            </a:r>
            <a:r>
              <a:rPr lang="en-GB" sz="2000" b="1" dirty="0" err="1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</a:t>
            </a:r>
            <a:r>
              <a:rPr lang="en-GB" sz="2000" b="1" dirty="0">
                <a:solidFill>
                  <a:srgbClr val="00B0F0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23418630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Accelerometer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79426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You can make use of the accelerometer to play random notes as the micro:bit moves.</a:t>
            </a:r>
          </a:p>
        </p:txBody>
      </p:sp>
      <p:sp>
        <p:nvSpPr>
          <p:cNvPr id="12" name="Shape 169"/>
          <p:cNvSpPr/>
          <p:nvPr/>
        </p:nvSpPr>
        <p:spPr>
          <a:xfrm>
            <a:off x="376041" y="1895002"/>
            <a:ext cx="8391900" cy="83325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program uses the reading from the y axis as the pitch. Try it for yourself.</a:t>
            </a:r>
          </a:p>
        </p:txBody>
      </p:sp>
      <p:sp>
        <p:nvSpPr>
          <p:cNvPr id="13" name="Shape 169"/>
          <p:cNvSpPr/>
          <p:nvPr/>
        </p:nvSpPr>
        <p:spPr>
          <a:xfrm>
            <a:off x="376041" y="2868882"/>
            <a:ext cx="8391900" cy="155426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4" y="2988413"/>
            <a:ext cx="4941688" cy="13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684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Extension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4554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Find the notes for another song on the internet and create a program to play it.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1977656"/>
            <a:ext cx="8391900" cy="407226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249927455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474</Words>
  <Application>Microsoft Office PowerPoint</Application>
  <PresentationFormat>On-screen Show (4:3)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PT Sans</vt:lpstr>
      <vt:lpstr>Questrial</vt:lpstr>
      <vt:lpstr>Ubuntu</vt:lpstr>
      <vt:lpstr>Custom Design</vt:lpstr>
      <vt:lpstr>Lesson 5</vt:lpstr>
      <vt:lpstr>Music</vt:lpstr>
      <vt:lpstr>Example</vt:lpstr>
      <vt:lpstr>Activity 5.1</vt:lpstr>
      <vt:lpstr>Writing Your Own Melodies</vt:lpstr>
      <vt:lpstr>Activity 5.2</vt:lpstr>
      <vt:lpstr>Activity 5.3</vt:lpstr>
      <vt:lpstr>Accelerometer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Alex Hadwen-Bennett</cp:lastModifiedBy>
  <cp:revision>132</cp:revision>
  <dcterms:modified xsi:type="dcterms:W3CDTF">2016-06-06T13:56:21Z</dcterms:modified>
</cp:coreProperties>
</file>