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3"/>
  </p:notesMasterIdLst>
  <p:sldIdLst>
    <p:sldId id="256" r:id="rId2"/>
    <p:sldId id="366" r:id="rId3"/>
    <p:sldId id="370" r:id="rId4"/>
    <p:sldId id="369" r:id="rId5"/>
    <p:sldId id="376" r:id="rId6"/>
    <p:sldId id="377" r:id="rId7"/>
    <p:sldId id="379" r:id="rId8"/>
    <p:sldId id="381" r:id="rId9"/>
    <p:sldId id="382" r:id="rId10"/>
    <p:sldId id="383" r:id="rId11"/>
    <p:sldId id="38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244"/>
    <a:srgbClr val="62C6E8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4" autoAdjust="0"/>
    <p:restoredTop sz="94660"/>
  </p:normalViewPr>
  <p:slideViewPr>
    <p:cSldViewPr snapToGrid="0">
      <p:cViewPr>
        <p:scale>
          <a:sx n="106" d="100"/>
          <a:sy n="106" d="100"/>
        </p:scale>
        <p:origin x="17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3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55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7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3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99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2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7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87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6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</a:rPr>
              <a:t>Lesson 6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 dirty="0">
                <a:solidFill>
                  <a:schemeClr val="lt1"/>
                </a:solidFill>
              </a:rPr>
              <a:t>Networking</a:t>
            </a: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6.4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3525399" cy="185047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Update your protocol program as shown on the previous slide. Comment the code to explain what each part does.</a:t>
            </a:r>
          </a:p>
        </p:txBody>
      </p:sp>
      <p:sp>
        <p:nvSpPr>
          <p:cNvPr id="16" name="Shape 169"/>
          <p:cNvSpPr/>
          <p:nvPr/>
        </p:nvSpPr>
        <p:spPr>
          <a:xfrm>
            <a:off x="4014651" y="983259"/>
            <a:ext cx="4744582" cy="522595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17911524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Extension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3525399" cy="212208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Improve your protocol program to make it play one sound when a 0 is received and another sound when a 1 is received.</a:t>
            </a:r>
          </a:p>
        </p:txBody>
      </p:sp>
      <p:sp>
        <p:nvSpPr>
          <p:cNvPr id="16" name="Shape 169"/>
          <p:cNvSpPr/>
          <p:nvPr/>
        </p:nvSpPr>
        <p:spPr>
          <a:xfrm>
            <a:off x="4014651" y="983259"/>
            <a:ext cx="4744582" cy="522595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308211273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Networking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106747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Digital devices can be networked together to exchange data. You are going to create a very simple network using two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.</a:t>
            </a:r>
          </a:p>
        </p:txBody>
      </p:sp>
      <p:pic>
        <p:nvPicPr>
          <p:cNvPr id="2" name="Picture 2" descr="../_images/blue-microb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36" y="2151479"/>
            <a:ext cx="2603849" cy="21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../_images/blue-microb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51" y="2151479"/>
            <a:ext cx="2603849" cy="21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5882548" y="4175102"/>
            <a:ext cx="261458" cy="741449"/>
            <a:chOff x="5964222" y="4191707"/>
            <a:chExt cx="314657" cy="892312"/>
          </a:xfrm>
        </p:grpSpPr>
        <p:sp>
          <p:nvSpPr>
            <p:cNvPr id="22" name="Flowchart: Delay 21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15303" y="4175102"/>
            <a:ext cx="261458" cy="741449"/>
            <a:chOff x="5964222" y="4191707"/>
            <a:chExt cx="314657" cy="892312"/>
          </a:xfrm>
        </p:grpSpPr>
        <p:sp>
          <p:nvSpPr>
            <p:cNvPr id="27" name="Flowchart: Delay 26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 Same Side Corner Rectangle 35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50425" y="4171586"/>
            <a:ext cx="261458" cy="741449"/>
            <a:chOff x="5964222" y="4191707"/>
            <a:chExt cx="314657" cy="892312"/>
          </a:xfrm>
        </p:grpSpPr>
        <p:sp>
          <p:nvSpPr>
            <p:cNvPr id="38" name="Flowchart: Delay 37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/>
            <p:cNvCxnSpPr>
              <a:stCxn id="38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80782" y="4171586"/>
            <a:ext cx="261458" cy="741449"/>
            <a:chOff x="5964222" y="4191707"/>
            <a:chExt cx="314657" cy="892312"/>
          </a:xfrm>
        </p:grpSpPr>
        <p:sp>
          <p:nvSpPr>
            <p:cNvPr id="43" name="Flowchart: Delay 42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 Same Side Corner Rectangle 45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Freeform 47"/>
          <p:cNvSpPr/>
          <p:nvPr/>
        </p:nvSpPr>
        <p:spPr>
          <a:xfrm>
            <a:off x="3111510" y="4878468"/>
            <a:ext cx="2334523" cy="519738"/>
          </a:xfrm>
          <a:custGeom>
            <a:avLst/>
            <a:gdLst>
              <a:gd name="connsiteX0" fmla="*/ 2062 w 3468821"/>
              <a:gd name="connsiteY0" fmla="*/ 0 h 625489"/>
              <a:gd name="connsiteX1" fmla="*/ 315722 w 3468821"/>
              <a:gd name="connsiteY1" fmla="*/ 579475 h 625489"/>
              <a:gd name="connsiteX2" fmla="*/ 1969085 w 3468821"/>
              <a:gd name="connsiteY2" fmla="*/ 584791 h 625489"/>
              <a:gd name="connsiteX3" fmla="*/ 3223727 w 3468821"/>
              <a:gd name="connsiteY3" fmla="*/ 547577 h 625489"/>
              <a:gd name="connsiteX4" fmla="*/ 3468276 w 3468821"/>
              <a:gd name="connsiteY4" fmla="*/ 5317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821" h="625489">
                <a:moveTo>
                  <a:pt x="2062" y="0"/>
                </a:moveTo>
                <a:cubicBezTo>
                  <a:pt x="-5027" y="241005"/>
                  <a:pt x="-12115" y="482010"/>
                  <a:pt x="315722" y="579475"/>
                </a:cubicBezTo>
                <a:cubicBezTo>
                  <a:pt x="643559" y="676940"/>
                  <a:pt x="1484418" y="590107"/>
                  <a:pt x="1969085" y="584791"/>
                </a:cubicBezTo>
                <a:cubicBezTo>
                  <a:pt x="2453752" y="579475"/>
                  <a:pt x="2973862" y="644156"/>
                  <a:pt x="3223727" y="547577"/>
                </a:cubicBezTo>
                <a:cubicBezTo>
                  <a:pt x="3473592" y="450998"/>
                  <a:pt x="3470934" y="228157"/>
                  <a:pt x="3468276" y="531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/>
          <p:cNvSpPr/>
          <p:nvPr/>
        </p:nvSpPr>
        <p:spPr>
          <a:xfrm>
            <a:off x="2581154" y="4805344"/>
            <a:ext cx="3432355" cy="519738"/>
          </a:xfrm>
          <a:custGeom>
            <a:avLst/>
            <a:gdLst>
              <a:gd name="connsiteX0" fmla="*/ 2062 w 3468821"/>
              <a:gd name="connsiteY0" fmla="*/ 0 h 625489"/>
              <a:gd name="connsiteX1" fmla="*/ 315722 w 3468821"/>
              <a:gd name="connsiteY1" fmla="*/ 579475 h 625489"/>
              <a:gd name="connsiteX2" fmla="*/ 1969085 w 3468821"/>
              <a:gd name="connsiteY2" fmla="*/ 584791 h 625489"/>
              <a:gd name="connsiteX3" fmla="*/ 3223727 w 3468821"/>
              <a:gd name="connsiteY3" fmla="*/ 547577 h 625489"/>
              <a:gd name="connsiteX4" fmla="*/ 3468276 w 3468821"/>
              <a:gd name="connsiteY4" fmla="*/ 5317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821" h="625489">
                <a:moveTo>
                  <a:pt x="2062" y="0"/>
                </a:moveTo>
                <a:cubicBezTo>
                  <a:pt x="-5027" y="241005"/>
                  <a:pt x="-12115" y="482010"/>
                  <a:pt x="315722" y="579475"/>
                </a:cubicBezTo>
                <a:cubicBezTo>
                  <a:pt x="643559" y="676940"/>
                  <a:pt x="1484418" y="590107"/>
                  <a:pt x="1969085" y="584791"/>
                </a:cubicBezTo>
                <a:cubicBezTo>
                  <a:pt x="2453752" y="579475"/>
                  <a:pt x="2973862" y="644156"/>
                  <a:pt x="3223727" y="547577"/>
                </a:cubicBezTo>
                <a:cubicBezTo>
                  <a:pt x="3473592" y="450998"/>
                  <a:pt x="3470934" y="228157"/>
                  <a:pt x="3468276" y="53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hape 169"/>
          <p:cNvSpPr/>
          <p:nvPr/>
        </p:nvSpPr>
        <p:spPr>
          <a:xfrm>
            <a:off x="376041" y="5625616"/>
            <a:ext cx="8391900" cy="53033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Connect the two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with crocodile clips as shown.</a:t>
            </a:r>
          </a:p>
        </p:txBody>
      </p:sp>
    </p:spTree>
    <p:extLst>
      <p:ext uri="{BB962C8B-B14F-4D97-AF65-F5344CB8AC3E}">
        <p14:creationId xmlns:p14="http://schemas.microsoft.com/office/powerpoint/2010/main" val="14177334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Protocols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7"/>
            <a:ext cx="8391900" cy="119091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Devices need to follow a set of rules to communicate over a network, each device on the same network must follow the same set of rules. This set of rules is known as a protocol.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39" y="2275530"/>
            <a:ext cx="8391902" cy="52863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Here is the protocol we are going to use on our micro:bit network:</a:t>
            </a:r>
          </a:p>
        </p:txBody>
      </p:sp>
      <p:sp>
        <p:nvSpPr>
          <p:cNvPr id="9" name="Shape 169"/>
          <p:cNvSpPr/>
          <p:nvPr/>
        </p:nvSpPr>
        <p:spPr>
          <a:xfrm>
            <a:off x="376039" y="2928674"/>
            <a:ext cx="8391902" cy="146731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Transmit a 0 by sending a signal through pin 1 for 200 milliseconds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Transmit a 1 by sending a signal through pin 1 for 400 milliseconds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If a signal is detected on pin 1 for 200 milliseconds interpret it as a 0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5CB244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If a signal is detected on pin 1 for 400 milliseconds interpret it as a 1</a:t>
            </a:r>
          </a:p>
        </p:txBody>
      </p:sp>
    </p:spTree>
    <p:extLst>
      <p:ext uri="{BB962C8B-B14F-4D97-AF65-F5344CB8AC3E}">
        <p14:creationId xmlns:p14="http://schemas.microsoft.com/office/powerpoint/2010/main" val="392290852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6.1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83683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Below is a list of common protocols, use internet research to help you to complete the table.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09907"/>
              </p:ext>
            </p:extLst>
          </p:nvPr>
        </p:nvGraphicFramePr>
        <p:xfrm>
          <a:off x="376041" y="1954349"/>
          <a:ext cx="8391900" cy="259588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1774976">
                  <a:extLst>
                    <a:ext uri="{9D8B030D-6E8A-4147-A177-3AD203B41FA5}">
                      <a16:colId xmlns:a16="http://schemas.microsoft.com/office/drawing/2014/main" val="3842209894"/>
                    </a:ext>
                  </a:extLst>
                </a:gridCol>
                <a:gridCol w="6616924">
                  <a:extLst>
                    <a:ext uri="{9D8B030D-6E8A-4147-A177-3AD203B41FA5}">
                      <a16:colId xmlns:a16="http://schemas.microsoft.com/office/drawing/2014/main" val="317580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Protocol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9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TCP/IP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2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HTTP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1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HTTPS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2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SMTP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POP3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5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FTP</a:t>
                      </a: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4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218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Writing the Protocol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5180028" cy="11386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program creates the protocol that will allow the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to communicate.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41" y="5275029"/>
            <a:ext cx="5180028" cy="784717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Note: this program works best if both </a:t>
            </a:r>
            <a:r>
              <a:rPr lang="en-GB" sz="2000" dirty="0" err="1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are plugged into a USB port.</a:t>
            </a:r>
          </a:p>
        </p:txBody>
      </p:sp>
      <p:sp>
        <p:nvSpPr>
          <p:cNvPr id="10" name="Shape 169"/>
          <p:cNvSpPr/>
          <p:nvPr/>
        </p:nvSpPr>
        <p:spPr>
          <a:xfrm>
            <a:off x="376041" y="2222375"/>
            <a:ext cx="5180028" cy="142617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If button A is pressed a signal will be sent through pin 1 for 200 milliseconds and the other micro:bit will display a 0 on the screen.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3772154"/>
            <a:ext cx="5180028" cy="137926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If button B is pressed a signal will be sent through pin 2 for 400 milliseconds and the other micro:bit will display a 1 on the screen.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56" y="960108"/>
            <a:ext cx="3001152" cy="54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28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6.2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3525399" cy="219537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Implement the protocol program shown on the previous slide and test it. Comment the code explaining what each part does.</a:t>
            </a:r>
          </a:p>
        </p:txBody>
      </p:sp>
      <p:sp>
        <p:nvSpPr>
          <p:cNvPr id="16" name="Shape 169"/>
          <p:cNvSpPr/>
          <p:nvPr/>
        </p:nvSpPr>
        <p:spPr>
          <a:xfrm>
            <a:off x="4014651" y="983259"/>
            <a:ext cx="4744582" cy="522595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26137727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Representing Characters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79426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We can now send sequences of binary digits between our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micro:bits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but how can we turn these into characters?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1895001"/>
            <a:ext cx="8391900" cy="109341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Computers use coding systems to represent characters using binary numbers, one of these systems is ASCII (American Standard Code for Information Interchange).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87081"/>
              </p:ext>
            </p:extLst>
          </p:nvPr>
        </p:nvGraphicFramePr>
        <p:xfrm>
          <a:off x="4892625" y="3129041"/>
          <a:ext cx="3875316" cy="2897505"/>
        </p:xfrm>
        <a:graphic>
          <a:graphicData uri="http://schemas.openxmlformats.org/drawingml/2006/table">
            <a:tbl>
              <a:tblPr>
                <a:tableStyleId>{2F509225-CD33-4A39-B639-C469C047CB42}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71032364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09952702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37973547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8412272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99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91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63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6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30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58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50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19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4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303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71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1001011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1011001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5CB244"/>
                          </a:solidFill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B2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19232"/>
                  </a:ext>
                </a:extLst>
              </a:tr>
            </a:tbl>
          </a:graphicData>
        </a:graphic>
      </p:graphicFrame>
      <p:sp>
        <p:nvSpPr>
          <p:cNvPr id="8" name="Shape 169"/>
          <p:cNvSpPr/>
          <p:nvPr/>
        </p:nvSpPr>
        <p:spPr>
          <a:xfrm>
            <a:off x="376041" y="3129041"/>
            <a:ext cx="4344005" cy="109341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table shows some of the binary codes used to represent characters using ASCII.</a:t>
            </a:r>
          </a:p>
        </p:txBody>
      </p:sp>
    </p:spTree>
    <p:extLst>
      <p:ext uri="{BB962C8B-B14F-4D97-AF65-F5344CB8AC3E}">
        <p14:creationId xmlns:p14="http://schemas.microsoft.com/office/powerpoint/2010/main" val="18131684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6.3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83683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Write a short message, convert it into ASCII codes and send it to your learning partner using your micro:bit network.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56515"/>
              </p:ext>
            </p:extLst>
          </p:nvPr>
        </p:nvGraphicFramePr>
        <p:xfrm>
          <a:off x="376041" y="1954349"/>
          <a:ext cx="8391900" cy="407924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1774976">
                  <a:extLst>
                    <a:ext uri="{9D8B030D-6E8A-4147-A177-3AD203B41FA5}">
                      <a16:colId xmlns:a16="http://schemas.microsoft.com/office/drawing/2014/main" val="3842209894"/>
                    </a:ext>
                  </a:extLst>
                </a:gridCol>
                <a:gridCol w="6616924">
                  <a:extLst>
                    <a:ext uri="{9D8B030D-6E8A-4147-A177-3AD203B41FA5}">
                      <a16:colId xmlns:a16="http://schemas.microsoft.com/office/drawing/2014/main" val="317580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Character</a:t>
                      </a:r>
                      <a:r>
                        <a:rPr lang="en-GB" sz="1600" b="1" baseline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Code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C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9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2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1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2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5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4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23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8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C6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54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5729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Automatic Conversion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5180028" cy="11386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We can change the program so that it automatically converts the binary code into a character.</a:t>
            </a:r>
          </a:p>
        </p:txBody>
      </p:sp>
      <p:sp>
        <p:nvSpPr>
          <p:cNvPr id="10" name="Shape 169"/>
          <p:cNvSpPr/>
          <p:nvPr/>
        </p:nvSpPr>
        <p:spPr>
          <a:xfrm>
            <a:off x="376041" y="2222376"/>
            <a:ext cx="5180028" cy="121794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Each time the micro:bit receives 1 bit it adds it to the character variable until there are 7 bits.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3563928"/>
            <a:ext cx="5180028" cy="1152927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When there are 7 bits they will be converted into a character and displayed.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03" y="744731"/>
            <a:ext cx="3171661" cy="568088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703683" y="1023043"/>
            <a:ext cx="1113576" cy="2353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260470" y="4561439"/>
            <a:ext cx="2548551" cy="10426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018736" y="5730844"/>
            <a:ext cx="3044848" cy="6947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hape 169"/>
          <p:cNvSpPr/>
          <p:nvPr/>
        </p:nvSpPr>
        <p:spPr>
          <a:xfrm>
            <a:off x="376041" y="4840465"/>
            <a:ext cx="5180028" cy="890379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Update your program, the code you need to change/add is highlighted.</a:t>
            </a:r>
          </a:p>
        </p:txBody>
      </p:sp>
    </p:spTree>
    <p:extLst>
      <p:ext uri="{BB962C8B-B14F-4D97-AF65-F5344CB8AC3E}">
        <p14:creationId xmlns:p14="http://schemas.microsoft.com/office/powerpoint/2010/main" val="93630194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569</Words>
  <Application>Microsoft Office PowerPoint</Application>
  <PresentationFormat>On-screen Show (4:3)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PT Sans</vt:lpstr>
      <vt:lpstr>Questrial</vt:lpstr>
      <vt:lpstr>Ubuntu</vt:lpstr>
      <vt:lpstr>Custom Design</vt:lpstr>
      <vt:lpstr>Lesson 6</vt:lpstr>
      <vt:lpstr>Networking</vt:lpstr>
      <vt:lpstr>Protocols</vt:lpstr>
      <vt:lpstr>Activity 6.1</vt:lpstr>
      <vt:lpstr>Writing the Protocol</vt:lpstr>
      <vt:lpstr>Activity 6.2</vt:lpstr>
      <vt:lpstr>Representing Characters</vt:lpstr>
      <vt:lpstr>Activity 6.3</vt:lpstr>
      <vt:lpstr>Automatic Conversion</vt:lpstr>
      <vt:lpstr>Activity 6.4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Alex Hadwen-Bennett</cp:lastModifiedBy>
  <cp:revision>147</cp:revision>
  <dcterms:modified xsi:type="dcterms:W3CDTF">2016-06-06T13:47:40Z</dcterms:modified>
</cp:coreProperties>
</file>