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9F38D-5CE0-44AD-824C-60F74050BA96}" type="datetimeFigureOut">
              <a:rPr lang="en-GB" smtClean="0"/>
              <a:t>03/10/2020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032E8-4EEA-4422-A4BA-6C5F8A2EA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87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Highest</a:t>
            </a:r>
            <a:r>
              <a:rPr lang="pt-PT" dirty="0"/>
              <a:t> </a:t>
            </a:r>
            <a:r>
              <a:rPr lang="pt-PT" dirty="0" err="1"/>
              <a:t>point</a:t>
            </a:r>
            <a:r>
              <a:rPr lang="pt-PT" dirty="0"/>
              <a:t>: </a:t>
            </a:r>
            <a:r>
              <a:rPr lang="pt-PT" dirty="0" err="1"/>
              <a:t>Between</a:t>
            </a:r>
            <a:r>
              <a:rPr lang="pt-PT" dirty="0"/>
              <a:t> 0 </a:t>
            </a:r>
            <a:r>
              <a:rPr lang="pt-PT" dirty="0" err="1"/>
              <a:t>and</a:t>
            </a:r>
            <a:r>
              <a:rPr lang="pt-PT" dirty="0"/>
              <a:t> 9 </a:t>
            </a:r>
            <a:r>
              <a:rPr lang="pt-PT" dirty="0" err="1"/>
              <a:t>bikes</a:t>
            </a:r>
            <a:r>
              <a:rPr lang="pt-PT" dirty="0"/>
              <a:t>. </a:t>
            </a:r>
          </a:p>
          <a:p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group</a:t>
            </a:r>
            <a:r>
              <a:rPr lang="pt-PT" dirty="0"/>
              <a:t> </a:t>
            </a:r>
            <a:r>
              <a:rPr lang="pt-PT" dirty="0" err="1"/>
              <a:t>accounts</a:t>
            </a:r>
            <a:r>
              <a:rPr lang="pt-PT" dirty="0"/>
              <a:t> for 1825 data </a:t>
            </a:r>
            <a:r>
              <a:rPr lang="pt-PT" dirty="0" err="1"/>
              <a:t>points</a:t>
            </a:r>
            <a:r>
              <a:rPr lang="pt-PT" dirty="0"/>
              <a:t>.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means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,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majority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hours</a:t>
            </a:r>
            <a:r>
              <a:rPr lang="pt-PT" dirty="0"/>
              <a:t> </a:t>
            </a:r>
            <a:r>
              <a:rPr lang="pt-PT" dirty="0" err="1"/>
              <a:t>between</a:t>
            </a:r>
            <a:r>
              <a:rPr lang="pt-PT" dirty="0"/>
              <a:t> 2011 </a:t>
            </a:r>
            <a:r>
              <a:rPr lang="pt-PT" dirty="0" err="1"/>
              <a:t>and</a:t>
            </a:r>
            <a:r>
              <a:rPr lang="pt-PT" dirty="0"/>
              <a:t> 2012,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had</a:t>
            </a:r>
            <a:r>
              <a:rPr lang="pt-PT" dirty="0"/>
              <a:t> </a:t>
            </a:r>
            <a:r>
              <a:rPr lang="pt-PT" dirty="0" err="1"/>
              <a:t>between</a:t>
            </a:r>
            <a:r>
              <a:rPr lang="pt-PT" dirty="0"/>
              <a:t> 0 </a:t>
            </a:r>
            <a:r>
              <a:rPr lang="pt-PT" dirty="0" err="1"/>
              <a:t>and</a:t>
            </a:r>
            <a:r>
              <a:rPr lang="pt-PT" dirty="0"/>
              <a:t> 9 </a:t>
            </a:r>
            <a:r>
              <a:rPr lang="pt-PT" dirty="0" err="1"/>
              <a:t>bikes</a:t>
            </a:r>
            <a:r>
              <a:rPr lang="pt-PT" dirty="0"/>
              <a:t> </a:t>
            </a:r>
            <a:r>
              <a:rPr lang="pt-PT" dirty="0" err="1"/>
              <a:t>being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032E8-4EEA-4422-A4BA-6C5F8A2EA13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776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032E8-4EEA-4422-A4BA-6C5F8A2EA13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823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032E8-4EEA-4422-A4BA-6C5F8A2EA13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463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032E8-4EEA-4422-A4BA-6C5F8A2EA13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Saturday, October 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Saturday, October 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6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Saturday, October 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8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Saturday, October 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8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Saturday, October 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2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Saturday, October 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7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Saturday, October 3,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3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Saturday, October 3,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7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Saturday, October 3,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7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Saturday, October 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8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Saturday, October 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Saturday, October 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0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28" r:id="rId4"/>
    <p:sldLayoutId id="2147483729" r:id="rId5"/>
    <p:sldLayoutId id="2147483734" r:id="rId6"/>
    <p:sldLayoutId id="2147483730" r:id="rId7"/>
    <p:sldLayoutId id="2147483731" r:id="rId8"/>
    <p:sldLayoutId id="2147483732" r:id="rId9"/>
    <p:sldLayoutId id="2147483733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chr.dc.gov/page/holiday-schedu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E6141628-04B7-4D12-999F-F049AFC5AB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26" b="33287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F63A5-730A-4708-B7A3-369C70295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pPr algn="l"/>
            <a:r>
              <a:rPr lang="pt-PT" sz="3600" dirty="0" err="1">
                <a:solidFill>
                  <a:schemeClr val="bg1"/>
                </a:solidFill>
              </a:rPr>
              <a:t>Regression</a:t>
            </a:r>
            <a:r>
              <a:rPr lang="pt-PT" sz="3600" dirty="0">
                <a:solidFill>
                  <a:schemeClr val="bg1"/>
                </a:solidFill>
              </a:rPr>
              <a:t> </a:t>
            </a:r>
            <a:r>
              <a:rPr lang="pt-PT" sz="3600" dirty="0" err="1">
                <a:solidFill>
                  <a:schemeClr val="bg1"/>
                </a:solidFill>
              </a:rPr>
              <a:t>Modelling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F1552-B36E-46C6-AD05-DF46204CC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/>
          <a:p>
            <a:pPr algn="l"/>
            <a:r>
              <a:rPr lang="pt-PT" sz="1200" dirty="0" err="1">
                <a:solidFill>
                  <a:schemeClr val="bg1"/>
                </a:solidFill>
              </a:rPr>
              <a:t>Bike</a:t>
            </a:r>
            <a:r>
              <a:rPr lang="pt-PT" sz="1200" dirty="0">
                <a:solidFill>
                  <a:schemeClr val="bg1"/>
                </a:solidFill>
              </a:rPr>
              <a:t> </a:t>
            </a:r>
            <a:r>
              <a:rPr lang="pt-PT" sz="1200" dirty="0" err="1">
                <a:solidFill>
                  <a:schemeClr val="bg1"/>
                </a:solidFill>
              </a:rPr>
              <a:t>Sharing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0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AE90B-605D-4660-82A9-5AADD692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pt-PT" sz="3200">
                <a:solidFill>
                  <a:schemeClr val="bg1"/>
                </a:solidFill>
              </a:rPr>
              <a:t>Context</a:t>
            </a:r>
            <a:endParaRPr lang="en-GB" sz="32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6787B-4290-4D6F-BDAD-A8CC36939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028699"/>
            <a:ext cx="9448799" cy="3600451"/>
          </a:xfrm>
        </p:spPr>
        <p:txBody>
          <a:bodyPr>
            <a:normAutofit/>
          </a:bodyPr>
          <a:lstStyle/>
          <a:p>
            <a:endParaRPr lang="pt-PT" sz="1800"/>
          </a:p>
          <a:p>
            <a:r>
              <a:rPr lang="pt-PT" sz="1800"/>
              <a:t>Dataset about bike sharing in Washington D.C</a:t>
            </a:r>
          </a:p>
          <a:p>
            <a:endParaRPr lang="pt-PT" sz="1800"/>
          </a:p>
          <a:p>
            <a:r>
              <a:rPr lang="pt-PT" sz="1800"/>
              <a:t>Contains an hourly bike count for each day between January 2011 and January 2012</a:t>
            </a:r>
          </a:p>
          <a:p>
            <a:endParaRPr lang="pt-PT" sz="1800"/>
          </a:p>
          <a:p>
            <a:r>
              <a:rPr lang="pt-PT" sz="1800"/>
              <a:t>17.379 rows</a:t>
            </a:r>
          </a:p>
          <a:p>
            <a:endParaRPr lang="pt-PT" sz="1800"/>
          </a:p>
          <a:p>
            <a:r>
              <a:rPr lang="pt-PT" sz="1800"/>
              <a:t>17 columns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80785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F198-249D-406E-A914-6BA7235E1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pt-PT" sz="3200">
                <a:solidFill>
                  <a:schemeClr val="bg1"/>
                </a:solidFill>
              </a:rPr>
              <a:t>Column analysis</a:t>
            </a:r>
            <a:endParaRPr lang="en-GB" sz="320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ABAC70-D372-452F-95BA-7391ED036E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114" y="214605"/>
            <a:ext cx="10880521" cy="4960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317400" tIns="158700" rIns="317400" bIns="158700" numCol="2" spcCol="540000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</a:endParaRPr>
          </a:p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</a:rPr>
              <a:t>instant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: record index </a:t>
            </a:r>
          </a:p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</a:rPr>
              <a:t>dteday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: date </a:t>
            </a:r>
          </a:p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</a:rPr>
              <a:t>season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: season (1:Winter, 2:Spring, 3:Summer, 4:Autumn)</a:t>
            </a:r>
          </a:p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</a:rPr>
              <a:t>yr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: year (0: 2011, 1:2012)</a:t>
            </a:r>
          </a:p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</a:rPr>
              <a:t>mnth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: month ( 1 to 12)</a:t>
            </a:r>
          </a:p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</a:rPr>
              <a:t>hr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: hour (0 to 23)</a:t>
            </a:r>
          </a:p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</a:rPr>
              <a:t>holiday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: weather day is holiday or not (extracted from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hlinkClick r:id="rId2"/>
              </a:rPr>
              <a:t>http://dchr.dc.gov/page/holiday-schedule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</a:p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</a:rPr>
              <a:t>weekday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: day of the week</a:t>
            </a:r>
          </a:p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</a:rPr>
              <a:t>workingday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: if day is neither weekend nor holiday is 1, otherwise is 0</a:t>
            </a:r>
          </a:p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</a:rPr>
              <a:t>weathersit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: </a:t>
            </a:r>
          </a:p>
          <a:p>
            <a:pPr marL="800100" lvl="1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Clear, Few clouds, Partly cloudy, Partly cloudy</a:t>
            </a:r>
          </a:p>
          <a:p>
            <a:pPr marL="800100" lvl="1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Mist + Cloudy, Mist + Broken clouds, Mist + Few clouds, Mist</a:t>
            </a:r>
          </a:p>
          <a:p>
            <a:pPr marL="800100" lvl="1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Light Snow, Light Rain + Thunderstorm + Scattered clouds, Light Rain + Scattered clouds</a:t>
            </a:r>
          </a:p>
          <a:p>
            <a:pPr marL="800100" lvl="1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Heavy Rain + Ice Pallets + Thunderstorm + Mist, Snow + Fog </a:t>
            </a:r>
          </a:p>
          <a:p>
            <a:pPr marL="800100" lvl="1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</a:rPr>
              <a:t>temp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: Normalized temperature in Celsius. The values are divided to 41 (max)</a:t>
            </a: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</a:rPr>
              <a:t>atemp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: Normalized feeling temperature in Celsius. The values are divided to 50 (max)</a:t>
            </a: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</a:rPr>
              <a:t>hum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: Normalized humidity. The values are divided to 100 (max)</a:t>
            </a: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</a:rPr>
              <a:t>windspeed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: Normalized wind speed. The values are divided to 67 (max)</a:t>
            </a: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</a:rPr>
              <a:t>casual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: count of casual users</a:t>
            </a: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</a:rPr>
              <a:t>registered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: count of registered users</a:t>
            </a: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</a:rPr>
              <a:t>cnt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: count of total rental bikes including both casual and registered </a:t>
            </a:r>
          </a:p>
        </p:txBody>
      </p:sp>
    </p:spTree>
    <p:extLst>
      <p:ext uri="{BB962C8B-B14F-4D97-AF65-F5344CB8AC3E}">
        <p14:creationId xmlns:p14="http://schemas.microsoft.com/office/powerpoint/2010/main" val="219806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7C327-8DAB-49D1-9F74-958EA8DDB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Visualizing the data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69AE9F12-AA73-4A43-815A-6F010AF0B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6" r="6435" b="3045"/>
          <a:stretch/>
        </p:blipFill>
        <p:spPr>
          <a:xfrm>
            <a:off x="2163513" y="230642"/>
            <a:ext cx="7864974" cy="485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6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7C327-8DAB-49D1-9F74-958EA8DDB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 dirty="0">
                <a:solidFill>
                  <a:schemeClr val="bg1"/>
                </a:solidFill>
              </a:rPr>
              <a:t>Visualizing the data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20288A68-ED99-4F6C-A18A-BFA25CD6E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8" t="9641" r="126" b="653"/>
          <a:stretch/>
        </p:blipFill>
        <p:spPr>
          <a:xfrm>
            <a:off x="3080552" y="210807"/>
            <a:ext cx="6818050" cy="48137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9C913B4-8F39-480A-B142-DCE296D8FF2E}"/>
              </a:ext>
            </a:extLst>
          </p:cNvPr>
          <p:cNvSpPr/>
          <p:nvPr/>
        </p:nvSpPr>
        <p:spPr>
          <a:xfrm>
            <a:off x="6791417" y="736847"/>
            <a:ext cx="298599" cy="33468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E538D7B-A0FE-47F4-8CD5-C05428346C2A}"/>
              </a:ext>
            </a:extLst>
          </p:cNvPr>
          <p:cNvCxnSpPr/>
          <p:nvPr/>
        </p:nvCxnSpPr>
        <p:spPr>
          <a:xfrm flipH="1">
            <a:off x="3941685" y="1713390"/>
            <a:ext cx="19530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3733E61-63F5-41C9-8899-493C44B1B991}"/>
              </a:ext>
            </a:extLst>
          </p:cNvPr>
          <p:cNvCxnSpPr>
            <a:cxnSpLocks/>
          </p:cNvCxnSpPr>
          <p:nvPr/>
        </p:nvCxnSpPr>
        <p:spPr>
          <a:xfrm flipH="1">
            <a:off x="3746377" y="2638147"/>
            <a:ext cx="39061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7B7C476-296D-4497-ADD3-E3A1A4D2F5E2}"/>
              </a:ext>
            </a:extLst>
          </p:cNvPr>
          <p:cNvCxnSpPr>
            <a:cxnSpLocks/>
          </p:cNvCxnSpPr>
          <p:nvPr/>
        </p:nvCxnSpPr>
        <p:spPr>
          <a:xfrm flipH="1">
            <a:off x="3703469" y="2790547"/>
            <a:ext cx="4335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2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7C327-8DAB-49D1-9F74-958EA8DDB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 dirty="0">
                <a:solidFill>
                  <a:schemeClr val="bg1"/>
                </a:solidFill>
              </a:rPr>
              <a:t>Visualizing the data</a:t>
            </a:r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ECA54FC9-6B2A-47C7-AEBD-0899D3C91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366" y="249637"/>
            <a:ext cx="7613630" cy="4894477"/>
          </a:xfrm>
        </p:spPr>
      </p:pic>
    </p:spTree>
    <p:extLst>
      <p:ext uri="{BB962C8B-B14F-4D97-AF65-F5344CB8AC3E}">
        <p14:creationId xmlns:p14="http://schemas.microsoft.com/office/powerpoint/2010/main" val="267211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7C327-8DAB-49D1-9F74-958EA8DDB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 dirty="0">
                <a:solidFill>
                  <a:schemeClr val="bg1"/>
                </a:solidFill>
              </a:rPr>
              <a:t>Regression Modelling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4E74CE-AAE8-4F43-AD04-693C1D895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3005" y="457200"/>
            <a:ext cx="7732714" cy="440764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5004AF-BF36-4F42-A8B8-88C7D1BBB16F}"/>
              </a:ext>
            </a:extLst>
          </p:cNvPr>
          <p:cNvCxnSpPr/>
          <p:nvPr/>
        </p:nvCxnSpPr>
        <p:spPr>
          <a:xfrm>
            <a:off x="2982897" y="3844031"/>
            <a:ext cx="324922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920023-6215-41EB-BB11-A33D39CC4AFD}"/>
              </a:ext>
            </a:extLst>
          </p:cNvPr>
          <p:cNvCxnSpPr>
            <a:cxnSpLocks/>
          </p:cNvCxnSpPr>
          <p:nvPr/>
        </p:nvCxnSpPr>
        <p:spPr>
          <a:xfrm>
            <a:off x="2982897" y="4289394"/>
            <a:ext cx="424352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C5DA43-3766-48AE-8987-CCF776666F81}"/>
              </a:ext>
            </a:extLst>
          </p:cNvPr>
          <p:cNvCxnSpPr>
            <a:cxnSpLocks/>
          </p:cNvCxnSpPr>
          <p:nvPr/>
        </p:nvCxnSpPr>
        <p:spPr>
          <a:xfrm>
            <a:off x="2982897" y="4743635"/>
            <a:ext cx="592140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0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EBFF-0D27-4543-BBFD-D2E9BB81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What</a:t>
            </a:r>
            <a:r>
              <a:rPr lang="pt-PT" dirty="0"/>
              <a:t> I </a:t>
            </a:r>
            <a:r>
              <a:rPr lang="pt-PT" dirty="0" err="1"/>
              <a:t>learned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92E8D-1089-416E-91E3-7D0B66A08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err="1"/>
              <a:t>Plot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Plotly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Poisson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NB </a:t>
            </a:r>
            <a:r>
              <a:rPr lang="pt-PT" dirty="0" err="1"/>
              <a:t>Regression</a:t>
            </a:r>
            <a:r>
              <a:rPr lang="pt-PT" dirty="0"/>
              <a:t> </a:t>
            </a:r>
            <a:r>
              <a:rPr lang="pt-PT" dirty="0" err="1"/>
              <a:t>Models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Patsy</a:t>
            </a:r>
            <a:endParaRPr lang="pt-PT" dirty="0"/>
          </a:p>
          <a:p>
            <a:endParaRPr lang="pt-PT" dirty="0"/>
          </a:p>
          <a:p>
            <a:r>
              <a:rPr lang="pt-PT" dirty="0"/>
              <a:t>Time series </a:t>
            </a:r>
            <a:r>
              <a:rPr lang="pt-PT" dirty="0" err="1"/>
              <a:t>datasets</a:t>
            </a:r>
            <a:r>
              <a:rPr lang="pt-PT" dirty="0"/>
              <a:t> </a:t>
            </a:r>
            <a:r>
              <a:rPr lang="pt-PT" dirty="0" err="1"/>
              <a:t>require</a:t>
            </a:r>
            <a:r>
              <a:rPr lang="pt-PT" dirty="0"/>
              <a:t> a </a:t>
            </a:r>
            <a:r>
              <a:rPr lang="pt-PT" dirty="0" err="1"/>
              <a:t>different</a:t>
            </a:r>
            <a:r>
              <a:rPr lang="pt-PT" dirty="0"/>
              <a:t> </a:t>
            </a:r>
            <a:r>
              <a:rPr lang="pt-PT" dirty="0" err="1"/>
              <a:t>approach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There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always</a:t>
            </a:r>
            <a:r>
              <a:rPr lang="pt-PT" dirty="0"/>
              <a:t> a </a:t>
            </a:r>
            <a:r>
              <a:rPr lang="pt-PT" dirty="0" err="1"/>
              <a:t>better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 out </a:t>
            </a:r>
            <a:r>
              <a:rPr lang="pt-PT" dirty="0" err="1"/>
              <a:t>there</a:t>
            </a:r>
            <a:r>
              <a:rPr lang="pt-PT" dirty="0"/>
              <a:t> to </a:t>
            </a:r>
            <a:r>
              <a:rPr lang="pt-PT" dirty="0" err="1"/>
              <a:t>discover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41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EBFF-0D27-4543-BBFD-D2E9BB81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What</a:t>
            </a:r>
            <a:r>
              <a:rPr lang="pt-PT" dirty="0"/>
              <a:t> i </a:t>
            </a:r>
            <a:r>
              <a:rPr lang="pt-PT" dirty="0" err="1"/>
              <a:t>would</a:t>
            </a:r>
            <a:r>
              <a:rPr lang="pt-PT" dirty="0"/>
              <a:t> </a:t>
            </a:r>
            <a:r>
              <a:rPr lang="pt-PT" dirty="0" err="1"/>
              <a:t>have</a:t>
            </a:r>
            <a:r>
              <a:rPr lang="pt-PT" dirty="0"/>
              <a:t> </a:t>
            </a:r>
            <a:r>
              <a:rPr lang="pt-PT" dirty="0" err="1"/>
              <a:t>done</a:t>
            </a:r>
            <a:r>
              <a:rPr lang="pt-PT" dirty="0"/>
              <a:t> </a:t>
            </a:r>
            <a:r>
              <a:rPr lang="pt-PT" dirty="0" err="1"/>
              <a:t>differently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92E8D-1089-416E-91E3-7D0B66A08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Use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day</a:t>
            </a:r>
            <a:r>
              <a:rPr lang="pt-PT" dirty="0"/>
              <a:t> </a:t>
            </a:r>
            <a:r>
              <a:rPr lang="pt-PT" dirty="0" err="1"/>
              <a:t>dataset</a:t>
            </a:r>
            <a:endParaRPr lang="pt-PT" dirty="0"/>
          </a:p>
          <a:p>
            <a:endParaRPr lang="pt-PT" dirty="0"/>
          </a:p>
          <a:p>
            <a:r>
              <a:rPr lang="pt-PT" dirty="0"/>
              <a:t>Do more </a:t>
            </a:r>
            <a:r>
              <a:rPr lang="pt-PT" dirty="0" err="1"/>
              <a:t>visualizations</a:t>
            </a:r>
            <a:r>
              <a:rPr lang="pt-PT" dirty="0"/>
              <a:t> to </a:t>
            </a:r>
            <a:r>
              <a:rPr lang="pt-PT" dirty="0" err="1"/>
              <a:t>understand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correlation</a:t>
            </a:r>
            <a:r>
              <a:rPr lang="pt-PT" dirty="0"/>
              <a:t> </a:t>
            </a:r>
            <a:r>
              <a:rPr lang="pt-PT" dirty="0" err="1"/>
              <a:t>between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variables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0920782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42C41"/>
      </a:dk2>
      <a:lt2>
        <a:srgbClr val="E2E8E2"/>
      </a:lt2>
      <a:accent1>
        <a:srgbClr val="C746CA"/>
      </a:accent1>
      <a:accent2>
        <a:srgbClr val="7E34B8"/>
      </a:accent2>
      <a:accent3>
        <a:srgbClr val="5846CA"/>
      </a:accent3>
      <a:accent4>
        <a:srgbClr val="3458B8"/>
      </a:accent4>
      <a:accent5>
        <a:srgbClr val="46A1CA"/>
      </a:accent5>
      <a:accent6>
        <a:srgbClr val="33B5A7"/>
      </a:accent6>
      <a:hlink>
        <a:srgbClr val="3F82BF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379</Words>
  <Application>Microsoft Office PowerPoint</Application>
  <PresentationFormat>Widescreen</PresentationFormat>
  <Paragraphs>59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Nova</vt:lpstr>
      <vt:lpstr>GradientRiseVTI</vt:lpstr>
      <vt:lpstr>Regression Modelling</vt:lpstr>
      <vt:lpstr>Context</vt:lpstr>
      <vt:lpstr>Column analysis</vt:lpstr>
      <vt:lpstr>Visualizing the data</vt:lpstr>
      <vt:lpstr>Visualizing the data</vt:lpstr>
      <vt:lpstr>Visualizing the data</vt:lpstr>
      <vt:lpstr>Regression Modelling</vt:lpstr>
      <vt:lpstr>What I learned</vt:lpstr>
      <vt:lpstr>What i would have done differently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Modelling</dc:title>
  <dc:creator>Tiago McDonald</dc:creator>
  <cp:lastModifiedBy>Tiago McDonald</cp:lastModifiedBy>
  <cp:revision>2</cp:revision>
  <dcterms:created xsi:type="dcterms:W3CDTF">2020-10-03T17:20:53Z</dcterms:created>
  <dcterms:modified xsi:type="dcterms:W3CDTF">2020-10-03T17:36:26Z</dcterms:modified>
</cp:coreProperties>
</file>