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59" r:id="rId8"/>
    <p:sldId id="261" r:id="rId9"/>
    <p:sldId id="260" r:id="rId10"/>
    <p:sldId id="262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807-92D5-4867-B930-7149484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9B3D-A413-4B6D-AEA8-411772F8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5DEA-D1D7-4CE8-B239-1FEB423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6E66-B198-4A97-94D1-EEAF5E3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60F0-9DC0-4891-B1FC-32912B2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4D1-0650-451C-BBEB-7D3CF0A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02C6-EA20-4987-8DE5-3D34798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54F1-456E-49E9-B857-7881A9E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A2-FECF-4D31-8928-88A3A6FA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4A67-3C89-4B26-99DA-39336073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D1F8-8F85-4776-8B00-CF003B2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13F-B828-414F-A44C-3273290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CB5E-4B3E-4CC2-99A8-AFB1ACC5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1AB-9976-49FC-B6F4-1C3AC60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D6C-5542-4BBB-BE08-64A4309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2AB-2B52-4D49-84CB-A07D457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A11-07AE-4DD4-98C7-FCB142E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9889-4AD0-46B5-BF58-79367DE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9B20-4AE2-41F3-8B41-ED3C2189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2B39-063F-4158-BA12-2886A11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499-DF73-4B68-92D2-B5D016D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1B48-009A-4439-A148-465D9C52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2FE7-F74A-4B47-8992-F443DC0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8865-6E2F-45D9-9D00-999616D9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3D99-6F4C-42FC-A211-6A62D6B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410-6898-45E8-B991-935A2AC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FB7-DC85-451A-8970-B5D602FC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692-49BD-47E1-AD94-6B0AD5B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C36-F8F4-47CA-BE3B-C66926D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D57-8D91-41DA-A8E1-9ABFA4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A0E-258B-4E98-B269-EBC7473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130-9BEF-4913-B3BB-D321A664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F06-949F-4029-9DFF-D04166BC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0B7-08AB-44B8-AF3A-5837C46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F68D-454F-423C-BC8B-4FA37CAC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64C9-AAB4-4D9C-B478-C9CBA756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64E0-936A-432C-8FCB-AB71ABC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8C98-DDD0-4D65-8E54-B48E1BD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68C1-BAA3-4577-B633-69E7302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99B-6164-4473-A2E7-8882A2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EA51-2F32-4FAD-8255-34EE95C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C59F-8A3E-4423-B9BA-8302F4C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0E5-6AAD-4B45-A0EC-D9EC6D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A44C-2B80-4D15-A642-5720A81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E1DE8-DEA4-4A81-8AA3-2AC8E47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470C-6A6F-459E-B7EC-FE298C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7EB-2E51-4E5E-8630-7A374EF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3A9D-AEDB-4A90-B64E-877AB80B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2EAF-9A55-45E5-A61B-506D6C09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F0C0-5A5E-4734-B056-A1303F1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D30F-247D-457B-8E91-F41C388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89FD-B294-4161-B7C0-EEE7C86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1F-71E2-40F3-B846-8D9DFA3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EBD7-D0DD-41D9-8DB0-B26FE3E6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6D5-C52B-499D-9525-4FDCE1F03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2AC3-D958-41A9-BF5F-0A0B07F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DC62-00DC-4236-AB0E-EAF83B8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A4CA-5FF5-4839-B4E9-3AAC6DE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D121-79C3-4076-AFD4-B50802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4FB-2891-48A3-962F-CF52C58C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E30F-8C39-4D1F-A3B4-DE65D064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902-B6A7-40F9-A2AC-F09CF37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4584-60DB-4D78-B962-028472E5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78B0-FAFD-40D2-9851-1A7D347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3931" cy="1124125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Bike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Traffic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in Paris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Arrondissements</a:t>
            </a:r>
            <a:endParaRPr lang="en-GB" dirty="0"/>
          </a:p>
        </p:txBody>
      </p:sp>
      <p:pic>
        <p:nvPicPr>
          <p:cNvPr id="2050" name="Picture 2" descr="OPSO – TABLEAU SOFTWARE - OPSO | Data Expert Nantes">
            <a:extLst>
              <a:ext uri="{FF2B5EF4-FFF2-40B4-BE49-F238E27FC236}">
                <a16:creationId xmlns:a16="http://schemas.microsoft.com/office/drawing/2014/main" id="{C0A20807-DB50-4B12-A23C-D9521A1C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21670" r="9857" b="22056"/>
          <a:stretch/>
        </p:blipFill>
        <p:spPr bwMode="auto">
          <a:xfrm>
            <a:off x="2134448" y="1973508"/>
            <a:ext cx="7923104" cy="36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B4E561-D93A-4BF9-834A-88C90416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28" r="3005" b="3689"/>
          <a:stretch/>
        </p:blipFill>
        <p:spPr>
          <a:xfrm>
            <a:off x="955854" y="1677798"/>
            <a:ext cx="10280292" cy="50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79DE-8499-4F67-B0B1-EEC4361821EC}"/>
              </a:ext>
            </a:extLst>
          </p:cNvPr>
          <p:cNvSpPr txBox="1"/>
          <p:nvPr/>
        </p:nvSpPr>
        <p:spPr>
          <a:xfrm>
            <a:off x="167780" y="1219838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Steady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2005 </a:t>
            </a:r>
            <a:r>
              <a:rPr lang="pt-PT" dirty="0" err="1"/>
              <a:t>and</a:t>
            </a:r>
            <a:r>
              <a:rPr lang="pt-PT" dirty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In </a:t>
            </a:r>
            <a:r>
              <a:rPr lang="pt-PT" dirty="0" err="1"/>
              <a:t>what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more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1ABA6A-5CD2-436B-A64E-2516EC5B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1442615"/>
            <a:ext cx="8123076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PT" sz="3600" dirty="0"/>
              <a:t>Is </a:t>
            </a:r>
            <a:r>
              <a:rPr lang="pt-PT" sz="3600" dirty="0" err="1"/>
              <a:t>there</a:t>
            </a:r>
            <a:r>
              <a:rPr lang="pt-PT" sz="3600" dirty="0"/>
              <a:t> a </a:t>
            </a:r>
            <a:r>
              <a:rPr lang="pt-PT" sz="3600" dirty="0" err="1"/>
              <a:t>correlation</a:t>
            </a:r>
            <a:r>
              <a:rPr lang="pt-PT" sz="3600" dirty="0"/>
              <a:t> </a:t>
            </a:r>
            <a:r>
              <a:rPr lang="pt-PT" sz="3600" dirty="0" err="1"/>
              <a:t>between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number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accidents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surface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Arrondissement</a:t>
            </a:r>
            <a:r>
              <a:rPr lang="pt-PT" sz="3600" dirty="0"/>
              <a:t>?</a:t>
            </a:r>
            <a:endParaRPr lang="en-GB" sz="3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30A564-20D4-49CF-839C-6494A04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3" y="1506372"/>
            <a:ext cx="5063933" cy="5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We finally learned how to work with </a:t>
            </a:r>
            <a:r>
              <a:rPr lang="en-US" sz="1800" dirty="0" err="1"/>
              <a:t>Github</a:t>
            </a:r>
            <a:r>
              <a:rPr lang="en-US" sz="1800" dirty="0"/>
              <a:t>!</a:t>
            </a:r>
          </a:p>
          <a:p>
            <a:r>
              <a:rPr lang="en-US" sz="1800" dirty="0"/>
              <a:t>Using the Google Maps API</a:t>
            </a:r>
          </a:p>
          <a:p>
            <a:r>
              <a:rPr lang="en-US" sz="1800" dirty="0"/>
              <a:t>How to manipulate and clean data efficiently</a:t>
            </a:r>
          </a:p>
          <a:p>
            <a:r>
              <a:rPr lang="en-US" sz="1800" dirty="0"/>
              <a:t>Choose the visualizations that best describe the data in question</a:t>
            </a:r>
          </a:p>
          <a:p>
            <a:r>
              <a:rPr lang="en-US" sz="1800" dirty="0"/>
              <a:t>What are the arrondissements to avoid having a bike accident</a:t>
            </a:r>
          </a:p>
        </p:txBody>
      </p:sp>
      <p:pic>
        <p:nvPicPr>
          <p:cNvPr id="2050" name="Picture 2" descr="The Reading Habits Tag – Kenyan Library">
            <a:extLst>
              <a:ext uri="{FF2B5EF4-FFF2-40B4-BE49-F238E27FC236}">
                <a16:creationId xmlns:a16="http://schemas.microsoft.com/office/drawing/2014/main" id="{DEEA00F2-00DD-460D-AC04-6CF373A262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r="1" b="12023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would have done differently?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Choose a dataset with more variables/columns</a:t>
            </a:r>
          </a:p>
          <a:p>
            <a:r>
              <a:rPr lang="en-US" sz="1800" dirty="0"/>
              <a:t>Do Hypothesis testing</a:t>
            </a:r>
          </a:p>
          <a:p>
            <a:r>
              <a:rPr lang="en-US" sz="1800" dirty="0"/>
              <a:t>Do more Web Scraping in order to get more variables</a:t>
            </a:r>
          </a:p>
        </p:txBody>
      </p:sp>
      <p:pic>
        <p:nvPicPr>
          <p:cNvPr id="1026" name="Picture 2" descr="Shoe Bicycle' Gives New Meaning to 'Rubber Meets Road' - Nerdist">
            <a:extLst>
              <a:ext uri="{FF2B5EF4-FFF2-40B4-BE49-F238E27FC236}">
                <a16:creationId xmlns:a16="http://schemas.microsoft.com/office/drawing/2014/main" id="{E040CF7C-149C-4FF0-B69B-070FE17BBE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772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2EBDF-E11B-46AD-89DB-427197E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answer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B8FE-3D68-431D-B7CC-BD4E4E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are the arrondissements with most traffic?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Covid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affect the traffic (during and after)?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is the time of day and day of the week with most traffic? Is it the same in every arrondissement?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traffic seasonal?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in car traffic leading to more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bikes lanes helping in the decrease of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of bike traffic leading to more bike lanes? And in which areas?</a:t>
            </a:r>
          </a:p>
        </p:txBody>
      </p:sp>
    </p:spTree>
    <p:extLst>
      <p:ext uri="{BB962C8B-B14F-4D97-AF65-F5344CB8AC3E}">
        <p14:creationId xmlns:p14="http://schemas.microsoft.com/office/powerpoint/2010/main" val="14421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sources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6DEE-E599-4D1F-A237-6119CBE3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78" y="1301245"/>
            <a:ext cx="3695844" cy="938627"/>
          </a:xfrm>
          <a:prstGeom prst="rect">
            <a:avLst/>
          </a:prstGeom>
        </p:spPr>
      </p:pic>
      <p:pic>
        <p:nvPicPr>
          <p:cNvPr id="1028" name="Picture 4" descr="CSV File icon PNG and SVG Vector Free Download">
            <a:extLst>
              <a:ext uri="{FF2B5EF4-FFF2-40B4-BE49-F238E27FC236}">
                <a16:creationId xmlns:a16="http://schemas.microsoft.com/office/drawing/2014/main" id="{82FF1B70-646E-48F9-AAC0-4604262C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2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V File icon PNG and SVG Vector Free Download">
            <a:extLst>
              <a:ext uri="{FF2B5EF4-FFF2-40B4-BE49-F238E27FC236}">
                <a16:creationId xmlns:a16="http://schemas.microsoft.com/office/drawing/2014/main" id="{6FE03024-84CB-4DBD-8BC0-62E0FDB6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9" y="3015068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V File icon PNG and SVG Vector Free Download">
            <a:extLst>
              <a:ext uri="{FF2B5EF4-FFF2-40B4-BE49-F238E27FC236}">
                <a16:creationId xmlns:a16="http://schemas.microsoft.com/office/drawing/2014/main" id="{73678178-A8C7-4A25-9681-B1E98CE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87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8214F-2CF6-405D-A274-6C13417E5BE8}"/>
              </a:ext>
            </a:extLst>
          </p:cNvPr>
          <p:cNvSpPr txBox="1"/>
          <p:nvPr/>
        </p:nvSpPr>
        <p:spPr>
          <a:xfrm>
            <a:off x="3001" y="4681056"/>
            <a:ext cx="40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Comptage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-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Données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compteurs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7F17-D539-4B5D-ABD5-D09D96F25C13}"/>
              </a:ext>
            </a:extLst>
          </p:cNvPr>
          <p:cNvSpPr txBox="1"/>
          <p:nvPr/>
        </p:nvSpPr>
        <p:spPr>
          <a:xfrm>
            <a:off x="4079448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Accidents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132CE-B4EA-4674-B7D2-5E154C40439E}"/>
              </a:ext>
            </a:extLst>
          </p:cNvPr>
          <p:cNvSpPr txBox="1"/>
          <p:nvPr/>
        </p:nvSpPr>
        <p:spPr>
          <a:xfrm>
            <a:off x="8155895" y="4681056"/>
            <a:ext cx="34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Réseau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des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itinéraires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cyclables</a:t>
            </a:r>
            <a:endParaRPr lang="en-GB" b="0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78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6146" name="Picture 2" descr="Google Map API Key | Shopee Indonesia">
            <a:extLst>
              <a:ext uri="{FF2B5EF4-FFF2-40B4-BE49-F238E27FC236}">
                <a16:creationId xmlns:a16="http://schemas.microsoft.com/office/drawing/2014/main" id="{9F0CA61A-179D-4B73-B96E-0C594688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12519"/>
            <a:ext cx="5498841" cy="5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6000" y="2126500"/>
            <a:ext cx="27795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Geocoding API</a:t>
            </a:r>
            <a:endParaRPr lang="en-GB" sz="2800" b="1" dirty="0"/>
          </a:p>
          <a:p>
            <a:r>
              <a:rPr lang="en-GB" sz="2400" dirty="0" err="1"/>
              <a:t>reverse_geocode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1F1D-C226-46DA-85D9-6CEBC41F3C4C}"/>
              </a:ext>
            </a:extLst>
          </p:cNvPr>
          <p:cNvSpPr txBox="1"/>
          <p:nvPr/>
        </p:nvSpPr>
        <p:spPr>
          <a:xfrm>
            <a:off x="6095999" y="3493276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does </a:t>
            </a:r>
            <a:r>
              <a:rPr lang="pt-PT" b="1" dirty="0" err="1"/>
              <a:t>it</a:t>
            </a:r>
            <a:r>
              <a:rPr lang="pt-PT" b="1" dirty="0"/>
              <a:t> do?</a:t>
            </a:r>
          </a:p>
          <a:p>
            <a:r>
              <a:rPr lang="pt-PT" dirty="0" err="1"/>
              <a:t>Retrieves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6000" y="4983163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postal 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</a:t>
            </a:r>
            <a:r>
              <a:rPr lang="pt-PT" dirty="0" err="1"/>
              <a:t>camera’s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5999" y="2126500"/>
            <a:ext cx="43566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Wikipedia page</a:t>
            </a:r>
            <a:endParaRPr lang="en-GB" sz="2800" b="1" dirty="0"/>
          </a:p>
          <a:p>
            <a:r>
              <a:rPr lang="en-GB" sz="2400" dirty="0"/>
              <a:t>Arrondissements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5999" y="3838949"/>
            <a:ext cx="596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 to correlate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7CDAD-006A-4E5C-9311-43922331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" y="1370983"/>
            <a:ext cx="5104348" cy="5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BF131-0884-4CBF-8380-D6B3736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2" y="1838102"/>
            <a:ext cx="10979614" cy="36856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A13A6-3FD6-48BF-BD06-0B34D80FEBC7}"/>
              </a:ext>
            </a:extLst>
          </p:cNvPr>
          <p:cNvSpPr/>
          <p:nvPr/>
        </p:nvSpPr>
        <p:spPr>
          <a:xfrm>
            <a:off x="10981189" y="1838102"/>
            <a:ext cx="536896" cy="3685619"/>
          </a:xfrm>
          <a:prstGeom prst="round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676110"/>
                      <a:gd name="connsiteY0" fmla="*/ 112687 h 3685619"/>
                      <a:gd name="connsiteX1" fmla="*/ 112687 w 676110"/>
                      <a:gd name="connsiteY1" fmla="*/ 0 h 3685619"/>
                      <a:gd name="connsiteX2" fmla="*/ 563423 w 676110"/>
                      <a:gd name="connsiteY2" fmla="*/ 0 h 3685619"/>
                      <a:gd name="connsiteX3" fmla="*/ 676110 w 676110"/>
                      <a:gd name="connsiteY3" fmla="*/ 112687 h 3685619"/>
                      <a:gd name="connsiteX4" fmla="*/ 676110 w 676110"/>
                      <a:gd name="connsiteY4" fmla="*/ 839338 h 3685619"/>
                      <a:gd name="connsiteX5" fmla="*/ 676110 w 676110"/>
                      <a:gd name="connsiteY5" fmla="*/ 1427580 h 3685619"/>
                      <a:gd name="connsiteX6" fmla="*/ 676110 w 676110"/>
                      <a:gd name="connsiteY6" fmla="*/ 2050424 h 3685619"/>
                      <a:gd name="connsiteX7" fmla="*/ 676110 w 676110"/>
                      <a:gd name="connsiteY7" fmla="*/ 2777076 h 3685619"/>
                      <a:gd name="connsiteX8" fmla="*/ 676110 w 676110"/>
                      <a:gd name="connsiteY8" fmla="*/ 3572932 h 3685619"/>
                      <a:gd name="connsiteX9" fmla="*/ 563423 w 676110"/>
                      <a:gd name="connsiteY9" fmla="*/ 3685619 h 3685619"/>
                      <a:gd name="connsiteX10" fmla="*/ 112687 w 676110"/>
                      <a:gd name="connsiteY10" fmla="*/ 3685619 h 3685619"/>
                      <a:gd name="connsiteX11" fmla="*/ 0 w 676110"/>
                      <a:gd name="connsiteY11" fmla="*/ 3572932 h 3685619"/>
                      <a:gd name="connsiteX12" fmla="*/ 0 w 676110"/>
                      <a:gd name="connsiteY12" fmla="*/ 2915485 h 3685619"/>
                      <a:gd name="connsiteX13" fmla="*/ 0 w 676110"/>
                      <a:gd name="connsiteY13" fmla="*/ 2188834 h 3685619"/>
                      <a:gd name="connsiteX14" fmla="*/ 0 w 676110"/>
                      <a:gd name="connsiteY14" fmla="*/ 1427580 h 3685619"/>
                      <a:gd name="connsiteX15" fmla="*/ 0 w 676110"/>
                      <a:gd name="connsiteY15" fmla="*/ 112687 h 368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6110" h="3685619" extrusionOk="0">
                        <a:moveTo>
                          <a:pt x="0" y="112687"/>
                        </a:moveTo>
                        <a:cubicBezTo>
                          <a:pt x="-7416" y="63463"/>
                          <a:pt x="48184" y="-937"/>
                          <a:pt x="112687" y="0"/>
                        </a:cubicBezTo>
                        <a:cubicBezTo>
                          <a:pt x="304738" y="-19472"/>
                          <a:pt x="367720" y="-8428"/>
                          <a:pt x="563423" y="0"/>
                        </a:cubicBezTo>
                        <a:cubicBezTo>
                          <a:pt x="625788" y="-14990"/>
                          <a:pt x="665018" y="42477"/>
                          <a:pt x="676110" y="112687"/>
                        </a:cubicBezTo>
                        <a:cubicBezTo>
                          <a:pt x="669362" y="473202"/>
                          <a:pt x="688491" y="596250"/>
                          <a:pt x="676110" y="839338"/>
                        </a:cubicBezTo>
                        <a:cubicBezTo>
                          <a:pt x="663729" y="1082426"/>
                          <a:pt x="692929" y="1206562"/>
                          <a:pt x="676110" y="1427580"/>
                        </a:cubicBezTo>
                        <a:cubicBezTo>
                          <a:pt x="659291" y="1648598"/>
                          <a:pt x="650305" y="1907674"/>
                          <a:pt x="676110" y="2050424"/>
                        </a:cubicBezTo>
                        <a:cubicBezTo>
                          <a:pt x="701915" y="2193174"/>
                          <a:pt x="698706" y="2530828"/>
                          <a:pt x="676110" y="2777076"/>
                        </a:cubicBezTo>
                        <a:cubicBezTo>
                          <a:pt x="653514" y="3023324"/>
                          <a:pt x="712367" y="3263653"/>
                          <a:pt x="676110" y="3572932"/>
                        </a:cubicBezTo>
                        <a:cubicBezTo>
                          <a:pt x="678837" y="3631470"/>
                          <a:pt x="624839" y="3689363"/>
                          <a:pt x="563423" y="3685619"/>
                        </a:cubicBezTo>
                        <a:cubicBezTo>
                          <a:pt x="389790" y="3699641"/>
                          <a:pt x="306412" y="3685282"/>
                          <a:pt x="112687" y="3685619"/>
                        </a:cubicBezTo>
                        <a:cubicBezTo>
                          <a:pt x="50131" y="3687265"/>
                          <a:pt x="-1655" y="3642692"/>
                          <a:pt x="0" y="3572932"/>
                        </a:cubicBezTo>
                        <a:cubicBezTo>
                          <a:pt x="31711" y="3403666"/>
                          <a:pt x="-6683" y="3076908"/>
                          <a:pt x="0" y="2915485"/>
                        </a:cubicBezTo>
                        <a:cubicBezTo>
                          <a:pt x="6683" y="2754062"/>
                          <a:pt x="6986" y="2358199"/>
                          <a:pt x="0" y="2188834"/>
                        </a:cubicBezTo>
                        <a:cubicBezTo>
                          <a:pt x="-6986" y="2019469"/>
                          <a:pt x="31985" y="1801412"/>
                          <a:pt x="0" y="1427580"/>
                        </a:cubicBezTo>
                        <a:cubicBezTo>
                          <a:pt x="-31985" y="1053748"/>
                          <a:pt x="-59937" y="501439"/>
                          <a:pt x="0" y="1126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Is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traffic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A61AB-EF05-4D89-8195-534BA9B3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3" y="1226329"/>
            <a:ext cx="10950515" cy="5475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B316A-43BB-4BCC-AB7B-54B2BAFEE79F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290805" y="5445229"/>
            <a:ext cx="1405158" cy="48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9B19A-FD0C-47AA-961C-9277FDB2B4B5}"/>
              </a:ext>
            </a:extLst>
          </p:cNvPr>
          <p:cNvCxnSpPr>
            <a:cxnSpLocks/>
          </p:cNvCxnSpPr>
          <p:nvPr/>
        </p:nvCxnSpPr>
        <p:spPr>
          <a:xfrm>
            <a:off x="6769916" y="2262421"/>
            <a:ext cx="101506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D93EE-8612-479F-9F0B-32EFEEDE8272}"/>
              </a:ext>
            </a:extLst>
          </p:cNvPr>
          <p:cNvCxnSpPr>
            <a:cxnSpLocks/>
          </p:cNvCxnSpPr>
          <p:nvPr/>
        </p:nvCxnSpPr>
        <p:spPr>
          <a:xfrm flipH="1">
            <a:off x="9932566" y="4798505"/>
            <a:ext cx="9899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915EF-3C2E-4BD9-B9CE-D65BDAC0ABB5}"/>
              </a:ext>
            </a:extLst>
          </p:cNvPr>
          <p:cNvCxnSpPr>
            <a:cxnSpLocks/>
          </p:cNvCxnSpPr>
          <p:nvPr/>
        </p:nvCxnSpPr>
        <p:spPr>
          <a:xfrm flipH="1">
            <a:off x="5185796" y="5789805"/>
            <a:ext cx="7871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11E41F-6450-4997-9DDE-1AB0E59D5B50}"/>
              </a:ext>
            </a:extLst>
          </p:cNvPr>
          <p:cNvSpPr txBox="1"/>
          <p:nvPr/>
        </p:nvSpPr>
        <p:spPr>
          <a:xfrm>
            <a:off x="6010713" y="5624683"/>
            <a:ext cx="91859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1st </a:t>
            </a:r>
            <a:r>
              <a:rPr lang="pt-PT" sz="1200" dirty="0" err="1"/>
              <a:t>January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4D2B0-D9B6-4CCB-BD9F-471CE82C6EE9}"/>
              </a:ext>
            </a:extLst>
          </p:cNvPr>
          <p:cNvSpPr txBox="1"/>
          <p:nvPr/>
        </p:nvSpPr>
        <p:spPr>
          <a:xfrm>
            <a:off x="5475913" y="2109187"/>
            <a:ext cx="124017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December</a:t>
            </a:r>
            <a:r>
              <a:rPr lang="pt-PT" sz="1200" dirty="0"/>
              <a:t> </a:t>
            </a:r>
            <a:r>
              <a:rPr lang="pt-PT" sz="1200" dirty="0" err="1"/>
              <a:t>Strike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ED0FB-A67E-4BC5-81E9-454D3DFCB7A8}"/>
              </a:ext>
            </a:extLst>
          </p:cNvPr>
          <p:cNvSpPr txBox="1"/>
          <p:nvPr/>
        </p:nvSpPr>
        <p:spPr>
          <a:xfrm>
            <a:off x="10695963" y="5674418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COVID </a:t>
            </a:r>
            <a:r>
              <a:rPr lang="pt-PT" sz="1200" dirty="0" err="1"/>
              <a:t>Confinement</a:t>
            </a:r>
            <a:endParaRPr lang="en-GB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E6E528-161E-470F-83E7-3C2000AB82D4}"/>
              </a:ext>
            </a:extLst>
          </p:cNvPr>
          <p:cNvSpPr/>
          <p:nvPr/>
        </p:nvSpPr>
        <p:spPr>
          <a:xfrm>
            <a:off x="8372211" y="5018507"/>
            <a:ext cx="918594" cy="85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9D18E-BB5D-4ACB-BA1D-AC9839778600}"/>
              </a:ext>
            </a:extLst>
          </p:cNvPr>
          <p:cNvSpPr txBox="1"/>
          <p:nvPr/>
        </p:nvSpPr>
        <p:spPr>
          <a:xfrm>
            <a:off x="10922466" y="4517439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August</a:t>
            </a:r>
            <a:r>
              <a:rPr lang="pt-PT" sz="1200" dirty="0"/>
              <a:t> </a:t>
            </a:r>
            <a:r>
              <a:rPr lang="pt-PT" sz="1200" dirty="0" err="1"/>
              <a:t>Holidays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- </a:t>
            </a:r>
            <a:r>
              <a:rPr lang="pt-PT" dirty="0" err="1"/>
              <a:t>Seasonality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B0027E-A1E6-4D5A-B8AD-143E200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1273450"/>
            <a:ext cx="11764161" cy="5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/>
              <a:t>Results – Arrondissements with highest traffic</a:t>
            </a:r>
            <a:endParaRPr lang="en-GB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6912D45-5E68-4550-BF9E-29289A4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279478"/>
            <a:ext cx="10941698" cy="5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Calibri Light</vt:lpstr>
      <vt:lpstr>Helvetica Neue</vt:lpstr>
      <vt:lpstr>Office Theme</vt:lpstr>
      <vt:lpstr>Bike Traffic in Paris</vt:lpstr>
      <vt:lpstr>Questions that we wanted to answer</vt:lpstr>
      <vt:lpstr>Data sources</vt:lpstr>
      <vt:lpstr>Web Scraping</vt:lpstr>
      <vt:lpstr>Web Scraping</vt:lpstr>
      <vt:lpstr>Web Scraping</vt:lpstr>
      <vt:lpstr>Results – Is there an increase in traffic?</vt:lpstr>
      <vt:lpstr>Results - Seasonality</vt:lpstr>
      <vt:lpstr>Results – Arrondissements with highest traffic</vt:lpstr>
      <vt:lpstr>Results – Mapping the Arrondissements</vt:lpstr>
      <vt:lpstr>What about the Accidents?</vt:lpstr>
      <vt:lpstr>In what time of day there are more accidents?</vt:lpstr>
      <vt:lpstr>Is there a correlation between the number of accidents and the surface of the Arrondissement?</vt:lpstr>
      <vt:lpstr>What have we learned?</vt:lpstr>
      <vt:lpstr>What we would have done differently?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Traffic in Paris</dc:title>
  <dc:creator>Tiago McDonald</dc:creator>
  <cp:lastModifiedBy>Tiago McDonald</cp:lastModifiedBy>
  <cp:revision>3</cp:revision>
  <dcterms:created xsi:type="dcterms:W3CDTF">2020-09-27T12:37:40Z</dcterms:created>
  <dcterms:modified xsi:type="dcterms:W3CDTF">2020-09-28T06:47:08Z</dcterms:modified>
</cp:coreProperties>
</file>