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72" r:id="rId10"/>
    <p:sldId id="271" r:id="rId11"/>
    <p:sldId id="273" r:id="rId12"/>
    <p:sldId id="263" r:id="rId13"/>
    <p:sldId id="269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767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2055"/>
    <p:restoredTop sz="94649"/>
  </p:normalViewPr>
  <p:slideViewPr>
    <p:cSldViewPr snapToGrid="0" snapToObjects="1">
      <p:cViewPr varScale="1">
        <p:scale>
          <a:sx n="64" d="100"/>
          <a:sy n="64" d="100"/>
        </p:scale>
        <p:origin x="-120" y="-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EC662-A22E-834B-A7DC-62FF7270054A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FED33-28AC-B943-AFF7-F368D633B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974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DFA8-5D9D-094D-B769-4869A1908A87}" type="datetime1">
              <a:rPr lang="en-US" smtClean="0"/>
              <a:pPr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0F6E-A287-0C4C-B70A-5640805DFB63}" type="datetime1">
              <a:rPr lang="en-US" smtClean="0"/>
              <a:pPr/>
              <a:t>7/3/18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D843-F7DB-1F43-960E-FAD71B2E4DCF}" type="datetime1">
              <a:rPr lang="en-US" smtClean="0"/>
              <a:pPr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0627-64B5-B747-8DA4-9D5EB8F9517B}" type="datetime1">
              <a:rPr lang="en-US" smtClean="0"/>
              <a:pPr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7C29-12F2-BD48-984D-B0A321EE0DB0}" type="datetime1">
              <a:rPr lang="en-US" smtClean="0"/>
              <a:pPr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C2C-CE56-5646-A1B4-50D412E7504E}" type="datetime1">
              <a:rPr lang="en-US" smtClean="0"/>
              <a:pPr/>
              <a:t>7/3/18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444-DD42-6345-BD88-AFFA25ACB21D}" type="datetime1">
              <a:rPr lang="en-US" smtClean="0"/>
              <a:pPr/>
              <a:t>7/3/18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1B2-E332-B946-8C2B-F61C5939963D}" type="datetime1">
              <a:rPr lang="en-US" smtClean="0"/>
              <a:pPr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8F20-876D-6B4C-9FCE-E01FA93C0840}" type="datetime1">
              <a:rPr lang="en-US" smtClean="0"/>
              <a:pPr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C125-49FA-D942-9F6D-46ADCB6C1F44}" type="datetime1">
              <a:rPr lang="en-US" smtClean="0"/>
              <a:pPr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8E19-8B74-F345-9DE1-AB1B9CC3E150}" type="datetime1">
              <a:rPr lang="en-US" smtClean="0"/>
              <a:pPr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7255-C01B-4349-A8B8-DC8F5D3288AE}" type="datetime1">
              <a:rPr lang="en-US" smtClean="0"/>
              <a:pPr/>
              <a:t>7/3/18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7F46-7095-6D40-96FA-12663B948A4C}" type="datetime1">
              <a:rPr lang="en-US" smtClean="0"/>
              <a:pPr/>
              <a:t>7/3/18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15B9-AE0A-5B4E-9A86-C5B7D49303BA}" type="datetime1">
              <a:rPr lang="en-US" smtClean="0"/>
              <a:pPr/>
              <a:t>7/3/18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1A08-7763-0846-BC50-84D01DAFC1AE}" type="datetime1">
              <a:rPr lang="en-US" smtClean="0"/>
              <a:pPr/>
              <a:t>7/3/18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17E-9C61-1C46-A1CF-0473DB83BBF3}" type="datetime1">
              <a:rPr lang="en-US" smtClean="0"/>
              <a:pPr/>
              <a:t>7/3/18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1EA-7943-A34E-91E7-77953D74BA4A}" type="datetime1">
              <a:rPr lang="en-US" smtClean="0"/>
              <a:pPr/>
              <a:t>7/3/18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D9B726-34B3-3643-992C-1CBBCEE7889C}" type="datetime1">
              <a:rPr lang="en-US" smtClean="0"/>
              <a:pPr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B9523878-7055-614E-8A71-6E7337BD1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81384"/>
            <a:ext cx="9185385" cy="3329581"/>
          </a:xfrm>
        </p:spPr>
        <p:txBody>
          <a:bodyPr/>
          <a:lstStyle/>
          <a:p>
            <a:pPr algn="ctr"/>
            <a:r>
              <a:rPr lang="en-US" sz="5400" dirty="0" smtClean="0"/>
              <a:t>Predicting Beijing </a:t>
            </a:r>
            <a:br>
              <a:rPr lang="en-US" sz="5400" dirty="0" smtClean="0"/>
            </a:br>
            <a:r>
              <a:rPr lang="en-US" sz="5400" dirty="0" smtClean="0"/>
              <a:t>Air Quality 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A2A14037-1C82-4642-AF64-B79AF60E6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61520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Tamara Monge</a:t>
            </a:r>
          </a:p>
          <a:p>
            <a:r>
              <a:rPr lang="en-US" cap="none" dirty="0"/>
              <a:t>Capstone</a:t>
            </a:r>
            <a:r>
              <a:rPr lang="en-US" cap="none" dirty="0" smtClean="0"/>
              <a:t> 2</a:t>
            </a:r>
          </a:p>
          <a:p>
            <a:r>
              <a:rPr lang="en-US" cap="none" dirty="0"/>
              <a:t>Springboard Data Science </a:t>
            </a:r>
            <a:endParaRPr lang="en-US" cap="none" dirty="0" smtClean="0"/>
          </a:p>
          <a:p>
            <a:r>
              <a:rPr lang="en-US" cap="none" dirty="0" smtClean="0"/>
              <a:t>June 25</a:t>
            </a:r>
            <a:r>
              <a:rPr lang="en-US" cap="none" dirty="0" smtClean="0"/>
              <a:t>, </a:t>
            </a:r>
            <a:r>
              <a:rPr lang="en-US" cap="none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29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54D77B5-7AD1-D44C-B379-EB7E63E6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Method 1: </a:t>
            </a:r>
            <a:br>
              <a:rPr lang="en-US" dirty="0" smtClean="0"/>
            </a:br>
            <a:r>
              <a:rPr lang="en-US" dirty="0" smtClean="0"/>
              <a:t>										</a:t>
            </a:r>
            <a:r>
              <a:rPr lang="en-US" dirty="0" smtClean="0"/>
              <a:t>Seasonal ARIMA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E6F08F1-DDC3-604C-9D3F-E68989FCF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06" y="2070024"/>
            <a:ext cx="3028595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Seasonal Auto-regressive integrated moving-average model</a:t>
            </a:r>
          </a:p>
          <a:p>
            <a:r>
              <a:rPr lang="en-US" dirty="0" smtClean="0"/>
              <a:t>Systematic grid search found best parameters to be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(2, 0, 1)x(2, 1, 1, 24)</a:t>
            </a:r>
          </a:p>
          <a:p>
            <a:r>
              <a:rPr lang="en-US" dirty="0" smtClean="0"/>
              <a:t>Most important component: auto-regression at lag-1</a:t>
            </a:r>
          </a:p>
          <a:p>
            <a:r>
              <a:rPr lang="en-US" dirty="0" smtClean="0"/>
              <a:t>Residuals not quite normally distributed – performance is not ideal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1786B431-18F8-C54F-AE78-89DE5AEE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 descr="sarima_figu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796" y="1831920"/>
            <a:ext cx="7943404" cy="49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35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Method 2:</a:t>
            </a:r>
            <a:br>
              <a:rPr lang="en-US" dirty="0" smtClean="0"/>
            </a:br>
            <a:r>
              <a:rPr lang="en-US" dirty="0" smtClean="0"/>
              <a:t>											Prophet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81" y="5685988"/>
            <a:ext cx="5358030" cy="10802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Non-parametric regression model</a:t>
            </a:r>
          </a:p>
          <a:p>
            <a:r>
              <a:rPr lang="en-US" dirty="0" smtClean="0"/>
              <a:t>Found significant daily, weekly, and annual cycling in PM 2.5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prophet_forecast_compon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12" y="1408806"/>
            <a:ext cx="3218237" cy="429098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832709" y="4931992"/>
            <a:ext cx="5358030" cy="108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2000" dirty="0" smtClean="0"/>
              <a:t>Trained </a:t>
            </a:r>
            <a:r>
              <a:rPr lang="en-US" sz="2000" dirty="0" smtClean="0"/>
              <a:t>on 2010-2013 </a:t>
            </a:r>
            <a:r>
              <a:rPr lang="en-US" sz="2000" dirty="0" smtClean="0"/>
              <a:t>data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2000" dirty="0" smtClean="0"/>
              <a:t>Forecast </a:t>
            </a:r>
            <a:r>
              <a:rPr lang="en-US" sz="2000" dirty="0" smtClean="0"/>
              <a:t>for 2014 is very accurate</a:t>
            </a:r>
          </a:p>
          <a:p>
            <a:endParaRPr lang="en-US" sz="2000" dirty="0"/>
          </a:p>
        </p:txBody>
      </p:sp>
      <p:pic>
        <p:nvPicPr>
          <p:cNvPr id="9" name="Picture 8" descr="prophet_foreca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491" y="2480297"/>
            <a:ext cx="5640248" cy="22560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54D77B5-7AD1-D44C-B379-EB7E63E6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Method 3: </a:t>
            </a:r>
            <a:br>
              <a:rPr lang="en-US" dirty="0" smtClean="0"/>
            </a:br>
            <a:r>
              <a:rPr lang="en-US" dirty="0" smtClean="0"/>
              <a:t>							Supervised Regression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6782267-4409-4C42-AEE1-945DFA52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989" y="2289772"/>
            <a:ext cx="10165749" cy="46517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i="1" dirty="0"/>
              <a:t>y</a:t>
            </a:r>
            <a:r>
              <a:rPr lang="en-US" sz="2400" dirty="0"/>
              <a:t> =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pm25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i="1" dirty="0"/>
              <a:t>X</a:t>
            </a:r>
            <a:r>
              <a:rPr lang="en-US" sz="2400" dirty="0"/>
              <a:t> = </a:t>
            </a:r>
            <a:r>
              <a:rPr lang="en-US" sz="2400" dirty="0" smtClean="0"/>
              <a:t>[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pm25 </a:t>
            </a:r>
            <a:r>
              <a:rPr lang="en-US" sz="2400" dirty="0" smtClean="0">
                <a:cs typeface="Courier New" panose="02070309020205020404" pitchFamily="49" charset="0"/>
              </a:rPr>
              <a:t>and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dewp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cs typeface="Courier New" panose="02070309020205020404" pitchFamily="49" charset="0"/>
              </a:rPr>
              <a:t>at lags up to one week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/>
            <a:r>
              <a:rPr lang="en-US" sz="2400" dirty="0" smtClean="0"/>
              <a:t>Data </a:t>
            </a:r>
            <a:r>
              <a:rPr lang="en-US" sz="2400" dirty="0" smtClean="0"/>
              <a:t>randomly split into train-test sets (70%-30%)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/>
            <a:r>
              <a:rPr lang="en-US" sz="2400" dirty="0" smtClean="0"/>
              <a:t>Algorithms:  </a:t>
            </a:r>
          </a:p>
          <a:p>
            <a:pPr marL="400050" lvl="1" indent="0">
              <a:buNone/>
            </a:pPr>
            <a:r>
              <a:rPr lang="en-US" sz="2200" dirty="0" smtClean="0"/>
              <a:t>	Linear Regression</a:t>
            </a:r>
          </a:p>
          <a:p>
            <a:pPr marL="0" indent="0">
              <a:buNone/>
            </a:pPr>
            <a:r>
              <a:rPr lang="en-US" sz="2400" dirty="0" smtClean="0"/>
              <a:t>	KNN</a:t>
            </a:r>
          </a:p>
          <a:p>
            <a:pPr marL="0" indent="0">
              <a:buNone/>
            </a:pPr>
            <a:r>
              <a:rPr lang="en-US" sz="2400" dirty="0" smtClean="0"/>
              <a:t>	Stochastic Gradient Descent</a:t>
            </a:r>
          </a:p>
          <a:p>
            <a:pPr marL="0" indent="0">
              <a:buNone/>
            </a:pPr>
            <a:r>
              <a:rPr lang="en-US" sz="2400" dirty="0" smtClean="0"/>
              <a:t>	Decision Tree</a:t>
            </a:r>
          </a:p>
          <a:p>
            <a:pPr marL="0" indent="0">
              <a:buNone/>
            </a:pPr>
            <a:r>
              <a:rPr lang="en-US" sz="2400" dirty="0" smtClean="0"/>
              <a:t>	Random Forest	</a:t>
            </a:r>
          </a:p>
          <a:p>
            <a:pPr marL="0" indent="0">
              <a:buNone/>
            </a:pPr>
            <a:r>
              <a:rPr lang="en-US" sz="2400" dirty="0" smtClean="0"/>
              <a:t>	Multi-layer </a:t>
            </a:r>
            <a:r>
              <a:rPr lang="en-US" sz="2400" dirty="0" err="1" smtClean="0"/>
              <a:t>Perceptron</a:t>
            </a:r>
            <a:r>
              <a:rPr lang="en-US" sz="2400" dirty="0" smtClean="0"/>
              <a:t> (neural network) 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16BB4657-E0B4-2442-86B4-F788F528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235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54D77B5-7AD1-D44C-B379-EB7E63E6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pic>
        <p:nvPicPr>
          <p:cNvPr id="6" name="Content Placeholder 5" descr="Table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159" r="-23159"/>
          <a:stretch>
            <a:fillRect/>
          </a:stretch>
        </p:blipFill>
        <p:spPr>
          <a:xfrm>
            <a:off x="1241797" y="1853248"/>
            <a:ext cx="8809037" cy="41957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7DA0E098-5552-EE4E-8937-5CAC3F42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57619" y="2500139"/>
            <a:ext cx="5457252" cy="496057"/>
          </a:xfrm>
          <a:prstGeom prst="roundRect">
            <a:avLst/>
          </a:prstGeom>
          <a:noFill/>
          <a:ln w="381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50988" y="6230489"/>
            <a:ext cx="78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D5654"/>
                </a:solidFill>
              </a:rPr>
              <a:t>Multi-Layer </a:t>
            </a:r>
            <a:r>
              <a:rPr lang="en-US" b="1" dirty="0" err="1" smtClean="0">
                <a:solidFill>
                  <a:srgbClr val="ED5654"/>
                </a:solidFill>
              </a:rPr>
              <a:t>Perceptron</a:t>
            </a:r>
            <a:r>
              <a:rPr lang="en-US" b="1" dirty="0" smtClean="0">
                <a:solidFill>
                  <a:srgbClr val="ED5654"/>
                </a:solidFill>
              </a:rPr>
              <a:t> (neural network) wins!</a:t>
            </a:r>
            <a:endParaRPr lang="en-US" b="1" dirty="0">
              <a:solidFill>
                <a:srgbClr val="ED565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0988" y="1483916"/>
            <a:ext cx="78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Performance on training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87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54D77B5-7AD1-D44C-B379-EB7E63E6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</a:t>
            </a:r>
            <a:r>
              <a:rPr lang="en-US" dirty="0" err="1" smtClean="0"/>
              <a:t>Perceptron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Prediction Results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EF8954E6-4627-A546-8F3E-90E5F9A9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61209" y="1853248"/>
            <a:ext cx="373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Performance on unseen test set</a:t>
            </a:r>
            <a:endParaRPr lang="en-US" dirty="0"/>
          </a:p>
        </p:txBody>
      </p:sp>
      <p:pic>
        <p:nvPicPr>
          <p:cNvPr id="9" name="Picture 8" descr="Tabl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816" y="2329456"/>
            <a:ext cx="3383429" cy="1730773"/>
          </a:xfrm>
          <a:prstGeom prst="rect">
            <a:avLst/>
          </a:prstGeom>
        </p:spPr>
      </p:pic>
      <p:pic>
        <p:nvPicPr>
          <p:cNvPr id="10" name="Picture 9" descr="forecast_resul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8" y="1853248"/>
            <a:ext cx="8197393" cy="37353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8746" y="5608413"/>
            <a:ext cx="118832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 smtClean="0"/>
              <a:t> Model captures 95.4% of the variance on out-of-sample PM 2.5 concentration.</a:t>
            </a:r>
          </a:p>
          <a:p>
            <a:endParaRPr lang="en-US" sz="2200" dirty="0" smtClean="0"/>
          </a:p>
          <a:p>
            <a:pPr>
              <a:buFont typeface="Arial"/>
              <a:buChar char="•"/>
            </a:pPr>
            <a:r>
              <a:rPr lang="en-US" sz="2200" dirty="0" smtClean="0"/>
              <a:t>Tends to </a:t>
            </a:r>
            <a:r>
              <a:rPr lang="en-US" sz="2200" dirty="0" err="1" smtClean="0"/>
              <a:t>underforecast</a:t>
            </a:r>
            <a:r>
              <a:rPr lang="en-US" sz="2200" dirty="0" smtClean="0"/>
              <a:t> with a 2% bias.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818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392930B-9D8B-4245-A705-0B5E0AF4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7F009447-5DCA-3340-8DF9-5F1022656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unknown pattern (e.g.,</a:t>
            </a:r>
            <a:r>
              <a:rPr lang="en-US" dirty="0" smtClean="0"/>
              <a:t> very high PM 2.5 concentration) </a:t>
            </a:r>
            <a:r>
              <a:rPr lang="en-US" dirty="0"/>
              <a:t>to the records that </a:t>
            </a:r>
            <a:r>
              <a:rPr lang="en-US" dirty="0" smtClean="0"/>
              <a:t>lacked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pm25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information.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8533EDC-2B6B-C248-BB7F-E6098EA8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746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A11A278-D6F2-C74B-898F-91E01DC9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</a:t>
            </a:r>
            <a:r>
              <a:rPr lang="en-US" dirty="0"/>
              <a:t>to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8FB54158-D0C5-FB4D-B512-E66F73B9F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543825"/>
          </a:xfrm>
        </p:spPr>
        <p:txBody>
          <a:bodyPr>
            <a:normAutofit/>
          </a:bodyPr>
          <a:lstStyle/>
          <a:p>
            <a:r>
              <a:rPr lang="en-US" dirty="0" smtClean="0"/>
              <a:t>For fast, accurate forecasting that is less computationally expensive than traditional physics-based air quality models, the client should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deploy the multi-layer-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perceptron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(neural network) model developed here.</a:t>
            </a:r>
            <a:r>
              <a:rPr lang="en-US" dirty="0" smtClean="0"/>
              <a:t> In </a:t>
            </a:r>
            <a:r>
              <a:rPr lang="en-US" dirty="0" smtClean="0"/>
              <a:t>addition to providing high-quality forecasts, it can also quickly learn on new observations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925074B-2495-4741-B26D-B51F709F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080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1E76980-340D-4D48-A129-71C7D15D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108A4BD-E1F5-D14D-B5A2-A423D451B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Springboard</a:t>
            </a:r>
          </a:p>
          <a:p>
            <a:r>
              <a:rPr lang="en-US" dirty="0"/>
              <a:t>My mentor,</a:t>
            </a:r>
            <a:r>
              <a:rPr lang="en-US" dirty="0" smtClean="0"/>
              <a:t> Amir </a:t>
            </a:r>
            <a:r>
              <a:rPr lang="en-US" dirty="0" err="1" smtClean="0"/>
              <a:t>Ziai</a:t>
            </a:r>
            <a:endParaRPr lang="en-US" dirty="0" smtClean="0"/>
          </a:p>
          <a:p>
            <a:r>
              <a:rPr lang="en-US" dirty="0" smtClean="0"/>
              <a:t>UCI machine learning repository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30CC943-9092-E54E-9ECC-819C6E9C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34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090BF3F-0294-A34D-8B6A-3CB7BCB7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95DAAFA-5048-6942-8DE9-65064B05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Beijing’s Air Quality  </a:t>
            </a:r>
          </a:p>
          <a:p>
            <a:pPr lvl="1"/>
            <a:r>
              <a:rPr lang="en-US" dirty="0" smtClean="0"/>
              <a:t>PM 2.5 = particulate matter having a diameter  &lt; 2.5 microns</a:t>
            </a:r>
          </a:p>
          <a:p>
            <a:pPr lvl="2"/>
            <a:r>
              <a:rPr lang="en-US" dirty="0" smtClean="0"/>
              <a:t>High concentrations have been linked to respiratory diseases</a:t>
            </a:r>
          </a:p>
          <a:p>
            <a:pPr lvl="1"/>
            <a:r>
              <a:rPr lang="en-US" dirty="0" smtClean="0"/>
              <a:t>Beijing’s PM 2.5 concentrations have been notoriously </a:t>
            </a:r>
            <a:r>
              <a:rPr lang="en-US" dirty="0" smtClean="0"/>
              <a:t>high due to industrialization</a:t>
            </a:r>
          </a:p>
          <a:p>
            <a:pPr lvl="2"/>
            <a:r>
              <a:rPr lang="en-US" dirty="0" smtClean="0"/>
              <a:t>Concentrations have decreased in past 5-10 years, but are still worrisome most days of the year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Project outcomes</a:t>
            </a:r>
          </a:p>
          <a:p>
            <a:pPr lvl="1"/>
            <a:r>
              <a:rPr lang="en-US" dirty="0" smtClean="0"/>
              <a:t>Identify patterns in PM 2.5 concentration</a:t>
            </a:r>
            <a:endParaRPr lang="en-US" dirty="0" smtClean="0"/>
          </a:p>
          <a:p>
            <a:pPr lvl="1"/>
            <a:r>
              <a:rPr lang="en-US" dirty="0" smtClean="0"/>
              <a:t>Predict future PM 2.5 concentration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D218DBD-57E5-AC45-BE6D-D0BF5C04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66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92D6829-224D-1C4A-B919-FFECA31B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AB2AC4D-4793-D647-9CDC-7B2903B9E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Population of Beijing</a:t>
            </a:r>
          </a:p>
          <a:p>
            <a:pPr lvl="1"/>
            <a:r>
              <a:rPr lang="en-US" dirty="0" smtClean="0"/>
              <a:t>Health concerns related to high PM 2.5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Asthma</a:t>
            </a:r>
          </a:p>
          <a:p>
            <a:pPr lvl="2"/>
            <a:r>
              <a:rPr lang="en-US" dirty="0" smtClean="0"/>
              <a:t>Bronchitis</a:t>
            </a:r>
          </a:p>
          <a:p>
            <a:pPr lvl="2"/>
            <a:r>
              <a:rPr lang="en-US" dirty="0" smtClean="0"/>
              <a:t>Lung Disease</a:t>
            </a:r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221A646-0B8C-3E46-8C3A-70C96D4A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16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64ACA24-8C37-BD4A-BCBF-DA60F87B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A109638F-A240-8148-916C-DCEF76538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4238"/>
            <a:ext cx="8946541" cy="47741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Freely available at</a:t>
            </a:r>
            <a:r>
              <a:rPr lang="en-US" dirty="0" smtClean="0"/>
              <a:t> UCI Machine Learning Repository</a:t>
            </a:r>
          </a:p>
          <a:p>
            <a:pPr marL="0" indent="0"/>
            <a:r>
              <a:rPr lang="en-US" dirty="0" smtClean="0"/>
              <a:t>   Hourly </a:t>
            </a:r>
            <a:r>
              <a:rPr lang="en-US" dirty="0" smtClean="0"/>
              <a:t>observations over 5 years</a:t>
            </a:r>
          </a:p>
          <a:p>
            <a:pPr marL="400050" lvl="1" indent="0">
              <a:buNone/>
            </a:pPr>
            <a:r>
              <a:rPr lang="en-US" dirty="0" smtClean="0"/>
              <a:t>			Jan. 1, 2010 – Dec. 31, </a:t>
            </a:r>
            <a:r>
              <a:rPr lang="en-US" dirty="0" smtClean="0"/>
              <a:t>2014</a:t>
            </a:r>
            <a:endParaRPr lang="en-US" dirty="0" smtClean="0"/>
          </a:p>
          <a:p>
            <a:r>
              <a:rPr lang="en-US" dirty="0" smtClean="0"/>
              <a:t>Fields</a:t>
            </a:r>
            <a:r>
              <a:rPr lang="en-US" dirty="0"/>
              <a:t>: </a:t>
            </a:r>
            <a:r>
              <a:rPr lang="en-US" dirty="0" smtClean="0"/>
              <a:t>	</a:t>
            </a:r>
            <a:r>
              <a:rPr lang="en-US" sz="1700" dirty="0" err="1" smtClean="0"/>
              <a:t>datetime</a:t>
            </a:r>
            <a:r>
              <a:rPr lang="en-US" sz="1700" dirty="0" smtClean="0"/>
              <a:t> </a:t>
            </a:r>
          </a:p>
          <a:p>
            <a:pPr marL="0" indent="0">
              <a:buNone/>
            </a:pPr>
            <a:r>
              <a:rPr lang="en-US" sz="1700" dirty="0"/>
              <a:t>		</a:t>
            </a:r>
            <a:r>
              <a:rPr lang="en-US" sz="1700" dirty="0" smtClean="0"/>
              <a:t>	PM 2.5 concentration (</a:t>
            </a:r>
            <a:r>
              <a:rPr lang="en-US" sz="1700" dirty="0" smtClean="0"/>
              <a:t>ug/m3)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			Temperature (C)</a:t>
            </a:r>
          </a:p>
          <a:p>
            <a:pPr marL="0" indent="0">
              <a:buNone/>
            </a:pPr>
            <a:r>
              <a:rPr lang="en-US" sz="1700" dirty="0" smtClean="0"/>
              <a:t>			</a:t>
            </a:r>
            <a:r>
              <a:rPr lang="en-US" sz="1700" dirty="0" err="1" smtClean="0"/>
              <a:t>Dewpoint</a:t>
            </a:r>
            <a:r>
              <a:rPr lang="en-US" sz="1700" dirty="0" smtClean="0"/>
              <a:t> Temperature (C)</a:t>
            </a:r>
          </a:p>
          <a:p>
            <a:pPr marL="0" indent="0">
              <a:buNone/>
            </a:pPr>
            <a:r>
              <a:rPr lang="en-US" sz="1700" dirty="0" smtClean="0"/>
              <a:t>			Pressure (</a:t>
            </a:r>
            <a:r>
              <a:rPr lang="en-US" sz="1700" dirty="0" err="1" smtClean="0"/>
              <a:t>hPa</a:t>
            </a:r>
            <a:r>
              <a:rPr lang="en-US" sz="1700" dirty="0" smtClean="0"/>
              <a:t>)</a:t>
            </a:r>
          </a:p>
          <a:p>
            <a:pPr marL="0" indent="0">
              <a:buNone/>
            </a:pPr>
            <a:r>
              <a:rPr lang="en-US" sz="1700" dirty="0" smtClean="0"/>
              <a:t>			Combined wind direction (deg)</a:t>
            </a:r>
            <a:r>
              <a:rPr lang="en-US" sz="1700" dirty="0" smtClean="0"/>
              <a:t>	</a:t>
            </a:r>
          </a:p>
          <a:p>
            <a:pPr marL="0" indent="0">
              <a:buNone/>
            </a:pPr>
            <a:r>
              <a:rPr lang="en-US" sz="1700" dirty="0" smtClean="0"/>
              <a:t>			Cumulated wind speed (</a:t>
            </a:r>
            <a:r>
              <a:rPr lang="en-US" sz="1700" dirty="0" err="1" smtClean="0"/>
              <a:t>m/s</a:t>
            </a:r>
            <a:r>
              <a:rPr lang="en-US" sz="1700" dirty="0" smtClean="0"/>
              <a:t>)</a:t>
            </a:r>
          </a:p>
          <a:p>
            <a:pPr marL="0" indent="0">
              <a:buNone/>
            </a:pPr>
            <a:r>
              <a:rPr lang="en-US" sz="1700" dirty="0" smtClean="0"/>
              <a:t>			Cumulated hours of snow</a:t>
            </a:r>
          </a:p>
          <a:p>
            <a:pPr marL="0" indent="0">
              <a:buNone/>
            </a:pPr>
            <a:r>
              <a:rPr lang="en-US" sz="1700" dirty="0" smtClean="0"/>
              <a:t>			Cumulated hours of rain</a:t>
            </a:r>
          </a:p>
          <a:p>
            <a:pPr marL="0" indent="0">
              <a:buNone/>
            </a:pPr>
            <a:r>
              <a:rPr lang="en-US" sz="1700" dirty="0" smtClean="0"/>
              <a:t>			</a:t>
            </a:r>
            <a:endParaRPr lang="en-US" dirty="0" smtClean="0"/>
          </a:p>
          <a:p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43,824 observations (~2 MB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C062FED-60FE-0144-AB9A-5E9E76E3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942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F08FC2B-0698-5044-9271-CDA352E1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Wrangling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3DAD7AC-6941-144D-A557-3196CF78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5177481"/>
          </a:xfrm>
        </p:spPr>
        <p:txBody>
          <a:bodyPr/>
          <a:lstStyle/>
          <a:p>
            <a:r>
              <a:rPr lang="en-US" sz="2400" dirty="0" err="1"/>
              <a:t>Dataframe</a:t>
            </a:r>
            <a:r>
              <a:rPr lang="en-US" sz="2400" dirty="0"/>
              <a:t> index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+mn-lt"/>
                <a:cs typeface="Courier New" panose="02070309020205020404" pitchFamily="49" charset="0"/>
              </a:rPr>
              <a:t>Dropped 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records missing </a:t>
            </a:r>
            <a:r>
              <a:rPr lang="en-US" sz="2400" dirty="0" smtClean="0">
                <a:latin typeface="+mn-lt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pm25</a:t>
            </a:r>
            <a:r>
              <a:rPr lang="en-US" sz="2400" dirty="0" smtClean="0">
                <a:latin typeface="+mn-lt"/>
                <a:cs typeface="Courier New" panose="02070309020205020404" pitchFamily="49" charset="0"/>
              </a:rPr>
              <a:t>) (~5%)</a:t>
            </a:r>
            <a:endParaRPr lang="en-US" sz="2400" dirty="0" smtClean="0">
              <a:latin typeface="+mn-lt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+mn-lt"/>
                <a:cs typeface="Courier New" panose="02070309020205020404" pitchFamily="49" charset="0"/>
              </a:rPr>
              <a:t>Renamed columns for convenience</a:t>
            </a:r>
          </a:p>
          <a:p>
            <a:pPr marL="914400" lvl="2" indent="0">
              <a:buNone/>
            </a:pP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A1CF6334-3C94-B448-8CF5-59CE4588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74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54D77B5-7AD1-D44C-B379-EB7E63E6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1A1D14D-8D9D-7F4B-A870-B4D72BD0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 descr="Original_Time_Series.png"/>
          <p:cNvPicPr>
            <a:picLocks noGrp="1" noChangeAspect="1"/>
          </p:cNvPicPr>
          <p:nvPr>
            <p:ph idx="1"/>
          </p:nvPr>
        </p:nvPicPr>
        <p:blipFill>
          <a:blip r:embed="rId2"/>
          <a:srcRect t="-5949" b="-5949"/>
          <a:stretch>
            <a:fillRect/>
          </a:stretch>
        </p:blipFill>
        <p:spPr>
          <a:xfrm>
            <a:off x="984242" y="1180904"/>
            <a:ext cx="10763733" cy="5047653"/>
          </a:xfrm>
        </p:spPr>
      </p:pic>
      <p:sp>
        <p:nvSpPr>
          <p:cNvPr id="11" name="TextBox 10"/>
          <p:cNvSpPr txBox="1"/>
          <p:nvPr/>
        </p:nvSpPr>
        <p:spPr>
          <a:xfrm>
            <a:off x="984242" y="6010295"/>
            <a:ext cx="1076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Legend is based on the US EPA’s Air Quality Index</a:t>
            </a:r>
          </a:p>
          <a:p>
            <a:endParaRPr 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12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tabl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3604" r="-33604"/>
          <a:stretch>
            <a:fillRect/>
          </a:stretch>
        </p:blipFill>
        <p:spPr>
          <a:xfrm>
            <a:off x="1162847" y="2191812"/>
            <a:ext cx="8946541" cy="419548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54D77B5-7AD1-D44C-B379-EB7E63E6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1590556-A28F-7A48-A3BE-85DFD42A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6111" y="1388962"/>
            <a:ext cx="856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between PM 2.5 and the other time series, after seasonal and trend effects have been removed 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94974" y="2936663"/>
            <a:ext cx="4207046" cy="496057"/>
          </a:xfrm>
          <a:prstGeom prst="roundRect">
            <a:avLst/>
          </a:prstGeom>
          <a:noFill/>
          <a:ln w="381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77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54D77B5-7AD1-D44C-B379-EB7E63E6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B17C6C35-DFEA-0D49-B2FB-730E1BF8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acf_onewee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56" y="1789676"/>
            <a:ext cx="4691204" cy="3225203"/>
          </a:xfrm>
          <a:prstGeom prst="rect">
            <a:avLst/>
          </a:prstGeom>
        </p:spPr>
      </p:pic>
      <p:pic>
        <p:nvPicPr>
          <p:cNvPr id="11" name="Picture 10" descr="pacf_onewee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96" y="1789676"/>
            <a:ext cx="4676308" cy="32149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2856" y="5536006"/>
            <a:ext cx="967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- ACF: gradual decay with significant auto-correlation out to 82 lags</a:t>
            </a:r>
          </a:p>
          <a:p>
            <a:pPr>
              <a:buFontTx/>
              <a:buChar char="-"/>
            </a:pPr>
            <a:r>
              <a:rPr lang="en-US" dirty="0" smtClean="0"/>
              <a:t>- PACF: most auto-correlation can be explained by first 2 lags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152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54D77B5-7AD1-D44C-B379-EB7E63E6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for </a:t>
            </a:r>
            <a:r>
              <a:rPr lang="en-US" dirty="0" err="1" smtClean="0"/>
              <a:t>Stationarity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E6F08F1-DDC3-604C-9D3F-E68989FCF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14024"/>
            <a:ext cx="8946541" cy="4195481"/>
          </a:xfrm>
        </p:spPr>
        <p:txBody>
          <a:bodyPr/>
          <a:lstStyle/>
          <a:p>
            <a:r>
              <a:rPr lang="en-US" dirty="0" smtClean="0"/>
              <a:t>Augmented Dickey Fuller:  PM 2.5 </a:t>
            </a:r>
            <a:r>
              <a:rPr lang="en-US" dirty="0" smtClean="0"/>
              <a:t>time series stationary with 99% confidence. No transformations necessary.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B3032AF7-F37D-074A-BD07-9EE5F17F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 descr="stationary_series_che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766075"/>
            <a:ext cx="9783367" cy="391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80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673</Words>
  <Application>Microsoft Macintosh PowerPoint</Application>
  <PresentationFormat>Custom</PresentationFormat>
  <Paragraphs>105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Predicting Beijing  Air Quality </vt:lpstr>
      <vt:lpstr>The Project</vt:lpstr>
      <vt:lpstr>The Client</vt:lpstr>
      <vt:lpstr>The Data</vt:lpstr>
      <vt:lpstr>Wrangling Steps</vt:lpstr>
      <vt:lpstr>Exploratory Data Analysis</vt:lpstr>
      <vt:lpstr>Exploratory Data Analysis</vt:lpstr>
      <vt:lpstr>Time Series Analysis</vt:lpstr>
      <vt:lpstr>Test for Stationarity</vt:lpstr>
      <vt:lpstr>Forecasting Method 1:            Seasonal ARIMA</vt:lpstr>
      <vt:lpstr>Forecasting Method 2:            Prophet Model</vt:lpstr>
      <vt:lpstr>Forecasting Method 3:         Supervised Regression</vt:lpstr>
      <vt:lpstr>Model Selection</vt:lpstr>
      <vt:lpstr>Multi-Layer Perceptron  Prediction Results</vt:lpstr>
      <vt:lpstr>Limitation</vt:lpstr>
      <vt:lpstr>Recommendation to Client</vt:lpstr>
      <vt:lpstr>Acknowledgements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Parking Citation Payment in Baltimore</dc:title>
  <dc:creator>Microsoft Office User</dc:creator>
  <cp:lastModifiedBy>Tamara McDunn</cp:lastModifiedBy>
  <cp:revision>15</cp:revision>
  <dcterms:created xsi:type="dcterms:W3CDTF">2018-07-03T18:33:58Z</dcterms:created>
  <dcterms:modified xsi:type="dcterms:W3CDTF">2018-07-03T20:04:22Z</dcterms:modified>
</cp:coreProperties>
</file>