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71" r:id="rId2"/>
    <p:sldId id="321" r:id="rId3"/>
    <p:sldId id="322" r:id="rId4"/>
    <p:sldId id="311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9" r:id="rId14"/>
    <p:sldId id="272" r:id="rId15"/>
    <p:sldId id="268" r:id="rId16"/>
    <p:sldId id="269" r:id="rId17"/>
    <p:sldId id="323" r:id="rId18"/>
    <p:sldId id="259" r:id="rId19"/>
    <p:sldId id="324" r:id="rId20"/>
    <p:sldId id="325" r:id="rId21"/>
    <p:sldId id="267" r:id="rId22"/>
    <p:sldId id="270" r:id="rId23"/>
    <p:sldId id="326" r:id="rId24"/>
    <p:sldId id="327" r:id="rId25"/>
    <p:sldId id="328" r:id="rId26"/>
    <p:sldId id="330" r:id="rId27"/>
    <p:sldId id="279" r:id="rId28"/>
    <p:sldId id="274" r:id="rId29"/>
    <p:sldId id="275" r:id="rId30"/>
    <p:sldId id="276" r:id="rId31"/>
    <p:sldId id="277" r:id="rId32"/>
    <p:sldId id="278" r:id="rId33"/>
    <p:sldId id="280" r:id="rId34"/>
    <p:sldId id="282" r:id="rId35"/>
    <p:sldId id="283" r:id="rId36"/>
    <p:sldId id="284" r:id="rId37"/>
    <p:sldId id="331" r:id="rId38"/>
    <p:sldId id="285" r:id="rId39"/>
    <p:sldId id="286" r:id="rId40"/>
    <p:sldId id="287" r:id="rId41"/>
    <p:sldId id="332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333" r:id="rId54"/>
    <p:sldId id="299" r:id="rId55"/>
    <p:sldId id="300" r:id="rId56"/>
    <p:sldId id="301" r:id="rId57"/>
    <p:sldId id="310" r:id="rId58"/>
    <p:sldId id="309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3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0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B2CF0-66C3-4766-AA13-C3500DE083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4FF484-9708-4EF9-858E-7DF84389CB8A}">
      <dgm:prSet/>
      <dgm:spPr/>
      <dgm:t>
        <a:bodyPr/>
        <a:lstStyle/>
        <a:p>
          <a:pPr rtl="0"/>
          <a:r>
            <a:rPr lang="en-US" smtClean="0"/>
            <a:t>Modulo is the remainder after integer division</a:t>
          </a:r>
          <a:endParaRPr lang="en-US"/>
        </a:p>
      </dgm:t>
    </dgm:pt>
    <dgm:pt modelId="{8BC66F55-9DF1-4AC2-9461-4D1F561066FD}" type="parTrans" cxnId="{F8232C9C-5A87-430D-83A4-EE7DE4DE1FF9}">
      <dgm:prSet/>
      <dgm:spPr/>
      <dgm:t>
        <a:bodyPr/>
        <a:lstStyle/>
        <a:p>
          <a:endParaRPr lang="en-US"/>
        </a:p>
      </dgm:t>
    </dgm:pt>
    <dgm:pt modelId="{ACA4792F-C095-41E3-9383-423B47449286}" type="sibTrans" cxnId="{F8232C9C-5A87-430D-83A4-EE7DE4DE1FF9}">
      <dgm:prSet/>
      <dgm:spPr/>
      <dgm:t>
        <a:bodyPr/>
        <a:lstStyle/>
        <a:p>
          <a:endParaRPr lang="en-US"/>
        </a:p>
      </dgm:t>
    </dgm:pt>
    <dgm:pt modelId="{FB05BCB8-DEEE-4C6B-A6E4-282E40D9E129}" type="pres">
      <dgm:prSet presAssocID="{78CB2CF0-66C3-4766-AA13-C3500DE083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A55EF5-8266-4653-88E4-1A8E1151C145}" type="pres">
      <dgm:prSet presAssocID="{134FF484-9708-4EF9-858E-7DF84389CB8A}" presName="parentText" presStyleLbl="node1" presStyleIdx="0" presStyleCnt="1" custLinFactNeighborX="-13333" custLinFactNeighborY="879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E8F8C0-DC0E-4C90-9867-527CA3611830}" type="presOf" srcId="{78CB2CF0-66C3-4766-AA13-C3500DE08384}" destId="{FB05BCB8-DEEE-4C6B-A6E4-282E40D9E129}" srcOrd="0" destOrd="0" presId="urn:microsoft.com/office/officeart/2005/8/layout/vList2"/>
    <dgm:cxn modelId="{F8232C9C-5A87-430D-83A4-EE7DE4DE1FF9}" srcId="{78CB2CF0-66C3-4766-AA13-C3500DE08384}" destId="{134FF484-9708-4EF9-858E-7DF84389CB8A}" srcOrd="0" destOrd="0" parTransId="{8BC66F55-9DF1-4AC2-9461-4D1F561066FD}" sibTransId="{ACA4792F-C095-41E3-9383-423B47449286}"/>
    <dgm:cxn modelId="{0CBDE740-6FA3-4A69-AAB3-8AFC85DB630A}" type="presOf" srcId="{134FF484-9708-4EF9-858E-7DF84389CB8A}" destId="{EDA55EF5-8266-4653-88E4-1A8E1151C145}" srcOrd="0" destOrd="0" presId="urn:microsoft.com/office/officeart/2005/8/layout/vList2"/>
    <dgm:cxn modelId="{2DC15D10-C152-4C75-8D76-CDDAC8A2B5D7}" type="presParOf" srcId="{FB05BCB8-DEEE-4C6B-A6E4-282E40D9E129}" destId="{EDA55EF5-8266-4653-88E4-1A8E1151C1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5EF5-8266-4653-88E4-1A8E1151C145}">
      <dsp:nvSpPr>
        <dsp:cNvPr id="0" name=""/>
        <dsp:cNvSpPr/>
      </dsp:nvSpPr>
      <dsp:spPr>
        <a:xfrm>
          <a:off x="0" y="29940"/>
          <a:ext cx="3516923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Modulo is the remainder after integer division</a:t>
          </a:r>
          <a:endParaRPr lang="en-US" sz="2800" kern="1200"/>
        </a:p>
      </dsp:txBody>
      <dsp:txXfrm>
        <a:off x="75163" y="105103"/>
        <a:ext cx="3366597" cy="138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C3D4A-E2E9-4BB8-A13C-D1FAD67DB1F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0761E-3665-46AF-B376-27FC2467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1A99A-05E8-49AB-B484-ECDA8023947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1C133-802F-4A73-9DDF-300CFBD4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138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edbfc2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46edbfc2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49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these simple variable examples, declaration and definition are the same.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1096B7-8480-4100-BA58-7CA22476697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87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C133-802F-4A73-9DDF-300CFBD4FA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edbfc2b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46edbfc2b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10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6edbfc2b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46edbfc2b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22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edbfc2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46edbfc2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38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6edbfc2b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46edbfc2b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205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edbfc2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46edbfc2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039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edbfc2b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46edbfc2b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82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501B-DB3D-471E-9C60-34EEECD6CA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31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501B-DB3D-471E-9C60-34EEECD6CA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6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501B-DB3D-471E-9C60-34EEECD6CA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501B-DB3D-471E-9C60-34EEECD6CA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0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501B-DB3D-471E-9C60-34EEECD6CA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3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501B-DB3D-471E-9C60-34EEECD6CA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3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47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5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7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716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3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4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A94B-EAFF-49A0-AAE8-6C9AC5DEBC0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0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works for uppercase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5CBA7-6455-4AEA-A18D-8DDA5B6D046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55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isalnum’s</a:t>
            </a:r>
            <a:r>
              <a:rPr lang="en-US" dirty="0"/>
              <a:t> return value tells you what kind of char it is:</a:t>
            </a:r>
          </a:p>
          <a:p>
            <a:r>
              <a:rPr lang="en-US" dirty="0"/>
              <a:t>1: A-Z</a:t>
            </a:r>
          </a:p>
          <a:p>
            <a:r>
              <a:rPr lang="en-US" dirty="0"/>
              <a:t>2: a-z</a:t>
            </a:r>
          </a:p>
          <a:p>
            <a:r>
              <a:rPr lang="en-US" dirty="0"/>
              <a:t>4: 0-9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5CBA7-6455-4AEA-A18D-8DDA5B6D046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edbfc2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6edbfc2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36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edbfc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46edbfc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96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edbfc2b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46edbfc2b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70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edbfc2b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46edbfc2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40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edbfc2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46edbfc2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89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edbfc2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46edbfc2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4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0B0D-E062-4502-9A06-DF6C1E866847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63C-3C86-45F3-96E4-70760CBA5D1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6EAD-82CB-4FD7-B766-C6A7CA78A0A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13D2-D13C-4E5B-9B15-315B17436289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CE82-6504-44B4-9E36-FACD08FB3067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F0DE-3A23-4CC6-B8AF-4E8B14A9B5CF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AF81-1F96-4804-BD12-D398FCEF37C4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5A6-893E-4A73-8B6F-FCB71AC5172D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CB6C-27DE-4EEB-84A2-A6A4A6B747A1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4838-38CF-41F8-AD31-66BCB950C572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2FE5-AA1B-4709-BD5C-B88FF5081D6C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5338-9152-42DF-964A-0ACCC5AF2A63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Stuff You Already Know, Only in C++ Now</a:t>
            </a:r>
            <a:endParaRPr lang="en-US" altLang="en-US" sz="54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 title="A&amp;M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74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edbfc2b5_0_14"/>
          <p:cNvSpPr txBox="1">
            <a:spLocks noGrp="1"/>
          </p:cNvSpPr>
          <p:nvPr>
            <p:ph type="title"/>
          </p:nvPr>
        </p:nvSpPr>
        <p:spPr>
          <a:xfrm>
            <a:off x="996462" y="3684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C++ example with whitespace</a:t>
            </a:r>
            <a:endParaRPr dirty="0"/>
          </a:p>
        </p:txBody>
      </p:sp>
      <p:sp>
        <p:nvSpPr>
          <p:cNvPr id="133" name="Google Shape;133;g146edbfc2b5_0_14"/>
          <p:cNvSpPr txBox="1">
            <a:spLocks noGrp="1"/>
          </p:cNvSpPr>
          <p:nvPr>
            <p:ph type="body" idx="1"/>
          </p:nvPr>
        </p:nvSpPr>
        <p:spPr>
          <a:xfrm>
            <a:off x="1080373" y="1605208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main()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{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&lt;&lt;"Hello World";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   return 0;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34375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edbfc2b5_0_20"/>
          <p:cNvSpPr txBox="1">
            <a:spLocks noGrp="1"/>
          </p:cNvSpPr>
          <p:nvPr>
            <p:ph type="title"/>
          </p:nvPr>
        </p:nvSpPr>
        <p:spPr>
          <a:xfrm>
            <a:off x="890954" y="3801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ct val="100000"/>
            </a:pPr>
            <a:r>
              <a:rPr lang="en-US" dirty="0"/>
              <a:t>C++ example without whitespace</a:t>
            </a:r>
            <a:endParaRPr dirty="0"/>
          </a:p>
        </p:txBody>
      </p:sp>
      <p:sp>
        <p:nvSpPr>
          <p:cNvPr id="139" name="Google Shape;139;g146edbfc2b5_0_20"/>
          <p:cNvSpPr txBox="1">
            <a:spLocks noGrp="1"/>
          </p:cNvSpPr>
          <p:nvPr>
            <p:ph type="body" idx="1"/>
          </p:nvPr>
        </p:nvSpPr>
        <p:spPr>
          <a:xfrm>
            <a:off x="1079504" y="1523146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 main() {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&lt;&lt;"Hello World";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return 0; }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edbfc2b5_0_20"/>
          <p:cNvSpPr txBox="1">
            <a:spLocks noGrp="1"/>
          </p:cNvSpPr>
          <p:nvPr>
            <p:ph type="title"/>
          </p:nvPr>
        </p:nvSpPr>
        <p:spPr>
          <a:xfrm>
            <a:off x="890954" y="380146"/>
            <a:ext cx="9800492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ct val="100000"/>
            </a:pPr>
            <a:r>
              <a:rPr lang="en-US" dirty="0" smtClean="0"/>
              <a:t>Another C</a:t>
            </a:r>
            <a:r>
              <a:rPr lang="en-US" dirty="0"/>
              <a:t>++ example without whitespace</a:t>
            </a:r>
            <a:endParaRPr dirty="0"/>
          </a:p>
        </p:txBody>
      </p:sp>
      <p:sp>
        <p:nvSpPr>
          <p:cNvPr id="139" name="Google Shape;139;g146edbfc2b5_0_20"/>
          <p:cNvSpPr txBox="1">
            <a:spLocks noGrp="1"/>
          </p:cNvSpPr>
          <p:nvPr>
            <p:ph type="body" idx="1"/>
          </p:nvPr>
        </p:nvSpPr>
        <p:spPr>
          <a:xfrm>
            <a:off x="703385" y="1523146"/>
            <a:ext cx="10750061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 smtClean="0">
                <a:solidFill>
                  <a:schemeClr val="dk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main() </a:t>
            </a:r>
            <a:r>
              <a:rPr lang="en-US" sz="24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 err="1" smtClean="0">
                <a:solidFill>
                  <a:schemeClr val="dk1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&lt;&lt;"Hello World</a:t>
            </a:r>
            <a:r>
              <a:rPr lang="en-US" sz="24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";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0; }</a:t>
            </a:r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See </a:t>
            </a:r>
            <a:r>
              <a:rPr lang="en-US" sz="5400" dirty="0" smtClean="0">
                <a:latin typeface="Consolas" panose="020B0609020204030204" pitchFamily="49" charset="0"/>
              </a:rPr>
              <a:t>hello.cpp</a:t>
            </a:r>
            <a:r>
              <a:rPr lang="en-US" sz="5400" dirty="0" smtClean="0"/>
              <a:t> in code directory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6" y="339120"/>
            <a:ext cx="1865538" cy="18167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4F6228"/>
              </a:buClr>
            </a:pPr>
            <a:r>
              <a:rPr lang="en-US" altLang="en-US" b="1" dirty="0"/>
              <a:t>Object: </a:t>
            </a:r>
            <a:r>
              <a:rPr lang="en-US" altLang="en-US" dirty="0"/>
              <a:t> region of memory with a type that specifies </a:t>
            </a:r>
            <a:r>
              <a:rPr lang="en-US" altLang="en-US" dirty="0" smtClean="0"/>
              <a:t>the representation of the data stored </a:t>
            </a:r>
            <a:r>
              <a:rPr lang="en-US" altLang="en-US" dirty="0"/>
              <a:t>there and what operations can be performed on it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Variable:  </a:t>
            </a:r>
            <a:r>
              <a:rPr lang="en-US" altLang="en-US" dirty="0"/>
              <a:t>object with a </a:t>
            </a:r>
            <a:r>
              <a:rPr lang="en-US" altLang="en-US" dirty="0" smtClean="0"/>
              <a:t>name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Value:  </a:t>
            </a:r>
            <a:r>
              <a:rPr lang="en-US" altLang="en-US" dirty="0"/>
              <a:t>data </a:t>
            </a:r>
            <a:r>
              <a:rPr lang="en-US" altLang="en-US" dirty="0" smtClean="0"/>
              <a:t>that may be stored </a:t>
            </a:r>
            <a:r>
              <a:rPr lang="en-US" altLang="en-US" dirty="0"/>
              <a:t>in a </a:t>
            </a:r>
            <a:r>
              <a:rPr lang="en-US" altLang="en-US" dirty="0" smtClean="0"/>
              <a:t>variable</a:t>
            </a:r>
            <a:endParaRPr lang="en-US" altLang="en-US" dirty="0"/>
          </a:p>
          <a:p>
            <a:pPr>
              <a:buClr>
                <a:srgbClr val="4F6228"/>
              </a:buClr>
            </a:pPr>
            <a:r>
              <a:rPr lang="en-US" altLang="en-US" b="1" dirty="0"/>
              <a:t>Declaration:  </a:t>
            </a:r>
            <a:r>
              <a:rPr lang="en-US" altLang="en-US" dirty="0"/>
              <a:t>statement that gives a name to an object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Definition:  </a:t>
            </a:r>
            <a:r>
              <a:rPr lang="en-US" altLang="en-US" dirty="0"/>
              <a:t>declaration that also sets aside memory for a </a:t>
            </a:r>
            <a:r>
              <a:rPr lang="en-US" altLang="en-US" dirty="0" smtClean="0"/>
              <a:t>variable</a:t>
            </a:r>
          </a:p>
          <a:p>
            <a:pPr lvl="1">
              <a:buClr>
                <a:srgbClr val="4F6228"/>
              </a:buClr>
            </a:pPr>
            <a:r>
              <a:rPr lang="en-US" altLang="en-US" b="1" dirty="0" smtClean="0"/>
              <a:t>Assignment</a:t>
            </a:r>
            <a:r>
              <a:rPr lang="en-US" altLang="en-US" dirty="0" smtClean="0"/>
              <a:t>: statement that gives a value to an object</a:t>
            </a:r>
            <a:endParaRPr lang="en-US" altLang="en-US" dirty="0"/>
          </a:p>
          <a:p>
            <a:pPr>
              <a:buClr>
                <a:srgbClr val="4F6228"/>
              </a:buClr>
            </a:pPr>
            <a:endParaRPr lang="en-US" altLang="en-US" dirty="0"/>
          </a:p>
        </p:txBody>
      </p:sp>
      <p:sp>
        <p:nvSpPr>
          <p:cNvPr id="16386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95D8F1-91B0-42DF-B1ED-5F634ECFC5D8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/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variables, functions, types, …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Start with a letter or underscore</a:t>
            </a:r>
          </a:p>
          <a:p>
            <a:pPr lvl="1"/>
            <a:r>
              <a:rPr lang="en-US" dirty="0" smtClean="0"/>
              <a:t>Only composed of letters, digits and underscores (_)</a:t>
            </a:r>
          </a:p>
          <a:p>
            <a:pPr lvl="1"/>
            <a:r>
              <a:rPr lang="en-US" dirty="0" smtClean="0"/>
              <a:t>Cannot use keywords (e.g. </a:t>
            </a:r>
            <a:r>
              <a:rPr lang="en-US" dirty="0" err="1" smtClean="0"/>
              <a:t>int</a:t>
            </a:r>
            <a:r>
              <a:rPr lang="en-US" dirty="0" smtClean="0"/>
              <a:t>, if, while, double)</a:t>
            </a:r>
          </a:p>
          <a:p>
            <a:pPr lvl="1"/>
            <a:r>
              <a:rPr lang="en-US" dirty="0" smtClean="0"/>
              <a:t>By convention, variable names start with a lowercase letter and successive words are capitalized if it contains more than one word.</a:t>
            </a:r>
          </a:p>
          <a:p>
            <a:pPr lvl="2"/>
            <a:r>
              <a:rPr lang="en-US" dirty="0" smtClean="0"/>
              <a:t>e.g.  </a:t>
            </a:r>
            <a:r>
              <a:rPr lang="en-US" dirty="0" err="1" smtClean="0"/>
              <a:t>salesTaxRate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edbfc2b5_0_39"/>
          <p:cNvSpPr txBox="1">
            <a:spLocks noGrp="1"/>
          </p:cNvSpPr>
          <p:nvPr>
            <p:ph type="title"/>
          </p:nvPr>
        </p:nvSpPr>
        <p:spPr>
          <a:xfrm>
            <a:off x="855784" y="3215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156" name="Google Shape;156;g146edbfc2b5_0_39"/>
          <p:cNvSpPr txBox="1">
            <a:spLocks noGrp="1"/>
          </p:cNvSpPr>
          <p:nvPr>
            <p:ph type="body" idx="1"/>
          </p:nvPr>
        </p:nvSpPr>
        <p:spPr>
          <a:xfrm>
            <a:off x="752126" y="1464531"/>
            <a:ext cx="10548919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CSCE_120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			//</a:t>
            </a:r>
            <a:r>
              <a:rPr lang="en-US" i="1" dirty="0">
                <a:solidFill>
                  <a:schemeClr val="dk1"/>
                </a:solidFill>
              </a:rPr>
              <a:t>valid</a:t>
            </a:r>
            <a:endParaRPr i="1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121programming 		//</a:t>
            </a:r>
            <a:r>
              <a:rPr lang="en-US" i="1" dirty="0">
                <a:solidFill>
                  <a:schemeClr val="dk1"/>
                </a:solidFill>
              </a:rPr>
              <a:t>invalid, starts with digit</a:t>
            </a:r>
            <a:endParaRPr i="1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err="1" smtClean="0">
                <a:solidFill>
                  <a:schemeClr val="dk1"/>
                </a:solidFill>
                <a:latin typeface="Consolas" panose="020B0609020204030204" pitchFamily="49" charset="0"/>
              </a:rPr>
              <a:t>ProfMcGuire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			//</a:t>
            </a:r>
            <a:r>
              <a:rPr lang="en-US" i="1" dirty="0">
                <a:solidFill>
                  <a:schemeClr val="dk1"/>
                </a:solidFill>
              </a:rPr>
              <a:t>valid, but doesn’t </a:t>
            </a:r>
            <a:r>
              <a:rPr lang="en-US" i="1" dirty="0" smtClean="0">
                <a:solidFill>
                  <a:schemeClr val="dk1"/>
                </a:solidFill>
              </a:rPr>
              <a:t>follow convention</a:t>
            </a:r>
            <a:endParaRPr lang="en-US" i="1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chemeClr val="dk1"/>
                </a:solidFill>
                <a:latin typeface="Consolas" panose="020B0609020204030204" pitchFamily="49" charset="0"/>
              </a:rPr>
              <a:t>labsux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			//</a:t>
            </a:r>
            <a:r>
              <a:rPr lang="en-US" i="1" dirty="0">
                <a:solidFill>
                  <a:schemeClr val="dk1"/>
                </a:solidFill>
              </a:rPr>
              <a:t>valid, but doesn’t follow convention</a:t>
            </a: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err="1" smtClean="0">
                <a:solidFill>
                  <a:schemeClr val="dk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				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//</a:t>
            </a:r>
            <a:r>
              <a:rPr lang="en-US" i="1" dirty="0" smtClean="0">
                <a:solidFill>
                  <a:schemeClr val="dk1"/>
                </a:solidFill>
              </a:rPr>
              <a:t>invalid, </a:t>
            </a:r>
            <a:r>
              <a:rPr lang="en-US" b="1" dirty="0" err="1" smtClean="0">
                <a:solidFill>
                  <a:schemeClr val="dk1"/>
                </a:solidFill>
                <a:latin typeface="Consolas" panose="020B0609020204030204" pitchFamily="49" charset="0"/>
              </a:rPr>
              <a:t>int</a:t>
            </a:r>
            <a:r>
              <a:rPr lang="en-US" i="1" dirty="0" smtClean="0">
                <a:solidFill>
                  <a:schemeClr val="dk1"/>
                </a:solidFill>
              </a:rPr>
              <a:t> is a reserved word</a:t>
            </a:r>
            <a:endParaRPr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Identifier </a:t>
            </a:r>
            <a:r>
              <a:rPr lang="en-US" dirty="0"/>
              <a:t>is associated with a specific location in </a:t>
            </a:r>
            <a:r>
              <a:rPr lang="en-US" dirty="0" smtClean="0"/>
              <a:t>memory </a:t>
            </a:r>
            <a:br>
              <a:rPr lang="en-US" dirty="0" smtClean="0"/>
            </a:br>
            <a:r>
              <a:rPr lang="en-US" dirty="0" smtClean="0"/>
              <a:t>(i.e. address)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Use them in programs as if they were the value.</a:t>
            </a:r>
          </a:p>
          <a:p>
            <a:r>
              <a:rPr lang="en-US" altLang="en-US" dirty="0" smtClean="0"/>
              <a:t>In the background, the compiler sets things up to dereference the variable identifier (i.e. get the value held in the address).</a:t>
            </a:r>
          </a:p>
          <a:p>
            <a:r>
              <a:rPr lang="en-US" dirty="0"/>
              <a:t>The variable type dictates how the bits will be interpreted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(More on types and data representation later…)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7F181D-876F-488A-93FE-D51C88C3AEE0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4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edbfc2b5_0_44"/>
          <p:cNvSpPr txBox="1">
            <a:spLocks noGrp="1"/>
          </p:cNvSpPr>
          <p:nvPr>
            <p:ph type="title"/>
          </p:nvPr>
        </p:nvSpPr>
        <p:spPr>
          <a:xfrm>
            <a:off x="785446" y="403592"/>
            <a:ext cx="106500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 smtClean="0"/>
              <a:t>Assignment Statements</a:t>
            </a:r>
            <a:endParaRPr dirty="0"/>
          </a:p>
        </p:txBody>
      </p:sp>
      <p:sp>
        <p:nvSpPr>
          <p:cNvPr id="162" name="Google Shape;162;g146edbfc2b5_0_44"/>
          <p:cNvSpPr txBox="1">
            <a:spLocks noGrp="1"/>
          </p:cNvSpPr>
          <p:nvPr>
            <p:ph type="body" idx="1"/>
          </p:nvPr>
        </p:nvSpPr>
        <p:spPr>
          <a:xfrm>
            <a:off x="1162434" y="1546592"/>
            <a:ext cx="10162058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</a:rPr>
              <a:t>Values can be assigned to variables.</a:t>
            </a:r>
            <a:endParaRPr sz="44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</a:rPr>
              <a:t>Variables must always be on the left side.</a:t>
            </a:r>
            <a:endParaRPr sz="44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</a:rPr>
              <a:t>Values must always be on the right side.</a:t>
            </a:r>
            <a:endParaRPr sz="4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7"/>
            <a:ext cx="10515600" cy="85904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Who is this guy,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534"/>
            <a:ext cx="10515600" cy="3397255"/>
          </a:xfrm>
        </p:spPr>
        <p:txBody>
          <a:bodyPr/>
          <a:lstStyle/>
          <a:p>
            <a:r>
              <a:rPr lang="en-US" dirty="0"/>
              <a:t>Tim McGuire</a:t>
            </a:r>
          </a:p>
          <a:p>
            <a:pPr lvl="1"/>
            <a:r>
              <a:rPr lang="en-US" dirty="0"/>
              <a:t>B.S.  in Mathematics, </a:t>
            </a:r>
            <a:r>
              <a:rPr lang="en-US" dirty="0" err="1"/>
              <a:t>LeTourneau</a:t>
            </a:r>
            <a:r>
              <a:rPr lang="en-US" dirty="0"/>
              <a:t> College</a:t>
            </a:r>
          </a:p>
          <a:p>
            <a:pPr lvl="2"/>
            <a:r>
              <a:rPr lang="en-US" dirty="0"/>
              <a:t>Minors in Mechanical Engineering and Chemistry</a:t>
            </a:r>
          </a:p>
          <a:p>
            <a:pPr lvl="1"/>
            <a:r>
              <a:rPr lang="en-US" dirty="0"/>
              <a:t>M.S. in Mathematics, Colorado State University</a:t>
            </a:r>
          </a:p>
          <a:p>
            <a:pPr lvl="1"/>
            <a:r>
              <a:rPr lang="en-US" dirty="0"/>
              <a:t>Ph.D. in Computer Science, </a:t>
            </a:r>
            <a:r>
              <a:rPr lang="en-US" b="1" dirty="0"/>
              <a:t>Texas A&amp;M University  </a:t>
            </a:r>
            <a:r>
              <a:rPr lang="en-US" dirty="0"/>
              <a:t>(whoop!)</a:t>
            </a:r>
          </a:p>
          <a:p>
            <a:pPr lvl="1"/>
            <a:endParaRPr lang="en-US" b="1" dirty="0"/>
          </a:p>
          <a:p>
            <a:pPr lvl="1"/>
            <a:r>
              <a:rPr lang="en-US" dirty="0" smtClean="0"/>
              <a:t>45 </a:t>
            </a:r>
            <a:r>
              <a:rPr lang="en-US" dirty="0"/>
              <a:t>years experience  in academia and industry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08" y="4886134"/>
            <a:ext cx="1784864" cy="1003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07" y="5062242"/>
            <a:ext cx="1888139" cy="599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43" y="4696085"/>
            <a:ext cx="1364391" cy="1371213"/>
          </a:xfrm>
          <a:prstGeom prst="rect">
            <a:avLst/>
          </a:prstGeom>
        </p:spPr>
      </p:pic>
      <p:pic>
        <p:nvPicPr>
          <p:cNvPr id="3078" name="Picture 6" descr="Image result for west texas a&amp;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58" y="4595726"/>
            <a:ext cx="1365376" cy="153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77" y="4696084"/>
            <a:ext cx="1384087" cy="1384087"/>
          </a:xfrm>
          <a:prstGeom prst="rect">
            <a:avLst/>
          </a:prstGeom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84" y="4594738"/>
            <a:ext cx="1710749" cy="17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533" y="4831659"/>
            <a:ext cx="1107989" cy="11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edbfc2b5_0_49"/>
          <p:cNvSpPr txBox="1">
            <a:spLocks noGrp="1"/>
          </p:cNvSpPr>
          <p:nvPr>
            <p:ph type="title"/>
          </p:nvPr>
        </p:nvSpPr>
        <p:spPr>
          <a:xfrm>
            <a:off x="668216" y="204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168" name="Google Shape;168;g146edbfc2b5_0_49"/>
          <p:cNvSpPr txBox="1">
            <a:spLocks noGrp="1"/>
          </p:cNvSpPr>
          <p:nvPr>
            <p:ph type="body" idx="1"/>
          </p:nvPr>
        </p:nvSpPr>
        <p:spPr>
          <a:xfrm>
            <a:off x="1045204" y="1347300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  <a:latin typeface="Consolas" panose="020B0609020204030204" pitchFamily="49" charset="0"/>
              </a:rPr>
              <a:t>x = 5</a:t>
            </a:r>
            <a:endParaRPr sz="4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  <a:latin typeface="Consolas" panose="020B0609020204030204" pitchFamily="49" charset="0"/>
              </a:rPr>
              <a:t>y = 7</a:t>
            </a:r>
            <a:endParaRPr sz="4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  <a:latin typeface="Consolas" panose="020B0609020204030204" pitchFamily="49" charset="0"/>
              </a:rPr>
              <a:t>z = x + y</a:t>
            </a:r>
            <a:endParaRPr sz="40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Declaration, Definition, &amp;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</a:t>
            </a:r>
          </a:p>
          <a:p>
            <a:pPr lvl="1"/>
            <a:r>
              <a:rPr lang="en-US" dirty="0" smtClean="0"/>
              <a:t>Say what an identifier is and what type of object it refers to.</a:t>
            </a:r>
          </a:p>
          <a:p>
            <a:pPr lvl="1"/>
            <a:r>
              <a:rPr lang="en-US" dirty="0" smtClean="0"/>
              <a:t>Connects a name to an object.</a:t>
            </a:r>
          </a:p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Sets aside memory for the variable.</a:t>
            </a:r>
          </a:p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/>
              <a:t>Assign value to variable for the first time.</a:t>
            </a:r>
          </a:p>
          <a:p>
            <a:pPr lvl="1"/>
            <a:endParaRPr lang="en-US" dirty="0"/>
          </a:p>
          <a:p>
            <a:r>
              <a:rPr lang="en-US" dirty="0" smtClean="0"/>
              <a:t>Note: the </a:t>
            </a:r>
            <a:r>
              <a:rPr lang="en-US" dirty="0" err="1" smtClean="0"/>
              <a:t>zyBook</a:t>
            </a:r>
            <a:r>
              <a:rPr lang="en-US" dirty="0" smtClean="0"/>
              <a:t> conflates Declaration and Definition, but they are technically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</a:rPr>
              <a:t> z; </a:t>
            </a:r>
            <a:r>
              <a:rPr lang="en-US" sz="3200" dirty="0" smtClean="0"/>
              <a:t>(declaration and definition)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extern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z; </a:t>
            </a:r>
            <a:r>
              <a:rPr lang="en-US" sz="3200" dirty="0" smtClean="0"/>
              <a:t>(declaration)</a:t>
            </a:r>
          </a:p>
          <a:p>
            <a:pPr lvl="1"/>
            <a:r>
              <a:rPr lang="en-US" sz="2800" dirty="0" smtClean="0"/>
              <a:t>This is rare for variables of base types. (i.e. we won’t do this…)</a:t>
            </a:r>
          </a:p>
          <a:p>
            <a:r>
              <a:rPr lang="en-US" sz="3200" dirty="0" err="1" smtClean="0"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</a:rPr>
              <a:t> z = 7; </a:t>
            </a:r>
            <a:r>
              <a:rPr lang="en-US" sz="3200" dirty="0" smtClean="0"/>
              <a:t>(declaration, definition, and initialization)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edbfc2b5_0_54"/>
          <p:cNvSpPr txBox="1">
            <a:spLocks noGrp="1"/>
          </p:cNvSpPr>
          <p:nvPr>
            <p:ph type="title"/>
          </p:nvPr>
        </p:nvSpPr>
        <p:spPr>
          <a:xfrm>
            <a:off x="762000" y="4504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Variable types (and byte size)</a:t>
            </a:r>
            <a:endParaRPr dirty="0"/>
          </a:p>
        </p:txBody>
      </p:sp>
      <p:sp>
        <p:nvSpPr>
          <p:cNvPr id="174" name="Google Shape;174;g146edbfc2b5_0_54"/>
          <p:cNvSpPr txBox="1">
            <a:spLocks noGrp="1"/>
          </p:cNvSpPr>
          <p:nvPr>
            <p:ph type="body" idx="1"/>
          </p:nvPr>
        </p:nvSpPr>
        <p:spPr>
          <a:xfrm>
            <a:off x="1138988" y="1593485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 err="1">
                <a:solidFill>
                  <a:schemeClr val="dk1"/>
                </a:solidFill>
              </a:rPr>
              <a:t>int</a:t>
            </a:r>
            <a:r>
              <a:rPr lang="en-US" sz="4000" dirty="0">
                <a:solidFill>
                  <a:schemeClr val="dk1"/>
                </a:solidFill>
              </a:rPr>
              <a:t> 		(4)</a:t>
            </a:r>
            <a:endParaRPr sz="40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</a:rPr>
              <a:t>bool		(1)</a:t>
            </a:r>
            <a:endParaRPr sz="40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</a:rPr>
              <a:t>char		(1)</a:t>
            </a:r>
            <a:endParaRPr sz="40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</a:rPr>
              <a:t>float		(4)</a:t>
            </a:r>
            <a:endParaRPr sz="40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000" dirty="0">
                <a:solidFill>
                  <a:schemeClr val="dk1"/>
                </a:solidFill>
              </a:rPr>
              <a:t>double	(8)</a:t>
            </a:r>
            <a:endParaRPr sz="40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edbfc2b5_0_68"/>
          <p:cNvSpPr txBox="1">
            <a:spLocks noGrp="1"/>
          </p:cNvSpPr>
          <p:nvPr>
            <p:ph type="title"/>
          </p:nvPr>
        </p:nvSpPr>
        <p:spPr>
          <a:xfrm>
            <a:off x="808892" y="4504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 smtClean="0"/>
              <a:t>Arithmetic Operators</a:t>
            </a:r>
            <a:endParaRPr dirty="0"/>
          </a:p>
        </p:txBody>
      </p:sp>
      <p:sp>
        <p:nvSpPr>
          <p:cNvPr id="185" name="Google Shape;185;g146edbfc2b5_0_68"/>
          <p:cNvSpPr txBox="1">
            <a:spLocks noGrp="1"/>
          </p:cNvSpPr>
          <p:nvPr>
            <p:ph type="body" idx="1"/>
          </p:nvPr>
        </p:nvSpPr>
        <p:spPr>
          <a:xfrm>
            <a:off x="1185880" y="1593485"/>
            <a:ext cx="7829166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Addition:			+</a:t>
            </a:r>
            <a:endParaRPr sz="36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Subtraction:		-</a:t>
            </a:r>
            <a:endParaRPr sz="36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Multiplication:	</a:t>
            </a:r>
            <a:r>
              <a:rPr lang="en-US" sz="3600" dirty="0" smtClean="0">
                <a:solidFill>
                  <a:schemeClr val="dk1"/>
                </a:solidFill>
              </a:rPr>
              <a:t>	*</a:t>
            </a:r>
            <a:endParaRPr sz="36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Division: 			/</a:t>
            </a:r>
            <a:endParaRPr sz="3600" dirty="0">
              <a:solidFill>
                <a:schemeClr val="dk1"/>
              </a:solidFill>
            </a:endParaRPr>
          </a:p>
          <a:p>
            <a:pPr marL="482600" indent="-4572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Modulo:			%</a:t>
            </a:r>
            <a:endParaRPr sz="3600" dirty="0">
              <a:solidFill>
                <a:schemeClr val="dk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8045298"/>
              </p:ext>
            </p:extLst>
          </p:nvPr>
        </p:nvGraphicFramePr>
        <p:xfrm>
          <a:off x="7010400" y="3490535"/>
          <a:ext cx="3516923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84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6edbfc2b5_0_73"/>
          <p:cNvSpPr txBox="1">
            <a:spLocks noGrp="1"/>
          </p:cNvSpPr>
          <p:nvPr>
            <p:ph type="title"/>
          </p:nvPr>
        </p:nvSpPr>
        <p:spPr>
          <a:xfrm>
            <a:off x="785447" y="3215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Order of operations</a:t>
            </a:r>
            <a:endParaRPr dirty="0"/>
          </a:p>
        </p:txBody>
      </p:sp>
      <p:sp>
        <p:nvSpPr>
          <p:cNvPr id="191" name="Google Shape;191;g146edbfc2b5_0_73"/>
          <p:cNvSpPr txBox="1">
            <a:spLocks noGrp="1"/>
          </p:cNvSpPr>
          <p:nvPr>
            <p:ph type="body" idx="1"/>
          </p:nvPr>
        </p:nvSpPr>
        <p:spPr>
          <a:xfrm>
            <a:off x="552834" y="1464531"/>
            <a:ext cx="10806828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AutoNum type="arabicPeriod"/>
            </a:pPr>
            <a:r>
              <a:rPr lang="en-US" sz="4400" dirty="0" smtClean="0">
                <a:solidFill>
                  <a:schemeClr val="dk1"/>
                </a:solidFill>
              </a:rPr>
              <a:t>( )		</a:t>
            </a:r>
            <a:r>
              <a:rPr lang="en-US" sz="4400" i="1" dirty="0" smtClean="0">
                <a:solidFill>
                  <a:schemeClr val="dk1"/>
                </a:solidFill>
                <a:latin typeface="+mj-lt"/>
              </a:rPr>
              <a:t>any code in parentheses</a:t>
            </a:r>
            <a:endParaRPr sz="4400" i="1" dirty="0">
              <a:solidFill>
                <a:schemeClr val="dk1"/>
              </a:solidFill>
              <a:latin typeface="+mj-lt"/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AutoNum type="arabicPeriod"/>
            </a:pPr>
            <a:r>
              <a:rPr lang="en-US" sz="4400" dirty="0">
                <a:solidFill>
                  <a:schemeClr val="dk1"/>
                </a:solidFill>
              </a:rPr>
              <a:t>*, </a:t>
            </a:r>
            <a:r>
              <a:rPr lang="en-US" sz="4400" dirty="0" smtClean="0">
                <a:solidFill>
                  <a:schemeClr val="dk1"/>
                </a:solidFill>
              </a:rPr>
              <a:t> /,  </a:t>
            </a:r>
            <a:r>
              <a:rPr lang="en-US" sz="4400" dirty="0">
                <a:solidFill>
                  <a:schemeClr val="dk1"/>
                </a:solidFill>
              </a:rPr>
              <a:t>% </a:t>
            </a:r>
            <a:r>
              <a:rPr lang="en-US" sz="4400" dirty="0" smtClean="0">
                <a:solidFill>
                  <a:schemeClr val="dk1"/>
                </a:solidFill>
              </a:rPr>
              <a:t>	from </a:t>
            </a:r>
            <a:r>
              <a:rPr lang="en-US" sz="4400" dirty="0">
                <a:solidFill>
                  <a:schemeClr val="dk1"/>
                </a:solidFill>
              </a:rPr>
              <a:t>left to right</a:t>
            </a:r>
            <a:endParaRPr sz="44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AutoNum type="arabicPeriod"/>
            </a:pPr>
            <a:r>
              <a:rPr lang="en-US" sz="4400" dirty="0" smtClean="0">
                <a:solidFill>
                  <a:schemeClr val="dk1"/>
                </a:solidFill>
              </a:rPr>
              <a:t>+,  </a:t>
            </a:r>
            <a:r>
              <a:rPr lang="en-US" sz="4400" dirty="0">
                <a:solidFill>
                  <a:schemeClr val="dk1"/>
                </a:solidFill>
              </a:rPr>
              <a:t>- </a:t>
            </a:r>
            <a:r>
              <a:rPr lang="en-US" sz="4400" dirty="0" smtClean="0">
                <a:solidFill>
                  <a:schemeClr val="dk1"/>
                </a:solidFill>
              </a:rPr>
              <a:t>		from </a:t>
            </a:r>
            <a:r>
              <a:rPr lang="en-US" sz="4400" dirty="0">
                <a:solidFill>
                  <a:schemeClr val="dk1"/>
                </a:solidFill>
              </a:rPr>
              <a:t>left to right</a:t>
            </a:r>
            <a:endParaRPr sz="4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See </a:t>
            </a:r>
            <a:r>
              <a:rPr lang="en-US" sz="4800" dirty="0" smtClean="0">
                <a:latin typeface="Consolas" panose="020B0609020204030204" pitchFamily="49" charset="0"/>
              </a:rPr>
              <a:t>arithmetic.cpp</a:t>
            </a:r>
            <a:r>
              <a:rPr lang="en-US" sz="4800" dirty="0" smtClean="0"/>
              <a:t> in code directory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Programmers used to use ‘</a:t>
            </a:r>
            <a:r>
              <a:rPr lang="en-US" dirty="0" err="1"/>
              <a:t>goto</a:t>
            </a:r>
            <a:r>
              <a:rPr lang="en-US" dirty="0"/>
              <a:t>’. This is universally considered BAD PRACTICE. </a:t>
            </a:r>
          </a:p>
          <a:p>
            <a:pPr lvl="1"/>
            <a:r>
              <a:rPr lang="en-US" dirty="0"/>
              <a:t>Edgar Dijkstra: Go To Statement Considered Harmful</a:t>
            </a:r>
          </a:p>
          <a:p>
            <a:pPr lvl="1"/>
            <a:r>
              <a:rPr lang="en-US" dirty="0"/>
              <a:t>https://homepages.cwi.nl/~storm/teaching/reader/Dijkstra68.pdf</a:t>
            </a:r>
          </a:p>
          <a:p>
            <a:r>
              <a:rPr lang="en-US" dirty="0"/>
              <a:t>This resulted in “Spaghetti code” that was hard to </a:t>
            </a:r>
            <a:br>
              <a:rPr lang="en-US" dirty="0"/>
            </a:br>
            <a:r>
              <a:rPr lang="en-US" dirty="0"/>
              <a:t>follow / understand / debug.</a:t>
            </a:r>
          </a:p>
          <a:p>
            <a:r>
              <a:rPr lang="en-US" dirty="0"/>
              <a:t>Structured programming saw all programs as composed of three control structures.</a:t>
            </a:r>
          </a:p>
          <a:p>
            <a:r>
              <a:rPr lang="en-US" dirty="0"/>
              <a:t>While not the only programming paradigm, aspects of structured programming still apply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Sequence</a:t>
            </a:r>
          </a:p>
          <a:p>
            <a:r>
              <a:rPr lang="en-US" sz="6600" dirty="0"/>
              <a:t>Selection</a:t>
            </a:r>
          </a:p>
          <a:p>
            <a:r>
              <a:rPr lang="en-US" sz="6600" dirty="0" smtClean="0"/>
              <a:t>Repetition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Syllabus Review</a:t>
            </a:r>
          </a:p>
        </p:txBody>
      </p:sp>
    </p:spTree>
    <p:extLst>
      <p:ext uri="{BB962C8B-B14F-4D97-AF65-F5344CB8AC3E}">
        <p14:creationId xmlns:p14="http://schemas.microsoft.com/office/powerpoint/2010/main" val="2637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Sequence</a:t>
            </a:r>
          </a:p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  <a:p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Repetition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ordering of statements</a:t>
            </a:r>
          </a:p>
          <a:p>
            <a:r>
              <a:rPr lang="en-US" dirty="0"/>
              <a:t>Can include function calls</a:t>
            </a:r>
          </a:p>
          <a:p>
            <a:r>
              <a:rPr lang="en-US" dirty="0"/>
              <a:t>Essentially no “Decisions” are made.</a:t>
            </a:r>
          </a:p>
        </p:txBody>
      </p:sp>
      <p:pic>
        <p:nvPicPr>
          <p:cNvPr id="6" name="Picture 5" title="Flowchart for a sequence">
            <a:extLst>
              <a:ext uri="{FF2B5EF4-FFF2-40B4-BE49-F238E27FC236}">
                <a16:creationId xmlns:a16="http://schemas.microsoft.com/office/drawing/2014/main" id="{5F94E730-0DC9-411E-8602-F2AC7DA4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10" y="3433130"/>
            <a:ext cx="1022466" cy="27438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Sequence</a:t>
            </a:r>
          </a:p>
          <a:p>
            <a:r>
              <a:rPr lang="en-US" sz="6600" dirty="0"/>
              <a:t>Selection</a:t>
            </a:r>
          </a:p>
          <a:p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Repetition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Also called “branching”</a:t>
            </a:r>
          </a:p>
          <a:p>
            <a:r>
              <a:rPr lang="en-US" dirty="0"/>
              <a:t>Allows a block of code to be executed or not based on a “Decision/Question”</a:t>
            </a:r>
          </a:p>
          <a:p>
            <a:r>
              <a:rPr lang="en-US" dirty="0"/>
              <a:t>Allows for different paths through the code</a:t>
            </a:r>
          </a:p>
        </p:txBody>
      </p:sp>
      <p:pic>
        <p:nvPicPr>
          <p:cNvPr id="6" name="Picture 5" title="Flowchart for Selection">
            <a:extLst>
              <a:ext uri="{FF2B5EF4-FFF2-40B4-BE49-F238E27FC236}">
                <a16:creationId xmlns:a16="http://schemas.microsoft.com/office/drawing/2014/main" id="{BB924613-AEC5-444F-A068-D7DDBD65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88" y="4425696"/>
            <a:ext cx="2266167" cy="22768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Sequence</a:t>
            </a:r>
          </a:p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  <a:p>
            <a:r>
              <a:rPr lang="en-US" sz="6600" dirty="0" smtClean="0"/>
              <a:t>Repetition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smtClean="0"/>
              <a:t>“iteration” and “looping</a:t>
            </a:r>
            <a:r>
              <a:rPr lang="en-US" dirty="0"/>
              <a:t>”</a:t>
            </a:r>
          </a:p>
          <a:p>
            <a:r>
              <a:rPr lang="en-US" dirty="0"/>
              <a:t>Allows a block of code to be executed repeatedly until a condition is satisfied</a:t>
            </a:r>
          </a:p>
        </p:txBody>
      </p:sp>
      <p:pic>
        <p:nvPicPr>
          <p:cNvPr id="6" name="Picture 5" title="Flowchart for repetition">
            <a:extLst>
              <a:ext uri="{FF2B5EF4-FFF2-40B4-BE49-F238E27FC236}">
                <a16:creationId xmlns:a16="http://schemas.microsoft.com/office/drawing/2014/main" id="{E5CEA822-C72C-4118-95AE-3B0145CD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44" y="3931819"/>
            <a:ext cx="1536192" cy="25401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184" y="1825625"/>
            <a:ext cx="553761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if (</a:t>
            </a:r>
            <a:r>
              <a:rPr lang="en-US" dirty="0" err="1" smtClean="0">
                <a:latin typeface="Source Code Pro" panose="020B0509030403020204" pitchFamily="49" charset="0"/>
              </a:rPr>
              <a:t>boolean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expression) {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if (</a:t>
            </a:r>
            <a:r>
              <a:rPr lang="en-US" dirty="0" err="1" smtClean="0">
                <a:latin typeface="Source Code Pro" panose="020B0509030403020204" pitchFamily="49" charset="0"/>
              </a:rPr>
              <a:t>boolean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expression) 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   // single statement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60" y="1825625"/>
            <a:ext cx="2831742" cy="43614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0073" y="3106539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4283" y="4246007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3" name="TextBox 2"/>
          <p:cNvSpPr txBox="1"/>
          <p:nvPr/>
        </p:nvSpPr>
        <p:spPr>
          <a:xfrm rot="572072">
            <a:off x="7055942" y="3214260"/>
            <a:ext cx="412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there is a single statement.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2160" y="468229"/>
            <a:ext cx="9706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However, it is good practice to go ahead and use them.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You might need to add more statements later and forget to add curly braces.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98889" y="1825625"/>
            <a:ext cx="2460222" cy="43513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52848" y="1825625"/>
            <a:ext cx="56009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if (</a:t>
            </a:r>
            <a:r>
              <a:rPr lang="en-US" dirty="0" err="1">
                <a:latin typeface="Source Code Pro" panose="020B0509030403020204" pitchFamily="49" charset="0"/>
              </a:rPr>
              <a:t>boolean</a:t>
            </a:r>
            <a:r>
              <a:rPr lang="en-US" dirty="0">
                <a:latin typeface="Source Code Pro" panose="020B0509030403020204" pitchFamily="49" charset="0"/>
              </a:rPr>
              <a:t> expression)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// do if true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// do if false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2523" y="290578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9412" y="3553516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 rot="572072">
            <a:off x="6652531" y="5145066"/>
            <a:ext cx="412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there is a single statement.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if-else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6628" y="1825625"/>
            <a:ext cx="3964744" cy="4351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5073" y="1825625"/>
            <a:ext cx="57722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if (</a:t>
            </a:r>
            <a:r>
              <a:rPr lang="en-US" dirty="0" err="1">
                <a:latin typeface="Source Code Pro" panose="020B0509030403020204" pitchFamily="49" charset="0"/>
              </a:rPr>
              <a:t>boolean</a:t>
            </a:r>
            <a:r>
              <a:rPr lang="en-US" dirty="0">
                <a:latin typeface="Source Code Pro" panose="020B0509030403020204" pitchFamily="49" charset="0"/>
              </a:rPr>
              <a:t> expression)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// do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 else if (</a:t>
            </a:r>
            <a:r>
              <a:rPr lang="en-US" dirty="0" err="1" smtClean="0">
                <a:latin typeface="Source Code Pro" panose="020B0509030403020204" pitchFamily="49" charset="0"/>
              </a:rPr>
              <a:t>boolean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expr)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// do other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// do yet other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741" y="358695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682" y="2797701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3837" y="2797701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0659" y="358695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 rot="572072">
            <a:off x="5245072" y="523854"/>
            <a:ext cx="412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there is a single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See </a:t>
            </a:r>
            <a:r>
              <a:rPr lang="en-US" sz="4800" dirty="0" smtClean="0">
                <a:latin typeface="Consolas" panose="020B0609020204030204" pitchFamily="49" charset="0"/>
              </a:rPr>
              <a:t>selection.cpp</a:t>
            </a:r>
            <a:r>
              <a:rPr lang="en-US" sz="5400" dirty="0" smtClean="0"/>
              <a:t> in code directory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switch (value)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case val1: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do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case val2: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do other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default: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yet other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469" y="3254901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9230" y="2493031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469" y="4397901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9229" y="3556984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61" y="1669649"/>
            <a:ext cx="4289349" cy="46632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0783702">
            <a:off x="3162861" y="573200"/>
            <a:ext cx="4249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all cases are single statements.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BUT USE THEM ALWAYS.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with fall-through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switch (value)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case val1: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do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case val2: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do other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 default: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yet other stuff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307" y="3239135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2068" y="2477265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307" y="4382135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2067" y="3541218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90" y="1497724"/>
            <a:ext cx="4537028" cy="4819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D45E7A-2BAF-40EC-B6E8-A6107D9AA239}"/>
              </a:ext>
            </a:extLst>
          </p:cNvPr>
          <p:cNvSpPr txBox="1"/>
          <p:nvPr/>
        </p:nvSpPr>
        <p:spPr>
          <a:xfrm rot="694478">
            <a:off x="7361235" y="602697"/>
            <a:ext cx="4249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all cases are single statements.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BUT USE THEM ALWAYS.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532185" y="4894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23173" y="2238255"/>
            <a:ext cx="10490304" cy="3794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Comments</a:t>
            </a:r>
            <a:endParaRPr sz="36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Whitespace</a:t>
            </a:r>
            <a:endParaRPr sz="36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Variables</a:t>
            </a:r>
            <a:endParaRPr sz="36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Arithmetic</a:t>
            </a:r>
            <a:endParaRPr sz="36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Boolean</a:t>
            </a:r>
            <a:endParaRPr sz="36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Conditionals</a:t>
            </a:r>
            <a:endParaRPr sz="3600" dirty="0">
              <a:solidFill>
                <a:schemeClr val="dk1"/>
              </a:solidFill>
            </a:endParaRPr>
          </a:p>
          <a:p>
            <a:pPr marL="457200" indent="-43180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Loops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6" y="152555"/>
            <a:ext cx="1865538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813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Value used for comparison must be an integer, char, or enumeration.</a:t>
            </a:r>
          </a:p>
          <a:p>
            <a:pPr lvl="1"/>
            <a:r>
              <a:rPr lang="en-US" sz="2800" dirty="0"/>
              <a:t>enumeration := identifier that maps to an integer</a:t>
            </a:r>
          </a:p>
          <a:p>
            <a:r>
              <a:rPr lang="en-US" sz="3200" dirty="0"/>
              <a:t>When a matching case is found, code is executed until encountering a break. This can result in code for multiple cases </a:t>
            </a:r>
            <a:r>
              <a:rPr lang="en-US" sz="3200" dirty="0" smtClean="0"/>
              <a:t>executing </a:t>
            </a:r>
            <a:r>
              <a:rPr lang="en-US" sz="3200" i="1" dirty="0" smtClean="0"/>
              <a:t>(fall-through).</a:t>
            </a:r>
            <a:endParaRPr lang="en-US" sz="3200" i="1" dirty="0"/>
          </a:p>
          <a:p>
            <a:pPr lvl="1"/>
            <a:r>
              <a:rPr lang="en-US" sz="2800" dirty="0"/>
              <a:t>Tip: when debugging, check for missing or mistaken break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See </a:t>
            </a:r>
            <a:r>
              <a:rPr lang="en-US" sz="4800" dirty="0" smtClean="0">
                <a:latin typeface="Consolas" panose="020B0609020204030204" pitchFamily="49" charset="0"/>
              </a:rPr>
              <a:t>switch.cpp</a:t>
            </a:r>
            <a:r>
              <a:rPr lang="en-US" sz="5400" dirty="0" smtClean="0"/>
              <a:t> in code directory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</a:t>
            </a:r>
            <a:r>
              <a:rPr lang="en-US" dirty="0"/>
              <a:t>of a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of a loop control </a:t>
            </a:r>
            <a:r>
              <a:rPr lang="en-US" dirty="0" smtClean="0"/>
              <a:t>variable</a:t>
            </a:r>
          </a:p>
          <a:p>
            <a:r>
              <a:rPr lang="en-US" dirty="0"/>
              <a:t>C</a:t>
            </a:r>
            <a:r>
              <a:rPr lang="en-US" dirty="0" smtClean="0"/>
              <a:t>ontinuation condition</a:t>
            </a:r>
          </a:p>
          <a:p>
            <a:pPr lvl="1"/>
            <a:r>
              <a:rPr lang="en-US" dirty="0" smtClean="0"/>
              <a:t>Boolean expression specifying when to continue executing the loop 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Usually of a loop control variable</a:t>
            </a:r>
          </a:p>
          <a:p>
            <a:r>
              <a:rPr lang="en-US" dirty="0" smtClean="0"/>
              <a:t>Loop </a:t>
            </a:r>
            <a:r>
              <a:rPr lang="en-US" dirty="0"/>
              <a:t>Body</a:t>
            </a:r>
          </a:p>
          <a:p>
            <a:pPr lvl="1"/>
            <a:r>
              <a:rPr lang="en-US" dirty="0" smtClean="0"/>
              <a:t>Sequence of statements to execute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522" y="5761464"/>
            <a:ext cx="11876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teration := </a:t>
            </a:r>
            <a:r>
              <a:rPr lang="en-US" sz="2400" dirty="0"/>
              <a:t>one execution of a sequence of operations or instructions in </a:t>
            </a:r>
            <a:r>
              <a:rPr lang="en-US" sz="2400" dirty="0" smtClean="0"/>
              <a:t>a repetition. </a:t>
            </a:r>
            <a:br>
              <a:rPr lang="en-US" sz="2400" dirty="0" smtClean="0"/>
            </a:br>
            <a:r>
              <a:rPr lang="en-US" sz="2400" dirty="0" smtClean="0"/>
              <a:t>“The program crashes on the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iteration”, “How many iterations has it done, so far?”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do things have to look like before entering the loop?</a:t>
            </a:r>
          </a:p>
          <a:p>
            <a:pPr lvl="1"/>
            <a:r>
              <a:rPr lang="en-US" dirty="0"/>
              <a:t>Initialization (control variable)</a:t>
            </a:r>
          </a:p>
          <a:p>
            <a:pPr lvl="1"/>
            <a:r>
              <a:rPr lang="en-US" dirty="0"/>
              <a:t>Initialization (loop body)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</a:t>
            </a:r>
            <a:r>
              <a:rPr lang="en-US" dirty="0" smtClean="0"/>
              <a:t>exit/end </a:t>
            </a:r>
            <a:r>
              <a:rPr lang="en-US" dirty="0"/>
              <a:t>the loop?</a:t>
            </a:r>
          </a:p>
          <a:p>
            <a:pPr lvl="1"/>
            <a:r>
              <a:rPr lang="en-US" dirty="0"/>
              <a:t>Control variable</a:t>
            </a:r>
          </a:p>
          <a:p>
            <a:pPr lvl="1"/>
            <a:r>
              <a:rPr lang="en-US" dirty="0"/>
              <a:t>Continuation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Interrupt: break, return, exception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 you </a:t>
            </a:r>
            <a:r>
              <a:rPr lang="en-US" dirty="0" smtClean="0"/>
              <a:t>do to </a:t>
            </a:r>
            <a:r>
              <a:rPr lang="en-US" dirty="0"/>
              <a:t>ensure you </a:t>
            </a:r>
            <a:r>
              <a:rPr lang="en-US" dirty="0" smtClean="0"/>
              <a:t>eventually exit/end </a:t>
            </a:r>
            <a:r>
              <a:rPr lang="en-US" dirty="0"/>
              <a:t>the loop?</a:t>
            </a:r>
          </a:p>
          <a:p>
            <a:pPr lvl="1"/>
            <a:r>
              <a:rPr lang="en-US" dirty="0" smtClean="0"/>
              <a:t>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does the loop do?</a:t>
            </a:r>
          </a:p>
          <a:p>
            <a:pPr lvl="1"/>
            <a:r>
              <a:rPr lang="en-US" dirty="0"/>
              <a:t>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127" y="1825625"/>
            <a:ext cx="66986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// initialize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while (continuation condition)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</a:t>
            </a:r>
            <a:r>
              <a:rPr lang="en-US" dirty="0" smtClean="0">
                <a:latin typeface="Source Code Pro" panose="020B0509030403020204" pitchFamily="49" charset="0"/>
              </a:rPr>
              <a:t>loop body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update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8408" y="1825625"/>
            <a:ext cx="221173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72072">
            <a:off x="6049178" y="5486406"/>
            <a:ext cx="412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there is a single statement.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57522" y="1825625"/>
            <a:ext cx="62962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// A. initialize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// B. continuation condition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// C. update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for(A; B; C)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</a:t>
            </a:r>
            <a:r>
              <a:rPr lang="en-US" dirty="0" smtClean="0">
                <a:latin typeface="Source Code Pro" panose="020B0509030403020204" pitchFamily="49" charset="0"/>
              </a:rPr>
              <a:t>loop body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8408" y="1825625"/>
            <a:ext cx="2211733" cy="4351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2073" y="5788680"/>
            <a:ext cx="7119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Bad style to update control variable inside loop.</a:t>
            </a:r>
          </a:p>
        </p:txBody>
      </p:sp>
      <p:sp>
        <p:nvSpPr>
          <p:cNvPr id="8" name="TextBox 7"/>
          <p:cNvSpPr txBox="1"/>
          <p:nvPr/>
        </p:nvSpPr>
        <p:spPr>
          <a:xfrm rot="572072">
            <a:off x="7189192" y="591322"/>
            <a:ext cx="412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there is a single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control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  <a:p>
            <a:pPr lvl="1"/>
            <a:r>
              <a:rPr lang="en-US" dirty="0"/>
              <a:t>Control variable increments by set amount each iteration.</a:t>
            </a:r>
          </a:p>
          <a:p>
            <a:r>
              <a:rPr lang="en-US" dirty="0"/>
              <a:t>Sentinel</a:t>
            </a:r>
          </a:p>
          <a:p>
            <a:pPr lvl="1"/>
            <a:r>
              <a:rPr lang="en-US" dirty="0"/>
              <a:t>Control variable is set to a value obtained during the loop each iteration.</a:t>
            </a:r>
          </a:p>
          <a:p>
            <a:r>
              <a:rPr lang="en-US" dirty="0"/>
              <a:t>Flag</a:t>
            </a:r>
          </a:p>
          <a:p>
            <a:pPr lvl="1"/>
            <a:r>
              <a:rPr lang="en-US" dirty="0"/>
              <a:t>Control variable is a Boolean variable that represents a condition each iteration.</a:t>
            </a:r>
          </a:p>
          <a:p>
            <a:pPr lvl="1"/>
            <a:r>
              <a:rPr lang="en-US" dirty="0"/>
              <a:t>Special case of sentinel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23491" y="1825625"/>
            <a:ext cx="81303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// initialize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</a:t>
            </a:r>
            <a:r>
              <a:rPr lang="en-US" dirty="0" smtClean="0">
                <a:latin typeface="Source Code Pro" panose="020B0509030403020204" pitchFamily="49" charset="0"/>
              </a:rPr>
              <a:t>loop body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// update (can be initialization)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 while (continuation condition);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3539" y="1825625"/>
            <a:ext cx="221516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72072">
            <a:off x="6741905" y="5145066"/>
            <a:ext cx="412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Curly braces are optional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if there is a single statement.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times through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times through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838200" y="394667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</a:t>
                      </a:r>
                      <a:r>
                        <a:rPr lang="en-US" baseline="0" dirty="0"/>
                        <a:t> of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</a:t>
                      </a:r>
                      <a:r>
                        <a:rPr lang="en-US" baseline="0" dirty="0"/>
                        <a:t> loop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</a:t>
                      </a:r>
                      <a:r>
                        <a:rPr lang="en-US" baseline="0" dirty="0"/>
                        <a:t> into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Built</a:t>
                      </a:r>
                      <a:r>
                        <a:rPr lang="en-US" baseline="0" dirty="0"/>
                        <a:t> into statement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</a:t>
                      </a:r>
                      <a:r>
                        <a:rPr lang="en-US" baseline="0" dirty="0"/>
                        <a:t> of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</a:t>
                      </a:r>
                      <a:r>
                        <a:rPr lang="en-US" baseline="0" dirty="0"/>
                        <a:t> loop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55" y="2271733"/>
            <a:ext cx="395192" cy="185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55" y="2674225"/>
            <a:ext cx="395192" cy="185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37" y="3034195"/>
            <a:ext cx="395192" cy="1850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4200"/>
            </a:pPr>
            <a:r>
              <a:rPr lang="en-US"/>
              <a:t>Comments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6" y="339120"/>
            <a:ext cx="1865538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loops can be converted to any other type of loop.</a:t>
            </a:r>
          </a:p>
          <a:p>
            <a:pPr lvl="1"/>
            <a:r>
              <a:rPr lang="en-US" dirty="0"/>
              <a:t>What can’t? (Well you could but it would be bad practice)</a:t>
            </a:r>
          </a:p>
          <a:p>
            <a:r>
              <a:rPr lang="en-US" dirty="0"/>
              <a:t>Good exercise that can help you build good loop structures.</a:t>
            </a:r>
          </a:p>
          <a:p>
            <a:r>
              <a:rPr lang="en-US" dirty="0"/>
              <a:t>Remember the guidance for building a loop:</a:t>
            </a:r>
          </a:p>
          <a:p>
            <a:pPr lvl="1"/>
            <a:r>
              <a:rPr lang="en-US" dirty="0"/>
              <a:t>Initialize control variable(s)</a:t>
            </a:r>
          </a:p>
          <a:p>
            <a:pPr lvl="1"/>
            <a:r>
              <a:rPr lang="en-US" dirty="0"/>
              <a:t>Specify continuation condition</a:t>
            </a:r>
          </a:p>
          <a:p>
            <a:pPr lvl="1"/>
            <a:r>
              <a:rPr lang="en-US" dirty="0"/>
              <a:t>Specify loop body</a:t>
            </a:r>
          </a:p>
          <a:p>
            <a:pPr lvl="1"/>
            <a:r>
              <a:rPr lang="en-US" dirty="0"/>
              <a:t>Define update for control variable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Increment and Decrement</a:t>
            </a:r>
            <a:br>
              <a:rPr lang="en-US" dirty="0" smtClean="0"/>
            </a:br>
            <a:r>
              <a:rPr lang="en-US" dirty="0" smtClean="0"/>
              <a:t>Operators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++ is the increment operator.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It adds one to a variable.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val++; </a:t>
            </a:r>
            <a:r>
              <a:rPr lang="en-US" altLang="en-US"/>
              <a:t>is the same as </a:t>
            </a:r>
            <a:r>
              <a:rPr lang="en-US" altLang="en-US">
                <a:latin typeface="Courier New" panose="02070309020205020404" pitchFamily="49" charset="0"/>
              </a:rPr>
              <a:t>val = val + 1;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++ can be used before (prefix) or after (postfix) a variable: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++val;     val++;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Increment and Decrement</a:t>
            </a:r>
            <a:br>
              <a:rPr lang="en-US" dirty="0" smtClean="0"/>
            </a:b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--</a:t>
            </a:r>
            <a:r>
              <a:rPr lang="en-US" altLang="en-US"/>
              <a:t> is the decrement operator.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It subtracts one from a variable.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val--; </a:t>
            </a:r>
            <a:r>
              <a:rPr lang="en-US" altLang="en-US"/>
              <a:t>is the same as </a:t>
            </a:r>
            <a:r>
              <a:rPr lang="en-US" altLang="en-US">
                <a:latin typeface="Courier New" panose="02070309020205020404" pitchFamily="49" charset="0"/>
              </a:rPr>
              <a:t>val = val - 1;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--</a:t>
            </a:r>
            <a:r>
              <a:rPr lang="en-US" altLang="en-US"/>
              <a:t> can be also used before (prefix) or after (postfix) a variable: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--val;     val--;</a:t>
            </a:r>
          </a:p>
          <a:p>
            <a:endParaRPr lang="en-US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See </a:t>
            </a:r>
            <a:r>
              <a:rPr lang="en-US" sz="4800" dirty="0" smtClean="0">
                <a:latin typeface="Consolas" panose="020B0609020204030204" pitchFamily="49" charset="0"/>
              </a:rPr>
              <a:t>repetition.cpp</a:t>
            </a:r>
            <a:r>
              <a:rPr lang="en-US" sz="4800" dirty="0" smtClean="0"/>
              <a:t> in code directory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vs. Postfix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++ </a:t>
            </a:r>
            <a:r>
              <a:rPr lang="en-US" altLang="en-US" smtClean="0"/>
              <a:t>and</a:t>
            </a:r>
            <a:r>
              <a:rPr lang="en-US" altLang="en-US" smtClean="0">
                <a:latin typeface="Courier New" panose="02070309020205020404" pitchFamily="49" charset="0"/>
              </a:rPr>
              <a:t> --</a:t>
            </a:r>
            <a:r>
              <a:rPr lang="en-US" altLang="en-US" smtClean="0"/>
              <a:t> operators can be used in complex statements and expressions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prefix mode (</a:t>
            </a:r>
            <a:r>
              <a:rPr lang="en-US" altLang="en-US" smtClean="0">
                <a:latin typeface="Courier New" panose="02070309020205020404" pitchFamily="49" charset="0"/>
              </a:rPr>
              <a:t>++val, --val</a:t>
            </a:r>
            <a:r>
              <a:rPr lang="en-US" altLang="en-US" smtClean="0"/>
              <a:t>) the operator increments or decrements, </a:t>
            </a:r>
            <a:r>
              <a:rPr lang="en-US" altLang="en-US" i="1" smtClean="0"/>
              <a:t>then</a:t>
            </a:r>
            <a:r>
              <a:rPr lang="en-US" altLang="en-US" smtClean="0"/>
              <a:t> returns the value of the variable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postfix mode (</a:t>
            </a:r>
            <a:r>
              <a:rPr lang="en-US" altLang="en-US" smtClean="0">
                <a:latin typeface="Courier New" panose="02070309020205020404" pitchFamily="49" charset="0"/>
              </a:rPr>
              <a:t>val++, val--</a:t>
            </a:r>
            <a:r>
              <a:rPr lang="en-US" altLang="en-US" smtClean="0"/>
              <a:t>) the operator returns the value of the variable, </a:t>
            </a:r>
            <a:r>
              <a:rPr lang="en-US" altLang="en-US" i="1" smtClean="0"/>
              <a:t>then</a:t>
            </a:r>
            <a:r>
              <a:rPr lang="en-US" altLang="en-US" smtClean="0"/>
              <a:t> increments or decrements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vs. Postfix - Examples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num, val = 12;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val++; // displays 12,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			  // val is now 13;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++val; // sets val to 14,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    // then displays it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num = --val;   // sets val to 13,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			  // stores 13 in num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num = val--;   // stores 13 in num,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/>
              <a:t>				    </a:t>
            </a:r>
            <a:r>
              <a:rPr lang="en-US" altLang="en-US">
                <a:latin typeface="Courier New" panose="02070309020205020404" pitchFamily="49" charset="0"/>
              </a:rPr>
              <a:t>// sets val to 12</a:t>
            </a:r>
            <a:endParaRPr lang="en-US" altLang="en-US"/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Deciding Which Loop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 is a conditional pretest loop </a:t>
            </a:r>
          </a:p>
          <a:p>
            <a:pPr lvl="1">
              <a:defRPr/>
            </a:pPr>
            <a:r>
              <a:rPr lang="en-US" dirty="0" smtClean="0"/>
              <a:t>Iterates as long as a certain condition exits</a:t>
            </a:r>
          </a:p>
          <a:p>
            <a:pPr lvl="1">
              <a:defRPr/>
            </a:pPr>
            <a:r>
              <a:rPr lang="en-US" dirty="0" smtClean="0"/>
              <a:t>Validating input</a:t>
            </a:r>
          </a:p>
          <a:p>
            <a:pPr lvl="1">
              <a:defRPr/>
            </a:pPr>
            <a:r>
              <a:rPr lang="en-US" dirty="0" smtClean="0"/>
              <a:t>Reading lists of data terminated by a sentinel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 smtClean="0"/>
              <a:t> loop is a conditional posttest loop </a:t>
            </a:r>
          </a:p>
          <a:p>
            <a:pPr lvl="1">
              <a:defRPr/>
            </a:pPr>
            <a:r>
              <a:rPr lang="en-US" dirty="0" smtClean="0"/>
              <a:t>Always iterates at least once</a:t>
            </a:r>
          </a:p>
          <a:p>
            <a:pPr lvl="1">
              <a:defRPr/>
            </a:pPr>
            <a:r>
              <a:rPr lang="en-US" dirty="0" smtClean="0"/>
              <a:t>Repeating a menu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 is a pretest loop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Built-in expressions for initializing, testing, and updating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Situations where the exact number of iterations is known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3047"/>
            <a:ext cx="7615981" cy="65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Logically</a:t>
            </a:r>
          </a:p>
          <a:p>
            <a:pPr lvl="1"/>
            <a:r>
              <a:rPr lang="en-US" sz="3200" dirty="0"/>
              <a:t>True</a:t>
            </a:r>
          </a:p>
          <a:p>
            <a:pPr lvl="1"/>
            <a:r>
              <a:rPr lang="en-US" sz="3200" dirty="0"/>
              <a:t>False</a:t>
            </a:r>
          </a:p>
          <a:p>
            <a:r>
              <a:rPr lang="en-US" sz="3600" dirty="0"/>
              <a:t>C++</a:t>
            </a:r>
          </a:p>
          <a:p>
            <a:pPr lvl="1"/>
            <a:r>
              <a:rPr lang="en-US" sz="3600" dirty="0"/>
              <a:t>Represented by an integer in the background</a:t>
            </a:r>
          </a:p>
          <a:p>
            <a:pPr lvl="2"/>
            <a:r>
              <a:rPr lang="en-US" sz="3200" dirty="0">
                <a:solidFill>
                  <a:srgbClr val="0070C0"/>
                </a:solidFill>
                <a:latin typeface="Source Code Pro"/>
              </a:rPr>
              <a:t>false</a:t>
            </a:r>
            <a:r>
              <a:rPr lang="en-US" sz="3200" dirty="0"/>
              <a:t> is 0</a:t>
            </a:r>
          </a:p>
          <a:p>
            <a:pPr lvl="2"/>
            <a:r>
              <a:rPr lang="en-US" sz="3200" dirty="0">
                <a:solidFill>
                  <a:srgbClr val="0070C0"/>
                </a:solidFill>
                <a:latin typeface="Source Code Pro"/>
              </a:rPr>
              <a:t>true</a:t>
            </a:r>
            <a:r>
              <a:rPr lang="en-US" sz="3200" dirty="0"/>
              <a:t> is literal 1 by default</a:t>
            </a:r>
          </a:p>
          <a:p>
            <a:pPr lvl="3"/>
            <a:r>
              <a:rPr lang="en-US" sz="2800" dirty="0"/>
              <a:t>Any non-zero value is </a:t>
            </a:r>
            <a:r>
              <a:rPr lang="en-US" sz="2800" i="1" dirty="0"/>
              <a:t>truthy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edbfc2b5_0_4"/>
          <p:cNvSpPr txBox="1">
            <a:spLocks noGrp="1"/>
          </p:cNvSpPr>
          <p:nvPr>
            <p:ph type="title"/>
          </p:nvPr>
        </p:nvSpPr>
        <p:spPr>
          <a:xfrm>
            <a:off x="679938" y="403592"/>
            <a:ext cx="101404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How to comment</a:t>
            </a:r>
            <a:endParaRPr dirty="0"/>
          </a:p>
        </p:txBody>
      </p:sp>
      <p:sp>
        <p:nvSpPr>
          <p:cNvPr id="110" name="Google Shape;110;g146edbfc2b5_0_4"/>
          <p:cNvSpPr txBox="1">
            <a:spLocks noGrp="1"/>
          </p:cNvSpPr>
          <p:nvPr>
            <p:ph type="body" idx="1"/>
          </p:nvPr>
        </p:nvSpPr>
        <p:spPr>
          <a:xfrm>
            <a:off x="679938" y="175760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96900" indent="-5715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</a:rPr>
              <a:t>// single-line comment</a:t>
            </a:r>
            <a:endParaRPr sz="4400" dirty="0">
              <a:solidFill>
                <a:schemeClr val="dk1"/>
              </a:solidFill>
            </a:endParaRPr>
          </a:p>
          <a:p>
            <a:pPr marL="596900" indent="-5715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</a:rPr>
              <a:t>/* multi-line comment */</a:t>
            </a:r>
            <a:endParaRPr sz="4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is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726882" cy="4750499"/>
          </a:xfrm>
        </p:spPr>
        <p:txBody>
          <a:bodyPr>
            <a:noAutofit/>
          </a:bodyPr>
          <a:lstStyle/>
          <a:p>
            <a:r>
              <a:rPr lang="en-US" dirty="0"/>
              <a:t>Some functions that are expected to be Boolean actually return an </a:t>
            </a:r>
            <a:r>
              <a:rPr lang="en-US" dirty="0">
                <a:solidFill>
                  <a:srgbClr val="0070C0"/>
                </a:solidFill>
                <a:latin typeface="Source Code Pro" panose="020B0509030403020204"/>
              </a:rPr>
              <a:t>int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Source Code Pro" panose="020B0509030403020204"/>
              </a:rPr>
              <a:t>int</a:t>
            </a:r>
            <a:r>
              <a:rPr lang="en-US" dirty="0">
                <a:latin typeface="Source Code Pro" panose="020B0509030403020204"/>
              </a:rPr>
              <a:t> </a:t>
            </a:r>
            <a:r>
              <a:rPr lang="en-US" dirty="0" err="1">
                <a:latin typeface="Source Code Pro" panose="020B0509030403020204"/>
              </a:rPr>
              <a:t>isalnum</a:t>
            </a:r>
            <a:r>
              <a:rPr lang="en-US" dirty="0">
                <a:latin typeface="Source Code Pro" panose="020B0509030403020204"/>
              </a:rPr>
              <a:t> ( </a:t>
            </a:r>
            <a:r>
              <a:rPr lang="en-US" dirty="0">
                <a:solidFill>
                  <a:srgbClr val="7030A0"/>
                </a:solidFill>
                <a:latin typeface="Source Code Pro" panose="020B0509030403020204"/>
              </a:rPr>
              <a:t>int</a:t>
            </a:r>
            <a:r>
              <a:rPr lang="en-US" dirty="0">
                <a:latin typeface="Source Code Pro" panose="020B0509030403020204"/>
              </a:rPr>
              <a:t> c );</a:t>
            </a:r>
          </a:p>
          <a:p>
            <a:pPr lvl="1"/>
            <a:r>
              <a:rPr lang="en-US" dirty="0"/>
              <a:t>Check if character is alphanumeric (a decimal digit or an uppercase or lowercase letter).</a:t>
            </a:r>
          </a:p>
          <a:p>
            <a:endParaRPr lang="en-US" dirty="0"/>
          </a:p>
          <a:p>
            <a:r>
              <a:rPr lang="en-US" dirty="0"/>
              <a:t>What some students in the past have done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‘z’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isalnum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(c) ==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do something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not always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Don’t compare </a:t>
            </a:r>
            <a:r>
              <a:rPr lang="en-US" dirty="0" smtClean="0"/>
              <a:t>Boolean-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dirty="0"/>
              <a:t>functions with </a:t>
            </a:r>
            <a:r>
              <a:rPr lang="en-US" dirty="0">
                <a:solidFill>
                  <a:srgbClr val="0070C0"/>
                </a:solidFill>
                <a:latin typeface="Source Code Pro" panose="020B0509030403020204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  <a:latin typeface="Source Code Pro" panose="020B0509030403020204"/>
              </a:rPr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sz="2600" dirty="0" smtClean="0"/>
              <a:t>Boolean-</a:t>
            </a:r>
            <a:r>
              <a:rPr lang="en-US" sz="2600" dirty="0" err="1" smtClean="0"/>
              <a:t>ish</a:t>
            </a:r>
            <a:r>
              <a:rPr lang="en-US" sz="2600" dirty="0" smtClean="0"/>
              <a:t>: return a value which is not strictly a Boolean value (e.g. </a:t>
            </a:r>
            <a:r>
              <a:rPr lang="en-US" sz="2600" dirty="0" err="1" smtClean="0"/>
              <a:t>int</a:t>
            </a:r>
            <a:r>
              <a:rPr lang="en-US" sz="2600" dirty="0" smtClean="0"/>
              <a:t>), but is used as if it returns a Boolean.</a:t>
            </a:r>
          </a:p>
          <a:p>
            <a:pPr lvl="1"/>
            <a:endParaRPr lang="en-US" dirty="0"/>
          </a:p>
          <a:p>
            <a:r>
              <a:rPr lang="en-US" dirty="0"/>
              <a:t>Just use the </a:t>
            </a:r>
            <a:r>
              <a:rPr lang="en-US" dirty="0" smtClean="0"/>
              <a:t>value directly as a Boolean </a:t>
            </a:r>
            <a:r>
              <a:rPr lang="en-US" dirty="0"/>
              <a:t>without comparing it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you should do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‘z’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isalnum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(c)) {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do something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And: &amp;&amp;</a:t>
            </a:r>
          </a:p>
          <a:p>
            <a:r>
              <a:rPr lang="en-US" sz="4400" dirty="0" smtClean="0"/>
              <a:t>Or: ||</a:t>
            </a:r>
          </a:p>
          <a:p>
            <a:r>
              <a:rPr lang="en-US" sz="4400" dirty="0" smtClean="0"/>
              <a:t>Not: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53584" cy="448627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dirty="0" smtClean="0"/>
              <a:t> </a:t>
            </a:r>
            <a:r>
              <a:rPr lang="en-US" b="1" dirty="0" smtClean="0">
                <a:latin typeface="Consolas" panose="020B0609020204030204" pitchFamily="49" charset="0"/>
              </a:rPr>
              <a:t>&amp;&amp;</a:t>
            </a:r>
            <a:r>
              <a:rPr lang="en-US" b="1" dirty="0" smtClean="0"/>
              <a:t> </a:t>
            </a:r>
            <a:r>
              <a:rPr lang="en-US" b="1" dirty="0" smtClean="0">
                <a:latin typeface="Consolas" panose="020B0609020204030204" pitchFamily="49" charset="0"/>
              </a:rPr>
              <a:t>q </a:t>
            </a:r>
            <a:r>
              <a:rPr lang="en-US" dirty="0" smtClean="0"/>
              <a:t>is true if and only if both p and q are </a:t>
            </a:r>
            <a:r>
              <a:rPr lang="en-US" dirty="0" err="1" smtClean="0"/>
              <a:t>truthy</a:t>
            </a:r>
            <a:r>
              <a:rPr lang="en-US" dirty="0" smtClean="0"/>
              <a:t> (not 0/false)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&amp;&amp;</a:t>
            </a:r>
            <a:r>
              <a:rPr lang="en-US" sz="2800" dirty="0" smtClean="0"/>
              <a:t> is Boolean AND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&amp;</a:t>
            </a:r>
            <a:r>
              <a:rPr lang="en-US" sz="2800" dirty="0" smtClean="0"/>
              <a:t> is bitwise AND operation (does not produce a Boolean value)</a:t>
            </a:r>
          </a:p>
          <a:p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||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q </a:t>
            </a:r>
            <a:r>
              <a:rPr lang="en-US" dirty="0" smtClean="0"/>
              <a:t>is true if and only if either p or q, or both, is </a:t>
            </a:r>
            <a:r>
              <a:rPr lang="en-US" dirty="0" err="1" smtClean="0"/>
              <a:t>truthy</a:t>
            </a:r>
            <a:r>
              <a:rPr lang="en-US" dirty="0" smtClean="0"/>
              <a:t> (not 0/false). 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||</a:t>
            </a:r>
            <a:r>
              <a:rPr lang="en-US" sz="2800" dirty="0" smtClean="0"/>
              <a:t> is Boolean OR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|</a:t>
            </a:r>
            <a:r>
              <a:rPr lang="en-US" sz="2800" dirty="0" smtClean="0"/>
              <a:t> is bitwise OR operation (does not produce a Boolean value)</a:t>
            </a:r>
          </a:p>
          <a:p>
            <a:r>
              <a:rPr lang="en-US" b="1" dirty="0">
                <a:latin typeface="Consolas" panose="020B0609020204030204" pitchFamily="49" charset="0"/>
              </a:rPr>
              <a:t>!p </a:t>
            </a:r>
            <a:r>
              <a:rPr lang="en-US" dirty="0" smtClean="0"/>
              <a:t>is true if and only if p is false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!p</a:t>
            </a:r>
            <a:r>
              <a:rPr lang="en-US" sz="2800" b="1" dirty="0"/>
              <a:t> </a:t>
            </a:r>
            <a:r>
              <a:rPr lang="en-US" sz="2800" dirty="0" smtClean="0"/>
              <a:t>is false if and only if p is </a:t>
            </a:r>
            <a:r>
              <a:rPr lang="en-US" sz="2800" dirty="0" err="1" smtClean="0"/>
              <a:t>truthy</a:t>
            </a:r>
            <a:r>
              <a:rPr lang="en-US" sz="2800" dirty="0" smtClean="0"/>
              <a:t> (not 0/false)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~</a:t>
            </a:r>
            <a:r>
              <a:rPr lang="en-US" sz="2800" dirty="0"/>
              <a:t> </a:t>
            </a:r>
            <a:r>
              <a:rPr lang="en-US" sz="2800" dirty="0" smtClean="0"/>
              <a:t>is bitwise negation (1’s complement, does not produce a Boolean value)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Boolean Operators-Examples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1" y="1855789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>
                <a:latin typeface="Courier New" pitchFamily="-16" charset="0"/>
              </a:rPr>
              <a:t>	</a:t>
            </a:r>
            <a:r>
              <a:rPr lang="en-US" sz="2400" kern="0">
                <a:latin typeface="Courier New" pitchFamily="-16" charset="0"/>
              </a:rPr>
              <a:t>int x = 12, y = 5, z = -4;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sz="1000" kern="0">
              <a:latin typeface="Courier New" pitchFamily="-16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000" kern="0">
                <a:latin typeface="Courier New" pitchFamily="-16" charset="0"/>
              </a:rPr>
              <a:t> </a:t>
            </a:r>
            <a:endParaRPr lang="en-US" sz="1000" kern="0" dirty="0">
              <a:latin typeface="Courier New" pitchFamily="-16" charset="0"/>
            </a:endParaRP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/>
          </p:nvPr>
        </p:nvGraphicFramePr>
        <p:xfrm>
          <a:off x="1292352" y="2293938"/>
          <a:ext cx="8889873" cy="4009325"/>
        </p:xfrm>
        <a:graphic>
          <a:graphicData uri="http://schemas.openxmlformats.org/drawingml/2006/table">
            <a:tbl>
              <a:tblPr/>
              <a:tblGrid>
                <a:gridCol w="659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</a:t>
            </a:r>
            <a:r>
              <a:rPr lang="en-US" altLang="en-US" dirty="0" smtClean="0"/>
              <a:t>Operator-Notes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b="1" dirty="0" smtClean="0">
                <a:latin typeface="Courier New" panose="02070309020205020404" pitchFamily="49" charset="0"/>
              </a:rPr>
              <a:t>!</a:t>
            </a:r>
            <a:r>
              <a:rPr lang="en-US" altLang="en-US" sz="3600" dirty="0" smtClean="0"/>
              <a:t> has highest precedence, followed by </a:t>
            </a:r>
            <a:r>
              <a:rPr lang="en-US" altLang="en-US" sz="4000" b="1" dirty="0" smtClean="0">
                <a:latin typeface="Courier New" panose="02070309020205020404" pitchFamily="49" charset="0"/>
              </a:rPr>
              <a:t>&amp;&amp;</a:t>
            </a:r>
            <a:r>
              <a:rPr lang="en-US" altLang="en-US" sz="3600" dirty="0" smtClean="0"/>
              <a:t>, then </a:t>
            </a:r>
            <a:r>
              <a:rPr lang="en-US" altLang="en-US" sz="4000" b="1" dirty="0" smtClean="0">
                <a:latin typeface="Courier New" panose="02070309020205020404" pitchFamily="49" charset="0"/>
              </a:rPr>
              <a:t>||</a:t>
            </a:r>
          </a:p>
          <a:p>
            <a:r>
              <a:rPr lang="en-US" altLang="en-US" sz="3600" dirty="0" smtClean="0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sz="3600" i="1" dirty="0" smtClean="0"/>
              <a:t>short circuit evaluation</a:t>
            </a:r>
            <a:r>
              <a:rPr lang="en-US" altLang="en-US" sz="3600" dirty="0" smtClean="0"/>
              <a:t>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See </a:t>
            </a:r>
            <a:r>
              <a:rPr lang="en-US" sz="4800" smtClean="0">
                <a:latin typeface="Consolas" panose="020B0609020204030204" pitchFamily="49" charset="0"/>
              </a:rPr>
              <a:t>boolean.cpp</a:t>
            </a:r>
            <a:r>
              <a:rPr lang="en-US" sz="5400" smtClean="0"/>
              <a:t> </a:t>
            </a:r>
            <a:r>
              <a:rPr lang="en-US" sz="5400" dirty="0" smtClean="0"/>
              <a:t>in code directory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6edbfc2b5_0_0"/>
          <p:cNvSpPr txBox="1">
            <a:spLocks noGrp="1"/>
          </p:cNvSpPr>
          <p:nvPr>
            <p:ph type="ctrTitle"/>
          </p:nvPr>
        </p:nvSpPr>
        <p:spPr>
          <a:xfrm>
            <a:off x="2209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4200"/>
            </a:pPr>
            <a:r>
              <a:rPr lang="en-US"/>
              <a:t>Whitespace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6" y="339120"/>
            <a:ext cx="1865538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6edbfc2b5_0_9"/>
          <p:cNvSpPr txBox="1">
            <a:spLocks noGrp="1"/>
          </p:cNvSpPr>
          <p:nvPr>
            <p:ph type="title"/>
          </p:nvPr>
        </p:nvSpPr>
        <p:spPr>
          <a:xfrm>
            <a:off x="1160585" y="2394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Indentation</a:t>
            </a:r>
            <a:endParaRPr dirty="0"/>
          </a:p>
        </p:txBody>
      </p:sp>
      <p:sp>
        <p:nvSpPr>
          <p:cNvPr id="121" name="Google Shape;121;g146edbfc2b5_0_9"/>
          <p:cNvSpPr txBox="1">
            <a:spLocks noGrp="1"/>
          </p:cNvSpPr>
          <p:nvPr>
            <p:ph type="body" idx="1"/>
          </p:nvPr>
        </p:nvSpPr>
        <p:spPr>
          <a:xfrm>
            <a:off x="799019" y="1276961"/>
            <a:ext cx="9552458" cy="46549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96900" indent="-5715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While C++ isn’t indent-sensitive like Python, it’s still good practice to indent.</a:t>
            </a:r>
            <a:endParaRPr sz="3600" dirty="0">
              <a:solidFill>
                <a:schemeClr val="dk1"/>
              </a:solidFill>
            </a:endParaRPr>
          </a:p>
          <a:p>
            <a:pPr marL="596900" indent="-5715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Indentation should especially be used for functions, loops, conditionals, and other blocks.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6edbfc2b5_0_25"/>
          <p:cNvSpPr txBox="1">
            <a:spLocks noGrp="1"/>
          </p:cNvSpPr>
          <p:nvPr>
            <p:ph type="title"/>
          </p:nvPr>
        </p:nvSpPr>
        <p:spPr>
          <a:xfrm>
            <a:off x="797170" y="46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500000"/>
              </a:buClr>
              <a:buSzPts val="4400"/>
            </a:pPr>
            <a:r>
              <a:rPr lang="en-US" dirty="0"/>
              <a:t>Empty and split lines</a:t>
            </a:r>
            <a:endParaRPr dirty="0"/>
          </a:p>
        </p:txBody>
      </p:sp>
      <p:sp>
        <p:nvSpPr>
          <p:cNvPr id="127" name="Google Shape;127;g146edbfc2b5_0_25"/>
          <p:cNvSpPr txBox="1">
            <a:spLocks noGrp="1"/>
          </p:cNvSpPr>
          <p:nvPr>
            <p:ph type="body" idx="1"/>
          </p:nvPr>
        </p:nvSpPr>
        <p:spPr>
          <a:xfrm>
            <a:off x="985719" y="1605208"/>
            <a:ext cx="10022249" cy="379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96900" indent="-5715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Empty lines are useful for separating sections of code.</a:t>
            </a:r>
            <a:endParaRPr sz="3600" dirty="0">
              <a:solidFill>
                <a:schemeClr val="dk1"/>
              </a:solidFill>
            </a:endParaRPr>
          </a:p>
          <a:p>
            <a:pPr marL="596900" indent="-5715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</a:rPr>
              <a:t>Split lines render easier reading and debugging.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2583</Words>
  <Application>Microsoft Office PowerPoint</Application>
  <PresentationFormat>Widescreen</PresentationFormat>
  <Paragraphs>490</Paragraphs>
  <Slides>66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MS PGothic</vt:lpstr>
      <vt:lpstr>Arial</vt:lpstr>
      <vt:lpstr>Calibri</vt:lpstr>
      <vt:lpstr>Calibri Light</vt:lpstr>
      <vt:lpstr>Consolas</vt:lpstr>
      <vt:lpstr>Courier New</vt:lpstr>
      <vt:lpstr>Source Code Pro</vt:lpstr>
      <vt:lpstr>Times</vt:lpstr>
      <vt:lpstr>Times New Roman</vt:lpstr>
      <vt:lpstr>ヒラギノ角ゴ Pro W3</vt:lpstr>
      <vt:lpstr>Office Theme</vt:lpstr>
      <vt:lpstr>CSCE 121 Introduction to Program Design &amp; Concepts</vt:lpstr>
      <vt:lpstr>Who is this guy, anyway?</vt:lpstr>
      <vt:lpstr>Syllabus Review</vt:lpstr>
      <vt:lpstr>Outline</vt:lpstr>
      <vt:lpstr>Comments</vt:lpstr>
      <vt:lpstr>How to comment</vt:lpstr>
      <vt:lpstr>Whitespace</vt:lpstr>
      <vt:lpstr>Indentation</vt:lpstr>
      <vt:lpstr>Empty and split lines</vt:lpstr>
      <vt:lpstr>C++ example with whitespace</vt:lpstr>
      <vt:lpstr>C++ example without whitespace</vt:lpstr>
      <vt:lpstr>Another C++ example without whitespace</vt:lpstr>
      <vt:lpstr>See hello.cpp in code directory</vt:lpstr>
      <vt:lpstr>Variables</vt:lpstr>
      <vt:lpstr>Some Definitions</vt:lpstr>
      <vt:lpstr>Names / Identifiers</vt:lpstr>
      <vt:lpstr>Examples</vt:lpstr>
      <vt:lpstr>Variables</vt:lpstr>
      <vt:lpstr>Assignment Statements</vt:lpstr>
      <vt:lpstr>Examples</vt:lpstr>
      <vt:lpstr>Declaration, Definition, &amp; Initialization</vt:lpstr>
      <vt:lpstr>Examples</vt:lpstr>
      <vt:lpstr>Variable types (and byte size)</vt:lpstr>
      <vt:lpstr>Arithmetic Operators</vt:lpstr>
      <vt:lpstr>Order of operations</vt:lpstr>
      <vt:lpstr>See arithmetic.cpp in code directory</vt:lpstr>
      <vt:lpstr>Control Structures</vt:lpstr>
      <vt:lpstr>Structured Programming</vt:lpstr>
      <vt:lpstr>Control Structures</vt:lpstr>
      <vt:lpstr>Control Structures</vt:lpstr>
      <vt:lpstr>Control Structures</vt:lpstr>
      <vt:lpstr>Control Structures</vt:lpstr>
      <vt:lpstr>Selection</vt:lpstr>
      <vt:lpstr>If</vt:lpstr>
      <vt:lpstr>If-else</vt:lpstr>
      <vt:lpstr>Multiple if-else</vt:lpstr>
      <vt:lpstr>See selection.cpp in code directory</vt:lpstr>
      <vt:lpstr>Switch</vt:lpstr>
      <vt:lpstr>Switch with fall-through</vt:lpstr>
      <vt:lpstr>Switch</vt:lpstr>
      <vt:lpstr>See switch.cpp in code directory</vt:lpstr>
      <vt:lpstr>Repetition</vt:lpstr>
      <vt:lpstr>Parts of a Loop</vt:lpstr>
      <vt:lpstr>Creating a Loop</vt:lpstr>
      <vt:lpstr>While</vt:lpstr>
      <vt:lpstr>For</vt:lpstr>
      <vt:lpstr>Types of control</vt:lpstr>
      <vt:lpstr>Do While</vt:lpstr>
      <vt:lpstr>Loops</vt:lpstr>
      <vt:lpstr>Loop conversion</vt:lpstr>
      <vt:lpstr>The Increment and Decrement Operators</vt:lpstr>
      <vt:lpstr>The Increment and Decrement Operators</vt:lpstr>
      <vt:lpstr>See repetition.cpp in code directory</vt:lpstr>
      <vt:lpstr>Prefix vs. Postfix</vt:lpstr>
      <vt:lpstr>Prefix vs. Postfix - Examples</vt:lpstr>
      <vt:lpstr>Deciding Which Loop to Use</vt:lpstr>
      <vt:lpstr>PowerPoint Presentation</vt:lpstr>
      <vt:lpstr>Boolean Expressions</vt:lpstr>
      <vt:lpstr>Boolean Values</vt:lpstr>
      <vt:lpstr>Where it is a problem</vt:lpstr>
      <vt:lpstr>Solution</vt:lpstr>
      <vt:lpstr>Boolean Operators</vt:lpstr>
      <vt:lpstr>Boolean Expressions</vt:lpstr>
      <vt:lpstr>Boolean Operators-Examples</vt:lpstr>
      <vt:lpstr>Boolean Operator-Notes</vt:lpstr>
      <vt:lpstr>See boolean.cpp in code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2021-09-03T11:32:45Z</dcterms:created>
  <dcterms:modified xsi:type="dcterms:W3CDTF">2022-08-29T23:32:31Z</dcterms:modified>
</cp:coreProperties>
</file>