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sldIdLst>
    <p:sldId id="257" r:id="rId2"/>
    <p:sldId id="301" r:id="rId3"/>
    <p:sldId id="302" r:id="rId4"/>
    <p:sldId id="304" r:id="rId5"/>
    <p:sldId id="358" r:id="rId6"/>
    <p:sldId id="306" r:id="rId7"/>
    <p:sldId id="359" r:id="rId8"/>
    <p:sldId id="309" r:id="rId9"/>
    <p:sldId id="310" r:id="rId10"/>
    <p:sldId id="31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412" r:id="rId26"/>
    <p:sldId id="413" r:id="rId27"/>
    <p:sldId id="414" r:id="rId28"/>
    <p:sldId id="415" r:id="rId29"/>
    <p:sldId id="416" r:id="rId30"/>
    <p:sldId id="417" r:id="rId31"/>
    <p:sldId id="411"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6" r:id="rId60"/>
    <p:sldId id="407" r:id="rId61"/>
    <p:sldId id="408" r:id="rId62"/>
    <p:sldId id="409" r:id="rId63"/>
    <p:sldId id="410" r:id="rId64"/>
    <p:sldId id="418" r:id="rId65"/>
    <p:sldId id="419" r:id="rId66"/>
    <p:sldId id="420" r:id="rId67"/>
    <p:sldId id="421" r:id="rId68"/>
    <p:sldId id="422" r:id="rId69"/>
    <p:sldId id="423" r:id="rId70"/>
    <p:sldId id="424" r:id="rId71"/>
    <p:sldId id="425" r:id="rId72"/>
    <p:sldId id="426" r:id="rId73"/>
    <p:sldId id="29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C1A"/>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5652" autoAdjust="0"/>
  </p:normalViewPr>
  <p:slideViewPr>
    <p:cSldViewPr snapToGrid="0">
      <p:cViewPr varScale="1">
        <p:scale>
          <a:sx n="78" d="100"/>
          <a:sy n="78" d="100"/>
        </p:scale>
        <p:origin x="5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31253-D37D-4617-82A5-470189280580}"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186B4-C196-4C91-975E-181C169C5812}" type="slidenum">
              <a:rPr lang="en-US" smtClean="0"/>
              <a:t>‹#›</a:t>
            </a:fld>
            <a:endParaRPr lang="en-US"/>
          </a:p>
        </p:txBody>
      </p:sp>
    </p:spTree>
    <p:extLst>
      <p:ext uri="{BB962C8B-B14F-4D97-AF65-F5344CB8AC3E}">
        <p14:creationId xmlns:p14="http://schemas.microsoft.com/office/powerpoint/2010/main" val="10303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l.acm.org/citation.cfm?id=3160489.3160493"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46609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example, but hopefully</a:t>
            </a:r>
            <a:r>
              <a:rPr lang="en-US" baseline="0" dirty="0" smtClean="0"/>
              <a:t> the point is made.</a:t>
            </a:r>
            <a:endParaRPr lang="en-US" dirty="0"/>
          </a:p>
        </p:txBody>
      </p:sp>
      <p:sp>
        <p:nvSpPr>
          <p:cNvPr id="4" name="Slide Number Placeholder 3"/>
          <p:cNvSpPr>
            <a:spLocks noGrp="1"/>
          </p:cNvSpPr>
          <p:nvPr>
            <p:ph type="sldNum" sz="quarter" idx="10"/>
          </p:nvPr>
        </p:nvSpPr>
        <p:spPr/>
        <p:txBody>
          <a:bodyPr/>
          <a:lstStyle/>
          <a:p>
            <a:fld id="{D5100C29-6056-4B6A-83CF-72309EDBD394}" type="slidenum">
              <a:rPr lang="en-US" smtClean="0"/>
              <a:t>35</a:t>
            </a:fld>
            <a:endParaRPr lang="en-US"/>
          </a:p>
        </p:txBody>
      </p:sp>
    </p:spTree>
    <p:extLst>
      <p:ext uri="{BB962C8B-B14F-4D97-AF65-F5344CB8AC3E}">
        <p14:creationId xmlns:p14="http://schemas.microsoft.com/office/powerpoint/2010/main" val="236420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“golden rule” </a:t>
            </a:r>
            <a:r>
              <a:rPr lang="en-US" smtClean="0"/>
              <a:t>of comments</a:t>
            </a:r>
            <a:endParaRPr lang="en-US"/>
          </a:p>
        </p:txBody>
      </p:sp>
      <p:sp>
        <p:nvSpPr>
          <p:cNvPr id="4" name="Slide Number Placeholder 3"/>
          <p:cNvSpPr>
            <a:spLocks noGrp="1"/>
          </p:cNvSpPr>
          <p:nvPr>
            <p:ph type="sldNum" sz="quarter" idx="10"/>
          </p:nvPr>
        </p:nvSpPr>
        <p:spPr/>
        <p:txBody>
          <a:bodyPr/>
          <a:lstStyle/>
          <a:p>
            <a:fld id="{D5100C29-6056-4B6A-83CF-72309EDBD394}" type="slidenum">
              <a:rPr lang="en-US" smtClean="0"/>
              <a:t>36</a:t>
            </a:fld>
            <a:endParaRPr lang="en-US"/>
          </a:p>
        </p:txBody>
      </p:sp>
    </p:spTree>
    <p:extLst>
      <p:ext uri="{BB962C8B-B14F-4D97-AF65-F5344CB8AC3E}">
        <p14:creationId xmlns:p14="http://schemas.microsoft.com/office/powerpoint/2010/main" val="3054364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Common logic errors made by novice programmers</a:t>
            </a:r>
          </a:p>
          <a:p>
            <a:r>
              <a:rPr lang="en-US" dirty="0" smtClean="0">
                <a:hlinkClick r:id="rId3"/>
              </a:rPr>
              <a:t>https://dl.acm.org/citation.cfm?id=3160489.3160493</a:t>
            </a:r>
            <a:endParaRPr lang="en-US" dirty="0"/>
          </a:p>
        </p:txBody>
      </p:sp>
      <p:sp>
        <p:nvSpPr>
          <p:cNvPr id="4" name="Slide Number Placeholder 3"/>
          <p:cNvSpPr>
            <a:spLocks noGrp="1"/>
          </p:cNvSpPr>
          <p:nvPr>
            <p:ph type="sldNum" sz="quarter" idx="10"/>
          </p:nvPr>
        </p:nvSpPr>
        <p:spPr/>
        <p:txBody>
          <a:bodyPr/>
          <a:lstStyle/>
          <a:p>
            <a:fld id="{CFDE52DF-33E0-4CB3-863F-5FD4F2CC9B12}" type="slidenum">
              <a:rPr lang="en-US" smtClean="0"/>
              <a:t>44</a:t>
            </a:fld>
            <a:endParaRPr lang="en-US"/>
          </a:p>
        </p:txBody>
      </p:sp>
    </p:spTree>
    <p:extLst>
      <p:ext uri="{BB962C8B-B14F-4D97-AF65-F5344CB8AC3E}">
        <p14:creationId xmlns:p14="http://schemas.microsoft.com/office/powerpoint/2010/main" val="339212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a:t>
            </a:r>
          </a:p>
          <a:p>
            <a:endParaRPr lang="en-US" dirty="0"/>
          </a:p>
          <a:p>
            <a:r>
              <a:rPr lang="en-US" dirty="0"/>
              <a:t>0+1+2+3 = 6</a:t>
            </a:r>
          </a:p>
          <a:p>
            <a:r>
              <a:rPr lang="en-US" dirty="0"/>
              <a:t>6*2 = 12</a:t>
            </a:r>
          </a:p>
          <a:p>
            <a:r>
              <a:rPr lang="en-US" dirty="0"/>
              <a:t>12-1 = 11</a:t>
            </a:r>
          </a:p>
          <a:p>
            <a:endParaRPr lang="en-US" dirty="0"/>
          </a:p>
          <a:p>
            <a:r>
              <a:rPr lang="en-US" dirty="0"/>
              <a:t>0 0 -1</a:t>
            </a:r>
          </a:p>
          <a:p>
            <a:r>
              <a:rPr lang="en-US" dirty="0"/>
              <a:t>0 0 -1</a:t>
            </a:r>
          </a:p>
          <a:p>
            <a:r>
              <a:rPr lang="en-US" dirty="0"/>
              <a:t>1 2 1</a:t>
            </a:r>
          </a:p>
          <a:p>
            <a:r>
              <a:rPr lang="en-US" dirty="0"/>
              <a:t>4 8 7</a:t>
            </a:r>
          </a:p>
          <a:p>
            <a:r>
              <a:rPr lang="en-US" dirty="0"/>
              <a:t>7 is not correct</a:t>
            </a:r>
          </a:p>
        </p:txBody>
      </p:sp>
      <p:sp>
        <p:nvSpPr>
          <p:cNvPr id="4" name="Slide Number Placeholder 3"/>
          <p:cNvSpPr>
            <a:spLocks noGrp="1"/>
          </p:cNvSpPr>
          <p:nvPr>
            <p:ph type="sldNum" sz="quarter" idx="5"/>
          </p:nvPr>
        </p:nvSpPr>
        <p:spPr/>
        <p:txBody>
          <a:bodyPr/>
          <a:lstStyle/>
          <a:p>
            <a:fld id="{CDB60417-CC2E-4F68-8E1C-CAA7BAD8030C}" type="slidenum">
              <a:rPr lang="en-US" smtClean="0"/>
              <a:t>49</a:t>
            </a:fld>
            <a:endParaRPr lang="en-US"/>
          </a:p>
        </p:txBody>
      </p:sp>
    </p:spTree>
    <p:extLst>
      <p:ext uri="{BB962C8B-B14F-4D97-AF65-F5344CB8AC3E}">
        <p14:creationId xmlns:p14="http://schemas.microsoft.com/office/powerpoint/2010/main" val="44302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a:t>
            </a:r>
          </a:p>
        </p:txBody>
      </p:sp>
      <p:sp>
        <p:nvSpPr>
          <p:cNvPr id="4" name="Slide Number Placeholder 3"/>
          <p:cNvSpPr>
            <a:spLocks noGrp="1"/>
          </p:cNvSpPr>
          <p:nvPr>
            <p:ph type="sldNum" sz="quarter" idx="5"/>
          </p:nvPr>
        </p:nvSpPr>
        <p:spPr/>
        <p:txBody>
          <a:bodyPr/>
          <a:lstStyle/>
          <a:p>
            <a:fld id="{CDB60417-CC2E-4F68-8E1C-CAA7BAD8030C}" type="slidenum">
              <a:rPr lang="en-US" smtClean="0"/>
              <a:t>50</a:t>
            </a:fld>
            <a:endParaRPr lang="en-US"/>
          </a:p>
        </p:txBody>
      </p:sp>
    </p:spTree>
    <p:extLst>
      <p:ext uri="{BB962C8B-B14F-4D97-AF65-F5344CB8AC3E}">
        <p14:creationId xmlns:p14="http://schemas.microsoft.com/office/powerpoint/2010/main" val="282604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onsolas" panose="020B0609020204030204" pitchFamily="49" charset="0"/>
                <a:cs typeface="Consolas" panose="020B0609020204030204" pitchFamily="49" charset="0"/>
              </a:rPr>
              <a:t>(12 + (((4 % 3) * 7) / 8.)) </a:t>
            </a:r>
            <a:endParaRPr lang="en-US" dirty="0"/>
          </a:p>
        </p:txBody>
      </p:sp>
      <p:sp>
        <p:nvSpPr>
          <p:cNvPr id="4" name="Slide Number Placeholder 3"/>
          <p:cNvSpPr>
            <a:spLocks noGrp="1"/>
          </p:cNvSpPr>
          <p:nvPr>
            <p:ph type="sldNum" sz="quarter" idx="5"/>
          </p:nvPr>
        </p:nvSpPr>
        <p:spPr/>
        <p:txBody>
          <a:bodyPr/>
          <a:lstStyle/>
          <a:p>
            <a:fld id="{CDB60417-CC2E-4F68-8E1C-CAA7BAD8030C}" type="slidenum">
              <a:rPr lang="en-US" smtClean="0"/>
              <a:t>52</a:t>
            </a:fld>
            <a:endParaRPr lang="en-US"/>
          </a:p>
        </p:txBody>
      </p:sp>
    </p:spTree>
    <p:extLst>
      <p:ext uri="{BB962C8B-B14F-4D97-AF65-F5344CB8AC3E}">
        <p14:creationId xmlns:p14="http://schemas.microsoft.com/office/powerpoint/2010/main" val="146111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is a semantic notion of a bunch of data and methods that are related and work together</a:t>
            </a:r>
          </a:p>
        </p:txBody>
      </p:sp>
      <p:sp>
        <p:nvSpPr>
          <p:cNvPr id="4" name="Slide Number Placeholder 3"/>
          <p:cNvSpPr>
            <a:spLocks noGrp="1"/>
          </p:cNvSpPr>
          <p:nvPr>
            <p:ph type="sldNum" sz="quarter" idx="5"/>
          </p:nvPr>
        </p:nvSpPr>
        <p:spPr/>
        <p:txBody>
          <a:bodyPr/>
          <a:lstStyle/>
          <a:p>
            <a:fld id="{CDB60417-CC2E-4F68-8E1C-CAA7BAD8030C}" type="slidenum">
              <a:rPr lang="en-US" smtClean="0"/>
              <a:t>53</a:t>
            </a:fld>
            <a:endParaRPr lang="en-US"/>
          </a:p>
        </p:txBody>
      </p:sp>
    </p:spTree>
    <p:extLst>
      <p:ext uri="{BB962C8B-B14F-4D97-AF65-F5344CB8AC3E}">
        <p14:creationId xmlns:p14="http://schemas.microsoft.com/office/powerpoint/2010/main" val="251745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“complete” picture of everything which could probably go in a </a:t>
            </a:r>
            <a:r>
              <a:rPr lang="en-US" dirty="0" err="1"/>
              <a:t>c++</a:t>
            </a:r>
            <a:r>
              <a:rPr lang="en-US" dirty="0"/>
              <a:t> source file</a:t>
            </a:r>
          </a:p>
        </p:txBody>
      </p:sp>
      <p:sp>
        <p:nvSpPr>
          <p:cNvPr id="4" name="Slide Number Placeholder 3"/>
          <p:cNvSpPr>
            <a:spLocks noGrp="1"/>
          </p:cNvSpPr>
          <p:nvPr>
            <p:ph type="sldNum" sz="quarter" idx="5"/>
          </p:nvPr>
        </p:nvSpPr>
        <p:spPr/>
        <p:txBody>
          <a:bodyPr/>
          <a:lstStyle/>
          <a:p>
            <a:fld id="{CDB60417-CC2E-4F68-8E1C-CAA7BAD8030C}" type="slidenum">
              <a:rPr lang="en-US" smtClean="0"/>
              <a:t>54</a:t>
            </a:fld>
            <a:endParaRPr lang="en-US"/>
          </a:p>
        </p:txBody>
      </p:sp>
    </p:spTree>
    <p:extLst>
      <p:ext uri="{BB962C8B-B14F-4D97-AF65-F5344CB8AC3E}">
        <p14:creationId xmlns:p14="http://schemas.microsoft.com/office/powerpoint/2010/main" val="402468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Strikeout the things we probably won’t cover in 121</a:t>
            </a:r>
          </a:p>
        </p:txBody>
      </p:sp>
      <p:sp>
        <p:nvSpPr>
          <p:cNvPr id="4" name="Slide Number Placeholder 3"/>
          <p:cNvSpPr>
            <a:spLocks noGrp="1"/>
          </p:cNvSpPr>
          <p:nvPr>
            <p:ph type="sldNum" sz="quarter" idx="5"/>
          </p:nvPr>
        </p:nvSpPr>
        <p:spPr/>
        <p:txBody>
          <a:bodyPr/>
          <a:lstStyle/>
          <a:p>
            <a:fld id="{CDB60417-CC2E-4F68-8E1C-CAA7BAD8030C}" type="slidenum">
              <a:rPr lang="en-US" smtClean="0"/>
              <a:t>55</a:t>
            </a:fld>
            <a:endParaRPr lang="en-US"/>
          </a:p>
        </p:txBody>
      </p:sp>
    </p:spTree>
    <p:extLst>
      <p:ext uri="{BB962C8B-B14F-4D97-AF65-F5344CB8AC3E}">
        <p14:creationId xmlns:p14="http://schemas.microsoft.com/office/powerpoint/2010/main" val="393632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121 </a:t>
            </a:r>
            <a:r>
              <a:rPr lang="en-US" dirty="0" err="1"/>
              <a:t>c++</a:t>
            </a:r>
            <a:r>
              <a:rPr lang="en-US" dirty="0"/>
              <a:t> source file</a:t>
            </a:r>
          </a:p>
        </p:txBody>
      </p:sp>
      <p:sp>
        <p:nvSpPr>
          <p:cNvPr id="4" name="Slide Number Placeholder 3"/>
          <p:cNvSpPr>
            <a:spLocks noGrp="1"/>
          </p:cNvSpPr>
          <p:nvPr>
            <p:ph type="sldNum" sz="quarter" idx="5"/>
          </p:nvPr>
        </p:nvSpPr>
        <p:spPr/>
        <p:txBody>
          <a:bodyPr/>
          <a:lstStyle/>
          <a:p>
            <a:fld id="{CDB60417-CC2E-4F68-8E1C-CAA7BAD8030C}" type="slidenum">
              <a:rPr lang="en-US" smtClean="0"/>
              <a:t>56</a:t>
            </a:fld>
            <a:endParaRPr lang="en-US"/>
          </a:p>
        </p:txBody>
      </p:sp>
    </p:spTree>
    <p:extLst>
      <p:ext uri="{BB962C8B-B14F-4D97-AF65-F5344CB8AC3E}">
        <p14:creationId xmlns:p14="http://schemas.microsoft.com/office/powerpoint/2010/main" val="420009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5</a:t>
            </a:fld>
            <a:endParaRPr lang="en-US"/>
          </a:p>
        </p:txBody>
      </p:sp>
    </p:spTree>
    <p:extLst>
      <p:ext uri="{BB962C8B-B14F-4D97-AF65-F5344CB8AC3E}">
        <p14:creationId xmlns:p14="http://schemas.microsoft.com/office/powerpoint/2010/main" val="2714523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should only put 1 class per file</a:t>
            </a:r>
          </a:p>
        </p:txBody>
      </p:sp>
      <p:sp>
        <p:nvSpPr>
          <p:cNvPr id="4" name="Slide Number Placeholder 3"/>
          <p:cNvSpPr>
            <a:spLocks noGrp="1"/>
          </p:cNvSpPr>
          <p:nvPr>
            <p:ph type="sldNum" sz="quarter" idx="5"/>
          </p:nvPr>
        </p:nvSpPr>
        <p:spPr/>
        <p:txBody>
          <a:bodyPr/>
          <a:lstStyle/>
          <a:p>
            <a:fld id="{CDB60417-CC2E-4F68-8E1C-CAA7BAD8030C}" type="slidenum">
              <a:rPr lang="en-US" smtClean="0"/>
              <a:t>57</a:t>
            </a:fld>
            <a:endParaRPr lang="en-US"/>
          </a:p>
        </p:txBody>
      </p:sp>
    </p:spTree>
    <p:extLst>
      <p:ext uri="{BB962C8B-B14F-4D97-AF65-F5344CB8AC3E}">
        <p14:creationId xmlns:p14="http://schemas.microsoft.com/office/powerpoint/2010/main" val="4200100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121-level </a:t>
            </a:r>
            <a:r>
              <a:rPr lang="en-US" dirty="0" err="1"/>
              <a:t>c++</a:t>
            </a:r>
            <a:r>
              <a:rPr lang="en-US" dirty="0"/>
              <a:t> source file with 1 class per </a:t>
            </a:r>
            <a:r>
              <a:rPr lang="en-US" dirty="0" smtClean="0"/>
              <a:t>file</a:t>
            </a:r>
          </a:p>
          <a:p>
            <a:endParaRPr lang="en-US" dirty="0" smtClean="0"/>
          </a:p>
          <a:p>
            <a:r>
              <a:rPr lang="en-US" dirty="0" smtClean="0"/>
              <a:t>Put header guards in header files</a:t>
            </a:r>
            <a:endParaRPr lang="en-US" dirty="0"/>
          </a:p>
        </p:txBody>
      </p:sp>
      <p:sp>
        <p:nvSpPr>
          <p:cNvPr id="4" name="Slide Number Placeholder 3"/>
          <p:cNvSpPr>
            <a:spLocks noGrp="1"/>
          </p:cNvSpPr>
          <p:nvPr>
            <p:ph type="sldNum" sz="quarter" idx="5"/>
          </p:nvPr>
        </p:nvSpPr>
        <p:spPr/>
        <p:txBody>
          <a:bodyPr/>
          <a:lstStyle/>
          <a:p>
            <a:fld id="{CDB60417-CC2E-4F68-8E1C-CAA7BAD8030C}" type="slidenum">
              <a:rPr lang="en-US" smtClean="0"/>
              <a:t>58</a:t>
            </a:fld>
            <a:endParaRPr lang="en-US"/>
          </a:p>
        </p:txBody>
      </p:sp>
    </p:spTree>
    <p:extLst>
      <p:ext uri="{BB962C8B-B14F-4D97-AF65-F5344CB8AC3E}">
        <p14:creationId xmlns:p14="http://schemas.microsoft.com/office/powerpoint/2010/main" val="2560925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typedef</a:t>
            </a:r>
            <a:r>
              <a:rPr lang="en-US" dirty="0" smtClean="0"/>
              <a:t> </a:t>
            </a:r>
            <a:r>
              <a:rPr lang="en-US" dirty="0" err="1" smtClean="0"/>
              <a:t>int</a:t>
            </a:r>
            <a:r>
              <a:rPr lang="en-US" dirty="0" smtClean="0"/>
              <a:t>* </a:t>
            </a:r>
            <a:r>
              <a:rPr lang="en-US" dirty="0" err="1" smtClean="0"/>
              <a:t>intPointer</a:t>
            </a:r>
            <a:r>
              <a:rPr lang="en-US" dirty="0" smtClean="0"/>
              <a:t>;</a:t>
            </a:r>
            <a:endParaRPr lang="en-US" dirty="0"/>
          </a:p>
        </p:txBody>
      </p:sp>
      <p:sp>
        <p:nvSpPr>
          <p:cNvPr id="4" name="Slide Number Placeholder 3"/>
          <p:cNvSpPr>
            <a:spLocks noGrp="1"/>
          </p:cNvSpPr>
          <p:nvPr>
            <p:ph type="sldNum" sz="quarter" idx="10"/>
          </p:nvPr>
        </p:nvSpPr>
        <p:spPr/>
        <p:txBody>
          <a:bodyPr/>
          <a:lstStyle/>
          <a:p>
            <a:fld id="{CDB60417-CC2E-4F68-8E1C-CAA7BAD8030C}" type="slidenum">
              <a:rPr lang="en-US" smtClean="0"/>
              <a:t>61</a:t>
            </a:fld>
            <a:endParaRPr lang="en-US"/>
          </a:p>
        </p:txBody>
      </p:sp>
    </p:spTree>
    <p:extLst>
      <p:ext uri="{BB962C8B-B14F-4D97-AF65-F5344CB8AC3E}">
        <p14:creationId xmlns:p14="http://schemas.microsoft.com/office/powerpoint/2010/main" val="3175368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a:t>
            </a:r>
            <a:r>
              <a:rPr lang="en-US" baseline="0" dirty="0" smtClean="0"/>
              <a:t> statement block styles:</a:t>
            </a:r>
          </a:p>
          <a:p>
            <a:r>
              <a:rPr lang="en-US" baseline="0" dirty="0" smtClean="0"/>
              <a:t>// preferred in 121</a:t>
            </a:r>
          </a:p>
          <a:p>
            <a:r>
              <a:rPr lang="en-US" baseline="0" dirty="0" smtClean="0"/>
              <a:t>If (condition) {</a:t>
            </a:r>
          </a:p>
          <a:p>
            <a:r>
              <a:rPr lang="en-US" baseline="0" dirty="0" smtClean="0"/>
              <a:t>    statement;</a:t>
            </a:r>
          </a:p>
          <a:p>
            <a:r>
              <a:rPr lang="en-US" baseline="0" dirty="0" smtClean="0"/>
              <a:t>}</a:t>
            </a:r>
          </a:p>
          <a:p>
            <a:endParaRPr lang="en-US" baseline="0" dirty="0" smtClean="0"/>
          </a:p>
          <a:p>
            <a:r>
              <a:rPr lang="en-US" baseline="0" dirty="0" smtClean="0"/>
              <a:t>If (condition) { statement; }</a:t>
            </a:r>
          </a:p>
          <a:p>
            <a:endParaRPr lang="en-US" baseline="0" dirty="0" smtClean="0"/>
          </a:p>
          <a:p>
            <a:r>
              <a:rPr lang="en-US" baseline="0" dirty="0" smtClean="0"/>
              <a:t>If (condition)</a:t>
            </a:r>
          </a:p>
          <a:p>
            <a:r>
              <a:rPr lang="en-US" baseline="0" dirty="0" smtClean="0"/>
              <a:t>    statement;</a:t>
            </a:r>
          </a:p>
          <a:p>
            <a:endParaRPr lang="en-US" baseline="0" dirty="0" smtClean="0"/>
          </a:p>
          <a:p>
            <a:r>
              <a:rPr lang="en-US" baseline="0" dirty="0" smtClean="0"/>
              <a:t>If (condition) statement;</a:t>
            </a:r>
            <a:endParaRPr lang="en-US" dirty="0" smtClean="0"/>
          </a:p>
          <a:p>
            <a:endParaRPr lang="en-US" dirty="0"/>
          </a:p>
        </p:txBody>
      </p:sp>
      <p:sp>
        <p:nvSpPr>
          <p:cNvPr id="4" name="Slide Number Placeholder 3"/>
          <p:cNvSpPr>
            <a:spLocks noGrp="1"/>
          </p:cNvSpPr>
          <p:nvPr>
            <p:ph type="sldNum" sz="quarter" idx="5"/>
          </p:nvPr>
        </p:nvSpPr>
        <p:spPr/>
        <p:txBody>
          <a:bodyPr/>
          <a:lstStyle/>
          <a:p>
            <a:fld id="{CDB60417-CC2E-4F68-8E1C-CAA7BAD8030C}" type="slidenum">
              <a:rPr lang="en-US" smtClean="0"/>
              <a:t>62</a:t>
            </a:fld>
            <a:endParaRPr lang="en-US"/>
          </a:p>
        </p:txBody>
      </p:sp>
    </p:spTree>
    <p:extLst>
      <p:ext uri="{BB962C8B-B14F-4D97-AF65-F5344CB8AC3E}">
        <p14:creationId xmlns:p14="http://schemas.microsoft.com/office/powerpoint/2010/main" val="4071644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F8C968-57AC-4B56-9E99-07376B244423}" type="slidenum">
              <a:rPr lang="en-US" smtClean="0"/>
              <a:t>65</a:t>
            </a:fld>
            <a:endParaRPr lang="en-US"/>
          </a:p>
        </p:txBody>
      </p:sp>
    </p:spTree>
    <p:extLst>
      <p:ext uri="{BB962C8B-B14F-4D97-AF65-F5344CB8AC3E}">
        <p14:creationId xmlns:p14="http://schemas.microsoft.com/office/powerpoint/2010/main" val="1043552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F8C968-57AC-4B56-9E99-07376B244423}" type="slidenum">
              <a:rPr lang="en-US" smtClean="0"/>
              <a:t>66</a:t>
            </a:fld>
            <a:endParaRPr lang="en-US"/>
          </a:p>
        </p:txBody>
      </p:sp>
    </p:spTree>
    <p:extLst>
      <p:ext uri="{BB962C8B-B14F-4D97-AF65-F5344CB8AC3E}">
        <p14:creationId xmlns:p14="http://schemas.microsoft.com/office/powerpoint/2010/main" val="2139995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F8C968-57AC-4B56-9E99-07376B244423}" type="slidenum">
              <a:rPr lang="en-US" smtClean="0"/>
              <a:t>67</a:t>
            </a:fld>
            <a:endParaRPr lang="en-US"/>
          </a:p>
        </p:txBody>
      </p:sp>
    </p:spTree>
    <p:extLst>
      <p:ext uri="{BB962C8B-B14F-4D97-AF65-F5344CB8AC3E}">
        <p14:creationId xmlns:p14="http://schemas.microsoft.com/office/powerpoint/2010/main" val="2832543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8C968-57AC-4B56-9E99-07376B244423}" type="slidenum">
              <a:rPr lang="en-US" smtClean="0"/>
              <a:t>68</a:t>
            </a:fld>
            <a:endParaRPr lang="en-US"/>
          </a:p>
        </p:txBody>
      </p:sp>
    </p:spTree>
    <p:extLst>
      <p:ext uri="{BB962C8B-B14F-4D97-AF65-F5344CB8AC3E}">
        <p14:creationId xmlns:p14="http://schemas.microsoft.com/office/powerpoint/2010/main" val="2282373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F8C968-57AC-4B56-9E99-07376B244423}" type="slidenum">
              <a:rPr lang="en-US" smtClean="0"/>
              <a:t>69</a:t>
            </a:fld>
            <a:endParaRPr lang="en-US"/>
          </a:p>
        </p:txBody>
      </p:sp>
    </p:spTree>
    <p:extLst>
      <p:ext uri="{BB962C8B-B14F-4D97-AF65-F5344CB8AC3E}">
        <p14:creationId xmlns:p14="http://schemas.microsoft.com/office/powerpoint/2010/main" val="3030390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F8C968-57AC-4B56-9E99-07376B244423}" type="slidenum">
              <a:rPr lang="en-US" smtClean="0"/>
              <a:t>70</a:t>
            </a:fld>
            <a:endParaRPr lang="en-US"/>
          </a:p>
        </p:txBody>
      </p:sp>
    </p:spTree>
    <p:extLst>
      <p:ext uri="{BB962C8B-B14F-4D97-AF65-F5344CB8AC3E}">
        <p14:creationId xmlns:p14="http://schemas.microsoft.com/office/powerpoint/2010/main" val="176950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7</a:t>
            </a:fld>
            <a:endParaRPr lang="en-US"/>
          </a:p>
        </p:txBody>
      </p:sp>
    </p:spTree>
    <p:extLst>
      <p:ext uri="{BB962C8B-B14F-4D97-AF65-F5344CB8AC3E}">
        <p14:creationId xmlns:p14="http://schemas.microsoft.com/office/powerpoint/2010/main" val="1544110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BDEA4F-F92D-43EB-B17E-8581D3211BEB}" type="slidenum">
              <a:rPr lang="en-CA" altLang="en-US" smtClean="0"/>
              <a:pPr/>
              <a:t>71</a:t>
            </a:fld>
            <a:endParaRPr lang="en-CA" altLang="en-US" smtClean="0"/>
          </a:p>
        </p:txBody>
      </p:sp>
      <p:sp>
        <p:nvSpPr>
          <p:cNvPr id="24579"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330176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748559-A229-4F25-85CB-4DE7D115BDFA}" type="slidenum">
              <a:rPr lang="en-US" altLang="en-US" sz="1200"/>
              <a:pPr/>
              <a:t>73</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0486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a:latin typeface="Times New Roman" charset="0"/>
            </a:endParaRPr>
          </a:p>
        </p:txBody>
      </p:sp>
      <p:sp>
        <p:nvSpPr>
          <p:cNvPr id="69636" name="Slide Number Placeholder 3"/>
          <p:cNvSpPr>
            <a:spLocks noGrp="1"/>
          </p:cNvSpPr>
          <p:nvPr>
            <p:ph type="sldNum" sz="quarter" idx="5"/>
          </p:nvPr>
        </p:nvSpPr>
        <p:spPr>
          <a:noFill/>
        </p:spPr>
        <p:txBody>
          <a:bodyPr/>
          <a:lstStyle/>
          <a:p>
            <a:fld id="{9B8FEB09-F1AA-4544-8B37-5EDE4AAC2E1B}" type="slidenum">
              <a:rPr lang="en-US"/>
              <a:pPr/>
              <a:t>11</a:t>
            </a:fld>
            <a:endParaRPr lang="en-US"/>
          </a:p>
        </p:txBody>
      </p:sp>
    </p:spTree>
    <p:extLst>
      <p:ext uri="{BB962C8B-B14F-4D97-AF65-F5344CB8AC3E}">
        <p14:creationId xmlns:p14="http://schemas.microsoft.com/office/powerpoint/2010/main" val="427784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a:latin typeface="Times New Roman" charset="0"/>
            </a:endParaRPr>
          </a:p>
        </p:txBody>
      </p:sp>
      <p:sp>
        <p:nvSpPr>
          <p:cNvPr id="71684" name="Slide Number Placeholder 3"/>
          <p:cNvSpPr>
            <a:spLocks noGrp="1"/>
          </p:cNvSpPr>
          <p:nvPr>
            <p:ph type="sldNum" sz="quarter" idx="5"/>
          </p:nvPr>
        </p:nvSpPr>
        <p:spPr>
          <a:noFill/>
        </p:spPr>
        <p:txBody>
          <a:bodyPr/>
          <a:lstStyle/>
          <a:p>
            <a:fld id="{612C9FBD-C938-7142-9BA6-72A6D6CF39E7}" type="slidenum">
              <a:rPr lang="en-US"/>
              <a:pPr/>
              <a:t>12</a:t>
            </a:fld>
            <a:endParaRPr lang="en-US"/>
          </a:p>
        </p:txBody>
      </p:sp>
    </p:spTree>
    <p:extLst>
      <p:ext uri="{BB962C8B-B14F-4D97-AF65-F5344CB8AC3E}">
        <p14:creationId xmlns:p14="http://schemas.microsoft.com/office/powerpoint/2010/main" val="215225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a:latin typeface="Times New Roman" charset="0"/>
            </a:endParaRPr>
          </a:p>
        </p:txBody>
      </p:sp>
      <p:sp>
        <p:nvSpPr>
          <p:cNvPr id="73732" name="Slide Number Placeholder 3"/>
          <p:cNvSpPr>
            <a:spLocks noGrp="1"/>
          </p:cNvSpPr>
          <p:nvPr>
            <p:ph type="sldNum" sz="quarter" idx="5"/>
          </p:nvPr>
        </p:nvSpPr>
        <p:spPr>
          <a:noFill/>
        </p:spPr>
        <p:txBody>
          <a:bodyPr/>
          <a:lstStyle/>
          <a:p>
            <a:fld id="{FED8F327-00B2-634F-A4FF-E301A5413BAA}" type="slidenum">
              <a:rPr lang="en-US"/>
              <a:pPr/>
              <a:t>13</a:t>
            </a:fld>
            <a:endParaRPr lang="en-US"/>
          </a:p>
        </p:txBody>
      </p:sp>
    </p:spTree>
    <p:extLst>
      <p:ext uri="{BB962C8B-B14F-4D97-AF65-F5344CB8AC3E}">
        <p14:creationId xmlns:p14="http://schemas.microsoft.com/office/powerpoint/2010/main" val="380475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14</a:t>
            </a:fld>
            <a:endParaRPr lang="en-US"/>
          </a:p>
        </p:txBody>
      </p:sp>
    </p:spTree>
    <p:extLst>
      <p:ext uri="{BB962C8B-B14F-4D97-AF65-F5344CB8AC3E}">
        <p14:creationId xmlns:p14="http://schemas.microsoft.com/office/powerpoint/2010/main" val="377994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6FC04B-932C-412C-9285-16EEDA0152B9}" type="slidenum">
              <a:rPr lang="en-US" smtClean="0"/>
              <a:t>15</a:t>
            </a:fld>
            <a:endParaRPr lang="en-US"/>
          </a:p>
        </p:txBody>
      </p:sp>
    </p:spTree>
    <p:extLst>
      <p:ext uri="{BB962C8B-B14F-4D97-AF65-F5344CB8AC3E}">
        <p14:creationId xmlns:p14="http://schemas.microsoft.com/office/powerpoint/2010/main" val="93916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00C29-6056-4B6A-83CF-72309EDBD394}" type="slidenum">
              <a:rPr lang="en-US" smtClean="0"/>
              <a:t>32</a:t>
            </a:fld>
            <a:endParaRPr lang="en-US"/>
          </a:p>
        </p:txBody>
      </p:sp>
    </p:spTree>
    <p:extLst>
      <p:ext uri="{BB962C8B-B14F-4D97-AF65-F5344CB8AC3E}">
        <p14:creationId xmlns:p14="http://schemas.microsoft.com/office/powerpoint/2010/main" val="293253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A0E3F4-1319-4345-AC69-D4C183479C11}" type="datetime1">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9525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48F01-BE8B-4AF8-BDE7-C3189F3DF84F}" type="datetime1">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140066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FD8BD-9AA4-4994-89D5-AE6F00226895}" type="datetime1">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30878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20C1A"/>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486C2-040C-48BB-80E9-FF32A33AA8A4}" type="datetime1">
              <a:rPr lang="en-US" smtClean="0"/>
              <a:t>8/31/2022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BF970-AE5C-419F-B66F-5F134ABC2ACE}" type="slidenum">
              <a:rPr lang="en-US" smtClean="0"/>
              <a:t>‹#›</a:t>
            </a:fld>
            <a:endParaRPr lang="en-US" dirty="0"/>
          </a:p>
        </p:txBody>
      </p:sp>
    </p:spTree>
    <p:extLst>
      <p:ext uri="{BB962C8B-B14F-4D97-AF65-F5344CB8AC3E}">
        <p14:creationId xmlns:p14="http://schemas.microsoft.com/office/powerpoint/2010/main" val="330565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8587A-9DBD-4E55-933A-8103C213D39B}" type="datetime1">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286534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20C1A"/>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234A5E-7361-4186-8CA7-E460BE6D9DED}" type="datetime1">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12502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D2FAE-4E6D-4D6F-8CD2-73CB30D90B9E}" type="datetime1">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169166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320C1A"/>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A894272-FD11-4D19-8973-93BDF0B2BAAF}" type="datetime1">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270701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F4012-3BCC-4BD0-9584-B1BD59EA4EC9}" type="datetime1">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416034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B48ED-9F33-43B9-AE18-5B925A66250D}" type="datetime1">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278702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EC9B86-7487-4B1B-94AA-705079FBA035}" type="datetime1">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BF970-AE5C-419F-B66F-5F134ABC2ACE}" type="slidenum">
              <a:rPr lang="en-US" smtClean="0"/>
              <a:t>‹#›</a:t>
            </a:fld>
            <a:endParaRPr lang="en-US"/>
          </a:p>
        </p:txBody>
      </p:sp>
    </p:spTree>
    <p:extLst>
      <p:ext uri="{BB962C8B-B14F-4D97-AF65-F5344CB8AC3E}">
        <p14:creationId xmlns:p14="http://schemas.microsoft.com/office/powerpoint/2010/main" val="240456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6F5A9-3A2D-4F09-A0F0-73BDBEE484A8}" type="datetime1">
              <a:rPr lang="en-US" smtClean="0"/>
              <a:t>8/31/2022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BF970-AE5C-419F-B66F-5F134ABC2ACE}" type="slidenum">
              <a:rPr lang="en-US" smtClean="0"/>
              <a:t>‹#›</a:t>
            </a:fld>
            <a:endParaRPr lang="en-US"/>
          </a:p>
        </p:txBody>
      </p:sp>
    </p:spTree>
    <p:extLst>
      <p:ext uri="{BB962C8B-B14F-4D97-AF65-F5344CB8AC3E}">
        <p14:creationId xmlns:p14="http://schemas.microsoft.com/office/powerpoint/2010/main" val="1508032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faculty.cs.niu.edu/~mcmahon/CS241/Notes/compile.html"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fontScale="90000"/>
          </a:bodyPr>
          <a:lstStyle/>
          <a:p>
            <a:r>
              <a:rPr lang="en-US" altLang="en-US" b="1" dirty="0">
                <a:solidFill>
                  <a:srgbClr val="320C1A"/>
                </a:solidFill>
              </a:rPr>
              <a:t>CSCE </a:t>
            </a:r>
            <a:r>
              <a:rPr lang="en-US" altLang="en-US" b="1" dirty="0" smtClean="0">
                <a:solidFill>
                  <a:srgbClr val="320C1A"/>
                </a:solidFill>
              </a:rPr>
              <a:t>120/121</a:t>
            </a:r>
            <a:r>
              <a:rPr lang="en-US" altLang="en-US" dirty="0">
                <a:solidFill>
                  <a:srgbClr val="320C1A"/>
                </a:solidFill>
              </a:rPr>
              <a:t/>
            </a:r>
            <a:br>
              <a:rPr lang="en-US" altLang="en-US" dirty="0">
                <a:solidFill>
                  <a:srgbClr val="320C1A"/>
                </a:solidFill>
              </a:rPr>
            </a:br>
            <a:r>
              <a:rPr lang="en-US" dirty="0"/>
              <a:t>Introduction to Program Design &amp; Concepts</a:t>
            </a:r>
            <a:endParaRPr lang="en-US" altLang="en-US" dirty="0"/>
          </a:p>
        </p:txBody>
      </p:sp>
      <p:sp>
        <p:nvSpPr>
          <p:cNvPr id="38916" name="Rectangle 5"/>
          <p:cNvSpPr>
            <a:spLocks noGrp="1" noChangeArrowheads="1"/>
          </p:cNvSpPr>
          <p:nvPr>
            <p:ph type="subTitle" idx="1"/>
          </p:nvPr>
        </p:nvSpPr>
        <p:spPr/>
        <p:txBody>
          <a:bodyPr>
            <a:normAutofit lnSpcReduction="10000"/>
          </a:bodyPr>
          <a:lstStyle/>
          <a:p>
            <a:pPr eaLnBrk="1" hangingPunct="1">
              <a:lnSpc>
                <a:spcPct val="90000"/>
              </a:lnSpc>
            </a:pPr>
            <a:r>
              <a:rPr lang="en-US" altLang="en-US" sz="5400" dirty="0" smtClean="0"/>
              <a:t>Getting Started</a:t>
            </a:r>
            <a:endParaRPr lang="en-US" altLang="en-US" sz="5400" dirty="0"/>
          </a:p>
          <a:p>
            <a:pPr eaLnBrk="1" hangingPunct="1">
              <a:lnSpc>
                <a:spcPct val="90000"/>
              </a:lnSpc>
            </a:pPr>
            <a:endParaRPr lang="en-US" altLang="en-US" dirty="0"/>
          </a:p>
          <a:p>
            <a:pPr eaLnBrk="1" hangingPunct="1">
              <a:lnSpc>
                <a:spcPct val="90000"/>
              </a:lnSpc>
            </a:pPr>
            <a:r>
              <a:rPr lang="en-US" altLang="en-US" dirty="0"/>
              <a:t>Dr. Tim McGuire</a:t>
            </a:r>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
        <p:nvSpPr>
          <p:cNvPr id="3" name="TextBox 2"/>
          <p:cNvSpPr txBox="1"/>
          <p:nvPr/>
        </p:nvSpPr>
        <p:spPr>
          <a:xfrm>
            <a:off x="1365504" y="5474208"/>
            <a:ext cx="9692640" cy="338554"/>
          </a:xfrm>
          <a:prstGeom prst="rect">
            <a:avLst/>
          </a:prstGeom>
          <a:noFill/>
        </p:spPr>
        <p:txBody>
          <a:bodyPr wrap="square" rtlCol="0">
            <a:spAutoFit/>
          </a:bodyPr>
          <a:lstStyle/>
          <a:p>
            <a:pPr algn="ctr"/>
            <a:r>
              <a:rPr lang="en-US" sz="1600" i="1" dirty="0" smtClean="0"/>
              <a:t>Grateful acknowledgment to Dr. Michael Moore for some of the material on which these slides are based.</a:t>
            </a:r>
            <a:endParaRPr lang="en-US" sz="1600" i="1" dirty="0"/>
          </a:p>
        </p:txBody>
      </p:sp>
    </p:spTree>
    <p:extLst>
      <p:ext uri="{BB962C8B-B14F-4D97-AF65-F5344CB8AC3E}">
        <p14:creationId xmlns:p14="http://schemas.microsoft.com/office/powerpoint/2010/main" val="44971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dirty="0"/>
              <a:t>Programs and Programming Languages</a:t>
            </a:r>
          </a:p>
        </p:txBody>
      </p:sp>
      <p:sp>
        <p:nvSpPr>
          <p:cNvPr id="17411" name="Subtitle 2"/>
          <p:cNvSpPr>
            <a:spLocks noGrp="1"/>
          </p:cNvSpPr>
          <p:nvPr>
            <p:ph type="subTitle" idx="1"/>
          </p:nvPr>
        </p:nvSpPr>
        <p:spPr/>
        <p:txBody>
          <a:bodyPr/>
          <a:lstStyle/>
          <a:p>
            <a:pPr eaLnBrk="1" hangingPunct="1"/>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10</a:t>
            </a:fld>
            <a:endParaRPr lang="en-US"/>
          </a:p>
        </p:txBody>
      </p:sp>
    </p:spTree>
    <p:extLst>
      <p:ext uri="{BB962C8B-B14F-4D97-AF65-F5344CB8AC3E}">
        <p14:creationId xmlns:p14="http://schemas.microsoft.com/office/powerpoint/2010/main" val="208742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263082A7-F121-2848-9B8F-965336DE1A50}" type="slidenum">
              <a:rPr lang="en-US"/>
              <a:pPr>
                <a:defRPr/>
              </a:pPr>
              <a:t>11</a:t>
            </a:fld>
            <a:endParaRPr lang="en-US"/>
          </a:p>
        </p:txBody>
      </p:sp>
      <p:sp>
        <p:nvSpPr>
          <p:cNvPr id="68611" name="Rectangle 2"/>
          <p:cNvSpPr>
            <a:spLocks noGrp="1" noChangeArrowheads="1"/>
          </p:cNvSpPr>
          <p:nvPr>
            <p:ph type="title" idx="4294967295"/>
          </p:nvPr>
        </p:nvSpPr>
        <p:spPr/>
        <p:txBody>
          <a:bodyPr/>
          <a:lstStyle/>
          <a:p>
            <a:pPr eaLnBrk="1" hangingPunct="1"/>
            <a:r>
              <a:rPr lang="en-US" dirty="0"/>
              <a:t>Programming Languages</a:t>
            </a:r>
          </a:p>
        </p:txBody>
      </p:sp>
      <p:sp>
        <p:nvSpPr>
          <p:cNvPr id="68612" name="Rectangle 3"/>
          <p:cNvSpPr>
            <a:spLocks noGrp="1" noChangeArrowheads="1"/>
          </p:cNvSpPr>
          <p:nvPr>
            <p:ph type="body" idx="4294967295"/>
          </p:nvPr>
        </p:nvSpPr>
        <p:spPr/>
        <p:txBody>
          <a:bodyPr>
            <a:normAutofit/>
          </a:bodyPr>
          <a:lstStyle/>
          <a:p>
            <a:pPr eaLnBrk="1" hangingPunct="1"/>
            <a:r>
              <a:rPr lang="en-US" sz="3200" dirty="0"/>
              <a:t>In the distant past, programmers wrote programs in machine language.</a:t>
            </a:r>
          </a:p>
          <a:p>
            <a:pPr eaLnBrk="1" hangingPunct="1"/>
            <a:r>
              <a:rPr lang="en-US" sz="3200" dirty="0"/>
              <a:t>Programmers developed higher level programming languages to make things easier.</a:t>
            </a:r>
          </a:p>
          <a:p>
            <a:pPr eaLnBrk="1" hangingPunct="1"/>
            <a:r>
              <a:rPr lang="en-US" sz="3200" dirty="0"/>
              <a:t>The first of these was </a:t>
            </a:r>
            <a:r>
              <a:rPr lang="en-US" sz="3200" i="1" dirty="0"/>
              <a:t>assembler</a:t>
            </a:r>
            <a:r>
              <a:rPr lang="en-US" sz="3200" dirty="0"/>
              <a:t>.</a:t>
            </a:r>
          </a:p>
          <a:p>
            <a:pPr eaLnBrk="1" hangingPunct="1"/>
            <a:r>
              <a:rPr lang="en-US" sz="3200" dirty="0"/>
              <a:t>Assembler made things easier but was also processor dependent.</a:t>
            </a:r>
          </a:p>
        </p:txBody>
      </p:sp>
    </p:spTree>
    <p:extLst>
      <p:ext uri="{BB962C8B-B14F-4D97-AF65-F5344CB8AC3E}">
        <p14:creationId xmlns:p14="http://schemas.microsoft.com/office/powerpoint/2010/main" val="2031871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z="1600"/>
              <a:t>1-</a:t>
            </a:r>
            <a:fld id="{C6D3128E-01E7-764C-AC85-2319BC4373EF}" type="slidenum">
              <a:rPr lang="en-US" sz="1600"/>
              <a:pPr>
                <a:defRPr/>
              </a:pPr>
              <a:t>12</a:t>
            </a:fld>
            <a:endParaRPr lang="en-US" sz="1600"/>
          </a:p>
        </p:txBody>
      </p:sp>
      <p:sp>
        <p:nvSpPr>
          <p:cNvPr id="70659" name="Rectangle 2"/>
          <p:cNvSpPr>
            <a:spLocks noGrp="1" noChangeArrowheads="1"/>
          </p:cNvSpPr>
          <p:nvPr>
            <p:ph type="title" idx="4294967295"/>
          </p:nvPr>
        </p:nvSpPr>
        <p:spPr/>
        <p:txBody>
          <a:bodyPr/>
          <a:lstStyle/>
          <a:p>
            <a:pPr eaLnBrk="1" hangingPunct="1"/>
            <a:r>
              <a:rPr lang="en-US" sz="5400" dirty="0"/>
              <a:t>Programming Languages</a:t>
            </a:r>
          </a:p>
        </p:txBody>
      </p:sp>
      <p:sp>
        <p:nvSpPr>
          <p:cNvPr id="70660" name="Rectangle 3"/>
          <p:cNvSpPr>
            <a:spLocks noGrp="1" noChangeArrowheads="1"/>
          </p:cNvSpPr>
          <p:nvPr>
            <p:ph type="body" idx="4294967295"/>
          </p:nvPr>
        </p:nvSpPr>
        <p:spPr/>
        <p:txBody>
          <a:bodyPr>
            <a:normAutofit/>
          </a:bodyPr>
          <a:lstStyle/>
          <a:p>
            <a:pPr eaLnBrk="1" hangingPunct="1">
              <a:lnSpc>
                <a:spcPct val="90000"/>
              </a:lnSpc>
            </a:pPr>
            <a:r>
              <a:rPr lang="en-US" sz="3200" dirty="0"/>
              <a:t>High level programming languages followed that were not processor dependent.</a:t>
            </a:r>
          </a:p>
          <a:p>
            <a:pPr eaLnBrk="1" hangingPunct="1">
              <a:lnSpc>
                <a:spcPct val="90000"/>
              </a:lnSpc>
            </a:pPr>
            <a:r>
              <a:rPr lang="en-US" sz="3200" dirty="0"/>
              <a:t>Some common programming languages:</a:t>
            </a:r>
          </a:p>
        </p:txBody>
      </p:sp>
      <p:sp>
        <p:nvSpPr>
          <p:cNvPr id="70661" name="TextBox 7"/>
          <p:cNvSpPr txBox="1">
            <a:spLocks noChangeArrowheads="1"/>
          </p:cNvSpPr>
          <p:nvPr/>
        </p:nvSpPr>
        <p:spPr bwMode="auto">
          <a:xfrm>
            <a:off x="2286000" y="34290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Java</a:t>
            </a:r>
          </a:p>
        </p:txBody>
      </p:sp>
      <p:sp>
        <p:nvSpPr>
          <p:cNvPr id="70662" name="TextBox 9"/>
          <p:cNvSpPr txBox="1">
            <a:spLocks noChangeArrowheads="1"/>
          </p:cNvSpPr>
          <p:nvPr/>
        </p:nvSpPr>
        <p:spPr bwMode="auto">
          <a:xfrm>
            <a:off x="2286000" y="40386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BASIC</a:t>
            </a:r>
          </a:p>
        </p:txBody>
      </p:sp>
      <p:sp>
        <p:nvSpPr>
          <p:cNvPr id="70663" name="TextBox 10"/>
          <p:cNvSpPr txBox="1">
            <a:spLocks noChangeArrowheads="1"/>
          </p:cNvSpPr>
          <p:nvPr/>
        </p:nvSpPr>
        <p:spPr bwMode="auto">
          <a:xfrm>
            <a:off x="4495800" y="40386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C++</a:t>
            </a:r>
          </a:p>
        </p:txBody>
      </p:sp>
      <p:sp>
        <p:nvSpPr>
          <p:cNvPr id="70664" name="TextBox 11"/>
          <p:cNvSpPr txBox="1">
            <a:spLocks noChangeArrowheads="1"/>
          </p:cNvSpPr>
          <p:nvPr/>
        </p:nvSpPr>
        <p:spPr bwMode="auto">
          <a:xfrm>
            <a:off x="4495800" y="34290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C</a:t>
            </a:r>
          </a:p>
        </p:txBody>
      </p:sp>
      <p:sp>
        <p:nvSpPr>
          <p:cNvPr id="70665" name="TextBox 12"/>
          <p:cNvSpPr txBox="1">
            <a:spLocks noChangeArrowheads="1"/>
          </p:cNvSpPr>
          <p:nvPr/>
        </p:nvSpPr>
        <p:spPr bwMode="auto">
          <a:xfrm>
            <a:off x="6934200" y="41148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Python</a:t>
            </a:r>
          </a:p>
        </p:txBody>
      </p:sp>
      <p:sp>
        <p:nvSpPr>
          <p:cNvPr id="70666" name="TextBox 13"/>
          <p:cNvSpPr txBox="1">
            <a:spLocks noChangeArrowheads="1"/>
          </p:cNvSpPr>
          <p:nvPr/>
        </p:nvSpPr>
        <p:spPr bwMode="auto">
          <a:xfrm>
            <a:off x="2286000" y="46482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COBOL</a:t>
            </a:r>
          </a:p>
        </p:txBody>
      </p:sp>
      <p:sp>
        <p:nvSpPr>
          <p:cNvPr id="70667" name="TextBox 14"/>
          <p:cNvSpPr txBox="1">
            <a:spLocks noChangeArrowheads="1"/>
          </p:cNvSpPr>
          <p:nvPr/>
        </p:nvSpPr>
        <p:spPr bwMode="auto">
          <a:xfrm>
            <a:off x="6934200" y="54102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JavaScript</a:t>
            </a:r>
          </a:p>
        </p:txBody>
      </p:sp>
      <p:sp>
        <p:nvSpPr>
          <p:cNvPr id="70668" name="TextBox 15"/>
          <p:cNvSpPr txBox="1">
            <a:spLocks noChangeArrowheads="1"/>
          </p:cNvSpPr>
          <p:nvPr/>
        </p:nvSpPr>
        <p:spPr bwMode="auto">
          <a:xfrm>
            <a:off x="6934200" y="48006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Ruby</a:t>
            </a:r>
          </a:p>
        </p:txBody>
      </p:sp>
      <p:sp>
        <p:nvSpPr>
          <p:cNvPr id="70669" name="TextBox 16"/>
          <p:cNvSpPr txBox="1">
            <a:spLocks noChangeArrowheads="1"/>
          </p:cNvSpPr>
          <p:nvPr/>
        </p:nvSpPr>
        <p:spPr bwMode="auto">
          <a:xfrm>
            <a:off x="4572000" y="53340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PHP</a:t>
            </a:r>
          </a:p>
        </p:txBody>
      </p:sp>
      <p:sp>
        <p:nvSpPr>
          <p:cNvPr id="70670" name="TextBox 17"/>
          <p:cNvSpPr txBox="1">
            <a:spLocks noChangeArrowheads="1"/>
          </p:cNvSpPr>
          <p:nvPr/>
        </p:nvSpPr>
        <p:spPr bwMode="auto">
          <a:xfrm>
            <a:off x="4572000" y="47244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C#</a:t>
            </a:r>
          </a:p>
        </p:txBody>
      </p:sp>
      <p:sp>
        <p:nvSpPr>
          <p:cNvPr id="70671" name="TextBox 18"/>
          <p:cNvSpPr txBox="1">
            <a:spLocks noChangeArrowheads="1"/>
          </p:cNvSpPr>
          <p:nvPr/>
        </p:nvSpPr>
        <p:spPr bwMode="auto">
          <a:xfrm>
            <a:off x="6934200" y="34290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Visual Basic</a:t>
            </a:r>
          </a:p>
        </p:txBody>
      </p:sp>
      <p:sp>
        <p:nvSpPr>
          <p:cNvPr id="70672" name="TextBox 19"/>
          <p:cNvSpPr txBox="1">
            <a:spLocks noChangeArrowheads="1"/>
          </p:cNvSpPr>
          <p:nvPr/>
        </p:nvSpPr>
        <p:spPr bwMode="auto">
          <a:xfrm>
            <a:off x="2286000" y="5257800"/>
            <a:ext cx="1828800" cy="461665"/>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2400"/>
              <a:t>Pascal</a:t>
            </a:r>
          </a:p>
        </p:txBody>
      </p:sp>
    </p:spTree>
    <p:extLst>
      <p:ext uri="{BB962C8B-B14F-4D97-AF65-F5344CB8AC3E}">
        <p14:creationId xmlns:p14="http://schemas.microsoft.com/office/powerpoint/2010/main" val="204365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82CB5560-E1BA-8C49-8709-B57DA686E4B4}" type="slidenum">
              <a:rPr lang="en-US"/>
              <a:pPr>
                <a:defRPr/>
              </a:pPr>
              <a:t>13</a:t>
            </a:fld>
            <a:endParaRPr lang="en-US"/>
          </a:p>
        </p:txBody>
      </p:sp>
      <p:sp>
        <p:nvSpPr>
          <p:cNvPr id="72707" name="Rectangle 2"/>
          <p:cNvSpPr>
            <a:spLocks noGrp="1" noChangeArrowheads="1"/>
          </p:cNvSpPr>
          <p:nvPr>
            <p:ph type="title" idx="4294967295"/>
          </p:nvPr>
        </p:nvSpPr>
        <p:spPr/>
        <p:txBody>
          <a:bodyPr/>
          <a:lstStyle/>
          <a:p>
            <a:pPr eaLnBrk="1" hangingPunct="1"/>
            <a:r>
              <a:rPr lang="en-US" dirty="0"/>
              <a:t>Programming Languages</a:t>
            </a:r>
            <a:br>
              <a:rPr lang="en-US" dirty="0"/>
            </a:br>
            <a:r>
              <a:rPr lang="en-US" sz="2800" dirty="0"/>
              <a:t>Common Language Elements</a:t>
            </a:r>
          </a:p>
        </p:txBody>
      </p:sp>
      <p:sp>
        <p:nvSpPr>
          <p:cNvPr id="72708" name="Rectangle 3"/>
          <p:cNvSpPr>
            <a:spLocks noGrp="1" noChangeArrowheads="1"/>
          </p:cNvSpPr>
          <p:nvPr>
            <p:ph type="body" idx="4294967295"/>
          </p:nvPr>
        </p:nvSpPr>
        <p:spPr/>
        <p:txBody>
          <a:bodyPr>
            <a:normAutofit/>
          </a:bodyPr>
          <a:lstStyle/>
          <a:p>
            <a:pPr eaLnBrk="1" hangingPunct="1"/>
            <a:r>
              <a:rPr lang="en-US" sz="3200" dirty="0"/>
              <a:t>There are some concepts that are common to virtually all programming languages.</a:t>
            </a:r>
          </a:p>
          <a:p>
            <a:pPr eaLnBrk="1" hangingPunct="1"/>
            <a:r>
              <a:rPr lang="en-US" sz="3200" dirty="0"/>
              <a:t>Common concepts:</a:t>
            </a:r>
          </a:p>
          <a:p>
            <a:pPr lvl="1" eaLnBrk="1" hangingPunct="1"/>
            <a:r>
              <a:rPr lang="en-US" sz="2800" dirty="0"/>
              <a:t>Key words</a:t>
            </a:r>
          </a:p>
          <a:p>
            <a:pPr lvl="1" eaLnBrk="1" hangingPunct="1"/>
            <a:r>
              <a:rPr lang="en-US" sz="2800" dirty="0"/>
              <a:t>Operators</a:t>
            </a:r>
          </a:p>
          <a:p>
            <a:pPr lvl="1" eaLnBrk="1" hangingPunct="1"/>
            <a:r>
              <a:rPr lang="en-US" sz="2800" dirty="0"/>
              <a:t>Punctuation</a:t>
            </a:r>
          </a:p>
          <a:p>
            <a:pPr lvl="1" eaLnBrk="1" hangingPunct="1"/>
            <a:r>
              <a:rPr lang="en-US" sz="2800" dirty="0"/>
              <a:t>Programmer-defined identifiers</a:t>
            </a:r>
          </a:p>
          <a:p>
            <a:pPr lvl="1" eaLnBrk="1" hangingPunct="1"/>
            <a:r>
              <a:rPr lang="en-US" sz="2800" dirty="0"/>
              <a:t>Strict syntactic rules.</a:t>
            </a:r>
          </a:p>
        </p:txBody>
      </p:sp>
    </p:spTree>
    <p:extLst>
      <p:ext uri="{BB962C8B-B14F-4D97-AF65-F5344CB8AC3E}">
        <p14:creationId xmlns:p14="http://schemas.microsoft.com/office/powerpoint/2010/main" val="2709500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Process</a:t>
            </a:r>
            <a:endParaRPr lang="en-US" dirty="0"/>
          </a:p>
        </p:txBody>
      </p:sp>
      <p:sp>
        <p:nvSpPr>
          <p:cNvPr id="3" name="Content Placeholder 2"/>
          <p:cNvSpPr>
            <a:spLocks noGrp="1"/>
          </p:cNvSpPr>
          <p:nvPr>
            <p:ph idx="1"/>
          </p:nvPr>
        </p:nvSpPr>
        <p:spPr/>
        <p:txBody>
          <a:bodyPr/>
          <a:lstStyle/>
          <a:p>
            <a:r>
              <a:rPr lang="en-US" dirty="0" smtClean="0"/>
              <a:t>Starting with source code (e.g. C++) and converting it into machine code that the computer can run.</a:t>
            </a:r>
          </a:p>
          <a:p>
            <a:r>
              <a:rPr lang="en-US" dirty="0" smtClean="0"/>
              <a:t>When using our IDE, the process appears like this:</a:t>
            </a:r>
          </a:p>
          <a:p>
            <a:endParaRPr lang="en-US" dirty="0"/>
          </a:p>
        </p:txBody>
      </p:sp>
      <p:sp>
        <p:nvSpPr>
          <p:cNvPr id="4" name="Rectangle 3"/>
          <p:cNvSpPr/>
          <p:nvPr/>
        </p:nvSpPr>
        <p:spPr>
          <a:xfrm>
            <a:off x="838200" y="4001294"/>
            <a:ext cx="2623930" cy="1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Source Code</a:t>
            </a:r>
            <a:endParaRPr lang="en-US" sz="3600" dirty="0"/>
          </a:p>
        </p:txBody>
      </p:sp>
      <p:sp>
        <p:nvSpPr>
          <p:cNvPr id="5" name="Rectangle 4"/>
          <p:cNvSpPr/>
          <p:nvPr/>
        </p:nvSpPr>
        <p:spPr>
          <a:xfrm>
            <a:off x="8729870" y="4001294"/>
            <a:ext cx="2623930" cy="13119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Executable File</a:t>
            </a:r>
            <a:endParaRPr lang="en-US" sz="3600" dirty="0"/>
          </a:p>
        </p:txBody>
      </p:sp>
      <p:sp>
        <p:nvSpPr>
          <p:cNvPr id="6" name="Oval 5"/>
          <p:cNvSpPr/>
          <p:nvPr/>
        </p:nvSpPr>
        <p:spPr>
          <a:xfrm>
            <a:off x="4694582" y="3874966"/>
            <a:ext cx="2802835" cy="15646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Compile</a:t>
            </a:r>
            <a:endParaRPr lang="en-US" sz="3600" dirty="0"/>
          </a:p>
        </p:txBody>
      </p:sp>
      <p:sp>
        <p:nvSpPr>
          <p:cNvPr id="7" name="Right Arrow 6"/>
          <p:cNvSpPr/>
          <p:nvPr/>
        </p:nvSpPr>
        <p:spPr>
          <a:xfrm>
            <a:off x="3530600" y="4472608"/>
            <a:ext cx="1036982" cy="377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ight Arrow 7"/>
          <p:cNvSpPr/>
          <p:nvPr/>
        </p:nvSpPr>
        <p:spPr>
          <a:xfrm>
            <a:off x="7624417" y="4472608"/>
            <a:ext cx="1036982" cy="37768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C2DBF970-AE5C-419F-B66F-5F134ABC2ACE}" type="slidenum">
              <a:rPr lang="en-US" smtClean="0"/>
              <a:t>14</a:t>
            </a:fld>
            <a:endParaRPr lang="en-US" dirty="0"/>
          </a:p>
        </p:txBody>
      </p:sp>
    </p:spTree>
    <p:extLst>
      <p:ext uri="{BB962C8B-B14F-4D97-AF65-F5344CB8AC3E}">
        <p14:creationId xmlns:p14="http://schemas.microsoft.com/office/powerpoint/2010/main" val="3743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Process</a:t>
            </a:r>
            <a:endParaRPr lang="en-US" dirty="0"/>
          </a:p>
        </p:txBody>
      </p:sp>
      <p:sp>
        <p:nvSpPr>
          <p:cNvPr id="4" name="TextBox 3"/>
          <p:cNvSpPr txBox="1"/>
          <p:nvPr/>
        </p:nvSpPr>
        <p:spPr>
          <a:xfrm>
            <a:off x="3274726" y="6262337"/>
            <a:ext cx="6230680" cy="369332"/>
          </a:xfrm>
          <a:prstGeom prst="rect">
            <a:avLst/>
          </a:prstGeom>
          <a:noFill/>
        </p:spPr>
        <p:txBody>
          <a:bodyPr wrap="none" rtlCol="0">
            <a:spAutoFit/>
          </a:bodyPr>
          <a:lstStyle/>
          <a:p>
            <a:r>
              <a:rPr lang="en-US" dirty="0">
                <a:hlinkClick r:id="rId3"/>
              </a:rPr>
              <a:t>http://faculty.cs.niu.edu/~mcmahon/CS241/Notes/compile.html</a:t>
            </a:r>
            <a:endParaRPr lang="en-US" dirty="0"/>
          </a:p>
        </p:txBody>
      </p:sp>
      <p:sp>
        <p:nvSpPr>
          <p:cNvPr id="6" name="Rectangle 5"/>
          <p:cNvSpPr/>
          <p:nvPr/>
        </p:nvSpPr>
        <p:spPr>
          <a:xfrm rot="5400000">
            <a:off x="-89022" y="2475549"/>
            <a:ext cx="2623930"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Source Code</a:t>
            </a:r>
            <a:endParaRPr lang="en-US" sz="3600" dirty="0"/>
          </a:p>
        </p:txBody>
      </p:sp>
      <p:sp>
        <p:nvSpPr>
          <p:cNvPr id="8" name="Rectangle 7"/>
          <p:cNvSpPr/>
          <p:nvPr/>
        </p:nvSpPr>
        <p:spPr>
          <a:xfrm rot="5400000">
            <a:off x="1357769" y="3465286"/>
            <a:ext cx="4603404"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Expanded Source Code</a:t>
            </a:r>
            <a:endParaRPr lang="en-US" sz="3600" dirty="0"/>
          </a:p>
        </p:txBody>
      </p:sp>
      <p:sp>
        <p:nvSpPr>
          <p:cNvPr id="9" name="Rectangle 8"/>
          <p:cNvSpPr/>
          <p:nvPr/>
        </p:nvSpPr>
        <p:spPr>
          <a:xfrm rot="5400000">
            <a:off x="4585250" y="2674333"/>
            <a:ext cx="3021499"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Assembler File</a:t>
            </a:r>
            <a:endParaRPr lang="en-US" sz="3600" dirty="0"/>
          </a:p>
        </p:txBody>
      </p:sp>
      <p:sp>
        <p:nvSpPr>
          <p:cNvPr id="10" name="Rectangle 9"/>
          <p:cNvSpPr/>
          <p:nvPr/>
        </p:nvSpPr>
        <p:spPr>
          <a:xfrm rot="5400000">
            <a:off x="6852946" y="2863176"/>
            <a:ext cx="3399185" cy="76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Object Code File</a:t>
            </a:r>
            <a:endParaRPr lang="en-US" sz="3600" dirty="0"/>
          </a:p>
        </p:txBody>
      </p:sp>
      <p:sp>
        <p:nvSpPr>
          <p:cNvPr id="11" name="Rectangle 10"/>
          <p:cNvSpPr/>
          <p:nvPr/>
        </p:nvSpPr>
        <p:spPr>
          <a:xfrm rot="5400000">
            <a:off x="9269463" y="2899489"/>
            <a:ext cx="3399185" cy="769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Executable File</a:t>
            </a:r>
            <a:endParaRPr lang="en-US" sz="3600" dirty="0"/>
          </a:p>
        </p:txBody>
      </p:sp>
      <p:sp>
        <p:nvSpPr>
          <p:cNvPr id="12" name="Rectangle 11"/>
          <p:cNvSpPr/>
          <p:nvPr/>
        </p:nvSpPr>
        <p:spPr>
          <a:xfrm rot="5400000">
            <a:off x="-149494" y="4837217"/>
            <a:ext cx="2364058" cy="11445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smtClean="0"/>
              <a:t>#included header files</a:t>
            </a:r>
            <a:endParaRPr lang="en-US" sz="3600" dirty="0"/>
          </a:p>
        </p:txBody>
      </p:sp>
      <p:sp>
        <p:nvSpPr>
          <p:cNvPr id="13" name="Oval 12"/>
          <p:cNvSpPr/>
          <p:nvPr/>
        </p:nvSpPr>
        <p:spPr>
          <a:xfrm rot="5400000">
            <a:off x="-52237" y="3692222"/>
            <a:ext cx="5006898"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 Preprocessor</a:t>
            </a:r>
            <a:endParaRPr lang="en-US" sz="3600" dirty="0"/>
          </a:p>
        </p:txBody>
      </p:sp>
      <p:sp>
        <p:nvSpPr>
          <p:cNvPr id="14" name="Oval 13"/>
          <p:cNvSpPr/>
          <p:nvPr/>
        </p:nvSpPr>
        <p:spPr>
          <a:xfrm rot="5400000">
            <a:off x="3395397" y="2681366"/>
            <a:ext cx="2985186"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Compiler</a:t>
            </a:r>
            <a:endParaRPr lang="en-US" sz="3600" dirty="0"/>
          </a:p>
        </p:txBody>
      </p:sp>
      <p:sp>
        <p:nvSpPr>
          <p:cNvPr id="15" name="Oval 14"/>
          <p:cNvSpPr/>
          <p:nvPr/>
        </p:nvSpPr>
        <p:spPr>
          <a:xfrm rot="5400000">
            <a:off x="5813519" y="2663210"/>
            <a:ext cx="3021499"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Assembler</a:t>
            </a:r>
            <a:endParaRPr lang="en-US" sz="3600" dirty="0"/>
          </a:p>
        </p:txBody>
      </p:sp>
      <p:sp>
        <p:nvSpPr>
          <p:cNvPr id="16" name="Oval 15"/>
          <p:cNvSpPr/>
          <p:nvPr/>
        </p:nvSpPr>
        <p:spPr>
          <a:xfrm rot="5400000">
            <a:off x="8079111" y="2870209"/>
            <a:ext cx="3362873" cy="7917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Linker</a:t>
            </a:r>
            <a:endParaRPr lang="en-US" sz="3600" dirty="0"/>
          </a:p>
        </p:txBody>
      </p:sp>
      <p:sp>
        <p:nvSpPr>
          <p:cNvPr id="17" name="Rectangle 16"/>
          <p:cNvSpPr/>
          <p:nvPr/>
        </p:nvSpPr>
        <p:spPr>
          <a:xfrm>
            <a:off x="4892700" y="5117750"/>
            <a:ext cx="4071400" cy="11445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smtClean="0"/>
              <a:t>Object Code for Library Functions</a:t>
            </a:r>
          </a:p>
        </p:txBody>
      </p:sp>
      <p:cxnSp>
        <p:nvCxnSpPr>
          <p:cNvPr id="19" name="Straight Arrow Connector 18"/>
          <p:cNvCxnSpPr/>
          <p:nvPr/>
        </p:nvCxnSpPr>
        <p:spPr>
          <a:xfrm>
            <a:off x="1607688" y="2860294"/>
            <a:ext cx="467917" cy="305480"/>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p:cNvCxnSpPr>
          <p:nvPr/>
        </p:nvCxnSpPr>
        <p:spPr>
          <a:xfrm flipV="1">
            <a:off x="1604828" y="5117750"/>
            <a:ext cx="534767" cy="291760"/>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0"/>
          </p:cNvCxnSpPr>
          <p:nvPr/>
        </p:nvCxnSpPr>
        <p:spPr>
          <a:xfrm flipV="1">
            <a:off x="2847080" y="3954029"/>
            <a:ext cx="444798" cy="13406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p:cNvCxnSpPr>
          <p:nvPr/>
        </p:nvCxnSpPr>
        <p:spPr>
          <a:xfrm flipV="1">
            <a:off x="4044216" y="3657600"/>
            <a:ext cx="489915" cy="19243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0"/>
            <a:endCxn id="9" idx="2"/>
          </p:cNvCxnSpPr>
          <p:nvPr/>
        </p:nvCxnSpPr>
        <p:spPr>
          <a:xfrm flipV="1">
            <a:off x="5283858" y="3059078"/>
            <a:ext cx="427397" cy="18156"/>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a:endCxn id="15" idx="4"/>
          </p:cNvCxnSpPr>
          <p:nvPr/>
        </p:nvCxnSpPr>
        <p:spPr>
          <a:xfrm>
            <a:off x="6480744" y="3059078"/>
            <a:ext cx="447657" cy="1"/>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0"/>
          </p:cNvCxnSpPr>
          <p:nvPr/>
        </p:nvCxnSpPr>
        <p:spPr>
          <a:xfrm flipV="1">
            <a:off x="7720137" y="3059077"/>
            <a:ext cx="447158" cy="2"/>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0"/>
            <a:endCxn id="16" idx="4"/>
          </p:cNvCxnSpPr>
          <p:nvPr/>
        </p:nvCxnSpPr>
        <p:spPr>
          <a:xfrm>
            <a:off x="8937283" y="3247921"/>
            <a:ext cx="427397" cy="18157"/>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1" idx="2"/>
          </p:cNvCxnSpPr>
          <p:nvPr/>
        </p:nvCxnSpPr>
        <p:spPr>
          <a:xfrm>
            <a:off x="10156416" y="3266078"/>
            <a:ext cx="427895" cy="18156"/>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7" idx="3"/>
          </p:cNvCxnSpPr>
          <p:nvPr/>
        </p:nvCxnSpPr>
        <p:spPr>
          <a:xfrm flipV="1">
            <a:off x="8964100" y="4823311"/>
            <a:ext cx="637100" cy="866732"/>
          </a:xfrm>
          <a:prstGeom prst="straightConnector1">
            <a:avLst/>
          </a:prstGeom>
          <a:ln w="76200">
            <a:solidFill>
              <a:srgbClr val="00206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2DBF970-AE5C-419F-B66F-5F134ABC2ACE}" type="slidenum">
              <a:rPr lang="en-US" smtClean="0"/>
              <a:t>15</a:t>
            </a:fld>
            <a:endParaRPr lang="en-US"/>
          </a:p>
        </p:txBody>
      </p:sp>
    </p:spTree>
    <p:extLst>
      <p:ext uri="{BB962C8B-B14F-4D97-AF65-F5344CB8AC3E}">
        <p14:creationId xmlns:p14="http://schemas.microsoft.com/office/powerpoint/2010/main" val="28079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The Parts of a C++ Program</a:t>
            </a:r>
          </a:p>
        </p:txBody>
      </p:sp>
      <p:sp>
        <p:nvSpPr>
          <p:cNvPr id="6147" name="Rectangle 3"/>
          <p:cNvSpPr>
            <a:spLocks noGrp="1" noChangeArrowheads="1"/>
          </p:cNvSpPr>
          <p:nvPr>
            <p:ph type="body" idx="1"/>
          </p:nvPr>
        </p:nvSpPr>
        <p:spPr>
          <a:xfrm>
            <a:off x="838200" y="1889125"/>
            <a:ext cx="10515600" cy="4351338"/>
          </a:xfrm>
        </p:spPr>
        <p:txBody>
          <a:bodyPr>
            <a:normAutofit/>
          </a:bodyPr>
          <a:lstStyle/>
          <a:p>
            <a:pPr eaLnBrk="1" hangingPunct="1">
              <a:buFont typeface="Times" panose="02020603050405020304" pitchFamily="18" charset="0"/>
              <a:buNone/>
            </a:pPr>
            <a:r>
              <a:rPr lang="en-US" altLang="en-US" sz="2400" dirty="0">
                <a:latin typeface="Courier New" panose="02070309020205020404" pitchFamily="49" charset="0"/>
              </a:rPr>
              <a:t>// sample C++ program</a:t>
            </a:r>
          </a:p>
          <a:p>
            <a:pPr eaLnBrk="1" hangingPunct="1">
              <a:buFont typeface="Times" panose="02020603050405020304" pitchFamily="18" charset="0"/>
              <a:buNone/>
            </a:pPr>
            <a:r>
              <a:rPr lang="en-US" altLang="en-US" sz="2400" dirty="0">
                <a:latin typeface="Courier New" panose="02070309020205020404" pitchFamily="49" charset="0"/>
              </a:rPr>
              <a:t>#include &lt;</a:t>
            </a:r>
            <a:r>
              <a:rPr lang="en-US" altLang="en-US" sz="2400" dirty="0" err="1">
                <a:latin typeface="Courier New" panose="02070309020205020404" pitchFamily="49" charset="0"/>
              </a:rPr>
              <a:t>iostream</a:t>
            </a:r>
            <a:r>
              <a:rPr lang="en-US" altLang="en-US" sz="2400" dirty="0">
                <a:latin typeface="Courier New" panose="02070309020205020404" pitchFamily="49" charset="0"/>
              </a:rPr>
              <a:t>&gt;</a:t>
            </a:r>
          </a:p>
          <a:p>
            <a:pPr eaLnBrk="1" hangingPunct="1">
              <a:buFont typeface="Times" panose="02020603050405020304" pitchFamily="18" charset="0"/>
              <a:buNone/>
            </a:pPr>
            <a:r>
              <a:rPr lang="en-US" altLang="en-US" sz="2400" dirty="0">
                <a:latin typeface="Courier New" panose="02070309020205020404" pitchFamily="49" charset="0"/>
              </a:rPr>
              <a:t>using namespace </a:t>
            </a:r>
            <a:r>
              <a:rPr lang="en-US" altLang="en-US" sz="2400" dirty="0" err="1">
                <a:latin typeface="Courier New" panose="02070309020205020404" pitchFamily="49" charset="0"/>
              </a:rPr>
              <a:t>std</a:t>
            </a:r>
            <a:r>
              <a:rPr lang="en-US" altLang="en-US" sz="2400" dirty="0">
                <a:latin typeface="Courier New" panose="02070309020205020404" pitchFamily="49" charset="0"/>
              </a:rPr>
              <a:t>;</a:t>
            </a:r>
          </a:p>
          <a:p>
            <a:pPr eaLnBrk="1" hangingPunct="1">
              <a:buFont typeface="Times" panose="02020603050405020304" pitchFamily="18" charset="0"/>
              <a:buNone/>
            </a:pPr>
            <a:r>
              <a:rPr lang="en-US" altLang="en-US" sz="2400" dirty="0" err="1">
                <a:latin typeface="Courier New" panose="02070309020205020404" pitchFamily="49" charset="0"/>
              </a:rPr>
              <a:t>int</a:t>
            </a:r>
            <a:r>
              <a:rPr lang="en-US" altLang="en-US" sz="2400" dirty="0">
                <a:latin typeface="Courier New" panose="02070309020205020404" pitchFamily="49" charset="0"/>
              </a:rPr>
              <a:t> main() </a:t>
            </a:r>
          </a:p>
          <a:p>
            <a:pPr eaLnBrk="1" hangingPunct="1">
              <a:buFont typeface="Times" panose="02020603050405020304" pitchFamily="18" charset="0"/>
              <a:buNone/>
            </a:pPr>
            <a:r>
              <a:rPr lang="en-US" altLang="en-US" sz="2400" dirty="0">
                <a:latin typeface="Courier New" panose="02070309020205020404" pitchFamily="49" charset="0"/>
              </a:rPr>
              <a:t>{</a:t>
            </a:r>
          </a:p>
          <a:p>
            <a:pPr eaLnBrk="1" hangingPunct="1">
              <a:buFont typeface="Times" panose="02020603050405020304" pitchFamily="18" charset="0"/>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cout</a:t>
            </a:r>
            <a:r>
              <a:rPr lang="en-US" altLang="en-US" sz="2400" dirty="0">
                <a:latin typeface="Courier New" panose="02070309020205020404" pitchFamily="49" charset="0"/>
              </a:rPr>
              <a:t> &lt;&lt; "Hello, </a:t>
            </a:r>
            <a:r>
              <a:rPr lang="en-US" altLang="en-US" sz="2400" dirty="0" smtClean="0">
                <a:latin typeface="Courier New" panose="02070309020205020404" pitchFamily="49" charset="0"/>
              </a:rPr>
              <a:t>World!";</a:t>
            </a:r>
            <a:endParaRPr lang="en-US" altLang="en-US" sz="2400" dirty="0">
              <a:latin typeface="Courier New" panose="02070309020205020404" pitchFamily="49" charset="0"/>
            </a:endParaRPr>
          </a:p>
          <a:p>
            <a:pPr eaLnBrk="1" hangingPunct="1">
              <a:buFont typeface="Times" panose="02020603050405020304" pitchFamily="18" charset="0"/>
              <a:buNone/>
            </a:pPr>
            <a:r>
              <a:rPr lang="en-US" altLang="en-US" sz="2400" dirty="0">
                <a:latin typeface="Courier New" panose="02070309020205020404" pitchFamily="49" charset="0"/>
              </a:rPr>
              <a:t>		return 0;</a:t>
            </a:r>
          </a:p>
          <a:p>
            <a:pPr eaLnBrk="1" hangingPunct="1">
              <a:buFont typeface="Times" panose="02020603050405020304" pitchFamily="18" charset="0"/>
              <a:buNone/>
            </a:pPr>
            <a:r>
              <a:rPr lang="en-US" altLang="en-US" sz="2400" dirty="0">
                <a:latin typeface="Courier New" panose="02070309020205020404" pitchFamily="49" charset="0"/>
              </a:rPr>
              <a:t>}</a:t>
            </a:r>
          </a:p>
          <a:p>
            <a:pPr eaLnBrk="1" hangingPunct="1"/>
            <a:endParaRPr lang="en-US" altLang="en-US" sz="2400" dirty="0" smtClean="0"/>
          </a:p>
        </p:txBody>
      </p:sp>
      <p:sp>
        <p:nvSpPr>
          <p:cNvPr id="6148" name="Line 4"/>
          <p:cNvSpPr>
            <a:spLocks noChangeShapeType="1"/>
          </p:cNvSpPr>
          <p:nvPr/>
        </p:nvSpPr>
        <p:spPr bwMode="auto">
          <a:xfrm flipH="1">
            <a:off x="4901184" y="1889124"/>
            <a:ext cx="2718816" cy="206375"/>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9" name="Text Box 5"/>
          <p:cNvSpPr txBox="1">
            <a:spLocks noChangeArrowheads="1"/>
          </p:cNvSpPr>
          <p:nvPr/>
        </p:nvSpPr>
        <p:spPr bwMode="auto">
          <a:xfrm>
            <a:off x="7696200" y="16605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solidFill>
                  <a:srgbClr val="FA8218"/>
                </a:solidFill>
              </a:rPr>
              <a:t>comment</a:t>
            </a:r>
          </a:p>
        </p:txBody>
      </p:sp>
      <p:sp>
        <p:nvSpPr>
          <p:cNvPr id="6150" name="Line 4"/>
          <p:cNvSpPr>
            <a:spLocks noChangeShapeType="1"/>
          </p:cNvSpPr>
          <p:nvPr/>
        </p:nvSpPr>
        <p:spPr bwMode="auto">
          <a:xfrm flipH="1">
            <a:off x="4572000" y="2409825"/>
            <a:ext cx="2549525" cy="7620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1" name="Text Box 5"/>
          <p:cNvSpPr txBox="1">
            <a:spLocks noChangeArrowheads="1"/>
          </p:cNvSpPr>
          <p:nvPr/>
        </p:nvSpPr>
        <p:spPr bwMode="auto">
          <a:xfrm>
            <a:off x="7197726" y="2181225"/>
            <a:ext cx="286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preprocessor directive</a:t>
            </a:r>
          </a:p>
        </p:txBody>
      </p:sp>
      <p:sp>
        <p:nvSpPr>
          <p:cNvPr id="6152" name="Line 4"/>
          <p:cNvSpPr>
            <a:spLocks noChangeShapeType="1"/>
          </p:cNvSpPr>
          <p:nvPr/>
        </p:nvSpPr>
        <p:spPr bwMode="auto">
          <a:xfrm flipH="1">
            <a:off x="4572000" y="2895599"/>
            <a:ext cx="2667000" cy="120651"/>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Text Box 5"/>
          <p:cNvSpPr txBox="1">
            <a:spLocks noChangeArrowheads="1"/>
          </p:cNvSpPr>
          <p:nvPr/>
        </p:nvSpPr>
        <p:spPr bwMode="auto">
          <a:xfrm>
            <a:off x="7315200" y="2667000"/>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which namespace to use</a:t>
            </a:r>
          </a:p>
        </p:txBody>
      </p:sp>
      <p:sp>
        <p:nvSpPr>
          <p:cNvPr id="6154" name="Line 4"/>
          <p:cNvSpPr>
            <a:spLocks noChangeShapeType="1"/>
          </p:cNvSpPr>
          <p:nvPr/>
        </p:nvSpPr>
        <p:spPr bwMode="auto">
          <a:xfrm flipH="1">
            <a:off x="2950464" y="3429000"/>
            <a:ext cx="2231136" cy="58738"/>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Text Box 5"/>
          <p:cNvSpPr txBox="1">
            <a:spLocks noChangeArrowheads="1"/>
          </p:cNvSpPr>
          <p:nvPr/>
        </p:nvSpPr>
        <p:spPr bwMode="auto">
          <a:xfrm>
            <a:off x="5268913" y="3228975"/>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solidFill>
                  <a:srgbClr val="FA8218"/>
                </a:solidFill>
              </a:rPr>
              <a:t>beginning of function named </a:t>
            </a:r>
            <a:r>
              <a:rPr lang="en-US" altLang="en-US" sz="2000" dirty="0">
                <a:solidFill>
                  <a:srgbClr val="FA8218"/>
                </a:solidFill>
                <a:latin typeface="Courier New" panose="02070309020205020404" pitchFamily="49" charset="0"/>
                <a:cs typeface="Courier New" panose="02070309020205020404" pitchFamily="49" charset="0"/>
              </a:rPr>
              <a:t>main</a:t>
            </a:r>
          </a:p>
        </p:txBody>
      </p:sp>
      <p:sp>
        <p:nvSpPr>
          <p:cNvPr id="6156" name="Line 4"/>
          <p:cNvSpPr>
            <a:spLocks noChangeShapeType="1"/>
          </p:cNvSpPr>
          <p:nvPr/>
        </p:nvSpPr>
        <p:spPr bwMode="auto">
          <a:xfrm flipH="1" flipV="1">
            <a:off x="1365504" y="3791712"/>
            <a:ext cx="1872996" cy="94488"/>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Text Box 5"/>
          <p:cNvSpPr txBox="1">
            <a:spLocks noChangeArrowheads="1"/>
          </p:cNvSpPr>
          <p:nvPr/>
        </p:nvSpPr>
        <p:spPr bwMode="auto">
          <a:xfrm>
            <a:off x="3325813" y="3686175"/>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beginning of block for </a:t>
            </a:r>
            <a:r>
              <a:rPr lang="en-US" altLang="en-US" sz="2000">
                <a:solidFill>
                  <a:srgbClr val="FA8218"/>
                </a:solidFill>
                <a:latin typeface="Courier New" panose="02070309020205020404" pitchFamily="49" charset="0"/>
                <a:cs typeface="Courier New" panose="02070309020205020404" pitchFamily="49" charset="0"/>
              </a:rPr>
              <a:t>main</a:t>
            </a:r>
          </a:p>
        </p:txBody>
      </p:sp>
      <p:sp>
        <p:nvSpPr>
          <p:cNvPr id="6158" name="Line 4"/>
          <p:cNvSpPr>
            <a:spLocks noChangeShapeType="1"/>
          </p:cNvSpPr>
          <p:nvPr/>
        </p:nvSpPr>
        <p:spPr bwMode="auto">
          <a:xfrm flipH="1">
            <a:off x="6207125" y="4121467"/>
            <a:ext cx="1984375" cy="117157"/>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Text Box 5"/>
          <p:cNvSpPr txBox="1">
            <a:spLocks noChangeArrowheads="1"/>
          </p:cNvSpPr>
          <p:nvPr/>
        </p:nvSpPr>
        <p:spPr bwMode="auto">
          <a:xfrm>
            <a:off x="8294688" y="3920109"/>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solidFill>
                  <a:srgbClr val="FA8218"/>
                </a:solidFill>
              </a:rPr>
              <a:t>output statement</a:t>
            </a:r>
            <a:endParaRPr lang="en-US" altLang="en-US" sz="2000" dirty="0">
              <a:solidFill>
                <a:srgbClr val="FA8218"/>
              </a:solidFill>
              <a:latin typeface="Courier New" panose="02070309020205020404" pitchFamily="49" charset="0"/>
              <a:cs typeface="Courier New" panose="02070309020205020404" pitchFamily="49" charset="0"/>
            </a:endParaRPr>
          </a:p>
        </p:txBody>
      </p:sp>
      <p:sp>
        <p:nvSpPr>
          <p:cNvPr id="6160" name="Line 4"/>
          <p:cNvSpPr>
            <a:spLocks noChangeShapeType="1"/>
          </p:cNvSpPr>
          <p:nvPr/>
        </p:nvSpPr>
        <p:spPr bwMode="auto">
          <a:xfrm flipH="1" flipV="1">
            <a:off x="3755136" y="4795837"/>
            <a:ext cx="2024952" cy="204788"/>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1" name="Text Box 5"/>
          <p:cNvSpPr txBox="1">
            <a:spLocks noChangeArrowheads="1"/>
          </p:cNvSpPr>
          <p:nvPr/>
        </p:nvSpPr>
        <p:spPr bwMode="auto">
          <a:xfrm>
            <a:off x="5867400" y="4800600"/>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Send </a:t>
            </a:r>
            <a:r>
              <a:rPr lang="en-US" altLang="en-US" sz="2000">
                <a:solidFill>
                  <a:srgbClr val="FA8218"/>
                </a:solidFill>
                <a:latin typeface="Courier New" panose="02070309020205020404" pitchFamily="49" charset="0"/>
                <a:cs typeface="Courier New" panose="02070309020205020404" pitchFamily="49" charset="0"/>
              </a:rPr>
              <a:t>0</a:t>
            </a:r>
            <a:r>
              <a:rPr lang="en-US" altLang="en-US" sz="2000">
                <a:solidFill>
                  <a:srgbClr val="FA8218"/>
                </a:solidFill>
              </a:rPr>
              <a:t> to operating system</a:t>
            </a:r>
            <a:endParaRPr lang="en-US" altLang="en-US" sz="2000">
              <a:solidFill>
                <a:srgbClr val="FA8218"/>
              </a:solidFill>
              <a:latin typeface="Courier New" panose="02070309020205020404" pitchFamily="49" charset="0"/>
              <a:cs typeface="Courier New" panose="02070309020205020404" pitchFamily="49" charset="0"/>
            </a:endParaRPr>
          </a:p>
        </p:txBody>
      </p:sp>
      <p:sp>
        <p:nvSpPr>
          <p:cNvPr id="6162" name="Line 4"/>
          <p:cNvSpPr>
            <a:spLocks noChangeShapeType="1"/>
          </p:cNvSpPr>
          <p:nvPr/>
        </p:nvSpPr>
        <p:spPr bwMode="auto">
          <a:xfrm flipH="1" flipV="1">
            <a:off x="1365504" y="5286375"/>
            <a:ext cx="1831848" cy="200025"/>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3" name="Text Box 5"/>
          <p:cNvSpPr txBox="1">
            <a:spLocks noChangeArrowheads="1"/>
          </p:cNvSpPr>
          <p:nvPr/>
        </p:nvSpPr>
        <p:spPr bwMode="auto">
          <a:xfrm>
            <a:off x="3325814" y="5286375"/>
            <a:ext cx="2617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end of block for </a:t>
            </a:r>
            <a:r>
              <a:rPr lang="en-US" altLang="en-US" sz="2000">
                <a:solidFill>
                  <a:srgbClr val="FA8218"/>
                </a:solidFill>
                <a:latin typeface="Courier New" panose="02070309020205020404" pitchFamily="49" charset="0"/>
                <a:cs typeface="Courier New" panose="02070309020205020404" pitchFamily="49" charset="0"/>
              </a:rPr>
              <a:t>main</a:t>
            </a:r>
          </a:p>
        </p:txBody>
      </p:sp>
      <p:grpSp>
        <p:nvGrpSpPr>
          <p:cNvPr id="6164" name="Group 28"/>
          <p:cNvGrpSpPr>
            <a:grpSpLocks/>
          </p:cNvGrpSpPr>
          <p:nvPr/>
        </p:nvGrpSpPr>
        <p:grpSpPr bwMode="auto">
          <a:xfrm>
            <a:off x="6145214" y="4616450"/>
            <a:ext cx="2949575" cy="312738"/>
            <a:chOff x="3216" y="2928"/>
            <a:chExt cx="1858" cy="197"/>
          </a:xfrm>
        </p:grpSpPr>
        <p:sp>
          <p:nvSpPr>
            <p:cNvPr id="6166" name="Line 16"/>
            <p:cNvSpPr>
              <a:spLocks noChangeShapeType="1"/>
            </p:cNvSpPr>
            <p:nvPr/>
          </p:nvSpPr>
          <p:spPr bwMode="auto">
            <a:xfrm flipH="1" flipV="1">
              <a:off x="3216" y="3024"/>
              <a:ext cx="912" cy="0"/>
            </a:xfrm>
            <a:prstGeom prst="line">
              <a:avLst/>
            </a:prstGeom>
            <a:noFill/>
            <a:ln w="25400">
              <a:solidFill>
                <a:srgbClr val="FA821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Text Box 17"/>
            <p:cNvSpPr txBox="1">
              <a:spLocks noChangeArrowheads="1"/>
            </p:cNvSpPr>
            <p:nvPr/>
          </p:nvSpPr>
          <p:spPr bwMode="auto">
            <a:xfrm>
              <a:off x="4080" y="2928"/>
              <a:ext cx="99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0"/>
                </a:spcBef>
                <a:buFontTx/>
                <a:buNone/>
              </a:pPr>
              <a:r>
                <a:rPr lang="en-US" altLang="en-US" sz="2000">
                  <a:solidFill>
                    <a:srgbClr val="FA8218"/>
                  </a:solidFill>
                </a:rPr>
                <a:t>string literal</a:t>
              </a:r>
            </a:p>
          </p:txBody>
        </p:sp>
      </p:grpSp>
      <p:sp>
        <p:nvSpPr>
          <p:cNvPr id="6165" name="Line 16"/>
          <p:cNvSpPr>
            <a:spLocks noChangeShapeType="1"/>
          </p:cNvSpPr>
          <p:nvPr/>
        </p:nvSpPr>
        <p:spPr bwMode="auto">
          <a:xfrm flipH="1" flipV="1">
            <a:off x="5268913" y="4448174"/>
            <a:ext cx="876300" cy="328614"/>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2DBF970-AE5C-419F-B66F-5F134ABC2ACE}" type="slidenum">
              <a:rPr lang="en-US" smtClean="0"/>
              <a:t>16</a:t>
            </a:fld>
            <a:endParaRPr lang="en-US" dirty="0"/>
          </a:p>
        </p:txBody>
      </p:sp>
    </p:spTree>
    <p:extLst>
      <p:ext uri="{BB962C8B-B14F-4D97-AF65-F5344CB8AC3E}">
        <p14:creationId xmlns:p14="http://schemas.microsoft.com/office/powerpoint/2010/main" val="1751503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smtClean="0"/>
              <a:t>Special Characters</a:t>
            </a:r>
          </a:p>
        </p:txBody>
      </p:sp>
      <p:graphicFrame>
        <p:nvGraphicFramePr>
          <p:cNvPr id="4" name="Group 3"/>
          <p:cNvGraphicFramePr>
            <a:graphicFrameLocks noGrp="1"/>
          </p:cNvGraphicFramePr>
          <p:nvPr>
            <p:extLst>
              <p:ext uri="{D42A27DB-BD31-4B8C-83A1-F6EECF244321}">
                <p14:modId xmlns:p14="http://schemas.microsoft.com/office/powerpoint/2010/main" val="1820204059"/>
              </p:ext>
            </p:extLst>
          </p:nvPr>
        </p:nvGraphicFramePr>
        <p:xfrm>
          <a:off x="967740" y="1383792"/>
          <a:ext cx="10386059" cy="4792854"/>
        </p:xfrm>
        <a:graphic>
          <a:graphicData uri="http://schemas.openxmlformats.org/drawingml/2006/table">
            <a:tbl>
              <a:tblPr>
                <a:tableStyleId>{2D5ABB26-0587-4C30-8999-92F81FD0307C}</a:tableStyleId>
              </a:tblPr>
              <a:tblGrid>
                <a:gridCol w="2365142">
                  <a:extLst>
                    <a:ext uri="{9D8B030D-6E8A-4147-A177-3AD203B41FA5}">
                      <a16:colId xmlns:a16="http://schemas.microsoft.com/office/drawing/2014/main" val="20000"/>
                    </a:ext>
                  </a:extLst>
                </a:gridCol>
                <a:gridCol w="3393465">
                  <a:extLst>
                    <a:ext uri="{9D8B030D-6E8A-4147-A177-3AD203B41FA5}">
                      <a16:colId xmlns:a16="http://schemas.microsoft.com/office/drawing/2014/main" val="20001"/>
                    </a:ext>
                  </a:extLst>
                </a:gridCol>
                <a:gridCol w="4627452">
                  <a:extLst>
                    <a:ext uri="{9D8B030D-6E8A-4147-A177-3AD203B41FA5}">
                      <a16:colId xmlns:a16="http://schemas.microsoft.com/office/drawing/2014/main" val="20002"/>
                    </a:ext>
                  </a:extLst>
                </a:gridCol>
              </a:tblGrid>
              <a:tr h="4953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Character</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Name</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a:ln>
                            <a:noFill/>
                          </a:ln>
                          <a:effectLst/>
                        </a:rPr>
                        <a:t>Meaning</a:t>
                      </a:r>
                      <a:endParaRPr kumimoji="0" lang="en-US" sz="28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Double slash</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Beginning of a comment</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1"/>
                  </a:ext>
                </a:extLst>
              </a:tr>
              <a:tr h="6400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Pound sign</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Beginning of preprocessor directive</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2"/>
                  </a:ext>
                </a:extLst>
              </a:tr>
              <a:tr h="49371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dirty="0">
                          <a:ln>
                            <a:noFill/>
                          </a:ln>
                          <a:effectLst/>
                        </a:rPr>
                        <a:t>&lt; &gt;</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Open/close brackets</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Enclose filename in #include </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3"/>
                  </a:ext>
                </a:extLst>
              </a:tr>
              <a:tr h="6400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 )</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Open/close parentheses</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Used when naming a function</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4"/>
                  </a:ext>
                </a:extLst>
              </a:tr>
              <a:tr h="6400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 }</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Open/close brace</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Encloses a group of statements</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5"/>
                  </a:ext>
                </a:extLst>
              </a:tr>
              <a:tr h="6400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 "</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Open/close quotation marks</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Encloses string of characters</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6"/>
                  </a:ext>
                </a:extLst>
              </a:tr>
              <a:tr h="64008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a:t>
                      </a:r>
                      <a:endParaRPr kumimoji="0" lang="en-US" sz="2400" b="0" i="0" u="none" strike="noStrike" cap="none" normalizeH="0" baseline="0">
                        <a:ln>
                          <a:noFill/>
                        </a:ln>
                        <a:solidFill>
                          <a:schemeClr val="tx1"/>
                        </a:solidFill>
                        <a:effectLst/>
                        <a:latin typeface="Courier New" pitchFamily="-16"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a:ln>
                            <a:noFill/>
                          </a:ln>
                          <a:effectLst/>
                        </a:rPr>
                        <a:t>Semicolon</a:t>
                      </a:r>
                      <a:endParaRPr kumimoji="0" lang="en-US" sz="2400" b="0" i="0" u="none" strike="noStrike" cap="none" normalizeH="0" baseline="0">
                        <a:ln>
                          <a:noFill/>
                        </a:ln>
                        <a:solidFill>
                          <a:schemeClr val="tx1"/>
                        </a:solidFill>
                        <a:effectLst/>
                        <a:latin typeface="Arial" charset="0"/>
                        <a:ea typeface="ヒラギノ角ゴ Pro W3" pitchFamily="-16" charset="-128"/>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u="none" strike="noStrike" cap="none" normalizeH="0" baseline="0" dirty="0">
                          <a:ln>
                            <a:noFill/>
                          </a:ln>
                          <a:effectLst/>
                        </a:rPr>
                        <a:t>End of a programming statement</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fld id="{C2DBF970-AE5C-419F-B66F-5F134ABC2ACE}" type="slidenum">
              <a:rPr lang="en-US" smtClean="0"/>
              <a:t>17</a:t>
            </a:fld>
            <a:endParaRPr lang="en-US" dirty="0"/>
          </a:p>
        </p:txBody>
      </p:sp>
    </p:spTree>
    <p:extLst>
      <p:ext uri="{BB962C8B-B14F-4D97-AF65-F5344CB8AC3E}">
        <p14:creationId xmlns:p14="http://schemas.microsoft.com/office/powerpoint/2010/main" val="3748085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eaLnBrk="1" hangingPunct="1"/>
            <a:r>
              <a:rPr lang="en-US" altLang="en-US" smtClean="0"/>
              <a:t>The </a:t>
            </a:r>
            <a:r>
              <a:rPr lang="en-US" altLang="en-US" smtClean="0">
                <a:latin typeface="Courier New" panose="02070309020205020404" pitchFamily="49" charset="0"/>
                <a:cs typeface="Courier New" panose="02070309020205020404" pitchFamily="49" charset="0"/>
              </a:rPr>
              <a:t>cout</a:t>
            </a:r>
            <a:r>
              <a:rPr lang="en-US" altLang="en-US" smtClean="0"/>
              <a:t> Object</a:t>
            </a:r>
          </a:p>
        </p:txBody>
      </p:sp>
      <p:sp>
        <p:nvSpPr>
          <p:cNvPr id="7171" name="Content Placeholder 2"/>
          <p:cNvSpPr>
            <a:spLocks noGrp="1"/>
          </p:cNvSpPr>
          <p:nvPr>
            <p:ph idx="1"/>
          </p:nvPr>
        </p:nvSpPr>
        <p:spPr/>
        <p:txBody>
          <a:bodyPr/>
          <a:lstStyle/>
          <a:p>
            <a:pPr eaLnBrk="1" hangingPunct="1">
              <a:defRPr/>
            </a:pPr>
            <a:r>
              <a:rPr lang="en-US" altLang="en-US" sz="3200" dirty="0"/>
              <a:t>Displays output on the computer screen</a:t>
            </a:r>
            <a:br>
              <a:rPr lang="en-US" altLang="en-US" sz="3200" dirty="0"/>
            </a:br>
            <a:endParaRPr lang="en-US" altLang="en-US" sz="3200" dirty="0"/>
          </a:p>
          <a:p>
            <a:pPr eaLnBrk="1" hangingPunct="1">
              <a:defRPr/>
            </a:pPr>
            <a:r>
              <a:rPr lang="en-US" altLang="en-US" sz="3200" dirty="0"/>
              <a:t>You use the stream insertion operator </a:t>
            </a:r>
            <a:r>
              <a:rPr lang="en-US" altLang="en-US" sz="3200" dirty="0">
                <a:latin typeface="Courier New" pitchFamily="-16" charset="0"/>
              </a:rPr>
              <a:t>&lt;&lt;</a:t>
            </a:r>
            <a:r>
              <a:rPr lang="en-US" altLang="en-US" sz="3200" dirty="0"/>
              <a:t> to send output to </a:t>
            </a:r>
            <a:r>
              <a:rPr lang="en-US" altLang="en-US" sz="3200" b="1" dirty="0">
                <a:latin typeface="Courier New" pitchFamily="-16" charset="0"/>
              </a:rPr>
              <a:t>cout</a:t>
            </a:r>
            <a:r>
              <a:rPr lang="en-US" altLang="en-US" sz="3200" dirty="0"/>
              <a:t>:</a:t>
            </a:r>
            <a:br>
              <a:rPr lang="en-US" altLang="en-US" sz="3200" dirty="0"/>
            </a:br>
            <a:endParaRPr lang="en-US" altLang="en-US" sz="3200" dirty="0"/>
          </a:p>
          <a:p>
            <a:pPr lvl="1" eaLnBrk="1" hangingPunct="1">
              <a:buFontTx/>
              <a:buNone/>
              <a:defRPr/>
            </a:pPr>
            <a:r>
              <a:rPr lang="en-US" altLang="en-US" sz="2800" dirty="0">
                <a:latin typeface="Courier New" pitchFamily="-16" charset="0"/>
              </a:rPr>
              <a:t>	</a:t>
            </a:r>
            <a:r>
              <a:rPr lang="en-US" altLang="en-US" sz="2800" b="1" dirty="0">
                <a:latin typeface="Courier New" pitchFamily="-16" charset="0"/>
              </a:rPr>
              <a:t>cout &lt;&lt; </a:t>
            </a:r>
            <a:r>
              <a:rPr lang="en-US" altLang="en-US" sz="2800" b="1" dirty="0" smtClean="0">
                <a:latin typeface="Courier New" pitchFamily="-16" charset="0"/>
              </a:rPr>
              <a:t>“Howdy!";</a:t>
            </a:r>
            <a:endParaRPr lang="en-US" altLang="en-US" sz="2800" b="1" dirty="0"/>
          </a:p>
          <a:p>
            <a:pPr marL="514350" indent="-514350">
              <a:defRPr/>
            </a:pPr>
            <a:endParaRPr lang="en-US" altLang="en-US" dirty="0"/>
          </a:p>
        </p:txBody>
      </p:sp>
      <p:sp>
        <p:nvSpPr>
          <p:cNvPr id="2" name="Slide Number Placeholder 1"/>
          <p:cNvSpPr>
            <a:spLocks noGrp="1"/>
          </p:cNvSpPr>
          <p:nvPr>
            <p:ph type="sldNum" sz="quarter" idx="12"/>
          </p:nvPr>
        </p:nvSpPr>
        <p:spPr/>
        <p:txBody>
          <a:bodyPr/>
          <a:lstStyle/>
          <a:p>
            <a:fld id="{C2DBF970-AE5C-419F-B66F-5F134ABC2ACE}" type="slidenum">
              <a:rPr lang="en-US" smtClean="0"/>
              <a:t>18</a:t>
            </a:fld>
            <a:endParaRPr lang="en-US" dirty="0"/>
          </a:p>
        </p:txBody>
      </p:sp>
    </p:spTree>
    <p:extLst>
      <p:ext uri="{BB962C8B-B14F-4D97-AF65-F5344CB8AC3E}">
        <p14:creationId xmlns:p14="http://schemas.microsoft.com/office/powerpoint/2010/main" val="2914706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cout</a:t>
            </a:r>
            <a:r>
              <a:rPr lang="en-US" altLang="en-US" smtClean="0"/>
              <a:t> Object</a:t>
            </a:r>
          </a:p>
        </p:txBody>
      </p:sp>
      <p:sp>
        <p:nvSpPr>
          <p:cNvPr id="10243" name="Content Placeholder 2"/>
          <p:cNvSpPr>
            <a:spLocks noGrp="1" noChangeArrowheads="1"/>
          </p:cNvSpPr>
          <p:nvPr>
            <p:ph idx="1"/>
          </p:nvPr>
        </p:nvSpPr>
        <p:spPr/>
        <p:txBody>
          <a:bodyPr/>
          <a:lstStyle/>
          <a:p>
            <a:pPr eaLnBrk="1" hangingPunct="1">
              <a:lnSpc>
                <a:spcPct val="90000"/>
              </a:lnSpc>
            </a:pPr>
            <a:r>
              <a:rPr lang="en-US" altLang="en-US" sz="3200" dirty="0" smtClean="0"/>
              <a:t>Can be used to send more than one item to </a:t>
            </a:r>
            <a:r>
              <a:rPr lang="en-US" altLang="en-US" sz="3200" b="1" dirty="0" err="1" smtClean="0"/>
              <a:t>cout</a:t>
            </a:r>
            <a:r>
              <a:rPr lang="en-US" altLang="en-US" sz="3200" dirty="0" smtClean="0"/>
              <a:t>:</a:t>
            </a:r>
            <a:br>
              <a:rPr lang="en-US" altLang="en-US" sz="3200" dirty="0" smtClean="0"/>
            </a:br>
            <a:endParaRPr lang="en-US" altLang="en-US" sz="3200" dirty="0" smtClean="0"/>
          </a:p>
          <a:p>
            <a:pPr lvl="1">
              <a:buClr>
                <a:schemeClr val="tx1"/>
              </a:buClr>
              <a:buNone/>
            </a:pPr>
            <a:r>
              <a:rPr lang="en-US" altLang="en-US" sz="2800" dirty="0" smtClean="0">
                <a:latin typeface="Courier New" panose="02070309020205020404" pitchFamily="49" charset="0"/>
              </a:rPr>
              <a:t>	</a:t>
            </a:r>
            <a:r>
              <a:rPr lang="en-US" altLang="en-US" sz="2800" b="1" dirty="0" err="1" smtClean="0">
                <a:latin typeface="Courier New" panose="02070309020205020404" pitchFamily="49" charset="0"/>
              </a:rPr>
              <a:t>cout</a:t>
            </a:r>
            <a:r>
              <a:rPr lang="en-US" altLang="en-US" sz="2800" b="1" dirty="0" smtClean="0">
                <a:latin typeface="Courier New" panose="02070309020205020404" pitchFamily="49" charset="0"/>
              </a:rPr>
              <a:t> &lt;&lt; </a:t>
            </a:r>
            <a:r>
              <a:rPr lang="en-US" altLang="en-US" sz="2800" b="1" dirty="0">
                <a:latin typeface="Courier New" panose="02070309020205020404" pitchFamily="49" charset="0"/>
              </a:rPr>
              <a:t>"</a:t>
            </a:r>
            <a:r>
              <a:rPr lang="en-US" altLang="en-US" sz="2800" b="1" dirty="0" smtClean="0">
                <a:latin typeface="Courier New" panose="02070309020205020404" pitchFamily="49" charset="0"/>
              </a:rPr>
              <a:t>Howdy " &lt;&lt; </a:t>
            </a:r>
            <a:r>
              <a:rPr lang="en-US" altLang="en-US" sz="2800" b="1" dirty="0">
                <a:latin typeface="Courier New" panose="02070309020205020404" pitchFamily="49" charset="0"/>
              </a:rPr>
              <a:t>"</a:t>
            </a:r>
            <a:r>
              <a:rPr lang="en-US" altLang="en-US" sz="2800" b="1" dirty="0" err="1" smtClean="0">
                <a:latin typeface="Courier New" panose="02070309020205020404" pitchFamily="49" charset="0"/>
              </a:rPr>
              <a:t>Ags</a:t>
            </a:r>
            <a:r>
              <a:rPr lang="en-US" altLang="en-US" sz="2800" b="1" dirty="0" smtClean="0">
                <a:latin typeface="Courier New" panose="02070309020205020404" pitchFamily="49" charset="0"/>
              </a:rPr>
              <a:t>!";</a:t>
            </a:r>
          </a:p>
          <a:p>
            <a:pPr lvl="1" eaLnBrk="1" hangingPunct="1">
              <a:lnSpc>
                <a:spcPct val="90000"/>
              </a:lnSpc>
              <a:buClr>
                <a:schemeClr val="tx1"/>
              </a:buClr>
              <a:buFontTx/>
              <a:buNone/>
            </a:pPr>
            <a:endParaRPr lang="en-US" altLang="en-US" sz="2800" dirty="0" smtClean="0"/>
          </a:p>
          <a:p>
            <a:pPr lvl="1" eaLnBrk="1" hangingPunct="1">
              <a:lnSpc>
                <a:spcPct val="90000"/>
              </a:lnSpc>
              <a:buClr>
                <a:schemeClr val="tx1"/>
              </a:buClr>
              <a:buFontTx/>
              <a:buNone/>
            </a:pPr>
            <a:r>
              <a:rPr lang="en-US" altLang="en-US" sz="2800" dirty="0" smtClean="0"/>
              <a:t>Or:</a:t>
            </a:r>
            <a:br>
              <a:rPr lang="en-US" altLang="en-US" sz="2800" dirty="0" smtClean="0"/>
            </a:br>
            <a:endParaRPr lang="en-US" altLang="en-US" sz="2800" dirty="0" smtClean="0"/>
          </a:p>
          <a:p>
            <a:pPr lvl="1">
              <a:buClr>
                <a:schemeClr val="tx1"/>
              </a:buClr>
              <a:buNone/>
            </a:pPr>
            <a:r>
              <a:rPr lang="en-US" altLang="en-US" sz="2800" b="1" dirty="0" smtClean="0">
                <a:latin typeface="Courier New" panose="02070309020205020404" pitchFamily="49" charset="0"/>
              </a:rPr>
              <a:t>	</a:t>
            </a:r>
            <a:r>
              <a:rPr lang="en-US" altLang="en-US" sz="2800" b="1" dirty="0" err="1" smtClean="0">
                <a:latin typeface="Courier New" panose="02070309020205020404" pitchFamily="49" charset="0"/>
              </a:rPr>
              <a:t>cout</a:t>
            </a:r>
            <a:r>
              <a:rPr lang="en-US" altLang="en-US" sz="2800" b="1" dirty="0" smtClean="0">
                <a:latin typeface="Courier New" panose="02070309020205020404" pitchFamily="49" charset="0"/>
              </a:rPr>
              <a:t> &lt;&lt; </a:t>
            </a:r>
            <a:r>
              <a:rPr lang="en-US" altLang="en-US" sz="2800" b="1" dirty="0">
                <a:latin typeface="Courier New" panose="02070309020205020404" pitchFamily="49" charset="0"/>
              </a:rPr>
              <a:t>"</a:t>
            </a:r>
            <a:r>
              <a:rPr lang="en-US" altLang="en-US" sz="2800" b="1" dirty="0" smtClean="0">
                <a:latin typeface="Courier New" panose="02070309020205020404" pitchFamily="49" charset="0"/>
              </a:rPr>
              <a:t>Howdy ";</a:t>
            </a:r>
          </a:p>
          <a:p>
            <a:pPr lvl="1">
              <a:buClr>
                <a:schemeClr val="tx1"/>
              </a:buClr>
              <a:buNone/>
            </a:pPr>
            <a:r>
              <a:rPr lang="en-US" altLang="en-US" sz="2800" b="1" dirty="0" smtClean="0">
                <a:latin typeface="Courier New" panose="02070309020205020404" pitchFamily="49" charset="0"/>
              </a:rPr>
              <a:t>	</a:t>
            </a:r>
            <a:r>
              <a:rPr lang="en-US" altLang="en-US" sz="2800" b="1" dirty="0" err="1" smtClean="0">
                <a:latin typeface="Courier New" panose="02070309020205020404" pitchFamily="49" charset="0"/>
              </a:rPr>
              <a:t>cout</a:t>
            </a:r>
            <a:r>
              <a:rPr lang="en-US" altLang="en-US" sz="2800" b="1" dirty="0" smtClean="0">
                <a:latin typeface="Courier New" panose="02070309020205020404" pitchFamily="49" charset="0"/>
              </a:rPr>
              <a:t> &lt;&lt; </a:t>
            </a:r>
            <a:r>
              <a:rPr lang="en-US" altLang="en-US" sz="2800" b="1" dirty="0">
                <a:latin typeface="Courier New" panose="02070309020205020404" pitchFamily="49" charset="0"/>
              </a:rPr>
              <a:t>"</a:t>
            </a:r>
            <a:r>
              <a:rPr lang="en-US" altLang="en-US" sz="2800" b="1" dirty="0" err="1" smtClean="0">
                <a:latin typeface="Courier New" panose="02070309020205020404" pitchFamily="49" charset="0"/>
              </a:rPr>
              <a:t>Ags</a:t>
            </a:r>
            <a:r>
              <a:rPr lang="en-US" altLang="en-US" sz="2800" b="1" dirty="0" smtClean="0">
                <a:latin typeface="Courier New" panose="02070309020205020404" pitchFamily="49" charset="0"/>
              </a:rPr>
              <a:t>!";</a:t>
            </a:r>
          </a:p>
          <a:p>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19</a:t>
            </a:fld>
            <a:endParaRPr lang="en-US" dirty="0"/>
          </a:p>
        </p:txBody>
      </p:sp>
    </p:spTree>
    <p:extLst>
      <p:ext uri="{BB962C8B-B14F-4D97-AF65-F5344CB8AC3E}">
        <p14:creationId xmlns:p14="http://schemas.microsoft.com/office/powerpoint/2010/main" val="1364839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r>
              <a:rPr lang="en-US" altLang="en-US" dirty="0"/>
              <a:t>Computer Systems: Hardware and Software</a:t>
            </a:r>
          </a:p>
        </p:txBody>
      </p:sp>
      <p:sp>
        <p:nvSpPr>
          <p:cNvPr id="6147" name="Subtitle 2"/>
          <p:cNvSpPr>
            <a:spLocks noGrp="1"/>
          </p:cNvSpPr>
          <p:nvPr>
            <p:ph type="subTitle" idx="1"/>
          </p:nvPr>
        </p:nvSpPr>
        <p:spPr/>
        <p:txBody>
          <a:bodyPr/>
          <a:lstStyle/>
          <a:p>
            <a:pPr eaLnBrk="1" hangingPunct="1"/>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2</a:t>
            </a:fld>
            <a:endParaRPr lang="en-US"/>
          </a:p>
        </p:txBody>
      </p:sp>
    </p:spTree>
    <p:extLst>
      <p:ext uri="{BB962C8B-B14F-4D97-AF65-F5344CB8AC3E}">
        <p14:creationId xmlns:p14="http://schemas.microsoft.com/office/powerpoint/2010/main" val="3770779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endl</a:t>
            </a:r>
            <a:r>
              <a:rPr lang="en-US" altLang="en-US" smtClean="0"/>
              <a:t> Manipulator</a:t>
            </a:r>
          </a:p>
        </p:txBody>
      </p:sp>
      <p:sp>
        <p:nvSpPr>
          <p:cNvPr id="12291" name="Content Placeholder 2"/>
          <p:cNvSpPr>
            <a:spLocks noGrp="1" noChangeArrowheads="1"/>
          </p:cNvSpPr>
          <p:nvPr>
            <p:ph idx="1"/>
          </p:nvPr>
        </p:nvSpPr>
        <p:spPr/>
        <p:txBody>
          <a:bodyPr>
            <a:normAutofit/>
          </a:bodyPr>
          <a:lstStyle/>
          <a:p>
            <a:r>
              <a:rPr lang="en-US" altLang="en-US" sz="3200" dirty="0" smtClean="0"/>
              <a:t>You can use the </a:t>
            </a:r>
            <a:r>
              <a:rPr lang="en-US" altLang="en-US" sz="3200" b="1" dirty="0" err="1" smtClean="0">
                <a:solidFill>
                  <a:srgbClr val="FA8218"/>
                </a:solidFill>
                <a:latin typeface="Courier New" panose="02070309020205020404" pitchFamily="49" charset="0"/>
              </a:rPr>
              <a:t>endl</a:t>
            </a:r>
            <a:r>
              <a:rPr lang="en-US" altLang="en-US" sz="3200" dirty="0" smtClean="0"/>
              <a:t> manipulator to start a new line of output. This will produce two lines of output:</a:t>
            </a:r>
            <a:br>
              <a:rPr lang="en-US" altLang="en-US" sz="3200" dirty="0" smtClean="0"/>
            </a:br>
            <a:r>
              <a:rPr lang="en-US" altLang="en-US" sz="3200" dirty="0" smtClean="0"/>
              <a:t/>
            </a:r>
            <a:br>
              <a:rPr lang="en-US" altLang="en-US" sz="3200" dirty="0" smtClean="0"/>
            </a:br>
            <a:r>
              <a:rPr lang="en-US" altLang="en-US" sz="3200" dirty="0" smtClean="0"/>
              <a:t/>
            </a:r>
            <a:br>
              <a:rPr lang="en-US" altLang="en-US" sz="3200" dirty="0" smtClean="0"/>
            </a:b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"Programming is" &lt;&lt; </a:t>
            </a:r>
            <a:r>
              <a:rPr lang="en-US" altLang="en-US" sz="3200" b="1" dirty="0" err="1">
                <a:latin typeface="Courier New" panose="02070309020205020404" pitchFamily="49" charset="0"/>
              </a:rPr>
              <a:t>endl</a:t>
            </a:r>
            <a:r>
              <a:rPr lang="en-US" altLang="en-US" sz="3200" b="1" dirty="0">
                <a:latin typeface="Courier New" panose="02070309020205020404" pitchFamily="49" charset="0"/>
              </a:rPr>
              <a:t>;</a:t>
            </a:r>
            <a:br>
              <a:rPr lang="en-US" altLang="en-US" sz="3200" b="1" dirty="0">
                <a:latin typeface="Courier New" panose="02070309020205020404" pitchFamily="49" charset="0"/>
              </a:rPr>
            </a:b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"fun!";</a:t>
            </a:r>
          </a:p>
          <a:p>
            <a:endParaRPr lang="en-US" altLang="en-US" sz="3200"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20</a:t>
            </a:fld>
            <a:endParaRPr lang="en-US" dirty="0"/>
          </a:p>
        </p:txBody>
      </p:sp>
    </p:spTree>
    <p:extLst>
      <p:ext uri="{BB962C8B-B14F-4D97-AF65-F5344CB8AC3E}">
        <p14:creationId xmlns:p14="http://schemas.microsoft.com/office/powerpoint/2010/main" val="822608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dirty="0" smtClean="0"/>
              <a:t>The </a:t>
            </a:r>
            <a:r>
              <a:rPr lang="en-US" altLang="en-US" dirty="0" err="1" smtClean="0">
                <a:latin typeface="Courier New" panose="02070309020205020404" pitchFamily="49" charset="0"/>
                <a:cs typeface="Courier New" panose="02070309020205020404" pitchFamily="49" charset="0"/>
              </a:rPr>
              <a:t>endl</a:t>
            </a:r>
            <a:r>
              <a:rPr lang="en-US" altLang="en-US" dirty="0" smtClean="0"/>
              <a:t> Manipulator</a:t>
            </a:r>
          </a:p>
        </p:txBody>
      </p:sp>
      <p:sp>
        <p:nvSpPr>
          <p:cNvPr id="13315" name="Rectangle 3"/>
          <p:cNvSpPr>
            <a:spLocks noChangeArrowheads="1"/>
          </p:cNvSpPr>
          <p:nvPr/>
        </p:nvSpPr>
        <p:spPr bwMode="auto">
          <a:xfrm>
            <a:off x="1133856" y="2057401"/>
            <a:ext cx="9278112"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50000"/>
              </a:spcBef>
              <a:buFontTx/>
              <a:buNone/>
            </a:pPr>
            <a:r>
              <a:rPr lang="en-US" altLang="en-US" b="1" dirty="0" err="1">
                <a:latin typeface="Courier New" panose="02070309020205020404" pitchFamily="49" charset="0"/>
              </a:rPr>
              <a:t>cout</a:t>
            </a:r>
            <a:r>
              <a:rPr lang="en-US" altLang="en-US" b="1" dirty="0">
                <a:latin typeface="Courier New" panose="02070309020205020404" pitchFamily="49" charset="0"/>
              </a:rPr>
              <a:t> &lt;&lt; "Programming is" &lt;&lt; </a:t>
            </a:r>
            <a:r>
              <a:rPr lang="en-US" altLang="en-US" b="1" dirty="0" err="1">
                <a:latin typeface="Courier New" panose="02070309020205020404" pitchFamily="49" charset="0"/>
              </a:rPr>
              <a:t>endl</a:t>
            </a:r>
            <a:r>
              <a:rPr lang="en-US" altLang="en-US" b="1" dirty="0">
                <a:latin typeface="Courier New" panose="02070309020205020404" pitchFamily="49" charset="0"/>
              </a:rPr>
              <a:t>;</a:t>
            </a:r>
            <a:br>
              <a:rPr lang="en-US" altLang="en-US" b="1" dirty="0">
                <a:latin typeface="Courier New" panose="02070309020205020404" pitchFamily="49" charset="0"/>
              </a:rPr>
            </a:br>
            <a:r>
              <a:rPr lang="en-US" altLang="en-US" b="1" dirty="0" err="1">
                <a:latin typeface="Courier New" panose="02070309020205020404" pitchFamily="49" charset="0"/>
              </a:rPr>
              <a:t>cout</a:t>
            </a:r>
            <a:r>
              <a:rPr lang="en-US" altLang="en-US" b="1" dirty="0">
                <a:latin typeface="Courier New" panose="02070309020205020404" pitchFamily="49" charset="0"/>
              </a:rPr>
              <a:t> &lt;&lt; "fun</a:t>
            </a:r>
            <a:r>
              <a:rPr lang="en-US" altLang="en-US" b="1" dirty="0" smtClean="0">
                <a:latin typeface="Courier New" panose="02070309020205020404" pitchFamily="49" charset="0"/>
              </a:rPr>
              <a:t>!“ &lt;&lt; </a:t>
            </a:r>
            <a:r>
              <a:rPr lang="en-US" altLang="en-US" b="1" dirty="0" err="1" smtClean="0">
                <a:latin typeface="Courier New" panose="02070309020205020404" pitchFamily="49" charset="0"/>
              </a:rPr>
              <a:t>endl</a:t>
            </a:r>
            <a:r>
              <a:rPr lang="en-US" altLang="en-US" b="1" dirty="0" smtClean="0">
                <a:latin typeface="Courier New" panose="02070309020205020404" pitchFamily="49" charset="0"/>
              </a:rPr>
              <a:t>;</a:t>
            </a:r>
            <a:endParaRPr lang="en-US" altLang="en-US" b="1" dirty="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133856" y="3324606"/>
            <a:ext cx="9552914" cy="2503170"/>
          </a:xfrm>
          <a:prstGeom prst="rect">
            <a:avLst/>
          </a:prstGeom>
        </p:spPr>
      </p:pic>
      <p:sp>
        <p:nvSpPr>
          <p:cNvPr id="3" name="Slide Number Placeholder 2"/>
          <p:cNvSpPr>
            <a:spLocks noGrp="1"/>
          </p:cNvSpPr>
          <p:nvPr>
            <p:ph type="sldNum" sz="quarter" idx="12"/>
          </p:nvPr>
        </p:nvSpPr>
        <p:spPr/>
        <p:txBody>
          <a:bodyPr/>
          <a:lstStyle/>
          <a:p>
            <a:fld id="{C2DBF970-AE5C-419F-B66F-5F134ABC2ACE}" type="slidenum">
              <a:rPr lang="en-US" smtClean="0"/>
              <a:t>21</a:t>
            </a:fld>
            <a:endParaRPr lang="en-US" dirty="0"/>
          </a:p>
        </p:txBody>
      </p:sp>
    </p:spTree>
    <p:extLst>
      <p:ext uri="{BB962C8B-B14F-4D97-AF65-F5344CB8AC3E}">
        <p14:creationId xmlns:p14="http://schemas.microsoft.com/office/powerpoint/2010/main" val="230829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\n </a:t>
            </a:r>
            <a:r>
              <a:rPr lang="en-US" altLang="en-US" smtClean="0"/>
              <a:t>Escape Sequence</a:t>
            </a:r>
          </a:p>
        </p:txBody>
      </p:sp>
      <p:sp>
        <p:nvSpPr>
          <p:cNvPr id="15363" name="Content Placeholder 2"/>
          <p:cNvSpPr>
            <a:spLocks noGrp="1" noChangeArrowheads="1"/>
          </p:cNvSpPr>
          <p:nvPr>
            <p:ph idx="1"/>
          </p:nvPr>
        </p:nvSpPr>
        <p:spPr/>
        <p:txBody>
          <a:bodyPr/>
          <a:lstStyle/>
          <a:p>
            <a:pPr eaLnBrk="1" hangingPunct="1"/>
            <a:r>
              <a:rPr lang="en-US" altLang="en-US" sz="3200" dirty="0" smtClean="0"/>
              <a:t>You can also use the </a:t>
            </a:r>
            <a:r>
              <a:rPr lang="en-US" altLang="en-US" sz="3200" b="1" dirty="0" smtClean="0">
                <a:solidFill>
                  <a:srgbClr val="FA8218"/>
                </a:solidFill>
                <a:latin typeface="Courier New" panose="02070309020205020404" pitchFamily="49" charset="0"/>
              </a:rPr>
              <a:t>\n</a:t>
            </a:r>
            <a:r>
              <a:rPr lang="en-US" altLang="en-US" sz="3200" dirty="0" smtClean="0"/>
              <a:t> escape sequence to start a new line of output. This will produce two lines of output:</a:t>
            </a:r>
            <a:br>
              <a:rPr lang="en-US" altLang="en-US" sz="3200" dirty="0" smtClean="0"/>
            </a:br>
            <a:r>
              <a:rPr lang="en-US" altLang="en-US" sz="3200" dirty="0" smtClean="0"/>
              <a:t/>
            </a:r>
            <a:br>
              <a:rPr lang="en-US" altLang="en-US" sz="3200" dirty="0" smtClean="0"/>
            </a:br>
            <a:r>
              <a:rPr lang="en-US" altLang="en-US" sz="3200" dirty="0" smtClean="0"/>
              <a:t/>
            </a:r>
            <a:br>
              <a:rPr lang="en-US" altLang="en-US" sz="3200" dirty="0" smtClean="0"/>
            </a:b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"Programming is\n";</a:t>
            </a:r>
            <a:br>
              <a:rPr lang="en-US" altLang="en-US" sz="3200" b="1" dirty="0">
                <a:latin typeface="Courier New" panose="02070309020205020404" pitchFamily="49" charset="0"/>
              </a:rPr>
            </a:b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"fun!";</a:t>
            </a:r>
          </a:p>
          <a:p>
            <a:pPr eaLnBrk="1" hangingPunct="1"/>
            <a:endParaRPr lang="en-US" altLang="en-US" dirty="0" smtClean="0"/>
          </a:p>
          <a:p>
            <a:endParaRPr lang="en-US" altLang="en-US" dirty="0" smtClean="0"/>
          </a:p>
        </p:txBody>
      </p:sp>
      <p:sp>
        <p:nvSpPr>
          <p:cNvPr id="15364" name="Rectangle 4"/>
          <p:cNvSpPr>
            <a:spLocks noChangeArrowheads="1"/>
          </p:cNvSpPr>
          <p:nvPr/>
        </p:nvSpPr>
        <p:spPr bwMode="auto">
          <a:xfrm>
            <a:off x="5181601" y="5334000"/>
            <a:ext cx="41259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50000"/>
              </a:spcBef>
              <a:buFontTx/>
              <a:buNone/>
            </a:pPr>
            <a:r>
              <a:rPr lang="en-US" altLang="en-US" sz="2400">
                <a:solidFill>
                  <a:srgbClr val="FA8218"/>
                </a:solidFill>
              </a:rPr>
              <a:t>Notice that the </a:t>
            </a:r>
            <a:r>
              <a:rPr lang="en-US" altLang="en-US" sz="2400" b="1">
                <a:solidFill>
                  <a:srgbClr val="FA8218"/>
                </a:solidFill>
                <a:latin typeface="Courier New" panose="02070309020205020404" pitchFamily="49" charset="0"/>
                <a:cs typeface="Courier New" panose="02070309020205020404" pitchFamily="49" charset="0"/>
              </a:rPr>
              <a:t>\n</a:t>
            </a:r>
            <a:r>
              <a:rPr lang="en-US" altLang="en-US" sz="2400">
                <a:solidFill>
                  <a:srgbClr val="FA8218"/>
                </a:solidFill>
              </a:rPr>
              <a:t> is INSIDE </a:t>
            </a:r>
          </a:p>
          <a:p>
            <a:pPr algn="ctr" eaLnBrk="1" hangingPunct="1">
              <a:lnSpc>
                <a:spcPct val="70000"/>
              </a:lnSpc>
              <a:spcBef>
                <a:spcPct val="50000"/>
              </a:spcBef>
              <a:buFontTx/>
              <a:buNone/>
            </a:pPr>
            <a:r>
              <a:rPr lang="en-US" altLang="en-US" sz="2400">
                <a:solidFill>
                  <a:srgbClr val="FA8218"/>
                </a:solidFill>
              </a:rPr>
              <a:t>the string.</a:t>
            </a:r>
          </a:p>
        </p:txBody>
      </p:sp>
      <p:sp>
        <p:nvSpPr>
          <p:cNvPr id="15365" name="Line 4"/>
          <p:cNvSpPr>
            <a:spLocks noChangeShapeType="1"/>
          </p:cNvSpPr>
          <p:nvPr/>
        </p:nvSpPr>
        <p:spPr bwMode="auto">
          <a:xfrm flipH="1" flipV="1">
            <a:off x="7059168" y="4035552"/>
            <a:ext cx="560832" cy="1298448"/>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2DBF970-AE5C-419F-B66F-5F134ABC2ACE}" type="slidenum">
              <a:rPr lang="en-US" smtClean="0"/>
              <a:t>22</a:t>
            </a:fld>
            <a:endParaRPr lang="en-US" dirty="0"/>
          </a:p>
        </p:txBody>
      </p:sp>
    </p:spTree>
    <p:extLst>
      <p:ext uri="{BB962C8B-B14F-4D97-AF65-F5344CB8AC3E}">
        <p14:creationId xmlns:p14="http://schemas.microsoft.com/office/powerpoint/2010/main" val="3112750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\n </a:t>
            </a:r>
            <a:r>
              <a:rPr lang="en-US" altLang="en-US" smtClean="0"/>
              <a:t>Escape Sequence</a:t>
            </a:r>
          </a:p>
        </p:txBody>
      </p:sp>
      <p:sp>
        <p:nvSpPr>
          <p:cNvPr id="16387" name="Rectangle 3"/>
          <p:cNvSpPr>
            <a:spLocks noChangeArrowheads="1"/>
          </p:cNvSpPr>
          <p:nvPr/>
        </p:nvSpPr>
        <p:spPr bwMode="auto">
          <a:xfrm>
            <a:off x="1194816" y="1752600"/>
            <a:ext cx="829056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50000"/>
              </a:spcBef>
              <a:buFontTx/>
              <a:buNone/>
            </a:pPr>
            <a:r>
              <a:rPr lang="en-US" altLang="en-US" sz="3600" b="1" dirty="0" err="1">
                <a:latin typeface="Courier New" panose="02070309020205020404" pitchFamily="49" charset="0"/>
              </a:rPr>
              <a:t>cout</a:t>
            </a:r>
            <a:r>
              <a:rPr lang="en-US" altLang="en-US" sz="3600" b="1" dirty="0">
                <a:latin typeface="Courier New" panose="02070309020205020404" pitchFamily="49" charset="0"/>
              </a:rPr>
              <a:t> &lt;&lt; "Programming is\n";</a:t>
            </a:r>
            <a:br>
              <a:rPr lang="en-US" altLang="en-US" sz="3600" b="1" dirty="0">
                <a:latin typeface="Courier New" panose="02070309020205020404" pitchFamily="49" charset="0"/>
              </a:rPr>
            </a:br>
            <a:r>
              <a:rPr lang="en-US" altLang="en-US" sz="3600" b="1" dirty="0" err="1">
                <a:latin typeface="Courier New" panose="02070309020205020404" pitchFamily="49" charset="0"/>
              </a:rPr>
              <a:t>cout</a:t>
            </a:r>
            <a:r>
              <a:rPr lang="en-US" altLang="en-US" sz="3600" b="1" dirty="0">
                <a:latin typeface="Courier New" panose="02070309020205020404" pitchFamily="49" charset="0"/>
              </a:rPr>
              <a:t> &lt;&lt; "fun!";</a:t>
            </a:r>
          </a:p>
        </p:txBody>
      </p:sp>
      <p:pic>
        <p:nvPicPr>
          <p:cNvPr id="6" name="Picture 5"/>
          <p:cNvPicPr>
            <a:picLocks noChangeAspect="1"/>
          </p:cNvPicPr>
          <p:nvPr/>
        </p:nvPicPr>
        <p:blipFill>
          <a:blip r:embed="rId2"/>
          <a:stretch>
            <a:fillRect/>
          </a:stretch>
        </p:blipFill>
        <p:spPr>
          <a:xfrm>
            <a:off x="1133856" y="3324606"/>
            <a:ext cx="9552914" cy="2503170"/>
          </a:xfrm>
          <a:prstGeom prst="rect">
            <a:avLst/>
          </a:prstGeom>
        </p:spPr>
      </p:pic>
      <p:sp>
        <p:nvSpPr>
          <p:cNvPr id="2" name="Slide Number Placeholder 1"/>
          <p:cNvSpPr>
            <a:spLocks noGrp="1"/>
          </p:cNvSpPr>
          <p:nvPr>
            <p:ph type="sldNum" sz="quarter" idx="12"/>
          </p:nvPr>
        </p:nvSpPr>
        <p:spPr/>
        <p:txBody>
          <a:bodyPr/>
          <a:lstStyle/>
          <a:p>
            <a:fld id="{C2DBF970-AE5C-419F-B66F-5F134ABC2ACE}" type="slidenum">
              <a:rPr lang="en-US" smtClean="0"/>
              <a:t>23</a:t>
            </a:fld>
            <a:endParaRPr lang="en-US" dirty="0"/>
          </a:p>
        </p:txBody>
      </p:sp>
    </p:spTree>
    <p:extLst>
      <p:ext uri="{BB962C8B-B14F-4D97-AF65-F5344CB8AC3E}">
        <p14:creationId xmlns:p14="http://schemas.microsoft.com/office/powerpoint/2010/main" val="2131806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smtClean="0"/>
              <a:t>The </a:t>
            </a:r>
            <a:r>
              <a:rPr lang="en-US" altLang="en-US" smtClean="0">
                <a:latin typeface="Courier New" panose="02070309020205020404" pitchFamily="49" charset="0"/>
                <a:cs typeface="Courier New" panose="02070309020205020404" pitchFamily="49" charset="0"/>
              </a:rPr>
              <a:t>#include</a:t>
            </a:r>
            <a:r>
              <a:rPr lang="en-US" altLang="en-US" smtClean="0"/>
              <a:t> Directive</a:t>
            </a:r>
          </a:p>
        </p:txBody>
      </p:sp>
      <p:sp>
        <p:nvSpPr>
          <p:cNvPr id="18435" name="Content Placeholder 2"/>
          <p:cNvSpPr>
            <a:spLocks noGrp="1" noChangeArrowheads="1"/>
          </p:cNvSpPr>
          <p:nvPr>
            <p:ph idx="1"/>
          </p:nvPr>
        </p:nvSpPr>
        <p:spPr/>
        <p:txBody>
          <a:bodyPr/>
          <a:lstStyle/>
          <a:p>
            <a:pPr eaLnBrk="1" hangingPunct="1"/>
            <a:r>
              <a:rPr lang="en-US" altLang="en-US" sz="3600" dirty="0" smtClean="0"/>
              <a:t>Inserts the contents of another file into the program</a:t>
            </a:r>
          </a:p>
          <a:p>
            <a:pPr eaLnBrk="1" hangingPunct="1"/>
            <a:r>
              <a:rPr lang="en-US" altLang="en-US" sz="3600" dirty="0" smtClean="0"/>
              <a:t>This is a preprocessor directive, not part of C++ language</a:t>
            </a:r>
          </a:p>
          <a:p>
            <a:pPr eaLnBrk="1" hangingPunct="1"/>
            <a:r>
              <a:rPr lang="en-US" altLang="en-US" sz="3600" dirty="0" smtClean="0">
                <a:latin typeface="Courier New" panose="02070309020205020404" pitchFamily="49" charset="0"/>
              </a:rPr>
              <a:t>#</a:t>
            </a:r>
            <a:r>
              <a:rPr lang="en-US" altLang="en-US" sz="3600" b="1" dirty="0" smtClean="0">
                <a:latin typeface="Courier New" panose="02070309020205020404" pitchFamily="49" charset="0"/>
              </a:rPr>
              <a:t>include</a:t>
            </a:r>
            <a:r>
              <a:rPr lang="en-US" altLang="en-US" sz="3600" dirty="0" smtClean="0"/>
              <a:t> lines not seen by compiler</a:t>
            </a:r>
          </a:p>
          <a:p>
            <a:pPr eaLnBrk="1" hangingPunct="1"/>
            <a:r>
              <a:rPr lang="en-US" altLang="en-US" sz="3600" dirty="0" smtClean="0"/>
              <a:t>Do </a:t>
            </a:r>
            <a:r>
              <a:rPr lang="en-US" altLang="en-US" sz="3600" u="sng" dirty="0" smtClean="0"/>
              <a:t>not</a:t>
            </a:r>
            <a:r>
              <a:rPr lang="en-US" altLang="en-US" sz="3600" dirty="0" smtClean="0"/>
              <a:t> place a semicolon at end of </a:t>
            </a:r>
            <a:r>
              <a:rPr lang="en-US" altLang="en-US" sz="3600" dirty="0" smtClean="0">
                <a:latin typeface="Courier New" panose="02070309020205020404" pitchFamily="49" charset="0"/>
              </a:rPr>
              <a:t>#</a:t>
            </a:r>
            <a:r>
              <a:rPr lang="en-US" altLang="en-US" sz="3600" b="1" dirty="0" smtClean="0">
                <a:latin typeface="Courier New" panose="02070309020205020404" pitchFamily="49" charset="0"/>
              </a:rPr>
              <a:t>include</a:t>
            </a:r>
            <a:r>
              <a:rPr lang="en-US" altLang="en-US" sz="3600" dirty="0" smtClean="0"/>
              <a:t> line</a:t>
            </a:r>
          </a:p>
          <a:p>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24</a:t>
            </a:fld>
            <a:endParaRPr lang="en-US" dirty="0"/>
          </a:p>
        </p:txBody>
      </p:sp>
    </p:spTree>
    <p:extLst>
      <p:ext uri="{BB962C8B-B14F-4D97-AF65-F5344CB8AC3E}">
        <p14:creationId xmlns:p14="http://schemas.microsoft.com/office/powerpoint/2010/main" val="3159314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r>
              <a:rPr lang="en-US" altLang="en-US" dirty="0"/>
              <a:t>The </a:t>
            </a:r>
            <a:r>
              <a:rPr lang="en-US" altLang="en-US" b="1" dirty="0" err="1">
                <a:latin typeface="Courier New" panose="02070309020205020404" pitchFamily="49" charset="0"/>
                <a:cs typeface="Courier New" panose="02070309020205020404" pitchFamily="49" charset="0"/>
              </a:rPr>
              <a:t>cin</a:t>
            </a:r>
            <a:r>
              <a:rPr lang="en-US" altLang="en-US" dirty="0"/>
              <a:t> Object</a:t>
            </a:r>
          </a:p>
        </p:txBody>
      </p:sp>
      <p:sp>
        <p:nvSpPr>
          <p:cNvPr id="5123" name="Rectangle 5"/>
          <p:cNvSpPr>
            <a:spLocks noGrp="1" noChangeArrowheads="1"/>
          </p:cNvSpPr>
          <p:nvPr>
            <p:ph type="subTitle" idx="1"/>
          </p:nvPr>
        </p:nvSpPr>
        <p:spPr/>
        <p:txBody>
          <a:bodyPr/>
          <a:lstStyle/>
          <a:p>
            <a:pPr eaLnBrk="1" hangingPunct="1"/>
            <a:endParaRPr lang="en-US" altLang="en-US" dirty="0" smtClean="0"/>
          </a:p>
        </p:txBody>
      </p:sp>
    </p:spTree>
    <p:extLst>
      <p:ext uri="{BB962C8B-B14F-4D97-AF65-F5344CB8AC3E}">
        <p14:creationId xmlns:p14="http://schemas.microsoft.com/office/powerpoint/2010/main" val="3385000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The </a:t>
            </a:r>
            <a:r>
              <a:rPr lang="en-US" altLang="en-US" smtClean="0">
                <a:latin typeface="Courier New" panose="02070309020205020404" pitchFamily="49" charset="0"/>
                <a:cs typeface="Courier New" panose="02070309020205020404" pitchFamily="49" charset="0"/>
              </a:rPr>
              <a:t>cin</a:t>
            </a:r>
            <a:r>
              <a:rPr lang="en-US" altLang="en-US" smtClean="0"/>
              <a:t> Object</a:t>
            </a:r>
          </a:p>
        </p:txBody>
      </p:sp>
      <p:sp>
        <p:nvSpPr>
          <p:cNvPr id="6147" name="Rectangle 3"/>
          <p:cNvSpPr>
            <a:spLocks noGrp="1" noChangeArrowheads="1"/>
          </p:cNvSpPr>
          <p:nvPr>
            <p:ph type="body" idx="1"/>
          </p:nvPr>
        </p:nvSpPr>
        <p:spPr/>
        <p:txBody>
          <a:bodyPr>
            <a:normAutofit/>
          </a:bodyPr>
          <a:lstStyle/>
          <a:p>
            <a:pPr eaLnBrk="1" hangingPunct="1"/>
            <a:r>
              <a:rPr lang="en-US" altLang="en-US" sz="4000" dirty="0" smtClean="0"/>
              <a:t>Standard input object</a:t>
            </a:r>
          </a:p>
          <a:p>
            <a:pPr eaLnBrk="1" hangingPunct="1"/>
            <a:r>
              <a:rPr lang="en-US" altLang="en-US" sz="4000" dirty="0" smtClean="0"/>
              <a:t>Like </a:t>
            </a:r>
            <a:r>
              <a:rPr lang="en-US" altLang="en-US" sz="4000" b="1" dirty="0" err="1" smtClean="0">
                <a:latin typeface="Courier New" panose="02070309020205020404" pitchFamily="49" charset="0"/>
              </a:rPr>
              <a:t>cout</a:t>
            </a:r>
            <a:r>
              <a:rPr lang="en-US" altLang="en-US" sz="4000" dirty="0" smtClean="0"/>
              <a:t>, requires </a:t>
            </a:r>
            <a:r>
              <a:rPr lang="en-US" altLang="en-US" sz="4000" b="1" dirty="0" err="1" smtClean="0">
                <a:latin typeface="Courier New" panose="02070309020205020404" pitchFamily="49" charset="0"/>
              </a:rPr>
              <a:t>iostream</a:t>
            </a:r>
            <a:r>
              <a:rPr lang="en-US" altLang="en-US" sz="4000" dirty="0" smtClean="0"/>
              <a:t> file</a:t>
            </a:r>
          </a:p>
          <a:p>
            <a:pPr eaLnBrk="1" hangingPunct="1"/>
            <a:r>
              <a:rPr lang="en-US" altLang="en-US" sz="4000" dirty="0" smtClean="0"/>
              <a:t>Used to read input from keyboard</a:t>
            </a:r>
          </a:p>
          <a:p>
            <a:pPr eaLnBrk="1" hangingPunct="1"/>
            <a:r>
              <a:rPr lang="en-US" altLang="en-US" sz="4000" dirty="0" smtClean="0"/>
              <a:t>Information retrieved from </a:t>
            </a:r>
            <a:r>
              <a:rPr lang="en-US" altLang="en-US" sz="4000" b="1" dirty="0" err="1" smtClean="0">
                <a:latin typeface="Courier New" panose="02070309020205020404" pitchFamily="49" charset="0"/>
              </a:rPr>
              <a:t>cin</a:t>
            </a:r>
            <a:r>
              <a:rPr lang="en-US" altLang="en-US" sz="4000" dirty="0" smtClean="0"/>
              <a:t> with </a:t>
            </a:r>
            <a:r>
              <a:rPr lang="en-US" altLang="en-US" sz="4000" b="1" dirty="0" smtClean="0">
                <a:latin typeface="Courier New" panose="02070309020205020404" pitchFamily="49" charset="0"/>
              </a:rPr>
              <a:t>&gt;&gt;</a:t>
            </a:r>
          </a:p>
          <a:p>
            <a:pPr eaLnBrk="1" hangingPunct="1"/>
            <a:r>
              <a:rPr lang="en-US" altLang="en-US" sz="4000" dirty="0" smtClean="0"/>
              <a:t>Input is stored in one or more variables </a:t>
            </a:r>
          </a:p>
        </p:txBody>
      </p:sp>
    </p:spTree>
    <p:extLst>
      <p:ext uri="{BB962C8B-B14F-4D97-AF65-F5344CB8AC3E}">
        <p14:creationId xmlns:p14="http://schemas.microsoft.com/office/powerpoint/2010/main" val="1316606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838200" y="365125"/>
            <a:ext cx="10515600" cy="725121"/>
          </a:xfrm>
        </p:spPr>
        <p:txBody>
          <a:bodyPr/>
          <a:lstStyle/>
          <a:p>
            <a:pPr eaLnBrk="1" hangingPunct="1"/>
            <a:r>
              <a:rPr lang="en-US" altLang="en-US" dirty="0" smtClean="0"/>
              <a:t>The </a:t>
            </a:r>
            <a:r>
              <a:rPr lang="en-US" altLang="en-US" dirty="0" err="1" smtClean="0">
                <a:latin typeface="Courier New" panose="02070309020205020404" pitchFamily="49" charset="0"/>
                <a:cs typeface="Courier New" panose="02070309020205020404" pitchFamily="49" charset="0"/>
              </a:rPr>
              <a:t>cin</a:t>
            </a:r>
            <a:r>
              <a:rPr lang="en-US" altLang="en-US" dirty="0" smtClean="0"/>
              <a:t> Object   (</a:t>
            </a:r>
            <a:r>
              <a:rPr lang="en-US" altLang="en-US" dirty="0" smtClean="0">
                <a:latin typeface="Consolas" panose="020B0609020204030204" pitchFamily="49" charset="0"/>
              </a:rPr>
              <a:t>cin.cpp</a:t>
            </a:r>
            <a:r>
              <a:rPr lang="en-US" altLang="en-US" dirty="0" smtClean="0"/>
              <a:t>)</a:t>
            </a:r>
          </a:p>
        </p:txBody>
      </p:sp>
      <p:sp>
        <p:nvSpPr>
          <p:cNvPr id="2" name="Content Placeholder 1"/>
          <p:cNvSpPr>
            <a:spLocks noGrp="1"/>
          </p:cNvSpPr>
          <p:nvPr>
            <p:ph idx="1"/>
          </p:nvPr>
        </p:nvSpPr>
        <p:spPr>
          <a:xfrm>
            <a:off x="838200" y="961292"/>
            <a:ext cx="10515600" cy="5498123"/>
          </a:xfrm>
        </p:spPr>
        <p:txBody>
          <a:bodyPr>
            <a:noAutofit/>
          </a:bodyPr>
          <a:lstStyle/>
          <a:p>
            <a:pPr marL="0" indent="0">
              <a:lnSpc>
                <a:spcPct val="120000"/>
              </a:lnSpc>
              <a:spcBef>
                <a:spcPts val="0"/>
              </a:spcBef>
              <a:buNone/>
            </a:pPr>
            <a:r>
              <a:rPr lang="en-US" sz="1600" dirty="0">
                <a:latin typeface="Consolas" panose="020B0609020204030204" pitchFamily="49" charset="0"/>
              </a:rPr>
              <a:t>// This program asks the user to enter the length and width </a:t>
            </a:r>
            <a:r>
              <a:rPr lang="en-US" sz="1600" dirty="0" smtClean="0">
                <a:latin typeface="Consolas" panose="020B0609020204030204" pitchFamily="49" charset="0"/>
              </a:rPr>
              <a:t>of a </a:t>
            </a:r>
            <a:r>
              <a:rPr lang="en-US" sz="1600" dirty="0">
                <a:latin typeface="Consolas" panose="020B0609020204030204" pitchFamily="49" charset="0"/>
              </a:rPr>
              <a:t>rectangle. </a:t>
            </a:r>
            <a:endParaRPr lang="en-US" sz="1600" dirty="0" smtClean="0">
              <a:latin typeface="Consolas" panose="020B0609020204030204" pitchFamily="49" charset="0"/>
            </a:endParaRPr>
          </a:p>
          <a:p>
            <a:pPr marL="0" indent="0">
              <a:lnSpc>
                <a:spcPct val="120000"/>
              </a:lnSpc>
              <a:spcBef>
                <a:spcPts val="0"/>
              </a:spcBef>
              <a:buNone/>
            </a:pPr>
            <a:r>
              <a:rPr lang="en-US" sz="1600" dirty="0" smtClean="0">
                <a:latin typeface="Consolas" panose="020B0609020204030204" pitchFamily="49" charset="0"/>
              </a:rPr>
              <a:t>// It </a:t>
            </a:r>
            <a:r>
              <a:rPr lang="en-US" sz="1600" dirty="0">
                <a:latin typeface="Consolas" panose="020B0609020204030204" pitchFamily="49" charset="0"/>
              </a:rPr>
              <a:t>calculates the rectangle's area and </a:t>
            </a:r>
            <a:r>
              <a:rPr lang="en-US" sz="1600" dirty="0" smtClean="0">
                <a:latin typeface="Consolas" panose="020B0609020204030204" pitchFamily="49" charset="0"/>
              </a:rPr>
              <a:t>displays the </a:t>
            </a:r>
            <a:r>
              <a:rPr lang="en-US" sz="1600" dirty="0">
                <a:latin typeface="Consolas" panose="020B0609020204030204" pitchFamily="49" charset="0"/>
              </a:rPr>
              <a:t>value on the screen.</a:t>
            </a:r>
          </a:p>
          <a:p>
            <a:pPr marL="0" indent="0">
              <a:lnSpc>
                <a:spcPct val="12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iostream</a:t>
            </a:r>
            <a:r>
              <a:rPr lang="en-US" sz="1600" dirty="0">
                <a:latin typeface="Consolas" panose="020B0609020204030204" pitchFamily="49" charset="0"/>
              </a:rPr>
              <a:t>&gt;</a:t>
            </a:r>
          </a:p>
          <a:p>
            <a:pPr marL="0" indent="0">
              <a:lnSpc>
                <a:spcPct val="120000"/>
              </a:lnSpc>
              <a:spcBef>
                <a:spcPts val="0"/>
              </a:spcBef>
              <a:buNone/>
            </a:pPr>
            <a:r>
              <a:rPr lang="en-US" sz="1600" dirty="0">
                <a:latin typeface="Consolas" panose="020B0609020204030204" pitchFamily="49" charset="0"/>
              </a:rPr>
              <a:t>using namespace </a:t>
            </a:r>
            <a:r>
              <a:rPr lang="en-US" sz="1600" dirty="0" err="1">
                <a:latin typeface="Consolas" panose="020B0609020204030204" pitchFamily="49" charset="0"/>
              </a:rPr>
              <a:t>std</a:t>
            </a:r>
            <a:r>
              <a:rPr lang="en-US" sz="1600" dirty="0">
                <a:latin typeface="Consolas" panose="020B0609020204030204" pitchFamily="49" charset="0"/>
              </a:rPr>
              <a:t>;</a:t>
            </a:r>
          </a:p>
          <a:p>
            <a:pPr marL="0" indent="0">
              <a:lnSpc>
                <a:spcPct val="120000"/>
              </a:lnSpc>
              <a:spcBef>
                <a:spcPts val="0"/>
              </a:spcBef>
              <a:buNone/>
            </a:pPr>
            <a:endParaRPr lang="en-US" sz="1600" dirty="0">
              <a:latin typeface="Consolas" panose="020B0609020204030204" pitchFamily="49" charset="0"/>
            </a:endParaRPr>
          </a:p>
          <a:p>
            <a:pPr marL="0" indent="0">
              <a:lnSpc>
                <a:spcPct val="120000"/>
              </a:lnSpc>
              <a:spcBef>
                <a:spcPts val="0"/>
              </a:spcBef>
              <a:buNone/>
            </a:pPr>
            <a:r>
              <a:rPr lang="en-US" sz="1600" dirty="0" err="1">
                <a:latin typeface="Consolas" panose="020B0609020204030204" pitchFamily="49" charset="0"/>
              </a:rPr>
              <a:t>int</a:t>
            </a:r>
            <a:r>
              <a:rPr lang="en-US" sz="1600" dirty="0">
                <a:latin typeface="Consolas" panose="020B0609020204030204" pitchFamily="49" charset="0"/>
              </a:rPr>
              <a:t> main()</a:t>
            </a:r>
          </a:p>
          <a:p>
            <a:pPr marL="0" indent="0">
              <a:lnSpc>
                <a:spcPct val="120000"/>
              </a:lnSpc>
              <a:spcBef>
                <a:spcPts val="0"/>
              </a:spcBef>
              <a:buNone/>
            </a:pPr>
            <a:r>
              <a:rPr lang="en-US" sz="1600" dirty="0">
                <a:latin typeface="Consolas" panose="020B0609020204030204" pitchFamily="49" charset="0"/>
              </a:rPr>
              <a:t>{</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length, width, area;</a:t>
            </a:r>
          </a:p>
          <a:p>
            <a:pPr marL="0" indent="0">
              <a:lnSpc>
                <a:spcPct val="120000"/>
              </a:lnSpc>
              <a:spcBef>
                <a:spcPts val="0"/>
              </a:spcBef>
              <a:buNone/>
            </a:pPr>
            <a:r>
              <a:rPr lang="en-US" sz="1600" dirty="0">
                <a:latin typeface="Consolas" panose="020B0609020204030204" pitchFamily="49" charset="0"/>
              </a:rPr>
              <a:t>   </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"This program calculates the area of a ";</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"rectangle.\n";</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"What is the length of the rectangle? ";</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cin</a:t>
            </a:r>
            <a:r>
              <a:rPr lang="en-US" sz="1600" dirty="0">
                <a:latin typeface="Consolas" panose="020B0609020204030204" pitchFamily="49" charset="0"/>
              </a:rPr>
              <a:t> &gt;&gt; length;</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"What is the width of the rectangle? ";</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cin</a:t>
            </a:r>
            <a:r>
              <a:rPr lang="en-US" sz="1600" dirty="0">
                <a:latin typeface="Consolas" panose="020B0609020204030204" pitchFamily="49" charset="0"/>
              </a:rPr>
              <a:t> &gt;&gt; width;</a:t>
            </a:r>
          </a:p>
          <a:p>
            <a:pPr marL="0" indent="0">
              <a:lnSpc>
                <a:spcPct val="120000"/>
              </a:lnSpc>
              <a:spcBef>
                <a:spcPts val="0"/>
              </a:spcBef>
              <a:buNone/>
            </a:pPr>
            <a:r>
              <a:rPr lang="en-US" sz="1600" dirty="0">
                <a:latin typeface="Consolas" panose="020B0609020204030204" pitchFamily="49" charset="0"/>
              </a:rPr>
              <a:t>   area = length * width;</a:t>
            </a:r>
          </a:p>
          <a:p>
            <a:pPr marL="0" indent="0">
              <a:lnSpc>
                <a:spcPct val="12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cout</a:t>
            </a:r>
            <a:r>
              <a:rPr lang="en-US" sz="1600" dirty="0">
                <a:latin typeface="Consolas" panose="020B0609020204030204" pitchFamily="49" charset="0"/>
              </a:rPr>
              <a:t> &lt;&lt; "The area of the rectangle is " &lt;&lt; area &lt;&lt; ".\n";</a:t>
            </a:r>
          </a:p>
          <a:p>
            <a:pPr marL="0" indent="0">
              <a:lnSpc>
                <a:spcPct val="120000"/>
              </a:lnSpc>
              <a:spcBef>
                <a:spcPts val="0"/>
              </a:spcBef>
              <a:buNone/>
            </a:pPr>
            <a:r>
              <a:rPr lang="en-US" sz="1600" dirty="0">
                <a:latin typeface="Consolas" panose="020B0609020204030204" pitchFamily="49" charset="0"/>
              </a:rPr>
              <a:t>   return 0;</a:t>
            </a:r>
          </a:p>
          <a:p>
            <a:pPr marL="0" indent="0">
              <a:lnSpc>
                <a:spcPct val="120000"/>
              </a:lnSpc>
              <a:spcBef>
                <a:spcPts val="0"/>
              </a:spcBef>
              <a:buNone/>
            </a:pPr>
            <a:r>
              <a:rPr lang="en-US" sz="1600" dirty="0">
                <a:latin typeface="Consolas" panose="020B0609020204030204" pitchFamily="49" charset="0"/>
              </a:rPr>
              <a:t>}</a:t>
            </a:r>
          </a:p>
        </p:txBody>
      </p:sp>
    </p:spTree>
    <p:extLst>
      <p:ext uri="{BB962C8B-B14F-4D97-AF65-F5344CB8AC3E}">
        <p14:creationId xmlns:p14="http://schemas.microsoft.com/office/powerpoint/2010/main" val="2408139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en-US" smtClean="0"/>
              <a:t>The </a:t>
            </a:r>
            <a:r>
              <a:rPr lang="en-US" altLang="en-US" smtClean="0">
                <a:latin typeface="Courier New" panose="02070309020205020404" pitchFamily="49" charset="0"/>
                <a:cs typeface="Courier New" panose="02070309020205020404" pitchFamily="49" charset="0"/>
              </a:rPr>
              <a:t>cin</a:t>
            </a:r>
            <a:r>
              <a:rPr lang="en-US" altLang="en-US" smtClean="0"/>
              <a:t> Object</a:t>
            </a:r>
          </a:p>
        </p:txBody>
      </p:sp>
      <p:sp>
        <p:nvSpPr>
          <p:cNvPr id="8195" name="Content Placeholder 2"/>
          <p:cNvSpPr>
            <a:spLocks noGrp="1" noChangeArrowheads="1"/>
          </p:cNvSpPr>
          <p:nvPr>
            <p:ph idx="1"/>
          </p:nvPr>
        </p:nvSpPr>
        <p:spPr/>
        <p:txBody>
          <a:bodyPr/>
          <a:lstStyle/>
          <a:p>
            <a:pPr eaLnBrk="1" hangingPunct="1"/>
            <a:r>
              <a:rPr lang="en-US" altLang="en-US" b="1" dirty="0" err="1" smtClean="0">
                <a:latin typeface="Courier New" panose="02070309020205020404" pitchFamily="49" charset="0"/>
              </a:rPr>
              <a:t>cin</a:t>
            </a:r>
            <a:r>
              <a:rPr lang="en-US" altLang="en-US" dirty="0" smtClean="0"/>
              <a:t> converts data to the type that matches the variable:</a:t>
            </a:r>
            <a:br>
              <a:rPr lang="en-US" altLang="en-US" dirty="0" smtClean="0"/>
            </a:br>
            <a:endParaRPr lang="en-US" altLang="en-US" dirty="0" smtClean="0"/>
          </a:p>
          <a:p>
            <a:pPr lvl="1" eaLnBrk="1" hangingPunct="1">
              <a:buFontTx/>
              <a:buNone/>
            </a:pPr>
            <a:r>
              <a:rPr lang="en-US" altLang="en-US" sz="2800" b="1" dirty="0" smtClean="0"/>
              <a:t>	</a:t>
            </a:r>
            <a:r>
              <a:rPr lang="en-US" altLang="en-US" sz="2800" b="1" dirty="0" err="1" smtClean="0">
                <a:latin typeface="Courier New" panose="02070309020205020404" pitchFamily="49" charset="0"/>
              </a:rPr>
              <a:t>int</a:t>
            </a:r>
            <a:r>
              <a:rPr lang="en-US" altLang="en-US" sz="2800" b="1" dirty="0" smtClean="0">
                <a:latin typeface="Courier New" panose="02070309020205020404" pitchFamily="49" charset="0"/>
              </a:rPr>
              <a:t> height;</a:t>
            </a:r>
          </a:p>
          <a:p>
            <a:pPr lvl="1" eaLnBrk="1" hangingPunct="1">
              <a:buFontTx/>
              <a:buNone/>
            </a:pPr>
            <a:r>
              <a:rPr lang="en-US" altLang="en-US" sz="2800" b="1" dirty="0" smtClean="0">
                <a:latin typeface="Courier New" panose="02070309020205020404" pitchFamily="49" charset="0"/>
              </a:rPr>
              <a:t>	</a:t>
            </a:r>
            <a:r>
              <a:rPr lang="en-US" altLang="en-US" sz="2800" b="1" dirty="0" err="1" smtClean="0">
                <a:latin typeface="Courier New" panose="02070309020205020404" pitchFamily="49" charset="0"/>
              </a:rPr>
              <a:t>cout</a:t>
            </a:r>
            <a:r>
              <a:rPr lang="en-US" altLang="en-US" sz="2800" b="1" dirty="0" smtClean="0">
                <a:latin typeface="Courier New" panose="02070309020205020404" pitchFamily="49" charset="0"/>
              </a:rPr>
              <a:t> &lt;&lt; "How tall is the room? ";</a:t>
            </a:r>
          </a:p>
          <a:p>
            <a:pPr lvl="1" eaLnBrk="1" hangingPunct="1">
              <a:buFontTx/>
              <a:buNone/>
            </a:pPr>
            <a:r>
              <a:rPr lang="en-US" altLang="en-US" sz="2800" b="1" dirty="0" smtClean="0">
                <a:latin typeface="Courier New" panose="02070309020205020404" pitchFamily="49" charset="0"/>
              </a:rPr>
              <a:t>	</a:t>
            </a:r>
            <a:r>
              <a:rPr lang="en-US" altLang="en-US" sz="2800" b="1" dirty="0" err="1" smtClean="0">
                <a:latin typeface="Courier New" panose="02070309020205020404" pitchFamily="49" charset="0"/>
              </a:rPr>
              <a:t>cin</a:t>
            </a:r>
            <a:r>
              <a:rPr lang="en-US" altLang="en-US" sz="2800" b="1" dirty="0" smtClean="0">
                <a:latin typeface="Courier New" panose="02070309020205020404" pitchFamily="49" charset="0"/>
              </a:rPr>
              <a:t> &gt;&gt; height;</a:t>
            </a:r>
            <a:endParaRPr lang="en-US" altLang="en-US" sz="2800" b="1" dirty="0" smtClean="0"/>
          </a:p>
          <a:p>
            <a:pPr eaLnBrk="1" hangingPunct="1"/>
            <a:endParaRPr lang="en-US" altLang="en-US" dirty="0" smtClean="0"/>
          </a:p>
        </p:txBody>
      </p:sp>
    </p:spTree>
    <p:extLst>
      <p:ext uri="{BB962C8B-B14F-4D97-AF65-F5344CB8AC3E}">
        <p14:creationId xmlns:p14="http://schemas.microsoft.com/office/powerpoint/2010/main" val="3073594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eaLnBrk="1" hangingPunct="1"/>
            <a:r>
              <a:rPr lang="en-US" altLang="en-US" smtClean="0"/>
              <a:t>Displaying a Prompt</a:t>
            </a:r>
          </a:p>
        </p:txBody>
      </p:sp>
      <p:sp>
        <p:nvSpPr>
          <p:cNvPr id="9219" name="Content Placeholder 2"/>
          <p:cNvSpPr>
            <a:spLocks noGrp="1" noChangeArrowheads="1"/>
          </p:cNvSpPr>
          <p:nvPr>
            <p:ph idx="1"/>
          </p:nvPr>
        </p:nvSpPr>
        <p:spPr/>
        <p:txBody>
          <a:bodyPr/>
          <a:lstStyle/>
          <a:p>
            <a:pPr eaLnBrk="1" hangingPunct="1"/>
            <a:r>
              <a:rPr lang="en-US" altLang="en-US" sz="3200" dirty="0" smtClean="0"/>
              <a:t>A prompt is a message that instructs the user to enter data.</a:t>
            </a:r>
          </a:p>
          <a:p>
            <a:pPr eaLnBrk="1" hangingPunct="1"/>
            <a:r>
              <a:rPr lang="en-US" altLang="en-US" sz="3200" dirty="0" smtClean="0"/>
              <a:t>You should always use </a:t>
            </a:r>
            <a:r>
              <a:rPr lang="en-US" altLang="en-US" sz="3200" b="1" dirty="0" err="1" smtClean="0">
                <a:latin typeface="Courier New" panose="02070309020205020404" pitchFamily="49" charset="0"/>
              </a:rPr>
              <a:t>cout</a:t>
            </a:r>
            <a:r>
              <a:rPr lang="en-US" altLang="en-US" sz="3200" dirty="0" smtClean="0"/>
              <a:t> to display a prompt before each </a:t>
            </a:r>
            <a:r>
              <a:rPr lang="en-US" altLang="en-US" sz="3200" b="1" dirty="0" err="1" smtClean="0">
                <a:latin typeface="Courier New" panose="02070309020205020404" pitchFamily="49" charset="0"/>
              </a:rPr>
              <a:t>cin</a:t>
            </a:r>
            <a:r>
              <a:rPr lang="en-US" altLang="en-US" sz="3200" dirty="0" smtClean="0"/>
              <a:t> statement.</a:t>
            </a:r>
            <a:r>
              <a:rPr lang="en-US" altLang="en-US" dirty="0" smtClean="0"/>
              <a:t/>
            </a:r>
            <a:br>
              <a:rPr lang="en-US" altLang="en-US" dirty="0" smtClean="0"/>
            </a:br>
            <a:r>
              <a:rPr lang="en-US" altLang="en-US" dirty="0" smtClean="0"/>
              <a:t/>
            </a:r>
            <a:br>
              <a:rPr lang="en-US" altLang="en-US" dirty="0" smtClean="0"/>
            </a:br>
            <a:r>
              <a:rPr lang="en-US" altLang="en-US" b="1" dirty="0" err="1">
                <a:latin typeface="Courier New" panose="02070309020205020404" pitchFamily="49" charset="0"/>
              </a:rPr>
              <a:t>cout</a:t>
            </a:r>
            <a:r>
              <a:rPr lang="en-US" altLang="en-US" b="1" dirty="0">
                <a:latin typeface="Courier New" panose="02070309020205020404" pitchFamily="49" charset="0"/>
              </a:rPr>
              <a:t> &lt;&lt; "How tall is the room? ";</a:t>
            </a:r>
            <a:br>
              <a:rPr lang="en-US" altLang="en-US" b="1" dirty="0">
                <a:latin typeface="Courier New" panose="02070309020205020404" pitchFamily="49" charset="0"/>
              </a:rPr>
            </a:br>
            <a:r>
              <a:rPr lang="en-US" altLang="en-US" b="1" dirty="0" err="1">
                <a:latin typeface="Courier New" panose="02070309020205020404" pitchFamily="49" charset="0"/>
              </a:rPr>
              <a:t>cin</a:t>
            </a:r>
            <a:r>
              <a:rPr lang="en-US" altLang="en-US" b="1" dirty="0">
                <a:latin typeface="Courier New" panose="02070309020205020404" pitchFamily="49" charset="0"/>
              </a:rPr>
              <a:t> &gt;&gt; height;</a:t>
            </a:r>
          </a:p>
          <a:p>
            <a:pPr eaLnBrk="1" hangingPunct="1"/>
            <a:endParaRPr lang="en-US" altLang="en-US" dirty="0" smtClean="0"/>
          </a:p>
        </p:txBody>
      </p:sp>
    </p:spTree>
    <p:extLst>
      <p:ext uri="{BB962C8B-B14F-4D97-AF65-F5344CB8AC3E}">
        <p14:creationId xmlns:p14="http://schemas.microsoft.com/office/powerpoint/2010/main" val="130358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Main Hardware Component Categories:</a:t>
            </a:r>
          </a:p>
        </p:txBody>
      </p:sp>
      <p:sp>
        <p:nvSpPr>
          <p:cNvPr id="3" name="Content Placeholder 2"/>
          <p:cNvSpPr>
            <a:spLocks noGrp="1"/>
          </p:cNvSpPr>
          <p:nvPr>
            <p:ph idx="1"/>
          </p:nvPr>
        </p:nvSpPr>
        <p:spPr/>
        <p:txBody>
          <a:bodyPr/>
          <a:lstStyle/>
          <a:p>
            <a:pPr marL="514350" indent="-514350">
              <a:buFontTx/>
              <a:buAutoNum type="arabicPeriod"/>
            </a:pPr>
            <a:r>
              <a:rPr lang="en-US" altLang="en-US" sz="4000" dirty="0" smtClean="0"/>
              <a:t>Central Processing Unit (CPU)</a:t>
            </a:r>
          </a:p>
          <a:p>
            <a:pPr marL="514350" indent="-514350">
              <a:buFontTx/>
              <a:buAutoNum type="arabicPeriod"/>
            </a:pPr>
            <a:r>
              <a:rPr lang="en-US" altLang="en-US" sz="4000" dirty="0" smtClean="0"/>
              <a:t>Main Memory</a:t>
            </a:r>
          </a:p>
          <a:p>
            <a:pPr marL="514350" indent="-514350">
              <a:buFontTx/>
              <a:buAutoNum type="arabicPeriod"/>
            </a:pPr>
            <a:r>
              <a:rPr lang="en-US" altLang="en-US" sz="4000" dirty="0" smtClean="0"/>
              <a:t>Secondary Memory / Storage</a:t>
            </a:r>
          </a:p>
          <a:p>
            <a:pPr marL="514350" indent="-514350">
              <a:buFontTx/>
              <a:buAutoNum type="arabicPeriod"/>
            </a:pPr>
            <a:r>
              <a:rPr lang="en-US" altLang="en-US" sz="4000" dirty="0" smtClean="0"/>
              <a:t>Input Devices</a:t>
            </a:r>
          </a:p>
          <a:p>
            <a:pPr marL="514350" indent="-514350">
              <a:buFontTx/>
              <a:buAutoNum type="arabicPeriod"/>
            </a:pPr>
            <a:r>
              <a:rPr lang="en-US" altLang="en-US" sz="4000" dirty="0" smtClean="0"/>
              <a:t>Output Devices</a:t>
            </a:r>
          </a:p>
          <a:p>
            <a:pPr marL="514350" indent="-514350"/>
            <a:endParaRPr lang="en-US" altLang="en-US" dirty="0" smtClean="0"/>
          </a:p>
        </p:txBody>
      </p:sp>
      <p:sp>
        <p:nvSpPr>
          <p:cNvPr id="4" name="Slide Number Placeholder 3"/>
          <p:cNvSpPr>
            <a:spLocks noGrp="1"/>
          </p:cNvSpPr>
          <p:nvPr>
            <p:ph type="sldNum" sz="quarter" idx="12"/>
          </p:nvPr>
        </p:nvSpPr>
        <p:spPr/>
        <p:txBody>
          <a:bodyPr/>
          <a:lstStyle/>
          <a:p>
            <a:fld id="{C2DBF970-AE5C-419F-B66F-5F134ABC2ACE}" type="slidenum">
              <a:rPr lang="en-US" smtClean="0"/>
              <a:t>3</a:t>
            </a:fld>
            <a:endParaRPr lang="en-US" dirty="0"/>
          </a:p>
        </p:txBody>
      </p:sp>
    </p:spTree>
    <p:extLst>
      <p:ext uri="{BB962C8B-B14F-4D97-AF65-F5344CB8AC3E}">
        <p14:creationId xmlns:p14="http://schemas.microsoft.com/office/powerpoint/2010/main" val="2092674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smtClean="0"/>
              <a:t>The </a:t>
            </a:r>
            <a:r>
              <a:rPr lang="en-US" altLang="en-US" smtClean="0">
                <a:latin typeface="Courier New" panose="02070309020205020404" pitchFamily="49" charset="0"/>
                <a:cs typeface="Courier New" panose="02070309020205020404" pitchFamily="49" charset="0"/>
              </a:rPr>
              <a:t>cin</a:t>
            </a:r>
            <a:r>
              <a:rPr lang="en-US" altLang="en-US" smtClean="0"/>
              <a:t> Object</a:t>
            </a:r>
          </a:p>
        </p:txBody>
      </p:sp>
      <p:sp>
        <p:nvSpPr>
          <p:cNvPr id="10243" name="Content Placeholder 2"/>
          <p:cNvSpPr>
            <a:spLocks noGrp="1" noChangeArrowheads="1"/>
          </p:cNvSpPr>
          <p:nvPr>
            <p:ph idx="1"/>
          </p:nvPr>
        </p:nvSpPr>
        <p:spPr/>
        <p:txBody>
          <a:bodyPr>
            <a:normAutofit/>
          </a:bodyPr>
          <a:lstStyle/>
          <a:p>
            <a:pPr eaLnBrk="1" hangingPunct="1"/>
            <a:r>
              <a:rPr lang="en-US" altLang="en-US" sz="3200" dirty="0"/>
              <a:t>Can be used to input more than one value:</a:t>
            </a:r>
          </a:p>
          <a:p>
            <a:pPr lvl="1" eaLnBrk="1" hangingPunct="1">
              <a:buFontTx/>
              <a:buNone/>
            </a:pPr>
            <a:r>
              <a:rPr lang="en-US" altLang="en-US" sz="2800" dirty="0"/>
              <a:t>	</a:t>
            </a:r>
            <a:r>
              <a:rPr lang="en-US" altLang="en-US" sz="2800" b="1" dirty="0" err="1">
                <a:latin typeface="Courier New" panose="02070309020205020404" pitchFamily="49" charset="0"/>
              </a:rPr>
              <a:t>cin</a:t>
            </a:r>
            <a:r>
              <a:rPr lang="en-US" altLang="en-US" sz="2800" b="1" dirty="0">
                <a:latin typeface="Courier New" panose="02070309020205020404" pitchFamily="49" charset="0"/>
              </a:rPr>
              <a:t> &gt;&gt; height &gt;&gt; width;</a:t>
            </a:r>
            <a:r>
              <a:rPr lang="en-US" altLang="en-US" sz="2800" dirty="0">
                <a:latin typeface="Courier New" panose="02070309020205020404" pitchFamily="49" charset="0"/>
              </a:rPr>
              <a:t/>
            </a:r>
            <a:br>
              <a:rPr lang="en-US" altLang="en-US" sz="2800" dirty="0">
                <a:latin typeface="Courier New" panose="02070309020205020404" pitchFamily="49" charset="0"/>
              </a:rPr>
            </a:br>
            <a:endParaRPr lang="en-US" altLang="en-US" sz="2800" dirty="0"/>
          </a:p>
          <a:p>
            <a:pPr eaLnBrk="1" hangingPunct="1"/>
            <a:r>
              <a:rPr lang="en-US" altLang="en-US" sz="3200" dirty="0"/>
              <a:t>Multiple values from keyboard must be separated by spaces</a:t>
            </a:r>
            <a:br>
              <a:rPr lang="en-US" altLang="en-US" sz="3200" dirty="0"/>
            </a:br>
            <a:endParaRPr lang="en-US" altLang="en-US" sz="3200" dirty="0"/>
          </a:p>
          <a:p>
            <a:pPr eaLnBrk="1" hangingPunct="1"/>
            <a:r>
              <a:rPr lang="en-US" altLang="en-US" sz="3200" dirty="0"/>
              <a:t>Order is important: first value entered goes to first variable, etc.</a:t>
            </a:r>
          </a:p>
          <a:p>
            <a:pPr eaLnBrk="1" hangingPunct="1"/>
            <a:endParaRPr lang="en-US" altLang="en-US" sz="3200" dirty="0" smtClean="0"/>
          </a:p>
        </p:txBody>
      </p:sp>
    </p:spTree>
    <p:extLst>
      <p:ext uri="{BB962C8B-B14F-4D97-AF65-F5344CB8AC3E}">
        <p14:creationId xmlns:p14="http://schemas.microsoft.com/office/powerpoint/2010/main" val="2209679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Document &amp; Organization of Code</a:t>
            </a:r>
            <a:endParaRPr lang="en-US" sz="5400"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C2DBF970-AE5C-419F-B66F-5F134ABC2ACE}" type="slidenum">
              <a:rPr lang="en-US" smtClean="0"/>
              <a:t>31</a:t>
            </a:fld>
            <a:endParaRPr lang="en-US"/>
          </a:p>
        </p:txBody>
      </p:sp>
    </p:spTree>
    <p:extLst>
      <p:ext uri="{BB962C8B-B14F-4D97-AF65-F5344CB8AC3E}">
        <p14:creationId xmlns:p14="http://schemas.microsoft.com/office/powerpoint/2010/main" val="3025341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code is self-documenting.</a:t>
            </a:r>
            <a:endParaRPr lang="en-US" dirty="0"/>
          </a:p>
        </p:txBody>
      </p:sp>
      <p:sp>
        <p:nvSpPr>
          <p:cNvPr id="3" name="Content Placeholder 2"/>
          <p:cNvSpPr>
            <a:spLocks noGrp="1"/>
          </p:cNvSpPr>
          <p:nvPr>
            <p:ph idx="1"/>
          </p:nvPr>
        </p:nvSpPr>
        <p:spPr/>
        <p:txBody>
          <a:bodyPr>
            <a:normAutofit/>
          </a:bodyPr>
          <a:lstStyle/>
          <a:p>
            <a:r>
              <a:rPr lang="en-US" sz="3200" dirty="0" smtClean="0"/>
              <a:t>Oft-repeated</a:t>
            </a:r>
          </a:p>
          <a:p>
            <a:r>
              <a:rPr lang="en-US" sz="3200" dirty="0" smtClean="0"/>
              <a:t>Seldom understood</a:t>
            </a:r>
          </a:p>
          <a:p>
            <a:endParaRPr lang="en-US" sz="3200" dirty="0" smtClean="0"/>
          </a:p>
          <a:p>
            <a:r>
              <a:rPr lang="en-US" sz="3200" dirty="0" smtClean="0"/>
              <a:t>Good code reduces the need for comments</a:t>
            </a:r>
          </a:p>
          <a:p>
            <a:pPr lvl="1"/>
            <a:r>
              <a:rPr lang="en-US" sz="2800" dirty="0"/>
              <a:t>G</a:t>
            </a:r>
            <a:r>
              <a:rPr lang="en-US" sz="2800" dirty="0" smtClean="0"/>
              <a:t>ood code still has comments.</a:t>
            </a:r>
          </a:p>
          <a:p>
            <a:pPr lvl="1"/>
            <a:r>
              <a:rPr lang="en-US" sz="2800" dirty="0" smtClean="0"/>
              <a:t>Really good code has really good comments.</a:t>
            </a:r>
          </a:p>
        </p:txBody>
      </p:sp>
      <p:sp>
        <p:nvSpPr>
          <p:cNvPr id="4" name="Slide Number Placeholder 3"/>
          <p:cNvSpPr>
            <a:spLocks noGrp="1"/>
          </p:cNvSpPr>
          <p:nvPr>
            <p:ph type="sldNum" sz="quarter" idx="12"/>
          </p:nvPr>
        </p:nvSpPr>
        <p:spPr/>
        <p:txBody>
          <a:bodyPr/>
          <a:lstStyle/>
          <a:p>
            <a:fld id="{C2DBF970-AE5C-419F-B66F-5F134ABC2ACE}" type="slidenum">
              <a:rPr lang="en-US" smtClean="0"/>
              <a:t>32</a:t>
            </a:fld>
            <a:endParaRPr lang="en-US" dirty="0"/>
          </a:p>
        </p:txBody>
      </p:sp>
    </p:spTree>
    <p:extLst>
      <p:ext uri="{BB962C8B-B14F-4D97-AF65-F5344CB8AC3E}">
        <p14:creationId xmlns:p14="http://schemas.microsoft.com/office/powerpoint/2010/main" val="3992408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Comments</a:t>
            </a:r>
          </a:p>
        </p:txBody>
      </p:sp>
      <p:sp>
        <p:nvSpPr>
          <p:cNvPr id="71683" name="Content Placeholder 2"/>
          <p:cNvSpPr>
            <a:spLocks noGrp="1"/>
          </p:cNvSpPr>
          <p:nvPr>
            <p:ph idx="1"/>
          </p:nvPr>
        </p:nvSpPr>
        <p:spPr/>
        <p:txBody>
          <a:bodyPr/>
          <a:lstStyle/>
          <a:p>
            <a:r>
              <a:rPr lang="en-US" altLang="en-US" sz="3200" dirty="0" smtClean="0"/>
              <a:t>Used to document parts of the program</a:t>
            </a:r>
          </a:p>
          <a:p>
            <a:r>
              <a:rPr lang="en-US" altLang="en-US" sz="3200" dirty="0" smtClean="0"/>
              <a:t>Intended for persons reading the source code of the program:</a:t>
            </a:r>
          </a:p>
          <a:p>
            <a:pPr lvl="1"/>
            <a:r>
              <a:rPr lang="en-US" altLang="en-US" sz="2800" dirty="0" smtClean="0"/>
              <a:t>Indicate the purpose of the program</a:t>
            </a:r>
          </a:p>
          <a:p>
            <a:pPr lvl="1"/>
            <a:r>
              <a:rPr lang="en-US" altLang="en-US" sz="2800" dirty="0" smtClean="0"/>
              <a:t>Describe the use of variables</a:t>
            </a:r>
          </a:p>
          <a:p>
            <a:pPr lvl="1"/>
            <a:r>
              <a:rPr lang="en-US" altLang="en-US" sz="2800" dirty="0" smtClean="0"/>
              <a:t>Explain complex sections of code</a:t>
            </a:r>
          </a:p>
          <a:p>
            <a:r>
              <a:rPr lang="en-US" altLang="en-US" sz="3200" dirty="0" smtClean="0"/>
              <a:t>Are ignored by the compiler</a:t>
            </a:r>
          </a:p>
          <a:p>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33</a:t>
            </a:fld>
            <a:endParaRPr lang="en-US" dirty="0"/>
          </a:p>
        </p:txBody>
      </p:sp>
    </p:spTree>
    <p:extLst>
      <p:ext uri="{BB962C8B-B14F-4D97-AF65-F5344CB8AC3E}">
        <p14:creationId xmlns:p14="http://schemas.microsoft.com/office/powerpoint/2010/main" val="2292543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are essentially 2 types of 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Documentation</a:t>
            </a:r>
          </a:p>
          <a:p>
            <a:pPr lvl="1"/>
            <a:r>
              <a:rPr lang="en-US" dirty="0"/>
              <a:t>i</a:t>
            </a:r>
            <a:r>
              <a:rPr lang="en-US" dirty="0" smtClean="0"/>
              <a:t>ntended for those who would use your code, but not likely read it</a:t>
            </a:r>
          </a:p>
          <a:p>
            <a:pPr lvl="1"/>
            <a:r>
              <a:rPr lang="en-US" dirty="0" smtClean="0"/>
              <a:t>document how to use the code (input, output, errors/exceptions, etc.) </a:t>
            </a:r>
            <a:endParaRPr lang="en-US" dirty="0"/>
          </a:p>
          <a:p>
            <a:r>
              <a:rPr lang="en-US" dirty="0" smtClean="0"/>
              <a:t>Clarification</a:t>
            </a:r>
          </a:p>
          <a:p>
            <a:pPr lvl="1"/>
            <a:r>
              <a:rPr lang="en-US" sz="2800" dirty="0" smtClean="0"/>
              <a:t>Intended for those who would maintain and extend the code</a:t>
            </a:r>
          </a:p>
          <a:p>
            <a:pPr lvl="1"/>
            <a:r>
              <a:rPr lang="en-US" sz="2800" dirty="0" smtClean="0"/>
              <a:t>Often a code smell for overly complex code</a:t>
            </a:r>
          </a:p>
          <a:p>
            <a:pPr lvl="2"/>
            <a:r>
              <a:rPr lang="en-US" sz="2400" dirty="0" smtClean="0"/>
              <a:t>Try to simplify the code and make it more self-documenting</a:t>
            </a:r>
          </a:p>
          <a:p>
            <a:pPr lvl="2"/>
            <a:r>
              <a:rPr lang="en-US" sz="2400" dirty="0" smtClean="0"/>
              <a:t>Exceptions</a:t>
            </a:r>
          </a:p>
          <a:p>
            <a:pPr lvl="3"/>
            <a:r>
              <a:rPr lang="en-US" sz="2400" dirty="0" smtClean="0"/>
              <a:t>The solution is non-intuitive and needs context</a:t>
            </a:r>
          </a:p>
          <a:p>
            <a:pPr lvl="3"/>
            <a:r>
              <a:rPr lang="en-US" sz="2400" dirty="0" smtClean="0"/>
              <a:t>The solution looks like it can be improved but experience shows that it cannot</a:t>
            </a:r>
            <a:endParaRPr lang="en-US" sz="2400" dirty="0"/>
          </a:p>
        </p:txBody>
      </p:sp>
      <p:sp>
        <p:nvSpPr>
          <p:cNvPr id="4" name="Slide Number Placeholder 3"/>
          <p:cNvSpPr>
            <a:spLocks noGrp="1"/>
          </p:cNvSpPr>
          <p:nvPr>
            <p:ph type="sldNum" sz="quarter" idx="12"/>
          </p:nvPr>
        </p:nvSpPr>
        <p:spPr/>
        <p:txBody>
          <a:bodyPr/>
          <a:lstStyle/>
          <a:p>
            <a:fld id="{C2DBF970-AE5C-419F-B66F-5F134ABC2ACE}" type="slidenum">
              <a:rPr lang="en-US" smtClean="0"/>
              <a:t>34</a:t>
            </a:fld>
            <a:endParaRPr lang="en-US" dirty="0"/>
          </a:p>
        </p:txBody>
      </p:sp>
    </p:spTree>
    <p:extLst>
      <p:ext uri="{BB962C8B-B14F-4D97-AF65-F5344CB8AC3E}">
        <p14:creationId xmlns:p14="http://schemas.microsoft.com/office/powerpoint/2010/main" val="28708645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tells you how, comments tell you why</a:t>
            </a:r>
            <a:endParaRPr lang="en-US" dirty="0"/>
          </a:p>
        </p:txBody>
      </p:sp>
      <p:sp>
        <p:nvSpPr>
          <p:cNvPr id="3" name="Content Placeholder 2"/>
          <p:cNvSpPr>
            <a:spLocks noGrp="1"/>
          </p:cNvSpPr>
          <p:nvPr>
            <p:ph idx="1"/>
          </p:nvPr>
        </p:nvSpPr>
        <p:spPr>
          <a:xfrm>
            <a:off x="838200" y="1825625"/>
            <a:ext cx="11269894" cy="4351338"/>
          </a:xfrm>
        </p:spPr>
        <p:txBody>
          <a:bodyPr/>
          <a:lstStyle/>
          <a:p>
            <a:r>
              <a:rPr lang="en-US" dirty="0" smtClean="0"/>
              <a:t>Simplify the code until it is as easy to understand as possible</a:t>
            </a:r>
          </a:p>
          <a:p>
            <a:r>
              <a:rPr lang="en-US" dirty="0" smtClean="0"/>
              <a:t>Explain the remaining complexity with comments</a:t>
            </a:r>
          </a:p>
          <a:p>
            <a:pPr lvl="1"/>
            <a:r>
              <a:rPr lang="en-US" dirty="0" smtClean="0"/>
              <a:t>Including the rationale for non-obvious </a:t>
            </a:r>
            <a:r>
              <a:rPr lang="en-US" smtClean="0"/>
              <a:t>design/implementation decisions</a:t>
            </a:r>
            <a:endParaRPr lang="en-US" dirty="0" smtClean="0"/>
          </a:p>
          <a:p>
            <a:pPr marL="0" indent="0">
              <a:buNone/>
            </a:pPr>
            <a:endParaRPr lang="en-US" dirty="0" smtClean="0"/>
          </a:p>
          <a:p>
            <a:pPr marL="0" indent="0">
              <a:buNone/>
            </a:pPr>
            <a:r>
              <a:rPr lang="en-US" dirty="0" smtClean="0">
                <a:latin typeface="Source Code Pro" panose="020B0509030403020204" pitchFamily="49" charset="0"/>
                <a:ea typeface="Source Code Pro" panose="020B0509030403020204" pitchFamily="49" charset="0"/>
              </a:rPr>
              <a:t># reverse the string</a:t>
            </a:r>
          </a:p>
          <a:p>
            <a:pPr marL="0" indent="0">
              <a:buNone/>
            </a:pPr>
            <a:r>
              <a:rPr lang="en-US" strike="sngStrike" dirty="0" smtClean="0">
                <a:latin typeface="Source Code Pro" panose="020B0509030403020204" pitchFamily="49" charset="0"/>
                <a:ea typeface="Source Code Pro" panose="020B0509030403020204" pitchFamily="49" charset="0"/>
              </a:rPr>
              <a:t>string = ‘’.join([c for c in reversed(string)])</a:t>
            </a:r>
          </a:p>
          <a:p>
            <a:pPr marL="0" indent="0">
              <a:buNone/>
            </a:pPr>
            <a:r>
              <a:rPr lang="en-US" dirty="0" smtClean="0">
                <a:latin typeface="Source Code Pro" panose="020B0509030403020204" pitchFamily="49" charset="0"/>
                <a:ea typeface="Source Code Pro" panose="020B0509030403020204" pitchFamily="49" charset="0"/>
              </a:rPr>
              <a:t>string = string[::-1]</a:t>
            </a:r>
            <a:endParaRPr lang="en-US" dirty="0">
              <a:latin typeface="Source Code Pro" panose="020B0509030403020204" pitchFamily="49" charset="0"/>
              <a:ea typeface="Source Code Pro" panose="020B0509030403020204" pitchFamily="49" charset="0"/>
            </a:endParaRPr>
          </a:p>
        </p:txBody>
      </p:sp>
      <p:sp>
        <p:nvSpPr>
          <p:cNvPr id="4" name="Slide Number Placeholder 3"/>
          <p:cNvSpPr>
            <a:spLocks noGrp="1"/>
          </p:cNvSpPr>
          <p:nvPr>
            <p:ph type="sldNum" sz="quarter" idx="12"/>
          </p:nvPr>
        </p:nvSpPr>
        <p:spPr/>
        <p:txBody>
          <a:bodyPr/>
          <a:lstStyle/>
          <a:p>
            <a:fld id="{C2DBF970-AE5C-419F-B66F-5F134ABC2ACE}" type="slidenum">
              <a:rPr lang="en-US" smtClean="0"/>
              <a:t>35</a:t>
            </a:fld>
            <a:endParaRPr lang="en-US" dirty="0"/>
          </a:p>
        </p:txBody>
      </p:sp>
    </p:spTree>
    <p:extLst>
      <p:ext uri="{BB962C8B-B14F-4D97-AF65-F5344CB8AC3E}">
        <p14:creationId xmlns:p14="http://schemas.microsoft.com/office/powerpoint/2010/main" val="642446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8928" cy="5984304"/>
          </a:xfrm>
        </p:spPr>
        <p:txBody>
          <a:bodyPr>
            <a:normAutofit/>
          </a:bodyPr>
          <a:lstStyle/>
          <a:p>
            <a:r>
              <a:rPr lang="en-US" dirty="0" smtClean="0"/>
              <a:t>The only reason to add comments is to explain something which is not obvious from the code.</a:t>
            </a:r>
            <a:br>
              <a:rPr lang="en-US" dirty="0" smtClean="0"/>
            </a:br>
            <a:r>
              <a:rPr lang="en-US" dirty="0" smtClean="0"/>
              <a:t/>
            </a:r>
            <a:br>
              <a:rPr lang="en-US" dirty="0" smtClean="0"/>
            </a:br>
            <a:r>
              <a:rPr lang="en-US" altLang="en-US" sz="4800" dirty="0" smtClean="0"/>
              <a:t>Comments </a:t>
            </a:r>
            <a:r>
              <a:rPr lang="en-US" altLang="en-US" sz="4800" dirty="0"/>
              <a:t>should </a:t>
            </a:r>
            <a:r>
              <a:rPr lang="en-US" altLang="en-US" sz="4800" b="1" dirty="0"/>
              <a:t>complement</a:t>
            </a:r>
            <a:r>
              <a:rPr lang="en-US" altLang="en-US" sz="4800" dirty="0"/>
              <a:t> good coding style, not replace it</a:t>
            </a:r>
            <a:br>
              <a:rPr lang="en-US" altLang="en-US" sz="4800" dirty="0"/>
            </a:br>
            <a:r>
              <a:rPr lang="en-US" altLang="en-US" dirty="0"/>
              <a:t>The better written your code, the fewer comments you will need</a:t>
            </a:r>
            <a:br>
              <a:rPr lang="en-US" altLang="en-US" dirty="0"/>
            </a:br>
            <a:endParaRPr lang="en-US" dirty="0"/>
          </a:p>
        </p:txBody>
      </p:sp>
      <p:sp>
        <p:nvSpPr>
          <p:cNvPr id="3" name="Slide Number Placeholder 2"/>
          <p:cNvSpPr>
            <a:spLocks noGrp="1"/>
          </p:cNvSpPr>
          <p:nvPr>
            <p:ph type="sldNum" sz="quarter" idx="12"/>
          </p:nvPr>
        </p:nvSpPr>
        <p:spPr/>
        <p:txBody>
          <a:bodyPr/>
          <a:lstStyle/>
          <a:p>
            <a:fld id="{C2DBF970-AE5C-419F-B66F-5F134ABC2ACE}" type="slidenum">
              <a:rPr lang="en-US" smtClean="0"/>
              <a:t>36</a:t>
            </a:fld>
            <a:endParaRPr lang="en-US" dirty="0"/>
          </a:p>
        </p:txBody>
      </p:sp>
    </p:spTree>
    <p:extLst>
      <p:ext uri="{BB962C8B-B14F-4D97-AF65-F5344CB8AC3E}">
        <p14:creationId xmlns:p14="http://schemas.microsoft.com/office/powerpoint/2010/main" val="2046416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en-US" altLang="en-US" dirty="0"/>
          </a:p>
        </p:txBody>
      </p:sp>
      <p:sp>
        <p:nvSpPr>
          <p:cNvPr id="4099" name="Rectangle 3"/>
          <p:cNvSpPr>
            <a:spLocks noGrp="1" noChangeArrowheads="1"/>
          </p:cNvSpPr>
          <p:nvPr>
            <p:ph idx="1"/>
          </p:nvPr>
        </p:nvSpPr>
        <p:spPr>
          <a:xfrm>
            <a:off x="838200" y="2133600"/>
            <a:ext cx="10515600" cy="3777622"/>
          </a:xfrm>
        </p:spPr>
        <p:txBody>
          <a:bodyPr>
            <a:normAutofit/>
          </a:bodyPr>
          <a:lstStyle/>
          <a:p>
            <a:r>
              <a:rPr lang="en-US" sz="3600" dirty="0" smtClean="0"/>
              <a:t>The </a:t>
            </a:r>
            <a:r>
              <a:rPr lang="en-US" sz="3600" dirty="0"/>
              <a:t>only reason to add comments is to explain something which is not obvious from the code.</a:t>
            </a:r>
            <a:endParaRPr lang="en-US" altLang="en-US" sz="3600" dirty="0"/>
          </a:p>
          <a:p>
            <a:pPr eaLnBrk="1" hangingPunct="1"/>
            <a:r>
              <a:rPr lang="en-US" altLang="en-US" sz="3600" dirty="0"/>
              <a:t>Comments should </a:t>
            </a:r>
            <a:r>
              <a:rPr lang="en-US" altLang="en-US" sz="3600" b="1" dirty="0"/>
              <a:t>complement</a:t>
            </a:r>
            <a:r>
              <a:rPr lang="en-US" altLang="en-US" sz="3600" dirty="0"/>
              <a:t> good coding style, not replace it</a:t>
            </a:r>
          </a:p>
          <a:p>
            <a:pPr lvl="1" eaLnBrk="1" hangingPunct="1"/>
            <a:r>
              <a:rPr lang="en-US" altLang="en-US" sz="3200" dirty="0"/>
              <a:t>The better written your code, the fewer comments you will </a:t>
            </a:r>
            <a:r>
              <a:rPr lang="en-US" altLang="en-US" sz="3200" dirty="0" smtClean="0"/>
              <a:t>need</a:t>
            </a:r>
            <a:endParaRPr lang="en-US" altLang="en-US" sz="3200" dirty="0"/>
          </a:p>
        </p:txBody>
      </p:sp>
      <p:sp>
        <p:nvSpPr>
          <p:cNvPr id="2" name="Slide Number Placeholder 1"/>
          <p:cNvSpPr>
            <a:spLocks noGrp="1"/>
          </p:cNvSpPr>
          <p:nvPr>
            <p:ph type="sldNum" sz="quarter" idx="12"/>
          </p:nvPr>
        </p:nvSpPr>
        <p:spPr/>
        <p:txBody>
          <a:bodyPr/>
          <a:lstStyle/>
          <a:p>
            <a:fld id="{C2DBF970-AE5C-419F-B66F-5F134ABC2ACE}" type="slidenum">
              <a:rPr lang="en-US" smtClean="0"/>
              <a:t>37</a:t>
            </a:fld>
            <a:endParaRPr lang="en-US" dirty="0"/>
          </a:p>
        </p:txBody>
      </p:sp>
    </p:spTree>
    <p:extLst>
      <p:ext uri="{BB962C8B-B14F-4D97-AF65-F5344CB8AC3E}">
        <p14:creationId xmlns:p14="http://schemas.microsoft.com/office/powerpoint/2010/main" val="3219266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en-US" altLang="en-US" dirty="0"/>
          </a:p>
        </p:txBody>
      </p:sp>
      <p:sp>
        <p:nvSpPr>
          <p:cNvPr id="26627" name="Rectangle 3"/>
          <p:cNvSpPr>
            <a:spLocks noGrp="1" noChangeArrowheads="1"/>
          </p:cNvSpPr>
          <p:nvPr>
            <p:ph idx="1"/>
          </p:nvPr>
        </p:nvSpPr>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smtClean="0"/>
              <a:t>Don't say something obvious, like</a:t>
            </a:r>
          </a:p>
          <a:p>
            <a:pPr lvl="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dirty="0">
                <a:latin typeface="Courier New" panose="02070309020205020404" pitchFamily="49" charset="0"/>
              </a:rPr>
              <a:t>c</a:t>
            </a:r>
            <a:r>
              <a:rPr lang="en-US" altLang="en-US" b="1" dirty="0" smtClean="0">
                <a:latin typeface="Courier New" panose="02070309020205020404" pitchFamily="49" charset="0"/>
              </a:rPr>
              <a:t>ount = 0; 		// store zero in count </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smtClean="0"/>
              <a:t>Instead, put the instruction into the context of the program</a:t>
            </a:r>
          </a:p>
          <a:p>
            <a:pPr lvl="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dirty="0">
                <a:latin typeface="Courier New" panose="02070309020205020404" pitchFamily="49" charset="0"/>
              </a:rPr>
              <a:t>count = 0; </a:t>
            </a:r>
            <a:r>
              <a:rPr lang="en-US" altLang="en-US" b="1" dirty="0" smtClean="0">
                <a:latin typeface="Courier New" panose="02070309020205020404" pitchFamily="49" charset="0"/>
              </a:rPr>
              <a:t>		// count counts terms, initially 0</a:t>
            </a:r>
          </a:p>
          <a:p>
            <a:pPr lvl="1" eaLnBrk="1" hangingPunct="1">
              <a:buFontTx/>
              <a:buNone/>
            </a:pPr>
            <a:endParaRPr lang="en-US" altLang="en-US" dirty="0">
              <a:latin typeface="Courier New" panose="02070309020205020404" pitchFamily="49" charset="0"/>
            </a:endParaRPr>
          </a:p>
          <a:p>
            <a:pPr eaLnBrk="1" hangingPunct="1"/>
            <a:endParaRPr lang="en-US" altLang="en-US" dirty="0"/>
          </a:p>
        </p:txBody>
      </p:sp>
      <p:sp>
        <p:nvSpPr>
          <p:cNvPr id="2" name="Slide Number Placeholder 1"/>
          <p:cNvSpPr>
            <a:spLocks noGrp="1"/>
          </p:cNvSpPr>
          <p:nvPr>
            <p:ph type="sldNum" sz="quarter" idx="12"/>
          </p:nvPr>
        </p:nvSpPr>
        <p:spPr/>
        <p:txBody>
          <a:bodyPr/>
          <a:lstStyle/>
          <a:p>
            <a:fld id="{C2DBF970-AE5C-419F-B66F-5F134ABC2ACE}" type="slidenum">
              <a:rPr lang="en-US" smtClean="0"/>
              <a:t>38</a:t>
            </a:fld>
            <a:endParaRPr lang="en-US" dirty="0"/>
          </a:p>
        </p:txBody>
      </p:sp>
    </p:spTree>
    <p:extLst>
      <p:ext uri="{BB962C8B-B14F-4D97-AF65-F5344CB8AC3E}">
        <p14:creationId xmlns:p14="http://schemas.microsoft.com/office/powerpoint/2010/main" val="41505063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Error </a:t>
            </a:r>
            <a:r>
              <a:rPr lang="en-US" altLang="en-US" dirty="0" smtClean="0"/>
              <a:t>Handling</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2DBF970-AE5C-419F-B66F-5F134ABC2ACE}" type="slidenum">
              <a:rPr lang="en-US" smtClean="0"/>
              <a:t>39</a:t>
            </a:fld>
            <a:endParaRPr lang="en-US"/>
          </a:p>
        </p:txBody>
      </p:sp>
    </p:spTree>
    <p:extLst>
      <p:ext uri="{BB962C8B-B14F-4D97-AF65-F5344CB8AC3E}">
        <p14:creationId xmlns:p14="http://schemas.microsoft.com/office/powerpoint/2010/main" val="113153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Central Processing Unit (CPU)</a:t>
            </a:r>
          </a:p>
        </p:txBody>
      </p:sp>
      <p:sp>
        <p:nvSpPr>
          <p:cNvPr id="9219" name="Content Placeholder 2"/>
          <p:cNvSpPr>
            <a:spLocks noGrp="1"/>
          </p:cNvSpPr>
          <p:nvPr>
            <p:ph idx="1"/>
          </p:nvPr>
        </p:nvSpPr>
        <p:spPr/>
        <p:txBody>
          <a:bodyPr/>
          <a:lstStyle/>
          <a:p>
            <a:pPr eaLnBrk="1" hangingPunct="1">
              <a:lnSpc>
                <a:spcPct val="90000"/>
              </a:lnSpc>
              <a:buFont typeface="Times" panose="02020603050405020304" pitchFamily="18" charset="0"/>
              <a:buNone/>
            </a:pPr>
            <a:r>
              <a:rPr lang="en-US" altLang="en-US" sz="4000" dirty="0" smtClean="0"/>
              <a:t>Comprised of:</a:t>
            </a:r>
          </a:p>
          <a:p>
            <a:pPr lvl="1" eaLnBrk="1" hangingPunct="1">
              <a:lnSpc>
                <a:spcPct val="90000"/>
              </a:lnSpc>
              <a:buFontTx/>
              <a:buNone/>
            </a:pPr>
            <a:r>
              <a:rPr lang="en-US" altLang="en-US" sz="3600" dirty="0" smtClean="0"/>
              <a:t>Control Unit</a:t>
            </a:r>
          </a:p>
          <a:p>
            <a:pPr lvl="2" eaLnBrk="1" hangingPunct="1">
              <a:lnSpc>
                <a:spcPct val="90000"/>
              </a:lnSpc>
              <a:buFontTx/>
              <a:buNone/>
            </a:pPr>
            <a:r>
              <a:rPr lang="en-US" altLang="en-US" sz="3200" dirty="0" smtClean="0"/>
              <a:t>Retrieves and decodes program instructions</a:t>
            </a:r>
          </a:p>
          <a:p>
            <a:pPr lvl="2" eaLnBrk="1" hangingPunct="1">
              <a:lnSpc>
                <a:spcPct val="90000"/>
              </a:lnSpc>
              <a:buFontTx/>
              <a:buNone/>
            </a:pPr>
            <a:r>
              <a:rPr lang="en-US" altLang="en-US" sz="3200" dirty="0" smtClean="0"/>
              <a:t>Coordinates activities of all other parts of computer</a:t>
            </a:r>
          </a:p>
          <a:p>
            <a:pPr lvl="1" eaLnBrk="1" hangingPunct="1">
              <a:lnSpc>
                <a:spcPct val="90000"/>
              </a:lnSpc>
              <a:buFontTx/>
              <a:buNone/>
            </a:pPr>
            <a:r>
              <a:rPr lang="en-US" altLang="en-US" sz="3600" dirty="0" smtClean="0"/>
              <a:t>Arithmetic &amp; Logic Unit</a:t>
            </a:r>
          </a:p>
          <a:p>
            <a:pPr lvl="2" eaLnBrk="1" hangingPunct="1">
              <a:lnSpc>
                <a:spcPct val="90000"/>
              </a:lnSpc>
              <a:buFontTx/>
              <a:buNone/>
            </a:pPr>
            <a:r>
              <a:rPr lang="en-US" altLang="en-US" sz="3200" dirty="0" smtClean="0"/>
              <a:t>Hardware optimized for high-speed numeric calculation</a:t>
            </a:r>
          </a:p>
          <a:p>
            <a:pPr lvl="2" eaLnBrk="1" hangingPunct="1">
              <a:lnSpc>
                <a:spcPct val="90000"/>
              </a:lnSpc>
              <a:buFontTx/>
              <a:buNone/>
            </a:pPr>
            <a:r>
              <a:rPr lang="en-US" altLang="en-US" sz="3200" dirty="0" smtClean="0"/>
              <a:t>Hardware designed for true/false, yes/no decisions</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4</a:t>
            </a:fld>
            <a:endParaRPr lang="en-US" dirty="0"/>
          </a:p>
        </p:txBody>
      </p:sp>
    </p:spTree>
    <p:extLst>
      <p:ext uri="{BB962C8B-B14F-4D97-AF65-F5344CB8AC3E}">
        <p14:creationId xmlns:p14="http://schemas.microsoft.com/office/powerpoint/2010/main" val="3043557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Content Placeholder 2"/>
          <p:cNvSpPr>
            <a:spLocks noGrp="1"/>
          </p:cNvSpPr>
          <p:nvPr>
            <p:ph idx="1"/>
          </p:nvPr>
        </p:nvSpPr>
        <p:spPr/>
        <p:txBody>
          <a:bodyPr>
            <a:normAutofit/>
          </a:bodyPr>
          <a:lstStyle/>
          <a:p>
            <a:r>
              <a:rPr lang="en-US" sz="4400" dirty="0" smtClean="0"/>
              <a:t>Syntax</a:t>
            </a:r>
          </a:p>
          <a:p>
            <a:r>
              <a:rPr lang="en-US" sz="4400" dirty="0" smtClean="0"/>
              <a:t>Linker</a:t>
            </a:r>
          </a:p>
          <a:p>
            <a:r>
              <a:rPr lang="en-US" sz="4400" dirty="0" smtClean="0"/>
              <a:t>Run-time</a:t>
            </a:r>
          </a:p>
          <a:p>
            <a:r>
              <a:rPr lang="en-US" sz="4400" dirty="0" smtClean="0"/>
              <a:t>Logical</a:t>
            </a:r>
          </a:p>
          <a:p>
            <a:endParaRPr lang="en-US" sz="4400" dirty="0"/>
          </a:p>
        </p:txBody>
      </p:sp>
      <p:sp>
        <p:nvSpPr>
          <p:cNvPr id="4" name="Slide Number Placeholder 3"/>
          <p:cNvSpPr>
            <a:spLocks noGrp="1"/>
          </p:cNvSpPr>
          <p:nvPr>
            <p:ph type="sldNum" sz="quarter" idx="12"/>
          </p:nvPr>
        </p:nvSpPr>
        <p:spPr/>
        <p:txBody>
          <a:bodyPr/>
          <a:lstStyle/>
          <a:p>
            <a:fld id="{C2DBF970-AE5C-419F-B66F-5F134ABC2ACE}" type="slidenum">
              <a:rPr lang="en-US" smtClean="0"/>
              <a:t>40</a:t>
            </a:fld>
            <a:endParaRPr lang="en-US" dirty="0"/>
          </a:p>
        </p:txBody>
      </p:sp>
    </p:spTree>
    <p:extLst>
      <p:ext uri="{BB962C8B-B14F-4D97-AF65-F5344CB8AC3E}">
        <p14:creationId xmlns:p14="http://schemas.microsoft.com/office/powerpoint/2010/main" val="2612027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Errors</a:t>
            </a:r>
            <a:endParaRPr lang="en-US" dirty="0"/>
          </a:p>
        </p:txBody>
      </p:sp>
      <p:sp>
        <p:nvSpPr>
          <p:cNvPr id="3" name="Content Placeholder 2"/>
          <p:cNvSpPr>
            <a:spLocks noGrp="1"/>
          </p:cNvSpPr>
          <p:nvPr>
            <p:ph idx="1"/>
          </p:nvPr>
        </p:nvSpPr>
        <p:spPr/>
        <p:txBody>
          <a:bodyPr/>
          <a:lstStyle/>
          <a:p>
            <a:r>
              <a:rPr lang="en-US" sz="3200" dirty="0" smtClean="0"/>
              <a:t>Violation of C++ syntax rules</a:t>
            </a:r>
          </a:p>
          <a:p>
            <a:r>
              <a:rPr lang="en-US" sz="3200" dirty="0" smtClean="0"/>
              <a:t>Compile-time errors</a:t>
            </a:r>
          </a:p>
          <a:p>
            <a:r>
              <a:rPr lang="en-US" sz="3200" dirty="0" smtClean="0"/>
              <a:t>Most common:</a:t>
            </a:r>
          </a:p>
          <a:p>
            <a:pPr lvl="1"/>
            <a:r>
              <a:rPr lang="en-US" sz="2800" dirty="0" smtClean="0"/>
              <a:t>Missing a symbol, e.g. one of: , . ( ) { } [ ] ; + - * /</a:t>
            </a:r>
          </a:p>
          <a:p>
            <a:pPr lvl="2"/>
            <a:r>
              <a:rPr lang="en-US" sz="2400" dirty="0" smtClean="0"/>
              <a:t>Most common: ; and }</a:t>
            </a:r>
          </a:p>
          <a:p>
            <a:pPr lvl="1"/>
            <a:r>
              <a:rPr lang="en-US" sz="2800" dirty="0" smtClean="0"/>
              <a:t>Use before declaration</a:t>
            </a:r>
          </a:p>
          <a:p>
            <a:pPr lvl="1"/>
            <a:r>
              <a:rPr lang="en-US" sz="2800" dirty="0" smtClean="0"/>
              <a:t>Putting a symbol where it doesn’t belong</a:t>
            </a:r>
          </a:p>
          <a:p>
            <a:pPr lvl="1"/>
            <a:r>
              <a:rPr lang="en-US" sz="2800" dirty="0" smtClean="0"/>
              <a:t>5 = x;</a:t>
            </a:r>
          </a:p>
          <a:p>
            <a:pPr lvl="1"/>
            <a:endParaRPr lang="en-US" dirty="0"/>
          </a:p>
        </p:txBody>
      </p:sp>
      <p:sp>
        <p:nvSpPr>
          <p:cNvPr id="4" name="Slide Number Placeholder 3"/>
          <p:cNvSpPr>
            <a:spLocks noGrp="1"/>
          </p:cNvSpPr>
          <p:nvPr>
            <p:ph type="sldNum" sz="quarter" idx="12"/>
          </p:nvPr>
        </p:nvSpPr>
        <p:spPr/>
        <p:txBody>
          <a:bodyPr/>
          <a:lstStyle/>
          <a:p>
            <a:fld id="{C2DBF970-AE5C-419F-B66F-5F134ABC2ACE}" type="slidenum">
              <a:rPr lang="en-US" smtClean="0"/>
              <a:t>41</a:t>
            </a:fld>
            <a:endParaRPr lang="en-US" dirty="0"/>
          </a:p>
        </p:txBody>
      </p:sp>
    </p:spTree>
    <p:extLst>
      <p:ext uri="{BB962C8B-B14F-4D97-AF65-F5344CB8AC3E}">
        <p14:creationId xmlns:p14="http://schemas.microsoft.com/office/powerpoint/2010/main" val="242068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 Errors</a:t>
            </a:r>
            <a:endParaRPr lang="en-US" dirty="0"/>
          </a:p>
        </p:txBody>
      </p:sp>
      <p:sp>
        <p:nvSpPr>
          <p:cNvPr id="3" name="Content Placeholder 2"/>
          <p:cNvSpPr>
            <a:spLocks noGrp="1"/>
          </p:cNvSpPr>
          <p:nvPr>
            <p:ph idx="1"/>
          </p:nvPr>
        </p:nvSpPr>
        <p:spPr/>
        <p:txBody>
          <a:bodyPr>
            <a:normAutofit/>
          </a:bodyPr>
          <a:lstStyle/>
          <a:p>
            <a:r>
              <a:rPr lang="en-US" sz="3600" dirty="0" smtClean="0"/>
              <a:t>Occur after compilation (during linking)</a:t>
            </a:r>
          </a:p>
          <a:p>
            <a:r>
              <a:rPr lang="en-US" sz="3600" dirty="0" smtClean="0"/>
              <a:t>Executable file cannot be produced</a:t>
            </a:r>
          </a:p>
          <a:p>
            <a:r>
              <a:rPr lang="en-US" sz="3600" dirty="0" smtClean="0"/>
              <a:t>Most common:</a:t>
            </a:r>
            <a:endParaRPr lang="en-US" sz="3600" dirty="0"/>
          </a:p>
          <a:p>
            <a:pPr lvl="1"/>
            <a:r>
              <a:rPr lang="en-US" sz="3200" dirty="0" smtClean="0"/>
              <a:t>Missing header file</a:t>
            </a:r>
          </a:p>
          <a:p>
            <a:pPr lvl="1"/>
            <a:r>
              <a:rPr lang="en-US" sz="3200" dirty="0" smtClean="0"/>
              <a:t>Incorrect header file</a:t>
            </a:r>
          </a:p>
          <a:p>
            <a:pPr lvl="1"/>
            <a:r>
              <a:rPr lang="en-US" sz="3200" dirty="0" smtClean="0"/>
              <a:t>Incorrectly named function, e.g. </a:t>
            </a:r>
            <a:r>
              <a:rPr lang="en-US" sz="3200" dirty="0" smtClean="0">
                <a:latin typeface="Source Code Pro" panose="020B0509030403020204" pitchFamily="49" charset="0"/>
                <a:ea typeface="Source Code Pro" panose="020B0509030403020204" pitchFamily="49" charset="0"/>
              </a:rPr>
              <a:t>Main</a:t>
            </a:r>
            <a:r>
              <a:rPr lang="en-US" sz="3200" dirty="0" smtClean="0"/>
              <a:t> instead of </a:t>
            </a:r>
            <a:r>
              <a:rPr lang="en-US" sz="3200" dirty="0" smtClean="0">
                <a:latin typeface="Source Code Pro" panose="020B0509030403020204" pitchFamily="49" charset="0"/>
                <a:ea typeface="Source Code Pro" panose="020B0509030403020204" pitchFamily="49" charset="0"/>
              </a:rPr>
              <a:t>main</a:t>
            </a:r>
          </a:p>
        </p:txBody>
      </p:sp>
      <p:sp>
        <p:nvSpPr>
          <p:cNvPr id="4" name="Slide Number Placeholder 3"/>
          <p:cNvSpPr>
            <a:spLocks noGrp="1"/>
          </p:cNvSpPr>
          <p:nvPr>
            <p:ph type="sldNum" sz="quarter" idx="12"/>
          </p:nvPr>
        </p:nvSpPr>
        <p:spPr/>
        <p:txBody>
          <a:bodyPr/>
          <a:lstStyle/>
          <a:p>
            <a:fld id="{C2DBF970-AE5C-419F-B66F-5F134ABC2ACE}" type="slidenum">
              <a:rPr lang="en-US" smtClean="0"/>
              <a:t>42</a:t>
            </a:fld>
            <a:endParaRPr lang="en-US" dirty="0"/>
          </a:p>
        </p:txBody>
      </p:sp>
    </p:spTree>
    <p:extLst>
      <p:ext uri="{BB962C8B-B14F-4D97-AF65-F5344CB8AC3E}">
        <p14:creationId xmlns:p14="http://schemas.microsoft.com/office/powerpoint/2010/main" val="3785307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Errors</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smtClean="0"/>
              <a:t>Occur during program execution</a:t>
            </a:r>
          </a:p>
          <a:p>
            <a:r>
              <a:rPr lang="en-US" sz="3600" dirty="0" smtClean="0"/>
              <a:t>Not caught by compiler (usually no line number information)</a:t>
            </a:r>
          </a:p>
          <a:p>
            <a:r>
              <a:rPr lang="en-US" sz="3600" dirty="0" smtClean="0"/>
              <a:t>Most common:</a:t>
            </a:r>
          </a:p>
          <a:p>
            <a:pPr lvl="1"/>
            <a:r>
              <a:rPr lang="en-US" sz="3200" dirty="0" smtClean="0"/>
              <a:t>Divide by 0</a:t>
            </a:r>
          </a:p>
          <a:p>
            <a:pPr lvl="1"/>
            <a:r>
              <a:rPr lang="en-US" sz="3200" dirty="0" smtClean="0"/>
              <a:t>Attempt to access inaccessible memory</a:t>
            </a:r>
          </a:p>
          <a:p>
            <a:pPr lvl="2"/>
            <a:r>
              <a:rPr lang="en-US" sz="2800" dirty="0" smtClean="0"/>
              <a:t>Null pointer dereference</a:t>
            </a:r>
          </a:p>
          <a:p>
            <a:pPr lvl="2"/>
            <a:r>
              <a:rPr lang="en-US" sz="2800" dirty="0" smtClean="0"/>
              <a:t>Segmentation Fault</a:t>
            </a:r>
          </a:p>
          <a:p>
            <a:pPr lvl="1"/>
            <a:r>
              <a:rPr lang="en-US" sz="3200" dirty="0" smtClean="0"/>
              <a:t>Out of memory</a:t>
            </a:r>
          </a:p>
          <a:p>
            <a:pPr lvl="1"/>
            <a:endParaRPr lang="en-US" dirty="0"/>
          </a:p>
        </p:txBody>
      </p:sp>
      <p:sp>
        <p:nvSpPr>
          <p:cNvPr id="4" name="Slide Number Placeholder 3"/>
          <p:cNvSpPr>
            <a:spLocks noGrp="1"/>
          </p:cNvSpPr>
          <p:nvPr>
            <p:ph type="sldNum" sz="quarter" idx="12"/>
          </p:nvPr>
        </p:nvSpPr>
        <p:spPr/>
        <p:txBody>
          <a:bodyPr/>
          <a:lstStyle/>
          <a:p>
            <a:fld id="{C2DBF970-AE5C-419F-B66F-5F134ABC2ACE}" type="slidenum">
              <a:rPr lang="en-US" smtClean="0"/>
              <a:t>43</a:t>
            </a:fld>
            <a:endParaRPr lang="en-US" dirty="0"/>
          </a:p>
        </p:txBody>
      </p:sp>
    </p:spTree>
    <p:extLst>
      <p:ext uri="{BB962C8B-B14F-4D97-AF65-F5344CB8AC3E}">
        <p14:creationId xmlns:p14="http://schemas.microsoft.com/office/powerpoint/2010/main" val="4188899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Errors</a:t>
            </a:r>
            <a:endParaRPr lang="en-US" dirty="0"/>
          </a:p>
        </p:txBody>
      </p:sp>
      <p:sp>
        <p:nvSpPr>
          <p:cNvPr id="3" name="Content Placeholder 2"/>
          <p:cNvSpPr>
            <a:spLocks noGrp="1"/>
          </p:cNvSpPr>
          <p:nvPr>
            <p:ph idx="1"/>
          </p:nvPr>
        </p:nvSpPr>
        <p:spPr/>
        <p:txBody>
          <a:bodyPr>
            <a:normAutofit/>
          </a:bodyPr>
          <a:lstStyle/>
          <a:p>
            <a:r>
              <a:rPr lang="en-US" dirty="0" smtClean="0"/>
              <a:t>Occur during execution</a:t>
            </a:r>
          </a:p>
          <a:p>
            <a:r>
              <a:rPr lang="en-US" dirty="0" smtClean="0"/>
              <a:t>Program runs, but gives incorrect result</a:t>
            </a:r>
          </a:p>
          <a:p>
            <a:r>
              <a:rPr lang="en-US" dirty="0" smtClean="0"/>
              <a:t>Most common:</a:t>
            </a:r>
          </a:p>
          <a:p>
            <a:pPr lvl="1"/>
            <a:r>
              <a:rPr lang="en-US" sz="2800" dirty="0" smtClean="0"/>
              <a:t>Off by one</a:t>
            </a:r>
          </a:p>
          <a:p>
            <a:pPr lvl="1"/>
            <a:r>
              <a:rPr lang="en-US" sz="2800" dirty="0" smtClean="0"/>
              <a:t>Using = instead of == in a conditional</a:t>
            </a:r>
          </a:p>
          <a:p>
            <a:pPr lvl="1"/>
            <a:r>
              <a:rPr lang="en-US" sz="2800" dirty="0" smtClean="0"/>
              <a:t>Infinite loops</a:t>
            </a:r>
          </a:p>
          <a:p>
            <a:pPr lvl="1"/>
            <a:r>
              <a:rPr lang="en-US" sz="2800" dirty="0" smtClean="0"/>
              <a:t>Integer division</a:t>
            </a:r>
          </a:p>
          <a:p>
            <a:pPr lvl="1"/>
            <a:r>
              <a:rPr lang="en-US" sz="2800" dirty="0" smtClean="0"/>
              <a:t>Array access out of bounds</a:t>
            </a:r>
          </a:p>
          <a:p>
            <a:pPr lvl="1"/>
            <a:r>
              <a:rPr lang="en-US" sz="2800" dirty="0" smtClean="0"/>
              <a:t>Uninitialized variables</a:t>
            </a:r>
          </a:p>
          <a:p>
            <a:pPr lvl="1"/>
            <a:endParaRPr lang="en-US" dirty="0"/>
          </a:p>
        </p:txBody>
      </p:sp>
      <p:sp>
        <p:nvSpPr>
          <p:cNvPr id="4" name="Slide Number Placeholder 3"/>
          <p:cNvSpPr>
            <a:spLocks noGrp="1"/>
          </p:cNvSpPr>
          <p:nvPr>
            <p:ph type="sldNum" sz="quarter" idx="12"/>
          </p:nvPr>
        </p:nvSpPr>
        <p:spPr/>
        <p:txBody>
          <a:bodyPr/>
          <a:lstStyle/>
          <a:p>
            <a:fld id="{C2DBF970-AE5C-419F-B66F-5F134ABC2ACE}" type="slidenum">
              <a:rPr lang="en-US" smtClean="0"/>
              <a:t>44</a:t>
            </a:fld>
            <a:endParaRPr lang="en-US" dirty="0"/>
          </a:p>
        </p:txBody>
      </p:sp>
    </p:spTree>
    <p:extLst>
      <p:ext uri="{BB962C8B-B14F-4D97-AF65-F5344CB8AC3E}">
        <p14:creationId xmlns:p14="http://schemas.microsoft.com/office/powerpoint/2010/main" val="3610812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when there’s an error</a:t>
            </a:r>
            <a:endParaRPr lang="en-US" dirty="0"/>
          </a:p>
        </p:txBody>
      </p:sp>
      <p:sp>
        <p:nvSpPr>
          <p:cNvPr id="3" name="Content Placeholder 2"/>
          <p:cNvSpPr>
            <a:spLocks noGrp="1"/>
          </p:cNvSpPr>
          <p:nvPr>
            <p:ph idx="1"/>
          </p:nvPr>
        </p:nvSpPr>
        <p:spPr>
          <a:xfrm>
            <a:off x="838199" y="1825625"/>
            <a:ext cx="11100371" cy="4351338"/>
          </a:xfrm>
        </p:spPr>
        <p:txBody>
          <a:bodyPr>
            <a:normAutofit fontScale="92500" lnSpcReduction="10000"/>
          </a:bodyPr>
          <a:lstStyle/>
          <a:p>
            <a:r>
              <a:rPr lang="en-US" sz="2900" dirty="0" smtClean="0"/>
              <a:t>If there is an error message, READ IT</a:t>
            </a:r>
          </a:p>
          <a:p>
            <a:pPr lvl="1"/>
            <a:r>
              <a:rPr lang="en-US" sz="2900" dirty="0" smtClean="0"/>
              <a:t>Compile-time errors will tell you what the error was, which file contains the error and the number of the line at which the error was discovered.</a:t>
            </a:r>
          </a:p>
          <a:p>
            <a:pPr lvl="1"/>
            <a:r>
              <a:rPr lang="en-US" sz="2900" dirty="0" smtClean="0"/>
              <a:t>Linker errors will tell you what thing couldn’t be found, from which you can often figure out why it couldn’t be found.</a:t>
            </a:r>
          </a:p>
          <a:p>
            <a:pPr lvl="1"/>
            <a:r>
              <a:rPr lang="en-US" sz="2900" dirty="0" smtClean="0"/>
              <a:t>Runtime errors will tell you what went wrong, from which you can narrow down to where in the code the kind of thing that went wrong could have gone wrong.</a:t>
            </a:r>
          </a:p>
          <a:p>
            <a:pPr lvl="1"/>
            <a:r>
              <a:rPr lang="en-US" sz="2900" dirty="0" smtClean="0"/>
              <a:t>If you don’t understand the error message, ask for help understanding the error</a:t>
            </a:r>
          </a:p>
          <a:p>
            <a:r>
              <a:rPr lang="en-US" sz="2900" dirty="0" smtClean="0"/>
              <a:t>Start debugging</a:t>
            </a:r>
          </a:p>
          <a:p>
            <a:pPr lvl="1"/>
            <a:endParaRPr lang="en-US" dirty="0" smtClean="0"/>
          </a:p>
        </p:txBody>
      </p:sp>
      <p:sp>
        <p:nvSpPr>
          <p:cNvPr id="4" name="Slide Number Placeholder 3"/>
          <p:cNvSpPr>
            <a:spLocks noGrp="1"/>
          </p:cNvSpPr>
          <p:nvPr>
            <p:ph type="sldNum" sz="quarter" idx="12"/>
          </p:nvPr>
        </p:nvSpPr>
        <p:spPr/>
        <p:txBody>
          <a:bodyPr/>
          <a:lstStyle/>
          <a:p>
            <a:fld id="{C2DBF970-AE5C-419F-B66F-5F134ABC2ACE}" type="slidenum">
              <a:rPr lang="en-US" smtClean="0"/>
              <a:t>45</a:t>
            </a:fld>
            <a:endParaRPr lang="en-US" dirty="0"/>
          </a:p>
        </p:txBody>
      </p:sp>
    </p:spTree>
    <p:extLst>
      <p:ext uri="{BB962C8B-B14F-4D97-AF65-F5344CB8AC3E}">
        <p14:creationId xmlns:p14="http://schemas.microsoft.com/office/powerpoint/2010/main" val="3537125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Organization of </a:t>
            </a:r>
            <a:r>
              <a:rPr lang="en-US" altLang="en-US" dirty="0" smtClean="0"/>
              <a:t>Code</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2DBF970-AE5C-419F-B66F-5F134ABC2ACE}" type="slidenum">
              <a:rPr lang="en-US" smtClean="0"/>
              <a:t>46</a:t>
            </a:fld>
            <a:endParaRPr lang="en-US"/>
          </a:p>
        </p:txBody>
      </p:sp>
    </p:spTree>
    <p:extLst>
      <p:ext uri="{BB962C8B-B14F-4D97-AF65-F5344CB8AC3E}">
        <p14:creationId xmlns:p14="http://schemas.microsoft.com/office/powerpoint/2010/main" val="3339257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D379-D534-49A6-8A58-41393CCCAA8B}"/>
              </a:ext>
            </a:extLst>
          </p:cNvPr>
          <p:cNvSpPr>
            <a:spLocks noGrp="1"/>
          </p:cNvSpPr>
          <p:nvPr>
            <p:ph type="title"/>
          </p:nvPr>
        </p:nvSpPr>
        <p:spPr/>
        <p:txBody>
          <a:bodyPr/>
          <a:lstStyle/>
          <a:p>
            <a:r>
              <a:rPr lang="en-US" dirty="0"/>
              <a:t>The Fundamental Theorem of Formatting</a:t>
            </a:r>
          </a:p>
        </p:txBody>
      </p:sp>
      <p:sp>
        <p:nvSpPr>
          <p:cNvPr id="3" name="Content Placeholder 2">
            <a:extLst>
              <a:ext uri="{FF2B5EF4-FFF2-40B4-BE49-F238E27FC236}">
                <a16:creationId xmlns:a16="http://schemas.microsoft.com/office/drawing/2014/main" id="{5B5EE95C-F660-493D-BCE9-E37EA1BF6622}"/>
              </a:ext>
            </a:extLst>
          </p:cNvPr>
          <p:cNvSpPr>
            <a:spLocks noGrp="1"/>
          </p:cNvSpPr>
          <p:nvPr>
            <p:ph idx="1"/>
          </p:nvPr>
        </p:nvSpPr>
        <p:spPr>
          <a:xfrm>
            <a:off x="304800" y="2133600"/>
            <a:ext cx="10972800" cy="4525433"/>
          </a:xfrm>
        </p:spPr>
        <p:txBody>
          <a:bodyPr>
            <a:normAutofit/>
          </a:bodyPr>
          <a:lstStyle/>
          <a:p>
            <a:pPr marL="0" indent="0" algn="ctr">
              <a:buNone/>
            </a:pPr>
            <a:r>
              <a:rPr lang="en-US" sz="4800" dirty="0"/>
              <a:t>Good visual layout shows the logical structure of a program.</a:t>
            </a:r>
          </a:p>
        </p:txBody>
      </p:sp>
      <p:sp>
        <p:nvSpPr>
          <p:cNvPr id="4" name="Slide Number Placeholder 3"/>
          <p:cNvSpPr>
            <a:spLocks noGrp="1"/>
          </p:cNvSpPr>
          <p:nvPr>
            <p:ph type="sldNum" sz="quarter" idx="12"/>
          </p:nvPr>
        </p:nvSpPr>
        <p:spPr/>
        <p:txBody>
          <a:bodyPr/>
          <a:lstStyle/>
          <a:p>
            <a:fld id="{C2DBF970-AE5C-419F-B66F-5F134ABC2ACE}" type="slidenum">
              <a:rPr lang="en-US" smtClean="0"/>
              <a:t>47</a:t>
            </a:fld>
            <a:endParaRPr lang="en-US" dirty="0"/>
          </a:p>
        </p:txBody>
      </p:sp>
    </p:spTree>
    <p:extLst>
      <p:ext uri="{BB962C8B-B14F-4D97-AF65-F5344CB8AC3E}">
        <p14:creationId xmlns:p14="http://schemas.microsoft.com/office/powerpoint/2010/main" val="2841350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mtClean="0"/>
              <a:t>Programming Style</a:t>
            </a:r>
          </a:p>
        </p:txBody>
      </p:sp>
      <p:sp>
        <p:nvSpPr>
          <p:cNvPr id="78851" name="Content Placeholder 2"/>
          <p:cNvSpPr>
            <a:spLocks noGrp="1"/>
          </p:cNvSpPr>
          <p:nvPr>
            <p:ph idx="1"/>
          </p:nvPr>
        </p:nvSpPr>
        <p:spPr/>
        <p:txBody>
          <a:bodyPr/>
          <a:lstStyle/>
          <a:p>
            <a:r>
              <a:rPr lang="en-US" altLang="en-US" sz="3600" dirty="0" smtClean="0"/>
              <a:t>The visual organization of the source code</a:t>
            </a:r>
          </a:p>
          <a:p>
            <a:r>
              <a:rPr lang="en-US" altLang="en-US" sz="3600" dirty="0" smtClean="0"/>
              <a:t>Includes the use of spaces, tabs, and blank lines</a:t>
            </a:r>
          </a:p>
          <a:p>
            <a:r>
              <a:rPr lang="en-US" altLang="en-US" sz="3600" dirty="0" smtClean="0"/>
              <a:t>Does not affect the syntax of the program</a:t>
            </a:r>
          </a:p>
          <a:p>
            <a:r>
              <a:rPr lang="en-US" altLang="en-US" sz="3600" dirty="0" smtClean="0"/>
              <a:t>Affects the readability of the source code</a:t>
            </a:r>
          </a:p>
          <a:p>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48</a:t>
            </a:fld>
            <a:endParaRPr lang="en-US" dirty="0"/>
          </a:p>
        </p:txBody>
      </p:sp>
    </p:spTree>
    <p:extLst>
      <p:ext uri="{BB962C8B-B14F-4D97-AF65-F5344CB8AC3E}">
        <p14:creationId xmlns:p14="http://schemas.microsoft.com/office/powerpoint/2010/main" val="36968121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91D3-CAC9-4915-A8CB-192A458F8044}"/>
              </a:ext>
            </a:extLst>
          </p:cNvPr>
          <p:cNvSpPr>
            <a:spLocks noGrp="1"/>
          </p:cNvSpPr>
          <p:nvPr>
            <p:ph type="title"/>
          </p:nvPr>
        </p:nvSpPr>
        <p:spPr/>
        <p:txBody>
          <a:bodyPr/>
          <a:lstStyle/>
          <a:p>
            <a:r>
              <a:rPr lang="en-US" dirty="0"/>
              <a:t>What is the value of x?</a:t>
            </a:r>
          </a:p>
        </p:txBody>
      </p:sp>
      <p:sp>
        <p:nvSpPr>
          <p:cNvPr id="3" name="Content Placeholder 2">
            <a:extLst>
              <a:ext uri="{FF2B5EF4-FFF2-40B4-BE49-F238E27FC236}">
                <a16:creationId xmlns:a16="http://schemas.microsoft.com/office/drawing/2014/main" id="{2E60FD35-3FCA-4CA6-872A-1DF4A64A4E46}"/>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int x = 0;</a:t>
            </a:r>
          </a:p>
          <a:p>
            <a:pPr marL="0" indent="0">
              <a:buNone/>
            </a:pPr>
            <a:r>
              <a:rPr lang="en-US" dirty="0">
                <a:latin typeface="Consolas" panose="020B0609020204030204" pitchFamily="49" charset="0"/>
                <a:cs typeface="Consolas" panose="020B0609020204030204" pitchFamily="49" charset="0"/>
              </a:rPr>
              <a:t>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4;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x </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x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x--;</a:t>
            </a: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C2DBF970-AE5C-419F-B66F-5F134ABC2ACE}" type="slidenum">
              <a:rPr lang="en-US" smtClean="0"/>
              <a:t>49</a:t>
            </a:fld>
            <a:endParaRPr lang="en-US" dirty="0"/>
          </a:p>
        </p:txBody>
      </p:sp>
    </p:spTree>
    <p:extLst>
      <p:ext uri="{BB962C8B-B14F-4D97-AF65-F5344CB8AC3E}">
        <p14:creationId xmlns:p14="http://schemas.microsoft.com/office/powerpoint/2010/main" val="3072168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Model</a:t>
            </a:r>
            <a:endParaRPr lang="en-US" dirty="0"/>
          </a:p>
        </p:txBody>
      </p:sp>
      <p:sp>
        <p:nvSpPr>
          <p:cNvPr id="4" name="Rectangle 3"/>
          <p:cNvSpPr/>
          <p:nvPr/>
        </p:nvSpPr>
        <p:spPr>
          <a:xfrm>
            <a:off x="838200" y="2079336"/>
            <a:ext cx="2244436" cy="969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dirty="0" smtClean="0"/>
              <a:t>Input</a:t>
            </a:r>
            <a:endParaRPr lang="en-US" sz="3600" dirty="0"/>
          </a:p>
        </p:txBody>
      </p:sp>
      <p:sp>
        <p:nvSpPr>
          <p:cNvPr id="5" name="Rectangle 4"/>
          <p:cNvSpPr/>
          <p:nvPr/>
        </p:nvSpPr>
        <p:spPr>
          <a:xfrm>
            <a:off x="9109364" y="2079336"/>
            <a:ext cx="2244436" cy="969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dirty="0" smtClean="0"/>
              <a:t>Output</a:t>
            </a:r>
            <a:endParaRPr lang="en-US" sz="3600" dirty="0"/>
          </a:p>
        </p:txBody>
      </p:sp>
      <p:sp>
        <p:nvSpPr>
          <p:cNvPr id="6" name="Rounded Rectangle 5"/>
          <p:cNvSpPr/>
          <p:nvPr/>
        </p:nvSpPr>
        <p:spPr>
          <a:xfrm>
            <a:off x="4239491" y="1690688"/>
            <a:ext cx="3713018" cy="4765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p:cNvSpPr/>
          <p:nvPr/>
        </p:nvSpPr>
        <p:spPr>
          <a:xfrm>
            <a:off x="4665518" y="2079336"/>
            <a:ext cx="2860964" cy="1537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smtClean="0"/>
              <a:t>Processor</a:t>
            </a:r>
            <a:endParaRPr lang="en-US" sz="3600" dirty="0"/>
          </a:p>
        </p:txBody>
      </p:sp>
      <p:sp>
        <p:nvSpPr>
          <p:cNvPr id="8" name="Oval 7"/>
          <p:cNvSpPr/>
          <p:nvPr/>
        </p:nvSpPr>
        <p:spPr>
          <a:xfrm>
            <a:off x="4665518" y="4674753"/>
            <a:ext cx="2860964" cy="1537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smtClean="0"/>
              <a:t>Memory</a:t>
            </a:r>
            <a:endParaRPr lang="en-US" sz="3600" dirty="0"/>
          </a:p>
        </p:txBody>
      </p:sp>
      <p:sp>
        <p:nvSpPr>
          <p:cNvPr id="9" name="Right Arrow 8"/>
          <p:cNvSpPr/>
          <p:nvPr/>
        </p:nvSpPr>
        <p:spPr>
          <a:xfrm>
            <a:off x="3190009" y="2397990"/>
            <a:ext cx="942109" cy="3325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p:cNvSpPr/>
          <p:nvPr/>
        </p:nvSpPr>
        <p:spPr>
          <a:xfrm>
            <a:off x="8096250" y="2397989"/>
            <a:ext cx="942109" cy="3325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Up-Down Arrow 11"/>
          <p:cNvSpPr/>
          <p:nvPr/>
        </p:nvSpPr>
        <p:spPr>
          <a:xfrm>
            <a:off x="5951826" y="3617191"/>
            <a:ext cx="288347" cy="1057562"/>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rot="19578297">
            <a:off x="8541151" y="4603856"/>
            <a:ext cx="3055516" cy="830997"/>
          </a:xfrm>
          <a:prstGeom prst="rect">
            <a:avLst/>
          </a:prstGeom>
          <a:noFill/>
        </p:spPr>
        <p:txBody>
          <a:bodyPr wrap="none" rtlCol="0">
            <a:spAutoFit/>
          </a:bodyPr>
          <a:lstStyle/>
          <a:p>
            <a:r>
              <a:rPr lang="en-US" sz="4800" dirty="0" smtClean="0">
                <a:solidFill>
                  <a:srgbClr val="C00000"/>
                </a:solidFill>
              </a:rPr>
              <a:t>Abstraction</a:t>
            </a:r>
            <a:endParaRPr lang="en-US" sz="4800" dirty="0">
              <a:solidFill>
                <a:srgbClr val="C00000"/>
              </a:solidFill>
            </a:endParaRPr>
          </a:p>
        </p:txBody>
      </p:sp>
      <p:sp>
        <p:nvSpPr>
          <p:cNvPr id="3" name="Slide Number Placeholder 2"/>
          <p:cNvSpPr>
            <a:spLocks noGrp="1"/>
          </p:cNvSpPr>
          <p:nvPr>
            <p:ph type="sldNum" sz="quarter" idx="12"/>
          </p:nvPr>
        </p:nvSpPr>
        <p:spPr/>
        <p:txBody>
          <a:bodyPr/>
          <a:lstStyle/>
          <a:p>
            <a:fld id="{C2DBF970-AE5C-419F-B66F-5F134ABC2ACE}" type="slidenum">
              <a:rPr lang="en-US" smtClean="0"/>
              <a:t>5</a:t>
            </a:fld>
            <a:endParaRPr lang="en-US"/>
          </a:p>
        </p:txBody>
      </p:sp>
    </p:spTree>
    <p:extLst>
      <p:ext uri="{BB962C8B-B14F-4D97-AF65-F5344CB8AC3E}">
        <p14:creationId xmlns:p14="http://schemas.microsoft.com/office/powerpoint/2010/main" val="12744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2" grpId="0" animBg="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91D3-CAC9-4915-A8CB-192A458F8044}"/>
              </a:ext>
            </a:extLst>
          </p:cNvPr>
          <p:cNvSpPr>
            <a:spLocks noGrp="1"/>
          </p:cNvSpPr>
          <p:nvPr>
            <p:ph type="title"/>
          </p:nvPr>
        </p:nvSpPr>
        <p:spPr/>
        <p:txBody>
          <a:bodyPr/>
          <a:lstStyle/>
          <a:p>
            <a:r>
              <a:rPr lang="en-US" dirty="0"/>
              <a:t>What is the value of x?</a:t>
            </a:r>
          </a:p>
        </p:txBody>
      </p:sp>
      <p:sp>
        <p:nvSpPr>
          <p:cNvPr id="3" name="Content Placeholder 2">
            <a:extLst>
              <a:ext uri="{FF2B5EF4-FFF2-40B4-BE49-F238E27FC236}">
                <a16:creationId xmlns:a16="http://schemas.microsoft.com/office/drawing/2014/main" id="{2E60FD35-3FCA-4CA6-872A-1DF4A64A4E46}"/>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int x = 1+5 * 8+1;</a:t>
            </a:r>
          </a:p>
          <a:p>
            <a:pPr marL="0" indent="0">
              <a:buNone/>
            </a:pPr>
            <a:r>
              <a:rPr lang="en-US" dirty="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fld id="{C2DBF970-AE5C-419F-B66F-5F134ABC2ACE}" type="slidenum">
              <a:rPr lang="en-US" smtClean="0"/>
              <a:t>50</a:t>
            </a:fld>
            <a:endParaRPr lang="en-US" dirty="0"/>
          </a:p>
        </p:txBody>
      </p:sp>
    </p:spTree>
    <p:extLst>
      <p:ext uri="{BB962C8B-B14F-4D97-AF65-F5344CB8AC3E}">
        <p14:creationId xmlns:p14="http://schemas.microsoft.com/office/powerpoint/2010/main" val="1286464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0189-739D-484F-85FD-B23BDF6FE818}"/>
              </a:ext>
            </a:extLst>
          </p:cNvPr>
          <p:cNvSpPr>
            <a:spLocks noGrp="1"/>
          </p:cNvSpPr>
          <p:nvPr>
            <p:ph type="title"/>
          </p:nvPr>
        </p:nvSpPr>
        <p:spPr/>
        <p:txBody>
          <a:bodyPr/>
          <a:lstStyle/>
          <a:p>
            <a:r>
              <a:rPr lang="en-US" dirty="0"/>
              <a:t>Objectives of good layout</a:t>
            </a:r>
          </a:p>
        </p:txBody>
      </p:sp>
      <p:sp>
        <p:nvSpPr>
          <p:cNvPr id="3" name="Content Placeholder 2">
            <a:extLst>
              <a:ext uri="{FF2B5EF4-FFF2-40B4-BE49-F238E27FC236}">
                <a16:creationId xmlns:a16="http://schemas.microsoft.com/office/drawing/2014/main" id="{BDC0F728-D737-4993-ABC9-596B544BEE12}"/>
              </a:ext>
            </a:extLst>
          </p:cNvPr>
          <p:cNvSpPr>
            <a:spLocks noGrp="1"/>
          </p:cNvSpPr>
          <p:nvPr>
            <p:ph idx="1"/>
          </p:nvPr>
        </p:nvSpPr>
        <p:spPr/>
        <p:txBody>
          <a:bodyPr/>
          <a:lstStyle/>
          <a:p>
            <a:r>
              <a:rPr lang="en-US" dirty="0"/>
              <a:t>Accurately represent the logical structure of the code</a:t>
            </a:r>
          </a:p>
          <a:p>
            <a:r>
              <a:rPr lang="en-US" dirty="0"/>
              <a:t>Consistently represent the logical structure of the code</a:t>
            </a:r>
          </a:p>
          <a:p>
            <a:r>
              <a:rPr lang="en-US" dirty="0"/>
              <a:t>Improve readability</a:t>
            </a:r>
          </a:p>
          <a:p>
            <a:r>
              <a:rPr lang="en-US" dirty="0"/>
              <a:t>Withstand modifications</a:t>
            </a:r>
          </a:p>
          <a:p>
            <a:endParaRPr lang="en-US" dirty="0"/>
          </a:p>
        </p:txBody>
      </p:sp>
      <p:sp>
        <p:nvSpPr>
          <p:cNvPr id="4" name="Slide Number Placeholder 3"/>
          <p:cNvSpPr>
            <a:spLocks noGrp="1"/>
          </p:cNvSpPr>
          <p:nvPr>
            <p:ph type="sldNum" sz="quarter" idx="12"/>
          </p:nvPr>
        </p:nvSpPr>
        <p:spPr/>
        <p:txBody>
          <a:bodyPr/>
          <a:lstStyle/>
          <a:p>
            <a:fld id="{C2DBF970-AE5C-419F-B66F-5F134ABC2ACE}" type="slidenum">
              <a:rPr lang="en-US" smtClean="0"/>
              <a:t>51</a:t>
            </a:fld>
            <a:endParaRPr lang="en-US" dirty="0"/>
          </a:p>
        </p:txBody>
      </p:sp>
    </p:spTree>
    <p:extLst>
      <p:ext uri="{BB962C8B-B14F-4D97-AF65-F5344CB8AC3E}">
        <p14:creationId xmlns:p14="http://schemas.microsoft.com/office/powerpoint/2010/main" val="2498084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C613-6EA3-4721-9E08-B060C8F25B08}"/>
              </a:ext>
            </a:extLst>
          </p:cNvPr>
          <p:cNvSpPr>
            <a:spLocks noGrp="1"/>
          </p:cNvSpPr>
          <p:nvPr>
            <p:ph type="title"/>
          </p:nvPr>
        </p:nvSpPr>
        <p:spPr/>
        <p:txBody>
          <a:bodyPr/>
          <a:lstStyle/>
          <a:p>
            <a:r>
              <a:rPr lang="en-US" dirty="0"/>
              <a:t>Whitespace and Parentheses</a:t>
            </a:r>
          </a:p>
        </p:txBody>
      </p:sp>
      <p:sp>
        <p:nvSpPr>
          <p:cNvPr id="3" name="Content Placeholder 2">
            <a:extLst>
              <a:ext uri="{FF2B5EF4-FFF2-40B4-BE49-F238E27FC236}">
                <a16:creationId xmlns:a16="http://schemas.microsoft.com/office/drawing/2014/main" id="{F7B67461-0CD2-4AA3-93B4-BA61AEF5FD71}"/>
              </a:ext>
            </a:extLst>
          </p:cNvPr>
          <p:cNvSpPr>
            <a:spLocks noGrp="1"/>
          </p:cNvSpPr>
          <p:nvPr>
            <p:ph idx="1"/>
          </p:nvPr>
        </p:nvSpPr>
        <p:spPr/>
        <p:txBody>
          <a:bodyPr>
            <a:normAutofit/>
          </a:bodyPr>
          <a:lstStyle/>
          <a:p>
            <a:r>
              <a:rPr lang="en-US" dirty="0" err="1"/>
              <a:t>Usewhitespacetoenhancereadability</a:t>
            </a:r>
            <a:r>
              <a:rPr lang="en-US" dirty="0"/>
              <a:t>.</a:t>
            </a:r>
          </a:p>
          <a:p>
            <a:pPr lvl="1"/>
            <a:r>
              <a:rPr lang="en-US" sz="2800" dirty="0"/>
              <a:t>Grouping: group related statements together into “paragraphs”</a:t>
            </a:r>
          </a:p>
          <a:p>
            <a:pPr lvl="1"/>
            <a:r>
              <a:rPr lang="en-US" sz="2800" dirty="0"/>
              <a:t>Blank lines: separate unrelated statements from each other</a:t>
            </a:r>
          </a:p>
          <a:p>
            <a:pPr lvl="2"/>
            <a:r>
              <a:rPr lang="en-US" sz="2400" dirty="0"/>
              <a:t>Optimal amount of blank lines is between 8% and 16%</a:t>
            </a:r>
          </a:p>
          <a:p>
            <a:pPr lvl="1"/>
            <a:r>
              <a:rPr lang="en-US" sz="2800" dirty="0"/>
              <a:t>Indentation: indent statements under the statement to which they are subordinate</a:t>
            </a:r>
          </a:p>
          <a:p>
            <a:pPr lvl="2"/>
            <a:r>
              <a:rPr lang="en-US" sz="2400" dirty="0"/>
              <a:t>20%-30% improvement in code comprehension over no indentation</a:t>
            </a:r>
          </a:p>
          <a:p>
            <a:pPr lvl="2"/>
            <a:r>
              <a:rPr lang="en-US" sz="2400" dirty="0" smtClean="0"/>
              <a:t>2 or 4 </a:t>
            </a:r>
            <a:r>
              <a:rPr lang="en-US" sz="2400" dirty="0"/>
              <a:t>spaces of indentation (per level) is optimal</a:t>
            </a:r>
          </a:p>
          <a:p>
            <a:r>
              <a:rPr lang="en-US" dirty="0"/>
              <a:t>(you should) use more parentheses (than you think (you need)).</a:t>
            </a:r>
          </a:p>
          <a:p>
            <a:pPr lvl="1"/>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12 + 4 % 3 * 7 / 8. &lt;&lt; </a:t>
            </a:r>
            <a:r>
              <a:rPr lang="en-US" dirty="0" err="1">
                <a:latin typeface="Consolas" panose="020B0609020204030204" pitchFamily="49" charset="0"/>
                <a:cs typeface="Consolas" panose="020B0609020204030204" pitchFamily="49" charset="0"/>
              </a:rPr>
              <a:t>endl</a:t>
            </a:r>
            <a:r>
              <a:rPr lang="en-US"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C2DBF970-AE5C-419F-B66F-5F134ABC2ACE}" type="slidenum">
              <a:rPr lang="en-US" smtClean="0"/>
              <a:t>52</a:t>
            </a:fld>
            <a:endParaRPr lang="en-US" dirty="0"/>
          </a:p>
        </p:txBody>
      </p:sp>
    </p:spTree>
    <p:extLst>
      <p:ext uri="{BB962C8B-B14F-4D97-AF65-F5344CB8AC3E}">
        <p14:creationId xmlns:p14="http://schemas.microsoft.com/office/powerpoint/2010/main" val="2754342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D294-F92B-4E46-9D2D-5C0C5C1A3A83}"/>
              </a:ext>
            </a:extLst>
          </p:cNvPr>
          <p:cNvSpPr>
            <a:spLocks noGrp="1"/>
          </p:cNvSpPr>
          <p:nvPr>
            <p:ph type="title"/>
          </p:nvPr>
        </p:nvSpPr>
        <p:spPr/>
        <p:txBody>
          <a:bodyPr/>
          <a:lstStyle/>
          <a:p>
            <a:r>
              <a:rPr lang="en-US" dirty="0"/>
              <a:t>Laying out files and programs</a:t>
            </a:r>
          </a:p>
        </p:txBody>
      </p:sp>
      <p:sp>
        <p:nvSpPr>
          <p:cNvPr id="3" name="Content Placeholder 2">
            <a:extLst>
              <a:ext uri="{FF2B5EF4-FFF2-40B4-BE49-F238E27FC236}">
                <a16:creationId xmlns:a16="http://schemas.microsoft.com/office/drawing/2014/main" id="{F5A1C66E-BDF4-49BA-B45E-96C66D899D12}"/>
              </a:ext>
            </a:extLst>
          </p:cNvPr>
          <p:cNvSpPr>
            <a:spLocks noGrp="1"/>
          </p:cNvSpPr>
          <p:nvPr>
            <p:ph idx="1"/>
          </p:nvPr>
        </p:nvSpPr>
        <p:spPr/>
        <p:txBody>
          <a:bodyPr/>
          <a:lstStyle/>
          <a:p>
            <a:r>
              <a:rPr lang="en-US" dirty="0"/>
              <a:t>Put one class in two files</a:t>
            </a:r>
          </a:p>
          <a:p>
            <a:pPr lvl="1"/>
            <a:r>
              <a:rPr lang="en-US" dirty="0"/>
              <a:t>Declarations in .h</a:t>
            </a:r>
          </a:p>
          <a:p>
            <a:pPr lvl="1"/>
            <a:r>
              <a:rPr lang="en-US" dirty="0"/>
              <a:t>Definitions in .</a:t>
            </a:r>
            <a:r>
              <a:rPr lang="en-US" dirty="0" err="1"/>
              <a:t>cpp</a:t>
            </a:r>
            <a:endParaRPr lang="en-US" dirty="0"/>
          </a:p>
          <a:p>
            <a:r>
              <a:rPr lang="en-US" dirty="0"/>
              <a:t>Give the file a name related to the class name</a:t>
            </a:r>
          </a:p>
          <a:p>
            <a:pPr lvl="1"/>
            <a:r>
              <a:rPr lang="en-US" dirty="0"/>
              <a:t>Typically the same name, e.g. ClassName.cpp and </a:t>
            </a:r>
            <a:r>
              <a:rPr lang="en-US" dirty="0" err="1"/>
              <a:t>ClassName.h</a:t>
            </a:r>
            <a:endParaRPr lang="en-US" dirty="0"/>
          </a:p>
          <a:p>
            <a:r>
              <a:rPr lang="en-US" dirty="0"/>
              <a:t>Separate methods within a file clearly</a:t>
            </a:r>
          </a:p>
          <a:p>
            <a:pPr lvl="1"/>
            <a:r>
              <a:rPr lang="en-US" dirty="0"/>
              <a:t>2 blank lines between methods</a:t>
            </a:r>
          </a:p>
          <a:p>
            <a:r>
              <a:rPr lang="en-US" dirty="0"/>
              <a:t>Order methods alphabetically</a:t>
            </a:r>
          </a:p>
        </p:txBody>
      </p:sp>
      <p:sp>
        <p:nvSpPr>
          <p:cNvPr id="4" name="Slide Number Placeholder 3"/>
          <p:cNvSpPr>
            <a:spLocks noGrp="1"/>
          </p:cNvSpPr>
          <p:nvPr>
            <p:ph type="sldNum" sz="quarter" idx="12"/>
          </p:nvPr>
        </p:nvSpPr>
        <p:spPr/>
        <p:txBody>
          <a:bodyPr/>
          <a:lstStyle/>
          <a:p>
            <a:fld id="{C2DBF970-AE5C-419F-B66F-5F134ABC2ACE}" type="slidenum">
              <a:rPr lang="en-US" smtClean="0"/>
              <a:t>53</a:t>
            </a:fld>
            <a:endParaRPr lang="en-US" dirty="0"/>
          </a:p>
        </p:txBody>
      </p:sp>
    </p:spTree>
    <p:extLst>
      <p:ext uri="{BB962C8B-B14F-4D97-AF65-F5344CB8AC3E}">
        <p14:creationId xmlns:p14="http://schemas.microsoft.com/office/powerpoint/2010/main" val="12931334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05A3-4C26-4CE0-9BE4-8091C52FA792}"/>
              </a:ext>
            </a:extLst>
          </p:cNvPr>
          <p:cNvSpPr>
            <a:spLocks noGrp="1"/>
          </p:cNvSpPr>
          <p:nvPr>
            <p:ph type="title"/>
          </p:nvPr>
        </p:nvSpPr>
        <p:spPr>
          <a:xfrm>
            <a:off x="609600" y="255991"/>
            <a:ext cx="7848600" cy="808348"/>
          </a:xfrm>
        </p:spPr>
        <p:txBody>
          <a:bodyPr>
            <a:normAutofit fontScale="90000"/>
          </a:bodyPr>
          <a:lstStyle/>
          <a:p>
            <a:r>
              <a:rPr lang="en-US" dirty="0"/>
              <a:t>Layout of a </a:t>
            </a:r>
            <a:r>
              <a:rPr lang="en-US" dirty="0" smtClean="0"/>
              <a:t>typical production </a:t>
            </a:r>
            <a:r>
              <a:rPr lang="en-US" dirty="0"/>
              <a:t>source file</a:t>
            </a:r>
          </a:p>
        </p:txBody>
      </p:sp>
      <p:sp>
        <p:nvSpPr>
          <p:cNvPr id="3" name="Content Placeholder 2">
            <a:extLst>
              <a:ext uri="{FF2B5EF4-FFF2-40B4-BE49-F238E27FC236}">
                <a16:creationId xmlns:a16="http://schemas.microsoft.com/office/drawing/2014/main" id="{1124DA46-9DFA-4DBF-8693-259B8DAEB9CE}"/>
              </a:ext>
            </a:extLst>
          </p:cNvPr>
          <p:cNvSpPr>
            <a:spLocks noGrp="1"/>
          </p:cNvSpPr>
          <p:nvPr>
            <p:ph idx="1"/>
          </p:nvPr>
        </p:nvSpPr>
        <p:spPr/>
        <p:txBody>
          <a:bodyPr>
            <a:normAutofit fontScale="85000" lnSpcReduction="20000"/>
          </a:bodyPr>
          <a:lstStyle/>
          <a:p>
            <a:pPr marL="0" indent="0">
              <a:buNone/>
            </a:pPr>
            <a:r>
              <a:rPr lang="en-US" dirty="0">
                <a:latin typeface="+mn-lt"/>
                <a:ea typeface="Source Sans Pro" panose="020B0503030403020204" pitchFamily="34" charset="0"/>
                <a:cs typeface="Consolas" panose="020B0609020204030204" pitchFamily="49" charset="0"/>
              </a:rPr>
              <a:t>/* file description comment */</a:t>
            </a:r>
          </a:p>
          <a:p>
            <a:pPr marL="0" indent="0">
              <a:buNone/>
            </a:pPr>
            <a:r>
              <a:rPr lang="en-US" dirty="0">
                <a:latin typeface="+mn-lt"/>
                <a:ea typeface="Source Sans Pro" panose="020B0503030403020204" pitchFamily="34" charset="0"/>
                <a:cs typeface="Consolas" panose="020B0609020204030204" pitchFamily="49" charset="0"/>
              </a:rPr>
              <a:t>#include files</a:t>
            </a:r>
          </a:p>
          <a:p>
            <a:pPr marL="0" indent="0">
              <a:buNone/>
            </a:pPr>
            <a:r>
              <a:rPr lang="en-US" dirty="0">
                <a:latin typeface="+mn-lt"/>
                <a:ea typeface="Source Sans Pro" panose="020B0503030403020204" pitchFamily="34" charset="0"/>
                <a:cs typeface="Consolas" panose="020B0609020204030204" pitchFamily="49" charset="0"/>
              </a:rPr>
              <a:t>u</a:t>
            </a:r>
            <a:r>
              <a:rPr lang="en-US" dirty="0" smtClean="0">
                <a:latin typeface="+mn-lt"/>
                <a:ea typeface="Source Sans Pro" panose="020B0503030403020204" pitchFamily="34" charset="0"/>
                <a:cs typeface="Consolas" panose="020B0609020204030204" pitchFamily="49" charset="0"/>
              </a:rPr>
              <a:t>sing-declarations</a:t>
            </a:r>
            <a:endParaRPr lang="en-US" dirty="0">
              <a:latin typeface="+mn-lt"/>
              <a:ea typeface="Source Sans Pro" panose="020B0503030403020204" pitchFamily="34" charset="0"/>
              <a:cs typeface="Consolas" panose="020B0609020204030204" pitchFamily="49" charset="0"/>
            </a:endParaRPr>
          </a:p>
          <a:p>
            <a:pPr marL="0" indent="0">
              <a:buNone/>
            </a:pPr>
            <a:r>
              <a:rPr lang="en-US" dirty="0">
                <a:latin typeface="+mn-lt"/>
                <a:ea typeface="Source Sans Pro" panose="020B0503030403020204" pitchFamily="34" charset="0"/>
                <a:cs typeface="Consolas" panose="020B0609020204030204" pitchFamily="49" charset="0"/>
              </a:rPr>
              <a:t>constant definitions that apply to more than one class</a:t>
            </a:r>
          </a:p>
          <a:p>
            <a:pPr marL="0" indent="0">
              <a:buNone/>
            </a:pPr>
            <a:r>
              <a:rPr lang="en-US" dirty="0" err="1">
                <a:latin typeface="+mn-lt"/>
                <a:ea typeface="Source Sans Pro" panose="020B0503030403020204" pitchFamily="34" charset="0"/>
                <a:cs typeface="Consolas" panose="020B0609020204030204" pitchFamily="49" charset="0"/>
              </a:rPr>
              <a:t>enums</a:t>
            </a:r>
            <a:r>
              <a:rPr lang="en-US" dirty="0">
                <a:latin typeface="+mn-lt"/>
                <a:ea typeface="Source Sans Pro" panose="020B0503030403020204" pitchFamily="34" charset="0"/>
                <a:cs typeface="Consolas" panose="020B0609020204030204" pitchFamily="49" charset="0"/>
              </a:rPr>
              <a:t> that apply to more than one class</a:t>
            </a:r>
          </a:p>
          <a:p>
            <a:pPr marL="0" indent="0">
              <a:buNone/>
            </a:pPr>
            <a:r>
              <a:rPr lang="en-US" dirty="0">
                <a:latin typeface="+mn-lt"/>
                <a:ea typeface="Source Sans Pro" panose="020B0503030403020204" pitchFamily="34" charset="0"/>
                <a:cs typeface="Consolas" panose="020B0609020204030204" pitchFamily="49" charset="0"/>
              </a:rPr>
              <a:t>macro function definitions</a:t>
            </a:r>
          </a:p>
          <a:p>
            <a:pPr marL="0" indent="0">
              <a:buNone/>
            </a:pPr>
            <a:r>
              <a:rPr lang="en-US" dirty="0">
                <a:latin typeface="+mn-lt"/>
                <a:ea typeface="Source Sans Pro" panose="020B0503030403020204" pitchFamily="34" charset="0"/>
                <a:cs typeface="Consolas" panose="020B0609020204030204" pitchFamily="49" charset="0"/>
              </a:rPr>
              <a:t>type definitions that apply to more than one class</a:t>
            </a:r>
          </a:p>
          <a:p>
            <a:pPr marL="0" indent="0">
              <a:buNone/>
            </a:pPr>
            <a:r>
              <a:rPr lang="en-US" dirty="0">
                <a:latin typeface="+mn-lt"/>
                <a:ea typeface="Source Sans Pro" panose="020B0503030403020204" pitchFamily="34" charset="0"/>
                <a:cs typeface="Consolas" panose="020B0609020204030204" pitchFamily="49" charset="0"/>
              </a:rPr>
              <a:t>global variables and functions imported</a:t>
            </a:r>
          </a:p>
          <a:p>
            <a:pPr marL="0" indent="0">
              <a:buNone/>
            </a:pPr>
            <a:r>
              <a:rPr lang="en-US" dirty="0">
                <a:latin typeface="+mn-lt"/>
                <a:ea typeface="Source Sans Pro" panose="020B0503030403020204" pitchFamily="34" charset="0"/>
                <a:cs typeface="Consolas" panose="020B0609020204030204" pitchFamily="49" charset="0"/>
              </a:rPr>
              <a:t>global variables and functions exported</a:t>
            </a:r>
          </a:p>
          <a:p>
            <a:pPr marL="0" indent="0">
              <a:buNone/>
            </a:pPr>
            <a:r>
              <a:rPr lang="en-US" dirty="0">
                <a:latin typeface="+mn-lt"/>
                <a:ea typeface="Source Sans Pro" panose="020B0503030403020204" pitchFamily="34" charset="0"/>
                <a:cs typeface="Consolas" panose="020B0609020204030204" pitchFamily="49" charset="0"/>
              </a:rPr>
              <a:t>classes</a:t>
            </a:r>
          </a:p>
          <a:p>
            <a:pPr marL="0" indent="0">
              <a:buNone/>
            </a:pPr>
            <a:r>
              <a:rPr lang="en-US" dirty="0">
                <a:latin typeface="+mn-lt"/>
                <a:ea typeface="Source Sans Pro" panose="020B0503030403020204" pitchFamily="34" charset="0"/>
                <a:cs typeface="Consolas" panose="020B0609020204030204" pitchFamily="49" charset="0"/>
              </a:rPr>
              <a:t>variables and </a:t>
            </a:r>
            <a:r>
              <a:rPr lang="en-US" dirty="0" smtClean="0">
                <a:latin typeface="+mn-lt"/>
                <a:ea typeface="Source Sans Pro" panose="020B0503030403020204" pitchFamily="34" charset="0"/>
                <a:cs typeface="Consolas" panose="020B0609020204030204" pitchFamily="49" charset="0"/>
              </a:rPr>
              <a:t>functions </a:t>
            </a:r>
            <a:r>
              <a:rPr lang="en-US" dirty="0">
                <a:latin typeface="+mn-lt"/>
                <a:ea typeface="Source Sans Pro" panose="020B0503030403020204" pitchFamily="34" charset="0"/>
                <a:cs typeface="Consolas" panose="020B0609020204030204" pitchFamily="49" charset="0"/>
              </a:rPr>
              <a:t>that are private to the file</a:t>
            </a:r>
          </a:p>
        </p:txBody>
      </p:sp>
      <p:sp>
        <p:nvSpPr>
          <p:cNvPr id="4" name="Slide Number Placeholder 3"/>
          <p:cNvSpPr>
            <a:spLocks noGrp="1"/>
          </p:cNvSpPr>
          <p:nvPr>
            <p:ph type="sldNum" sz="quarter" idx="12"/>
          </p:nvPr>
        </p:nvSpPr>
        <p:spPr/>
        <p:txBody>
          <a:bodyPr/>
          <a:lstStyle/>
          <a:p>
            <a:fld id="{C2DBF970-AE5C-419F-B66F-5F134ABC2ACE}" type="slidenum">
              <a:rPr lang="en-US" smtClean="0"/>
              <a:t>54</a:t>
            </a:fld>
            <a:endParaRPr lang="en-US" dirty="0"/>
          </a:p>
        </p:txBody>
      </p:sp>
    </p:spTree>
    <p:extLst>
      <p:ext uri="{BB962C8B-B14F-4D97-AF65-F5344CB8AC3E}">
        <p14:creationId xmlns:p14="http://schemas.microsoft.com/office/powerpoint/2010/main" val="16991805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05A3-4C26-4CE0-9BE4-8091C52FA792}"/>
              </a:ext>
            </a:extLst>
          </p:cNvPr>
          <p:cNvSpPr>
            <a:spLocks noGrp="1"/>
          </p:cNvSpPr>
          <p:nvPr>
            <p:ph type="title"/>
          </p:nvPr>
        </p:nvSpPr>
        <p:spPr/>
        <p:txBody>
          <a:bodyPr/>
          <a:lstStyle/>
          <a:p>
            <a:r>
              <a:rPr lang="en-US" dirty="0"/>
              <a:t>Layout of a typical source file in 121</a:t>
            </a:r>
          </a:p>
        </p:txBody>
      </p:sp>
      <p:sp>
        <p:nvSpPr>
          <p:cNvPr id="3" name="Content Placeholder 2">
            <a:extLst>
              <a:ext uri="{FF2B5EF4-FFF2-40B4-BE49-F238E27FC236}">
                <a16:creationId xmlns:a16="http://schemas.microsoft.com/office/drawing/2014/main" id="{1124DA46-9DFA-4DBF-8693-259B8DAEB9CE}"/>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 file description comment */</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#include files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using-declarations</a:t>
            </a:r>
          </a:p>
          <a:p>
            <a:pPr marL="0" indent="0">
              <a:buNone/>
            </a:pPr>
            <a:r>
              <a:rPr lang="en-US" dirty="0" smtClean="0">
                <a:latin typeface="Consolas" panose="020B0609020204030204" pitchFamily="49" charset="0"/>
                <a:ea typeface="Source Sans Pro" panose="020B0503030403020204" pitchFamily="34" charset="0"/>
                <a:cs typeface="Consolas" panose="020B0609020204030204" pitchFamily="49" charset="0"/>
              </a:rPr>
              <a:t>constant </a:t>
            </a:r>
            <a:r>
              <a:rPr lang="en-US" dirty="0">
                <a:latin typeface="Consolas" panose="020B0609020204030204" pitchFamily="49" charset="0"/>
                <a:ea typeface="Source Sans Pro" panose="020B0503030403020204" pitchFamily="34" charset="0"/>
                <a:cs typeface="Consolas" panose="020B0609020204030204" pitchFamily="49" charset="0"/>
              </a:rPr>
              <a:t>definitions that apply to more than one class</a:t>
            </a:r>
          </a:p>
          <a:p>
            <a:pPr marL="0" indent="0">
              <a:buNone/>
            </a:pPr>
            <a:r>
              <a:rPr lang="en-US" strike="sngStrike" dirty="0" err="1">
                <a:latin typeface="Consolas" panose="020B0609020204030204" pitchFamily="49" charset="0"/>
                <a:ea typeface="Source Sans Pro" panose="020B0503030403020204" pitchFamily="34" charset="0"/>
                <a:cs typeface="Consolas" panose="020B0609020204030204" pitchFamily="49" charset="0"/>
              </a:rPr>
              <a:t>enums</a:t>
            </a:r>
            <a:r>
              <a:rPr lang="en-US" strike="sngStrike" dirty="0">
                <a:latin typeface="Consolas" panose="020B0609020204030204" pitchFamily="49" charset="0"/>
                <a:ea typeface="Source Sans Pro" panose="020B0503030403020204" pitchFamily="34" charset="0"/>
                <a:cs typeface="Consolas" panose="020B0609020204030204" pitchFamily="49" charset="0"/>
              </a:rPr>
              <a:t> that apply to more than one class</a:t>
            </a:r>
          </a:p>
          <a:p>
            <a:pPr marL="0" indent="0">
              <a:buNone/>
            </a:pPr>
            <a:r>
              <a:rPr lang="en-US" strike="sngStrike" dirty="0">
                <a:latin typeface="Consolas" panose="020B0609020204030204" pitchFamily="49" charset="0"/>
                <a:ea typeface="Source Sans Pro" panose="020B0503030403020204" pitchFamily="34" charset="0"/>
                <a:cs typeface="Consolas" panose="020B0609020204030204" pitchFamily="49" charset="0"/>
              </a:rPr>
              <a:t>macro function definitions</a:t>
            </a:r>
          </a:p>
          <a:p>
            <a:pPr marL="0" indent="0">
              <a:buNone/>
            </a:pPr>
            <a:r>
              <a:rPr lang="en-US" strike="sngStrike" dirty="0">
                <a:latin typeface="Consolas" panose="020B0609020204030204" pitchFamily="49" charset="0"/>
                <a:ea typeface="Source Sans Pro" panose="020B0503030403020204" pitchFamily="34" charset="0"/>
                <a:cs typeface="Consolas" panose="020B0609020204030204" pitchFamily="49" charset="0"/>
              </a:rPr>
              <a:t>type definitions that apply to more than one class</a:t>
            </a:r>
          </a:p>
          <a:p>
            <a:pPr marL="0" indent="0">
              <a:buNone/>
            </a:pPr>
            <a:r>
              <a:rPr lang="en-US" strike="sngStrike" dirty="0">
                <a:latin typeface="Consolas" panose="020B0609020204030204" pitchFamily="49" charset="0"/>
                <a:ea typeface="Source Sans Pro" panose="020B0503030403020204" pitchFamily="34" charset="0"/>
                <a:cs typeface="Consolas" panose="020B0609020204030204" pitchFamily="49" charset="0"/>
              </a:rPr>
              <a:t>global variables and functions imported</a:t>
            </a:r>
          </a:p>
          <a:p>
            <a:pPr marL="0" indent="0">
              <a:buNone/>
            </a:pPr>
            <a:r>
              <a:rPr lang="en-US" strike="sngStrike" dirty="0">
                <a:latin typeface="Consolas" panose="020B0609020204030204" pitchFamily="49" charset="0"/>
                <a:ea typeface="Source Sans Pro" panose="020B0503030403020204" pitchFamily="34" charset="0"/>
                <a:cs typeface="Consolas" panose="020B0609020204030204" pitchFamily="49" charset="0"/>
              </a:rPr>
              <a:t>global variables and functions exported</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classes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variables and </a:t>
            </a:r>
            <a:r>
              <a:rPr lang="en-US" dirty="0" smtClean="0">
                <a:latin typeface="Consolas" panose="020B0609020204030204" pitchFamily="49" charset="0"/>
                <a:ea typeface="Source Sans Pro" panose="020B0503030403020204" pitchFamily="34" charset="0"/>
                <a:cs typeface="Consolas" panose="020B0609020204030204" pitchFamily="49" charset="0"/>
              </a:rPr>
              <a:t>functions </a:t>
            </a:r>
            <a:r>
              <a:rPr lang="en-US" dirty="0">
                <a:latin typeface="Consolas" panose="020B0609020204030204" pitchFamily="49" charset="0"/>
                <a:ea typeface="Source Sans Pro" panose="020B0503030403020204" pitchFamily="34" charset="0"/>
                <a:cs typeface="Consolas" panose="020B0609020204030204" pitchFamily="49" charset="0"/>
              </a:rPr>
              <a:t>that are private to the file</a:t>
            </a:r>
          </a:p>
        </p:txBody>
      </p:sp>
      <p:sp>
        <p:nvSpPr>
          <p:cNvPr id="4" name="Slide Number Placeholder 3"/>
          <p:cNvSpPr>
            <a:spLocks noGrp="1"/>
          </p:cNvSpPr>
          <p:nvPr>
            <p:ph type="sldNum" sz="quarter" idx="12"/>
          </p:nvPr>
        </p:nvSpPr>
        <p:spPr/>
        <p:txBody>
          <a:bodyPr/>
          <a:lstStyle/>
          <a:p>
            <a:fld id="{C2DBF970-AE5C-419F-B66F-5F134ABC2ACE}" type="slidenum">
              <a:rPr lang="en-US" smtClean="0"/>
              <a:t>55</a:t>
            </a:fld>
            <a:endParaRPr lang="en-US" dirty="0"/>
          </a:p>
        </p:txBody>
      </p:sp>
    </p:spTree>
    <p:extLst>
      <p:ext uri="{BB962C8B-B14F-4D97-AF65-F5344CB8AC3E}">
        <p14:creationId xmlns:p14="http://schemas.microsoft.com/office/powerpoint/2010/main" val="1065285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05A3-4C26-4CE0-9BE4-8091C52FA792}"/>
              </a:ext>
            </a:extLst>
          </p:cNvPr>
          <p:cNvSpPr>
            <a:spLocks noGrp="1"/>
          </p:cNvSpPr>
          <p:nvPr>
            <p:ph type="title"/>
          </p:nvPr>
        </p:nvSpPr>
        <p:spPr/>
        <p:txBody>
          <a:bodyPr/>
          <a:lstStyle/>
          <a:p>
            <a:r>
              <a:rPr lang="en-US" dirty="0"/>
              <a:t>Layout of a typical source file in 121</a:t>
            </a:r>
          </a:p>
        </p:txBody>
      </p:sp>
      <p:sp>
        <p:nvSpPr>
          <p:cNvPr id="3" name="Content Placeholder 2">
            <a:extLst>
              <a:ext uri="{FF2B5EF4-FFF2-40B4-BE49-F238E27FC236}">
                <a16:creationId xmlns:a16="http://schemas.microsoft.com/office/drawing/2014/main" id="{1124DA46-9DFA-4DBF-8693-259B8DAEB9CE}"/>
              </a:ext>
            </a:extLst>
          </p:cNvPr>
          <p:cNvSpPr>
            <a:spLocks noGrp="1"/>
          </p:cNvSpPr>
          <p:nvPr>
            <p:ph idx="1"/>
          </p:nvPr>
        </p:nvSpPr>
        <p:spPr/>
        <p:txBody>
          <a:bodyPr>
            <a:normAutofit/>
          </a:bodyPr>
          <a:lstStyle/>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 file description comment */</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#include files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using-declarations</a:t>
            </a:r>
          </a:p>
          <a:p>
            <a:pPr marL="0" indent="0">
              <a:buNone/>
            </a:pPr>
            <a:r>
              <a:rPr lang="en-US" dirty="0" smtClean="0">
                <a:latin typeface="Consolas" panose="020B0609020204030204" pitchFamily="49" charset="0"/>
                <a:ea typeface="Source Sans Pro" panose="020B0503030403020204" pitchFamily="34" charset="0"/>
                <a:cs typeface="Consolas" panose="020B0609020204030204" pitchFamily="49" charset="0"/>
              </a:rPr>
              <a:t>constant </a:t>
            </a:r>
            <a:r>
              <a:rPr lang="en-US" dirty="0">
                <a:latin typeface="Consolas" panose="020B0609020204030204" pitchFamily="49" charset="0"/>
                <a:ea typeface="Source Sans Pro" panose="020B0503030403020204" pitchFamily="34" charset="0"/>
                <a:cs typeface="Consolas" panose="020B0609020204030204" pitchFamily="49" charset="0"/>
              </a:rPr>
              <a:t>definitions that apply to more than one class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classes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variables and </a:t>
            </a:r>
            <a:r>
              <a:rPr lang="en-US" dirty="0" smtClean="0">
                <a:latin typeface="Consolas" panose="020B0609020204030204" pitchFamily="49" charset="0"/>
                <a:ea typeface="Source Sans Pro" panose="020B0503030403020204" pitchFamily="34" charset="0"/>
                <a:cs typeface="Consolas" panose="020B0609020204030204" pitchFamily="49" charset="0"/>
              </a:rPr>
              <a:t>functions </a:t>
            </a:r>
            <a:r>
              <a:rPr lang="en-US" dirty="0">
                <a:latin typeface="Consolas" panose="020B0609020204030204" pitchFamily="49" charset="0"/>
                <a:ea typeface="Source Sans Pro" panose="020B0503030403020204" pitchFamily="34" charset="0"/>
                <a:cs typeface="Consolas" panose="020B0609020204030204" pitchFamily="49" charset="0"/>
              </a:rPr>
              <a:t>that are private to the file</a:t>
            </a:r>
          </a:p>
        </p:txBody>
      </p:sp>
      <p:sp>
        <p:nvSpPr>
          <p:cNvPr id="4" name="Slide Number Placeholder 3"/>
          <p:cNvSpPr>
            <a:spLocks noGrp="1"/>
          </p:cNvSpPr>
          <p:nvPr>
            <p:ph type="sldNum" sz="quarter" idx="12"/>
          </p:nvPr>
        </p:nvSpPr>
        <p:spPr/>
        <p:txBody>
          <a:bodyPr/>
          <a:lstStyle/>
          <a:p>
            <a:fld id="{C2DBF970-AE5C-419F-B66F-5F134ABC2ACE}" type="slidenum">
              <a:rPr lang="en-US" smtClean="0"/>
              <a:t>56</a:t>
            </a:fld>
            <a:endParaRPr lang="en-US" dirty="0"/>
          </a:p>
        </p:txBody>
      </p:sp>
    </p:spTree>
    <p:extLst>
      <p:ext uri="{BB962C8B-B14F-4D97-AF65-F5344CB8AC3E}">
        <p14:creationId xmlns:p14="http://schemas.microsoft.com/office/powerpoint/2010/main" val="14301683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05A3-4C26-4CE0-9BE4-8091C52FA792}"/>
              </a:ext>
            </a:extLst>
          </p:cNvPr>
          <p:cNvSpPr>
            <a:spLocks noGrp="1"/>
          </p:cNvSpPr>
          <p:nvPr>
            <p:ph type="title"/>
          </p:nvPr>
        </p:nvSpPr>
        <p:spPr/>
        <p:txBody>
          <a:bodyPr/>
          <a:lstStyle/>
          <a:p>
            <a:r>
              <a:rPr lang="en-US" dirty="0"/>
              <a:t>Layout of a typical source file in </a:t>
            </a:r>
            <a:r>
              <a:rPr lang="en-US" dirty="0" smtClean="0"/>
              <a:t>120/121</a:t>
            </a:r>
            <a:endParaRPr lang="en-US" dirty="0"/>
          </a:p>
        </p:txBody>
      </p:sp>
      <p:sp>
        <p:nvSpPr>
          <p:cNvPr id="3" name="Content Placeholder 2">
            <a:extLst>
              <a:ext uri="{FF2B5EF4-FFF2-40B4-BE49-F238E27FC236}">
                <a16:creationId xmlns:a16="http://schemas.microsoft.com/office/drawing/2014/main" id="{1124DA46-9DFA-4DBF-8693-259B8DAEB9CE}"/>
              </a:ext>
            </a:extLst>
          </p:cNvPr>
          <p:cNvSpPr>
            <a:spLocks noGrp="1"/>
          </p:cNvSpPr>
          <p:nvPr>
            <p:ph idx="1"/>
          </p:nvPr>
        </p:nvSpPr>
        <p:spPr/>
        <p:txBody>
          <a:bodyPr>
            <a:normAutofit/>
          </a:bodyPr>
          <a:lstStyle/>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 file description comment */</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#include files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using-declarations</a:t>
            </a:r>
          </a:p>
          <a:p>
            <a:pPr marL="0" indent="0">
              <a:buNone/>
            </a:pPr>
            <a:r>
              <a:rPr lang="en-US" strike="sngStrike" dirty="0" smtClean="0">
                <a:latin typeface="Consolas" panose="020B0609020204030204" pitchFamily="49" charset="0"/>
                <a:ea typeface="Source Sans Pro" panose="020B0503030403020204" pitchFamily="34" charset="0"/>
                <a:cs typeface="Consolas" panose="020B0609020204030204" pitchFamily="49" charset="0"/>
              </a:rPr>
              <a:t>constant </a:t>
            </a:r>
            <a:r>
              <a:rPr lang="en-US" strike="sngStrike" dirty="0">
                <a:latin typeface="Consolas" panose="020B0609020204030204" pitchFamily="49" charset="0"/>
                <a:ea typeface="Source Sans Pro" panose="020B0503030403020204" pitchFamily="34" charset="0"/>
                <a:cs typeface="Consolas" panose="020B0609020204030204" pitchFamily="49" charset="0"/>
              </a:rPr>
              <a:t>definitions that apply to more than one class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class</a:t>
            </a:r>
            <a:r>
              <a:rPr lang="en-US" strike="sngStrike" dirty="0">
                <a:latin typeface="Consolas" panose="020B0609020204030204" pitchFamily="49" charset="0"/>
                <a:ea typeface="Source Sans Pro" panose="020B0503030403020204" pitchFamily="34" charset="0"/>
                <a:cs typeface="Consolas" panose="020B0609020204030204" pitchFamily="49" charset="0"/>
              </a:rPr>
              <a:t>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variables and </a:t>
            </a:r>
            <a:r>
              <a:rPr lang="en-US" dirty="0" smtClean="0">
                <a:latin typeface="Consolas" panose="020B0609020204030204" pitchFamily="49" charset="0"/>
                <a:ea typeface="Source Sans Pro" panose="020B0503030403020204" pitchFamily="34" charset="0"/>
                <a:cs typeface="Consolas" panose="020B0609020204030204" pitchFamily="49" charset="0"/>
              </a:rPr>
              <a:t>functions </a:t>
            </a:r>
            <a:r>
              <a:rPr lang="en-US" dirty="0">
                <a:latin typeface="Consolas" panose="020B0609020204030204" pitchFamily="49" charset="0"/>
                <a:ea typeface="Source Sans Pro" panose="020B0503030403020204" pitchFamily="34" charset="0"/>
                <a:cs typeface="Consolas" panose="020B0609020204030204" pitchFamily="49" charset="0"/>
              </a:rPr>
              <a:t>that are private to the file</a:t>
            </a:r>
          </a:p>
        </p:txBody>
      </p:sp>
      <p:sp>
        <p:nvSpPr>
          <p:cNvPr id="4" name="Slide Number Placeholder 3"/>
          <p:cNvSpPr>
            <a:spLocks noGrp="1"/>
          </p:cNvSpPr>
          <p:nvPr>
            <p:ph type="sldNum" sz="quarter" idx="12"/>
          </p:nvPr>
        </p:nvSpPr>
        <p:spPr/>
        <p:txBody>
          <a:bodyPr/>
          <a:lstStyle/>
          <a:p>
            <a:fld id="{C2DBF970-AE5C-419F-B66F-5F134ABC2ACE}" type="slidenum">
              <a:rPr lang="en-US" smtClean="0"/>
              <a:t>57</a:t>
            </a:fld>
            <a:endParaRPr lang="en-US" dirty="0"/>
          </a:p>
        </p:txBody>
      </p:sp>
    </p:spTree>
    <p:extLst>
      <p:ext uri="{BB962C8B-B14F-4D97-AF65-F5344CB8AC3E}">
        <p14:creationId xmlns:p14="http://schemas.microsoft.com/office/powerpoint/2010/main" val="1718439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05A3-4C26-4CE0-9BE4-8091C52FA792}"/>
              </a:ext>
            </a:extLst>
          </p:cNvPr>
          <p:cNvSpPr>
            <a:spLocks noGrp="1"/>
          </p:cNvSpPr>
          <p:nvPr>
            <p:ph type="title"/>
          </p:nvPr>
        </p:nvSpPr>
        <p:spPr/>
        <p:txBody>
          <a:bodyPr/>
          <a:lstStyle/>
          <a:p>
            <a:r>
              <a:rPr lang="en-US" dirty="0"/>
              <a:t>Layout of a typical source file in 121</a:t>
            </a:r>
          </a:p>
        </p:txBody>
      </p:sp>
      <p:sp>
        <p:nvSpPr>
          <p:cNvPr id="3" name="Content Placeholder 2">
            <a:extLst>
              <a:ext uri="{FF2B5EF4-FFF2-40B4-BE49-F238E27FC236}">
                <a16:creationId xmlns:a16="http://schemas.microsoft.com/office/drawing/2014/main" id="{1124DA46-9DFA-4DBF-8693-259B8DAEB9CE}"/>
              </a:ext>
            </a:extLst>
          </p:cNvPr>
          <p:cNvSpPr>
            <a:spLocks noGrp="1"/>
          </p:cNvSpPr>
          <p:nvPr>
            <p:ph idx="1"/>
          </p:nvPr>
        </p:nvSpPr>
        <p:spPr/>
        <p:txBody>
          <a:bodyPr>
            <a:normAutofit/>
          </a:bodyPr>
          <a:lstStyle/>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 file description comment </a:t>
            </a:r>
            <a:r>
              <a:rPr lang="en-US" dirty="0" smtClean="0">
                <a:latin typeface="Consolas" panose="020B0609020204030204" pitchFamily="49" charset="0"/>
                <a:ea typeface="Source Sans Pro" panose="020B0503030403020204" pitchFamily="34" charset="0"/>
                <a:cs typeface="Consolas" panose="020B0609020204030204" pitchFamily="49" charset="0"/>
              </a:rPr>
              <a:t>*/</a:t>
            </a:r>
            <a:endParaRPr lang="en-US" dirty="0">
              <a:latin typeface="Consolas" panose="020B0609020204030204" pitchFamily="49" charset="0"/>
              <a:ea typeface="Source Sans Pro" panose="020B0503030403020204" pitchFamily="34" charset="0"/>
              <a:cs typeface="Consolas" panose="020B0609020204030204" pitchFamily="49" charset="0"/>
            </a:endParaRP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#include files</a:t>
            </a:r>
          </a:p>
          <a:p>
            <a:pPr marL="0" indent="0">
              <a:buNone/>
            </a:pPr>
            <a:r>
              <a:rPr lang="en-US" dirty="0">
                <a:latin typeface="Consolas" panose="020B0609020204030204" pitchFamily="49" charset="0"/>
                <a:ea typeface="Source Sans Pro" panose="020B0503030403020204" pitchFamily="34" charset="0"/>
                <a:cs typeface="Consolas" panose="020B0609020204030204" pitchFamily="49" charset="0"/>
              </a:rPr>
              <a:t>using-declarations</a:t>
            </a:r>
          </a:p>
          <a:p>
            <a:pPr marL="0" indent="0">
              <a:buNone/>
            </a:pPr>
            <a:r>
              <a:rPr lang="en-US" dirty="0" smtClean="0">
                <a:latin typeface="Consolas" panose="020B0609020204030204" pitchFamily="49" charset="0"/>
                <a:ea typeface="Source Sans Pro" panose="020B0503030403020204" pitchFamily="34" charset="0"/>
                <a:cs typeface="Consolas" panose="020B0609020204030204" pitchFamily="49" charset="0"/>
              </a:rPr>
              <a:t>class</a:t>
            </a:r>
          </a:p>
          <a:p>
            <a:pPr marL="0" indent="0">
              <a:buNone/>
            </a:pPr>
            <a:r>
              <a:rPr lang="en-US" dirty="0" smtClean="0">
                <a:latin typeface="Consolas" panose="020B0609020204030204" pitchFamily="49" charset="0"/>
                <a:ea typeface="Source Sans Pro" panose="020B0503030403020204" pitchFamily="34" charset="0"/>
                <a:cs typeface="Consolas" panose="020B0609020204030204" pitchFamily="49" charset="0"/>
              </a:rPr>
              <a:t>variables </a:t>
            </a:r>
            <a:r>
              <a:rPr lang="en-US" dirty="0">
                <a:latin typeface="Consolas" panose="020B0609020204030204" pitchFamily="49" charset="0"/>
                <a:ea typeface="Source Sans Pro" panose="020B0503030403020204" pitchFamily="34" charset="0"/>
                <a:cs typeface="Consolas" panose="020B0609020204030204" pitchFamily="49" charset="0"/>
              </a:rPr>
              <a:t>and </a:t>
            </a:r>
            <a:r>
              <a:rPr lang="en-US" dirty="0" smtClean="0">
                <a:latin typeface="Consolas" panose="020B0609020204030204" pitchFamily="49" charset="0"/>
                <a:ea typeface="Source Sans Pro" panose="020B0503030403020204" pitchFamily="34" charset="0"/>
                <a:cs typeface="Consolas" panose="020B0609020204030204" pitchFamily="49" charset="0"/>
              </a:rPr>
              <a:t>functions </a:t>
            </a:r>
            <a:r>
              <a:rPr lang="en-US" dirty="0">
                <a:latin typeface="Consolas" panose="020B0609020204030204" pitchFamily="49" charset="0"/>
                <a:ea typeface="Source Sans Pro" panose="020B0503030403020204" pitchFamily="34" charset="0"/>
                <a:cs typeface="Consolas" panose="020B0609020204030204" pitchFamily="49" charset="0"/>
              </a:rPr>
              <a:t>that are private to the </a:t>
            </a:r>
            <a:r>
              <a:rPr lang="en-US" dirty="0" smtClean="0">
                <a:latin typeface="Consolas" panose="020B0609020204030204" pitchFamily="49" charset="0"/>
                <a:ea typeface="Source Sans Pro" panose="020B0503030403020204" pitchFamily="34" charset="0"/>
                <a:cs typeface="Consolas" panose="020B0609020204030204" pitchFamily="49" charset="0"/>
              </a:rPr>
              <a:t>file</a:t>
            </a:r>
          </a:p>
        </p:txBody>
      </p:sp>
      <p:sp>
        <p:nvSpPr>
          <p:cNvPr id="4" name="Slide Number Placeholder 3"/>
          <p:cNvSpPr>
            <a:spLocks noGrp="1"/>
          </p:cNvSpPr>
          <p:nvPr>
            <p:ph type="sldNum" sz="quarter" idx="12"/>
          </p:nvPr>
        </p:nvSpPr>
        <p:spPr/>
        <p:txBody>
          <a:bodyPr/>
          <a:lstStyle/>
          <a:p>
            <a:fld id="{C2DBF970-AE5C-419F-B66F-5F134ABC2ACE}" type="slidenum">
              <a:rPr lang="en-US" smtClean="0"/>
              <a:t>58</a:t>
            </a:fld>
            <a:endParaRPr lang="en-US" dirty="0"/>
          </a:p>
        </p:txBody>
      </p:sp>
    </p:spTree>
    <p:extLst>
      <p:ext uri="{BB962C8B-B14F-4D97-AF65-F5344CB8AC3E}">
        <p14:creationId xmlns:p14="http://schemas.microsoft.com/office/powerpoint/2010/main" val="4206411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9A34-6EBD-49E4-86E5-FE7E01D3CA6B}"/>
              </a:ext>
            </a:extLst>
          </p:cNvPr>
          <p:cNvSpPr>
            <a:spLocks noGrp="1"/>
          </p:cNvSpPr>
          <p:nvPr>
            <p:ph type="title"/>
          </p:nvPr>
        </p:nvSpPr>
        <p:spPr/>
        <p:txBody>
          <a:bodyPr/>
          <a:lstStyle/>
          <a:p>
            <a:r>
              <a:rPr lang="en-US" dirty="0"/>
              <a:t>Laying out comments</a:t>
            </a:r>
          </a:p>
        </p:txBody>
      </p:sp>
      <p:sp>
        <p:nvSpPr>
          <p:cNvPr id="3" name="Content Placeholder 2">
            <a:extLst>
              <a:ext uri="{FF2B5EF4-FFF2-40B4-BE49-F238E27FC236}">
                <a16:creationId xmlns:a16="http://schemas.microsoft.com/office/drawing/2014/main" id="{D09B3B3C-417E-469D-9973-57B94990C851}"/>
              </a:ext>
            </a:extLst>
          </p:cNvPr>
          <p:cNvSpPr>
            <a:spLocks noGrp="1"/>
          </p:cNvSpPr>
          <p:nvPr>
            <p:ph idx="1"/>
          </p:nvPr>
        </p:nvSpPr>
        <p:spPr>
          <a:xfrm>
            <a:off x="838200" y="1825624"/>
            <a:ext cx="10515600" cy="5032375"/>
          </a:xfrm>
        </p:spPr>
        <p:txBody>
          <a:bodyPr>
            <a:normAutofit fontScale="92500" lnSpcReduction="10000"/>
          </a:bodyPr>
          <a:lstStyle/>
          <a:p>
            <a:r>
              <a:rPr lang="en-US" dirty="0"/>
              <a:t>Indent a comment with its corresponding code</a:t>
            </a:r>
          </a:p>
          <a:p>
            <a:r>
              <a:rPr lang="en-US" dirty="0"/>
              <a:t>Set off each comment with at least one blank line</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 comment</a:t>
            </a:r>
          </a:p>
          <a:p>
            <a:pPr marL="0" indent="0">
              <a:buNone/>
            </a:pPr>
            <a:r>
              <a:rPr lang="en-US" dirty="0">
                <a:latin typeface="Consolas" panose="020B0609020204030204" pitchFamily="49" charset="0"/>
                <a:cs typeface="Consolas" panose="020B0609020204030204" pitchFamily="49" charset="0"/>
              </a:rPr>
              <a:t>code;</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comment</a:t>
            </a:r>
          </a:p>
          <a:p>
            <a:pPr marL="0" indent="0">
              <a:buNone/>
            </a:pPr>
            <a:r>
              <a:rPr lang="en-US" dirty="0" smtClean="0">
                <a:latin typeface="Consolas" panose="020B0609020204030204" pitchFamily="49" charset="0"/>
                <a:cs typeface="Consolas" panose="020B0609020204030204" pitchFamily="49" charset="0"/>
              </a:rPr>
              <a:t>while (condition)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 </a:t>
            </a:r>
            <a:r>
              <a:rPr lang="en-US" dirty="0">
                <a:latin typeface="Consolas" panose="020B0609020204030204" pitchFamily="49" charset="0"/>
                <a:cs typeface="Consolas" panose="020B0609020204030204" pitchFamily="49" charset="0"/>
              </a:rPr>
              <a:t>comment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code;</a:t>
            </a:r>
          </a:p>
          <a:p>
            <a:pPr marL="0" indent="0">
              <a:buNone/>
            </a:pPr>
            <a:r>
              <a:rPr lang="en-US"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C2DBF970-AE5C-419F-B66F-5F134ABC2ACE}" type="slidenum">
              <a:rPr lang="en-US" smtClean="0"/>
              <a:t>59</a:t>
            </a:fld>
            <a:endParaRPr lang="en-US" dirty="0"/>
          </a:p>
        </p:txBody>
      </p:sp>
    </p:spTree>
    <p:extLst>
      <p:ext uri="{BB962C8B-B14F-4D97-AF65-F5344CB8AC3E}">
        <p14:creationId xmlns:p14="http://schemas.microsoft.com/office/powerpoint/2010/main" val="3700942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Main Memory</a:t>
            </a:r>
          </a:p>
        </p:txBody>
      </p:sp>
      <p:sp>
        <p:nvSpPr>
          <p:cNvPr id="3" name="Content Placeholder 2"/>
          <p:cNvSpPr>
            <a:spLocks noGrp="1"/>
          </p:cNvSpPr>
          <p:nvPr>
            <p:ph idx="1"/>
          </p:nvPr>
        </p:nvSpPr>
        <p:spPr/>
        <p:txBody>
          <a:bodyPr>
            <a:normAutofit/>
          </a:bodyPr>
          <a:lstStyle/>
          <a:p>
            <a:pPr eaLnBrk="1" hangingPunct="1">
              <a:defRPr/>
            </a:pPr>
            <a:r>
              <a:rPr lang="en-US" sz="3200" dirty="0" smtClean="0"/>
              <a:t>Usually store in Random Access Memory (RAM)</a:t>
            </a:r>
          </a:p>
          <a:p>
            <a:pPr eaLnBrk="1" hangingPunct="1">
              <a:defRPr/>
            </a:pPr>
            <a:r>
              <a:rPr lang="en-US" sz="3200" dirty="0" smtClean="0"/>
              <a:t>Composed of ones and zeros</a:t>
            </a:r>
          </a:p>
          <a:p>
            <a:pPr eaLnBrk="1" hangingPunct="1">
              <a:defRPr/>
            </a:pPr>
            <a:r>
              <a:rPr lang="en-US" sz="3200" dirty="0" smtClean="0"/>
              <a:t>Organized as follows:</a:t>
            </a:r>
          </a:p>
          <a:p>
            <a:pPr lvl="1" eaLnBrk="1" hangingPunct="1">
              <a:defRPr/>
            </a:pPr>
            <a:r>
              <a:rPr lang="en-US" sz="2800" dirty="0" smtClean="0"/>
              <a:t>bit: smallest piece of memory.  </a:t>
            </a:r>
            <a:br>
              <a:rPr lang="en-US" sz="2800" dirty="0" smtClean="0"/>
            </a:br>
            <a:r>
              <a:rPr lang="en-US" sz="2800" dirty="0" smtClean="0"/>
              <a:t>Has values 0 (off, false) or 1 (on, true)</a:t>
            </a:r>
          </a:p>
          <a:p>
            <a:r>
              <a:rPr lang="en-US" sz="2800" dirty="0" smtClean="0"/>
              <a:t>byte: 8 consecutive bits. </a:t>
            </a:r>
            <a:br>
              <a:rPr lang="en-US" sz="2800" dirty="0" smtClean="0"/>
            </a:br>
            <a:r>
              <a:rPr lang="en-US" altLang="en-US" dirty="0"/>
              <a:t>Addresses – Each byte in memory is identified by a unique number known as an </a:t>
            </a:r>
            <a:r>
              <a:rPr lang="en-US" altLang="en-US" i="1" dirty="0" smtClean="0"/>
              <a:t>address</a:t>
            </a:r>
            <a:r>
              <a:rPr lang="en-US" altLang="en-US" dirty="0"/>
              <a:t> </a:t>
            </a:r>
            <a:r>
              <a:rPr lang="en-US" altLang="en-US" dirty="0" smtClean="0"/>
              <a:t>(starting at zero).</a:t>
            </a:r>
            <a:endParaRPr lang="en-US" altLang="en-US" dirty="0"/>
          </a:p>
          <a:p>
            <a:pPr eaLnBrk="1" hangingPunct="1">
              <a:defRPr/>
            </a:pPr>
            <a:endParaRPr 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6</a:t>
            </a:fld>
            <a:endParaRPr lang="en-US" dirty="0"/>
          </a:p>
        </p:txBody>
      </p:sp>
    </p:spTree>
    <p:extLst>
      <p:ext uri="{BB962C8B-B14F-4D97-AF65-F5344CB8AC3E}">
        <p14:creationId xmlns:p14="http://schemas.microsoft.com/office/powerpoint/2010/main" val="1834478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53AE-B896-4C6C-A289-6FA0CD80DE24}"/>
              </a:ext>
            </a:extLst>
          </p:cNvPr>
          <p:cNvSpPr>
            <a:spLocks noGrp="1"/>
          </p:cNvSpPr>
          <p:nvPr>
            <p:ph type="title"/>
          </p:nvPr>
        </p:nvSpPr>
        <p:spPr/>
        <p:txBody>
          <a:bodyPr/>
          <a:lstStyle/>
          <a:p>
            <a:r>
              <a:rPr lang="en-US" dirty="0"/>
              <a:t>Laying out individual statements</a:t>
            </a:r>
          </a:p>
        </p:txBody>
      </p:sp>
      <p:sp>
        <p:nvSpPr>
          <p:cNvPr id="3" name="Content Placeholder 2">
            <a:extLst>
              <a:ext uri="{FF2B5EF4-FFF2-40B4-BE49-F238E27FC236}">
                <a16:creationId xmlns:a16="http://schemas.microsoft.com/office/drawing/2014/main" id="{EE6C9C98-D866-4ECF-9CCB-6AAFDE1A4981}"/>
              </a:ext>
            </a:extLst>
          </p:cNvPr>
          <p:cNvSpPr>
            <a:spLocks noGrp="1"/>
          </p:cNvSpPr>
          <p:nvPr>
            <p:ph idx="1"/>
          </p:nvPr>
        </p:nvSpPr>
        <p:spPr>
          <a:xfrm>
            <a:off x="457200" y="1553378"/>
            <a:ext cx="10515600" cy="4698197"/>
          </a:xfrm>
        </p:spPr>
        <p:txBody>
          <a:bodyPr>
            <a:normAutofit/>
          </a:bodyPr>
          <a:lstStyle/>
          <a:p>
            <a:r>
              <a:rPr lang="en-US" dirty="0"/>
              <a:t>Limit line length to about 80</a:t>
            </a:r>
          </a:p>
          <a:p>
            <a:pPr lvl="1"/>
            <a:r>
              <a:rPr lang="en-US" dirty="0"/>
              <a:t>OK to exceed occasionally with good reason</a:t>
            </a:r>
          </a:p>
          <a:p>
            <a:r>
              <a:rPr lang="en-US" dirty="0"/>
              <a:t>Use spaces to make logical expressions, array references, and method arguments readable</a:t>
            </a:r>
          </a:p>
          <a:p>
            <a:pPr lvl="1"/>
            <a:r>
              <a:rPr lang="en-US" dirty="0">
                <a:latin typeface="Consolas" panose="020B0609020204030204" pitchFamily="49" charset="0"/>
                <a:cs typeface="Consolas" panose="020B0609020204030204" pitchFamily="49" charset="0"/>
              </a:rPr>
              <a:t>if ((a &amp;&amp; b) || (c &lt; d))</a:t>
            </a:r>
          </a:p>
          <a:p>
            <a:pPr lvl="1"/>
            <a:r>
              <a:rPr lang="en-US" dirty="0">
                <a:latin typeface="Consolas" panose="020B0609020204030204" pitchFamily="49" charset="0"/>
                <a:cs typeface="Consolas" panose="020B0609020204030204" pitchFamily="49" charset="0"/>
              </a:rPr>
              <a:t>array[ index ]</a:t>
            </a:r>
          </a:p>
          <a:p>
            <a:pPr lvl="1"/>
            <a:r>
              <a:rPr lang="en-US" dirty="0">
                <a:latin typeface="Consolas" panose="020B0609020204030204" pitchFamily="49" charset="0"/>
                <a:cs typeface="Consolas" panose="020B0609020204030204" pitchFamily="49" charset="0"/>
              </a:rPr>
              <a:t>foo(arg1, arg2, arg3)</a:t>
            </a:r>
          </a:p>
          <a:p>
            <a:r>
              <a:rPr lang="en-US" dirty="0">
                <a:cs typeface="Consolas" panose="020B0609020204030204" pitchFamily="49" charset="0"/>
              </a:rPr>
              <a:t>Indent continuation lines the standard amount</a:t>
            </a:r>
          </a:p>
          <a:p>
            <a:pPr lvl="1"/>
            <a:r>
              <a:rPr lang="en-US" dirty="0">
                <a:latin typeface="Consolas" panose="020B0609020204030204" pitchFamily="49" charset="0"/>
                <a:cs typeface="Consolas" panose="020B0609020204030204" pitchFamily="49" charset="0"/>
              </a:rPr>
              <a:t>int variable = </a:t>
            </a:r>
            <a:r>
              <a:rPr lang="en-US" dirty="0" err="1">
                <a:latin typeface="Consolas" panose="020B0609020204030204" pitchFamily="49" charset="0"/>
                <a:cs typeface="Consolas" panose="020B0609020204030204" pitchFamily="49" charset="0"/>
              </a:rPr>
              <a:t>thisVariable</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thatVariable</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anotherVariable</a:t>
            </a:r>
            <a:r>
              <a:rPr lang="en-US"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C2DBF970-AE5C-419F-B66F-5F134ABC2ACE}" type="slidenum">
              <a:rPr lang="en-US" smtClean="0"/>
              <a:t>60</a:t>
            </a:fld>
            <a:endParaRPr lang="en-US" dirty="0"/>
          </a:p>
        </p:txBody>
      </p:sp>
    </p:spTree>
    <p:extLst>
      <p:ext uri="{BB962C8B-B14F-4D97-AF65-F5344CB8AC3E}">
        <p14:creationId xmlns:p14="http://schemas.microsoft.com/office/powerpoint/2010/main" val="33406608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A26C-9FCC-4263-8817-E2A1D9820762}"/>
              </a:ext>
            </a:extLst>
          </p:cNvPr>
          <p:cNvSpPr>
            <a:spLocks noGrp="1"/>
          </p:cNvSpPr>
          <p:nvPr>
            <p:ph type="title"/>
          </p:nvPr>
        </p:nvSpPr>
        <p:spPr/>
        <p:txBody>
          <a:bodyPr/>
          <a:lstStyle/>
          <a:p>
            <a:r>
              <a:rPr lang="en-US" dirty="0"/>
              <a:t>Laying out individual statements</a:t>
            </a:r>
          </a:p>
        </p:txBody>
      </p:sp>
      <p:sp>
        <p:nvSpPr>
          <p:cNvPr id="3" name="Content Placeholder 2">
            <a:extLst>
              <a:ext uri="{FF2B5EF4-FFF2-40B4-BE49-F238E27FC236}">
                <a16:creationId xmlns:a16="http://schemas.microsoft.com/office/drawing/2014/main" id="{63A41ABA-A31E-464F-9EF9-56D1B071D5A8}"/>
              </a:ext>
            </a:extLst>
          </p:cNvPr>
          <p:cNvSpPr>
            <a:spLocks noGrp="1"/>
          </p:cNvSpPr>
          <p:nvPr>
            <p:ph idx="1"/>
          </p:nvPr>
        </p:nvSpPr>
        <p:spPr>
          <a:xfrm>
            <a:off x="838200" y="1219200"/>
            <a:ext cx="10515600" cy="5032375"/>
          </a:xfrm>
        </p:spPr>
        <p:txBody>
          <a:bodyPr>
            <a:normAutofit/>
          </a:bodyPr>
          <a:lstStyle/>
          <a:p>
            <a:r>
              <a:rPr lang="en-US" sz="3200" dirty="0"/>
              <a:t>One statement per line</a:t>
            </a:r>
          </a:p>
          <a:p>
            <a:r>
              <a:rPr lang="en-US" sz="3200" dirty="0">
                <a:cs typeface="Consolas" panose="020B0609020204030204" pitchFamily="49" charset="0"/>
              </a:rPr>
              <a:t>Avoid using multiple operations per line</a:t>
            </a:r>
          </a:p>
          <a:p>
            <a:r>
              <a:rPr lang="en-US" sz="3200" dirty="0"/>
              <a:t>Use only one declaration per line</a:t>
            </a:r>
          </a:p>
          <a:p>
            <a:r>
              <a:rPr lang="en-US" sz="3200" dirty="0"/>
              <a:t>Declare variables close to where they are used</a:t>
            </a:r>
          </a:p>
          <a:p>
            <a:r>
              <a:rPr lang="en-US" sz="3200" dirty="0"/>
              <a:t>Order declarations sensibly</a:t>
            </a:r>
          </a:p>
          <a:p>
            <a:pPr lvl="1"/>
            <a:r>
              <a:rPr lang="en-US" sz="2800" dirty="0"/>
              <a:t>e.g. by </a:t>
            </a:r>
            <a:r>
              <a:rPr lang="en-US" sz="2800" dirty="0" smtClean="0"/>
              <a:t>type</a:t>
            </a:r>
            <a:endParaRPr lang="en-US" sz="2800" dirty="0"/>
          </a:p>
        </p:txBody>
      </p:sp>
      <p:sp>
        <p:nvSpPr>
          <p:cNvPr id="4" name="Slide Number Placeholder 3"/>
          <p:cNvSpPr>
            <a:spLocks noGrp="1"/>
          </p:cNvSpPr>
          <p:nvPr>
            <p:ph type="sldNum" sz="quarter" idx="12"/>
          </p:nvPr>
        </p:nvSpPr>
        <p:spPr/>
        <p:txBody>
          <a:bodyPr/>
          <a:lstStyle/>
          <a:p>
            <a:fld id="{C2DBF970-AE5C-419F-B66F-5F134ABC2ACE}" type="slidenum">
              <a:rPr lang="en-US" smtClean="0"/>
              <a:t>61</a:t>
            </a:fld>
            <a:endParaRPr lang="en-US" dirty="0"/>
          </a:p>
        </p:txBody>
      </p:sp>
    </p:spTree>
    <p:extLst>
      <p:ext uri="{BB962C8B-B14F-4D97-AF65-F5344CB8AC3E}">
        <p14:creationId xmlns:p14="http://schemas.microsoft.com/office/powerpoint/2010/main" val="26424826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EA10-B0CD-4F3F-A743-7EAE6554140B}"/>
              </a:ext>
            </a:extLst>
          </p:cNvPr>
          <p:cNvSpPr>
            <a:spLocks noGrp="1"/>
          </p:cNvSpPr>
          <p:nvPr>
            <p:ph type="title"/>
          </p:nvPr>
        </p:nvSpPr>
        <p:spPr/>
        <p:txBody>
          <a:bodyPr/>
          <a:lstStyle/>
          <a:p>
            <a:r>
              <a:rPr lang="en-US" dirty="0"/>
              <a:t>Laying out control structures</a:t>
            </a:r>
          </a:p>
        </p:txBody>
      </p:sp>
      <p:sp>
        <p:nvSpPr>
          <p:cNvPr id="3" name="Content Placeholder 2">
            <a:extLst>
              <a:ext uri="{FF2B5EF4-FFF2-40B4-BE49-F238E27FC236}">
                <a16:creationId xmlns:a16="http://schemas.microsoft.com/office/drawing/2014/main" id="{51B4FE52-E73D-4B3A-B0DF-9F5A4BA73C30}"/>
              </a:ext>
            </a:extLst>
          </p:cNvPr>
          <p:cNvSpPr>
            <a:spLocks noGrp="1"/>
          </p:cNvSpPr>
          <p:nvPr>
            <p:ph idx="1"/>
          </p:nvPr>
        </p:nvSpPr>
        <p:spPr>
          <a:xfrm>
            <a:off x="609600" y="1377108"/>
            <a:ext cx="10515600" cy="4719606"/>
          </a:xfrm>
        </p:spPr>
        <p:txBody>
          <a:bodyPr>
            <a:normAutofit fontScale="92500" lnSpcReduction="10000"/>
          </a:bodyPr>
          <a:lstStyle/>
          <a:p>
            <a:r>
              <a:rPr lang="en-US" dirty="0" smtClean="0"/>
              <a:t>The close </a:t>
            </a:r>
            <a:r>
              <a:rPr lang="en-US" b="1" dirty="0" smtClean="0">
                <a:latin typeface="Consolas" panose="020B0609020204030204" pitchFamily="49" charset="0"/>
              </a:rPr>
              <a:t>}</a:t>
            </a:r>
            <a:r>
              <a:rPr lang="en-US" dirty="0" smtClean="0"/>
              <a:t> should be lined up with the beginning of the block it starts</a:t>
            </a:r>
            <a:r>
              <a:rPr lang="en-US" dirty="0"/>
              <a:t/>
            </a:r>
            <a:br>
              <a:rPr lang="en-US" dirty="0"/>
            </a:br>
            <a:r>
              <a:rPr lang="en-US" dirty="0">
                <a:latin typeface="Consolas" panose="020B0609020204030204" pitchFamily="49" charset="0"/>
                <a:cs typeface="Consolas" panose="020B0609020204030204" pitchFamily="49" charset="0"/>
              </a:rPr>
              <a:t>if (condition) </a:t>
            </a:r>
            <a:r>
              <a:rPr lang="en-US" dirty="0" smtClean="0">
                <a:latin typeface="Consolas" panose="020B0609020204030204" pitchFamily="49" charset="0"/>
                <a:cs typeface="Consolas" panose="020B0609020204030204" pitchFamily="49" charset="0"/>
              </a:rPr>
              <a:t>{    </a:t>
            </a:r>
            <a:r>
              <a:rPr lang="en-US" b="1" i="1" dirty="0" smtClean="0">
                <a:solidFill>
                  <a:srgbClr val="C00000"/>
                </a:solidFill>
                <a:latin typeface="+mn-lt"/>
                <a:cs typeface="Consolas" panose="020B0609020204030204" pitchFamily="49" charset="0"/>
              </a:rPr>
              <a:t>or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if (condition)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do </a:t>
            </a:r>
            <a:r>
              <a:rPr lang="en-US" dirty="0" smtClean="0">
                <a:latin typeface="Consolas" panose="020B0609020204030204" pitchFamily="49" charset="0"/>
                <a:cs typeface="Consolas" panose="020B0609020204030204" pitchFamily="49" charset="0"/>
              </a:rPr>
              <a:t>stuff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do stuff</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t>Use blank lines between paragraphs (segments of related code)</a:t>
            </a:r>
            <a:br>
              <a:rPr lang="en-US" dirty="0"/>
            </a:br>
            <a:r>
              <a:rPr lang="en-US" dirty="0">
                <a:latin typeface="Consolas" panose="020B0609020204030204" pitchFamily="49" charset="0"/>
                <a:cs typeface="Consolas" panose="020B0609020204030204" pitchFamily="49" charset="0"/>
              </a:rPr>
              <a:t>block1_1;</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block1_2;</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block1_3;</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block2_1;</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block2_3;</a:t>
            </a:r>
            <a:endParaRPr lang="en-US" dirty="0"/>
          </a:p>
          <a:p>
            <a:r>
              <a:rPr lang="en-US" dirty="0"/>
              <a:t>Format single-statement blocks consistently</a:t>
            </a:r>
          </a:p>
        </p:txBody>
      </p:sp>
      <p:sp>
        <p:nvSpPr>
          <p:cNvPr id="4" name="Slide Number Placeholder 3"/>
          <p:cNvSpPr>
            <a:spLocks noGrp="1"/>
          </p:cNvSpPr>
          <p:nvPr>
            <p:ph type="sldNum" sz="quarter" idx="12"/>
          </p:nvPr>
        </p:nvSpPr>
        <p:spPr/>
        <p:txBody>
          <a:bodyPr/>
          <a:lstStyle/>
          <a:p>
            <a:fld id="{C2DBF970-AE5C-419F-B66F-5F134ABC2ACE}" type="slidenum">
              <a:rPr lang="en-US" smtClean="0"/>
              <a:t>62</a:t>
            </a:fld>
            <a:endParaRPr lang="en-US" dirty="0"/>
          </a:p>
        </p:txBody>
      </p:sp>
    </p:spTree>
    <p:extLst>
      <p:ext uri="{BB962C8B-B14F-4D97-AF65-F5344CB8AC3E}">
        <p14:creationId xmlns:p14="http://schemas.microsoft.com/office/powerpoint/2010/main" val="23292307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3C25-BD01-481A-8954-00F835B07B14}"/>
              </a:ext>
            </a:extLst>
          </p:cNvPr>
          <p:cNvSpPr>
            <a:spLocks noGrp="1"/>
          </p:cNvSpPr>
          <p:nvPr>
            <p:ph type="title"/>
          </p:nvPr>
        </p:nvSpPr>
        <p:spPr/>
        <p:txBody>
          <a:bodyPr/>
          <a:lstStyle/>
          <a:p>
            <a:r>
              <a:rPr lang="en-US" dirty="0"/>
              <a:t>Laying out control structures</a:t>
            </a:r>
          </a:p>
        </p:txBody>
      </p:sp>
      <p:sp>
        <p:nvSpPr>
          <p:cNvPr id="3" name="Content Placeholder 2">
            <a:extLst>
              <a:ext uri="{FF2B5EF4-FFF2-40B4-BE49-F238E27FC236}">
                <a16:creationId xmlns:a16="http://schemas.microsoft.com/office/drawing/2014/main" id="{04ED5FBB-DA65-45E3-A021-2F32DCB71552}"/>
              </a:ext>
            </a:extLst>
          </p:cNvPr>
          <p:cNvSpPr>
            <a:spLocks noGrp="1"/>
          </p:cNvSpPr>
          <p:nvPr>
            <p:ph idx="1"/>
          </p:nvPr>
        </p:nvSpPr>
        <p:spPr/>
        <p:txBody>
          <a:bodyPr/>
          <a:lstStyle/>
          <a:p>
            <a:r>
              <a:rPr lang="en-US" dirty="0"/>
              <a:t>For complicated expressions, put separate conditions on separate lines</a:t>
            </a:r>
            <a:br>
              <a:rPr lang="en-US" dirty="0"/>
            </a:br>
            <a:r>
              <a:rPr lang="en-US" dirty="0">
                <a:latin typeface="Consolas" panose="020B0609020204030204" pitchFamily="49" charset="0"/>
                <a:cs typeface="Consolas" panose="020B0609020204030204" pitchFamily="49" charset="0"/>
              </a:rPr>
              <a:t>if ((a &amp;&amp; b)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(c &amp;&amp; d)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(e &amp;&amp; f)) </a:t>
            </a: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p>
        </p:txBody>
      </p:sp>
      <p:sp>
        <p:nvSpPr>
          <p:cNvPr id="4" name="Slide Number Placeholder 3"/>
          <p:cNvSpPr>
            <a:spLocks noGrp="1"/>
          </p:cNvSpPr>
          <p:nvPr>
            <p:ph type="sldNum" sz="quarter" idx="12"/>
          </p:nvPr>
        </p:nvSpPr>
        <p:spPr/>
        <p:txBody>
          <a:bodyPr/>
          <a:lstStyle/>
          <a:p>
            <a:fld id="{C2DBF970-AE5C-419F-B66F-5F134ABC2ACE}" type="slidenum">
              <a:rPr lang="en-US" smtClean="0"/>
              <a:t>63</a:t>
            </a:fld>
            <a:endParaRPr lang="en-US" dirty="0"/>
          </a:p>
        </p:txBody>
      </p:sp>
    </p:spTree>
    <p:extLst>
      <p:ext uri="{BB962C8B-B14F-4D97-AF65-F5344CB8AC3E}">
        <p14:creationId xmlns:p14="http://schemas.microsoft.com/office/powerpoint/2010/main" val="1641054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A First Look at Functions</a:t>
            </a:r>
            <a:br>
              <a:rPr lang="en-US" altLang="en-US" dirty="0"/>
            </a:b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0460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Declaring and Defining a Function</a:t>
            </a:r>
            <a:endParaRPr lang="en-US" dirty="0"/>
          </a:p>
        </p:txBody>
      </p:sp>
      <p:sp>
        <p:nvSpPr>
          <p:cNvPr id="3" name="Content Placeholder 2"/>
          <p:cNvSpPr>
            <a:spLocks noGrp="1"/>
          </p:cNvSpPr>
          <p:nvPr>
            <p:ph idx="1"/>
          </p:nvPr>
        </p:nvSpPr>
        <p:spPr>
          <a:xfrm>
            <a:off x="609600" y="1287945"/>
            <a:ext cx="10972800" cy="4800600"/>
          </a:xfrm>
        </p:spPr>
        <p:txBody>
          <a:bodyPr>
            <a:noAutofit/>
          </a:bodyPr>
          <a:lstStyle/>
          <a:p>
            <a:r>
              <a:rPr lang="en-US" altLang="en-US" sz="3000" dirty="0" smtClean="0"/>
              <a:t>General form:</a:t>
            </a:r>
          </a:p>
          <a:p>
            <a:pPr lvl="1"/>
            <a:r>
              <a:rPr lang="en-US" altLang="en-US" sz="2400" dirty="0" err="1" smtClean="0">
                <a:latin typeface="Source Code Pro" panose="020B0509030403020204" pitchFamily="49" charset="0"/>
              </a:rPr>
              <a:t>return_type</a:t>
            </a:r>
            <a:r>
              <a:rPr lang="en-US" altLang="en-US" sz="2400" dirty="0" smtClean="0">
                <a:latin typeface="Source Code Pro" panose="020B0509030403020204" pitchFamily="49" charset="0"/>
              </a:rPr>
              <a:t> name (formal parameters);  // declaration</a:t>
            </a:r>
          </a:p>
          <a:p>
            <a:pPr lvl="1"/>
            <a:r>
              <a:rPr lang="en-US" altLang="en-US" sz="2400" dirty="0" err="1" smtClean="0">
                <a:latin typeface="Source Code Pro" panose="020B0509030403020204" pitchFamily="49" charset="0"/>
              </a:rPr>
              <a:t>return_type</a:t>
            </a:r>
            <a:r>
              <a:rPr lang="en-US" altLang="en-US" sz="2400" dirty="0" smtClean="0">
                <a:latin typeface="Source Code Pro" panose="020B0509030403020204" pitchFamily="49" charset="0"/>
              </a:rPr>
              <a:t> name (formal parameters) </a:t>
            </a:r>
            <a:r>
              <a:rPr lang="en-US" altLang="en-US" sz="2400" i="1" dirty="0" smtClean="0">
                <a:latin typeface="Source Code Pro" panose="020B0509030403020204" pitchFamily="49" charset="0"/>
              </a:rPr>
              <a:t>body</a:t>
            </a:r>
            <a:r>
              <a:rPr lang="en-US" altLang="en-US" sz="2400" dirty="0" smtClean="0">
                <a:latin typeface="Source Code Pro" panose="020B0509030403020204" pitchFamily="49" charset="0"/>
              </a:rPr>
              <a:t>  // definition</a:t>
            </a:r>
          </a:p>
          <a:p>
            <a:r>
              <a:rPr lang="en-US" altLang="en-US" sz="3000" dirty="0"/>
              <a:t>Formal </a:t>
            </a:r>
            <a:r>
              <a:rPr lang="en-US" altLang="en-US" sz="3000" dirty="0" smtClean="0"/>
              <a:t>parameters, </a:t>
            </a:r>
            <a:r>
              <a:rPr lang="en-US" altLang="en-US" sz="3000" dirty="0"/>
              <a:t>format is </a:t>
            </a:r>
          </a:p>
          <a:p>
            <a:pPr lvl="1"/>
            <a:r>
              <a:rPr lang="en-US" altLang="en-US" sz="2000" dirty="0" smtClean="0">
                <a:latin typeface="Source Code Pro" panose="020B0509030403020204" pitchFamily="49" charset="0"/>
              </a:rPr>
              <a:t>type1 name1, type2 name2, …</a:t>
            </a:r>
          </a:p>
          <a:p>
            <a:r>
              <a:rPr lang="en-US" altLang="en-US" sz="3000" dirty="0"/>
              <a:t>Make return type void if you don’t want to return anything</a:t>
            </a:r>
          </a:p>
          <a:p>
            <a:r>
              <a:rPr lang="en-US" altLang="en-US" sz="3000" i="1" dirty="0" smtClean="0"/>
              <a:t>body</a:t>
            </a:r>
            <a:r>
              <a:rPr lang="en-US" altLang="en-US" sz="3000" dirty="0" smtClean="0"/>
              <a:t> is a block (or a try block)</a:t>
            </a:r>
          </a:p>
          <a:p>
            <a:pPr lvl="1">
              <a:lnSpc>
                <a:spcPct val="80000"/>
              </a:lnSpc>
              <a:spcBef>
                <a:spcPts val="0"/>
              </a:spcBef>
            </a:pPr>
            <a:r>
              <a:rPr lang="en-US" altLang="en-US" sz="2800" dirty="0" smtClean="0"/>
              <a:t>Example:</a:t>
            </a:r>
            <a:r>
              <a:rPr lang="en-US" altLang="en-US" sz="900" dirty="0" smtClean="0"/>
              <a:t>  </a:t>
            </a:r>
          </a:p>
          <a:p>
            <a:pPr marL="609585" lvl="1" indent="0">
              <a:lnSpc>
                <a:spcPct val="80000"/>
              </a:lnSpc>
              <a:spcBef>
                <a:spcPts val="0"/>
              </a:spcBef>
              <a:buNone/>
            </a:pPr>
            <a:r>
              <a:rPr lang="en-US" altLang="en-US" sz="900" dirty="0" smtClean="0"/>
              <a:t/>
            </a:r>
            <a:br>
              <a:rPr lang="en-US" altLang="en-US" sz="900" dirty="0" smtClean="0"/>
            </a:br>
            <a:r>
              <a:rPr lang="en-US" altLang="en-US" sz="2800" dirty="0" smtClean="0"/>
              <a:t>	</a:t>
            </a:r>
            <a:r>
              <a:rPr lang="en-US" altLang="en-US" sz="2800" dirty="0" smtClean="0">
                <a:latin typeface="Consolas" panose="020B0609020204030204" pitchFamily="49" charset="0"/>
              </a:rPr>
              <a:t>double f(</a:t>
            </a:r>
            <a:r>
              <a:rPr lang="en-US" altLang="en-US" sz="2800" dirty="0" err="1" smtClean="0">
                <a:latin typeface="Consolas" panose="020B0609020204030204" pitchFamily="49" charset="0"/>
              </a:rPr>
              <a:t>int</a:t>
            </a:r>
            <a:r>
              <a:rPr lang="en-US" altLang="en-US" sz="2800" dirty="0" smtClean="0">
                <a:latin typeface="Consolas" panose="020B0609020204030204" pitchFamily="49" charset="0"/>
              </a:rPr>
              <a:t> a, double d) { </a:t>
            </a:r>
          </a:p>
          <a:p>
            <a:pPr marL="609585" lvl="1" indent="0">
              <a:lnSpc>
                <a:spcPct val="80000"/>
              </a:lnSpc>
              <a:spcBef>
                <a:spcPts val="0"/>
              </a:spcBef>
              <a:buNone/>
            </a:pPr>
            <a:r>
              <a:rPr lang="en-US" altLang="en-US" sz="2800" dirty="0">
                <a:latin typeface="Consolas" panose="020B0609020204030204" pitchFamily="49" charset="0"/>
              </a:rPr>
              <a:t> </a:t>
            </a:r>
            <a:r>
              <a:rPr lang="en-US" altLang="en-US" sz="2800" dirty="0" smtClean="0">
                <a:latin typeface="Consolas" panose="020B0609020204030204" pitchFamily="49" charset="0"/>
              </a:rPr>
              <a:t>    return a*d; </a:t>
            </a:r>
            <a:br>
              <a:rPr lang="en-US" altLang="en-US" sz="2800" dirty="0" smtClean="0">
                <a:latin typeface="Consolas" panose="020B0609020204030204" pitchFamily="49" charset="0"/>
              </a:rPr>
            </a:br>
            <a:r>
              <a:rPr lang="en-US" altLang="en-US" sz="2800" dirty="0" smtClean="0">
                <a:latin typeface="Consolas" panose="020B0609020204030204" pitchFamily="49" charset="0"/>
              </a:rPr>
              <a:t> 	}</a:t>
            </a:r>
          </a:p>
        </p:txBody>
      </p:sp>
    </p:spTree>
    <p:extLst>
      <p:ext uri="{BB962C8B-B14F-4D97-AF65-F5344CB8AC3E}">
        <p14:creationId xmlns:p14="http://schemas.microsoft.com/office/powerpoint/2010/main" val="16340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Calling a Function</a:t>
            </a:r>
            <a:endParaRPr lang="en-US" dirty="0"/>
          </a:p>
        </p:txBody>
      </p:sp>
      <p:sp>
        <p:nvSpPr>
          <p:cNvPr id="3" name="Content Placeholder 2"/>
          <p:cNvSpPr>
            <a:spLocks noGrp="1"/>
          </p:cNvSpPr>
          <p:nvPr>
            <p:ph idx="1"/>
          </p:nvPr>
        </p:nvSpPr>
        <p:spPr/>
        <p:txBody>
          <a:bodyPr>
            <a:normAutofit/>
          </a:bodyPr>
          <a:lstStyle/>
          <a:p>
            <a:pPr marL="342900" lvl="1" indent="-342900"/>
            <a:r>
              <a:rPr lang="en-US" altLang="en-US" sz="3200" dirty="0" smtClean="0"/>
              <a:t>Recall:  </a:t>
            </a:r>
            <a:r>
              <a:rPr lang="en-US" altLang="en-US" sz="2400" dirty="0" smtClean="0">
                <a:latin typeface="Consolas" panose="020B0609020204030204" pitchFamily="49" charset="0"/>
              </a:rPr>
              <a:t>double f(</a:t>
            </a:r>
            <a:r>
              <a:rPr lang="en-US" altLang="en-US" sz="2400" dirty="0" err="1" smtClean="0">
                <a:latin typeface="Consolas" panose="020B0609020204030204" pitchFamily="49" charset="0"/>
              </a:rPr>
              <a:t>int</a:t>
            </a:r>
            <a:r>
              <a:rPr lang="en-US" altLang="en-US" sz="2400" dirty="0" smtClean="0">
                <a:latin typeface="Consolas" panose="020B0609020204030204" pitchFamily="49" charset="0"/>
              </a:rPr>
              <a:t> a, double d) { return a*d; }</a:t>
            </a:r>
          </a:p>
          <a:p>
            <a:pPr marL="342900" lvl="1" indent="-342900"/>
            <a:r>
              <a:rPr lang="en-US" altLang="en-US" sz="3200" dirty="0" smtClean="0"/>
              <a:t>To call a function:  </a:t>
            </a:r>
            <a:r>
              <a:rPr lang="en-US" altLang="en-US" sz="2400" dirty="0" smtClean="0">
                <a:latin typeface="Source Code Pro" panose="020B0509030403020204" pitchFamily="49" charset="0"/>
              </a:rPr>
              <a:t>name (actual arguments)</a:t>
            </a:r>
          </a:p>
          <a:p>
            <a:pPr marL="342900" lvl="1" indent="-342900"/>
            <a:r>
              <a:rPr lang="en-US" altLang="en-US" sz="3200" dirty="0" smtClean="0"/>
              <a:t>Actual arguments format is </a:t>
            </a:r>
          </a:p>
          <a:p>
            <a:pPr marL="342900" lvl="1" indent="-342900">
              <a:buNone/>
            </a:pPr>
            <a:r>
              <a:rPr lang="en-US" altLang="en-US" sz="3200" dirty="0" smtClean="0">
                <a:latin typeface="Courier" pitchFamily="-84" charset="0"/>
              </a:rPr>
              <a:t>	</a:t>
            </a:r>
            <a:r>
              <a:rPr lang="en-US" altLang="en-US" sz="2400" i="1" dirty="0" smtClean="0">
                <a:latin typeface="Source Code Pro" panose="020B0509030403020204" pitchFamily="49" charset="0"/>
              </a:rPr>
              <a:t>argname</a:t>
            </a:r>
            <a:r>
              <a:rPr lang="en-US" altLang="en-US" sz="2400" baseline="-25000" dirty="0">
                <a:latin typeface="Source Code Pro" panose="020B0509030403020204" pitchFamily="49" charset="0"/>
              </a:rPr>
              <a:t>1</a:t>
            </a:r>
            <a:r>
              <a:rPr lang="en-US" altLang="en-US" sz="2400" i="1" dirty="0" smtClean="0">
                <a:latin typeface="Source Code Pro" panose="020B0509030403020204" pitchFamily="49" charset="0"/>
              </a:rPr>
              <a:t>, argname</a:t>
            </a:r>
            <a:r>
              <a:rPr lang="en-US" altLang="en-US" sz="2400" baseline="-25000" dirty="0" smtClean="0">
                <a:latin typeface="Source Code Pro" panose="020B0509030403020204" pitchFamily="49" charset="0"/>
              </a:rPr>
              <a:t>2</a:t>
            </a:r>
            <a:r>
              <a:rPr lang="en-US" altLang="en-US" sz="2400" i="1" dirty="0" smtClean="0">
                <a:latin typeface="Source Code Pro" panose="020B0509030403020204" pitchFamily="49" charset="0"/>
              </a:rPr>
              <a:t>, … </a:t>
            </a:r>
          </a:p>
          <a:p>
            <a:pPr marL="400050" lvl="2" indent="0">
              <a:buNone/>
            </a:pPr>
            <a:r>
              <a:rPr lang="en-US" altLang="en-US" sz="3200" i="1" dirty="0" smtClean="0">
                <a:solidFill>
                  <a:srgbClr val="C00000"/>
                </a:solidFill>
              </a:rPr>
              <a:t>do not include types!</a:t>
            </a:r>
          </a:p>
          <a:p>
            <a:pPr marL="342900" lvl="1" indent="-342900"/>
            <a:r>
              <a:rPr lang="en-US" altLang="en-US" sz="3200" dirty="0" smtClean="0"/>
              <a:t>Example:</a:t>
            </a:r>
          </a:p>
          <a:p>
            <a:pPr marL="400050" lvl="2" indent="0">
              <a:buNone/>
            </a:pPr>
            <a:r>
              <a:rPr lang="en-US" altLang="en-US" dirty="0" err="1" smtClean="0">
                <a:latin typeface="Consolas" panose="020B0609020204030204" pitchFamily="49" charset="0"/>
              </a:rPr>
              <a:t>int</a:t>
            </a:r>
            <a:r>
              <a:rPr lang="en-US" altLang="en-US" dirty="0" smtClean="0">
                <a:latin typeface="Consolas" panose="020B0609020204030204" pitchFamily="49" charset="0"/>
              </a:rPr>
              <a:t> x = 2;</a:t>
            </a:r>
          </a:p>
          <a:p>
            <a:pPr marL="400050" lvl="2" indent="0">
              <a:buNone/>
            </a:pPr>
            <a:r>
              <a:rPr lang="en-US" altLang="en-US" dirty="0" smtClean="0">
                <a:latin typeface="Consolas" panose="020B0609020204030204" pitchFamily="49" charset="0"/>
              </a:rPr>
              <a:t>double y = 5.0;</a:t>
            </a:r>
          </a:p>
          <a:p>
            <a:pPr marL="400050" lvl="2" indent="0">
              <a:buNone/>
            </a:pPr>
            <a:r>
              <a:rPr lang="en-US" altLang="en-US" dirty="0" err="1" smtClean="0">
                <a:latin typeface="Consolas" panose="020B0609020204030204" pitchFamily="49" charset="0"/>
              </a:rPr>
              <a:t>cout</a:t>
            </a:r>
            <a:r>
              <a:rPr lang="en-US" altLang="en-US" dirty="0" smtClean="0">
                <a:latin typeface="Consolas" panose="020B0609020204030204" pitchFamily="49" charset="0"/>
              </a:rPr>
              <a:t> &lt;&lt; f(</a:t>
            </a:r>
            <a:r>
              <a:rPr lang="en-US" altLang="en-US" dirty="0" err="1" smtClean="0">
                <a:latin typeface="Consolas" panose="020B0609020204030204" pitchFamily="49" charset="0"/>
              </a:rPr>
              <a:t>x,y</a:t>
            </a:r>
            <a:r>
              <a:rPr lang="en-US" altLang="en-US" dirty="0" smtClean="0">
                <a:latin typeface="Consolas" panose="020B0609020204030204" pitchFamily="49" charset="0"/>
              </a:rPr>
              <a:t>);  // prints out 10.0</a:t>
            </a:r>
          </a:p>
          <a:p>
            <a:endParaRPr lang="en-US" dirty="0"/>
          </a:p>
        </p:txBody>
      </p:sp>
    </p:spTree>
    <p:extLst>
      <p:ext uri="{BB962C8B-B14F-4D97-AF65-F5344CB8AC3E}">
        <p14:creationId xmlns:p14="http://schemas.microsoft.com/office/powerpoint/2010/main" val="8841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 on Terminology</a:t>
            </a:r>
            <a:endParaRPr lang="en-US" dirty="0"/>
          </a:p>
        </p:txBody>
      </p:sp>
      <p:graphicFrame>
        <p:nvGraphicFramePr>
          <p:cNvPr id="6" name="Content Placeholder 5"/>
          <p:cNvGraphicFramePr>
            <a:graphicFrameLocks noGrp="1"/>
          </p:cNvGraphicFramePr>
          <p:nvPr>
            <p:ph idx="1"/>
            <p:extLst/>
          </p:nvPr>
        </p:nvGraphicFramePr>
        <p:xfrm>
          <a:off x="838200" y="1825625"/>
          <a:ext cx="10515600" cy="2834640"/>
        </p:xfrm>
        <a:graphic>
          <a:graphicData uri="http://schemas.openxmlformats.org/drawingml/2006/table">
            <a:tbl>
              <a:tblPr firstRow="1" bandRow="1">
                <a:tableStyleId>{5C22544A-7EE6-4342-B048-85BDC9FD1C3A}</a:tableStyleId>
              </a:tblPr>
              <a:tblGrid>
                <a:gridCol w="4144347">
                  <a:extLst>
                    <a:ext uri="{9D8B030D-6E8A-4147-A177-3AD203B41FA5}">
                      <a16:colId xmlns:a16="http://schemas.microsoft.com/office/drawing/2014/main" val="20000"/>
                    </a:ext>
                  </a:extLst>
                </a:gridCol>
                <a:gridCol w="2369975">
                  <a:extLst>
                    <a:ext uri="{9D8B030D-6E8A-4147-A177-3AD203B41FA5}">
                      <a16:colId xmlns:a16="http://schemas.microsoft.com/office/drawing/2014/main" val="20001"/>
                    </a:ext>
                  </a:extLst>
                </a:gridCol>
                <a:gridCol w="1492898">
                  <a:extLst>
                    <a:ext uri="{9D8B030D-6E8A-4147-A177-3AD203B41FA5}">
                      <a16:colId xmlns:a16="http://schemas.microsoft.com/office/drawing/2014/main" val="20002"/>
                    </a:ext>
                  </a:extLst>
                </a:gridCol>
                <a:gridCol w="2508380">
                  <a:extLst>
                    <a:ext uri="{9D8B030D-6E8A-4147-A177-3AD203B41FA5}">
                      <a16:colId xmlns:a16="http://schemas.microsoft.com/office/drawing/2014/main" val="20003"/>
                    </a:ext>
                  </a:extLst>
                </a:gridCol>
              </a:tblGrid>
              <a:tr h="370840">
                <a:tc>
                  <a:txBody>
                    <a:bodyPr/>
                    <a:lstStyle/>
                    <a:p>
                      <a:r>
                        <a:rPr lang="en-US" sz="2400" dirty="0" smtClean="0"/>
                        <a:t>Definition</a:t>
                      </a:r>
                      <a:endParaRPr lang="en-US" sz="2400" dirty="0"/>
                    </a:p>
                  </a:txBody>
                  <a:tcPr/>
                </a:tc>
                <a:tc>
                  <a:txBody>
                    <a:bodyPr/>
                    <a:lstStyle/>
                    <a:p>
                      <a:r>
                        <a:rPr lang="en-US" sz="2400" dirty="0" err="1" smtClean="0"/>
                        <a:t>Stroustrup</a:t>
                      </a:r>
                      <a:endParaRPr lang="en-US" sz="2400" dirty="0"/>
                    </a:p>
                  </a:txBody>
                  <a:tcPr/>
                </a:tc>
                <a:tc>
                  <a:txBody>
                    <a:bodyPr/>
                    <a:lstStyle/>
                    <a:p>
                      <a:r>
                        <a:rPr lang="en-US" sz="2400" dirty="0" err="1" smtClean="0"/>
                        <a:t>zyBook</a:t>
                      </a:r>
                      <a:endParaRPr lang="en-US" sz="2400" dirty="0"/>
                    </a:p>
                  </a:txBody>
                  <a:tcPr/>
                </a:tc>
                <a:tc>
                  <a:txBody>
                    <a:bodyPr/>
                    <a:lstStyle/>
                    <a:p>
                      <a:r>
                        <a:rPr lang="en-US" sz="2400" dirty="0" smtClean="0"/>
                        <a:t>McGuire</a:t>
                      </a:r>
                      <a:endParaRPr lang="en-US" sz="2400" dirty="0"/>
                    </a:p>
                  </a:txBody>
                  <a:tcPr/>
                </a:tc>
                <a:extLst>
                  <a:ext uri="{0D108BD9-81ED-4DB2-BD59-A6C34878D82A}">
                    <a16:rowId xmlns:a16="http://schemas.microsoft.com/office/drawing/2014/main" val="10000"/>
                  </a:ext>
                </a:extLst>
              </a:tr>
              <a:tr h="370840">
                <a:tc>
                  <a:txBody>
                    <a:bodyPr/>
                    <a:lstStyle/>
                    <a:p>
                      <a:r>
                        <a:rPr lang="en-US" sz="2400" dirty="0" smtClean="0"/>
                        <a:t>In the declaration/definition</a:t>
                      </a:r>
                      <a:r>
                        <a:rPr lang="en-US" sz="2400" baseline="0" dirty="0" smtClean="0"/>
                        <a:t>, t</a:t>
                      </a:r>
                      <a:r>
                        <a:rPr lang="en-US" sz="2400" dirty="0" smtClean="0"/>
                        <a:t>he type and names of values to be passed into the function. </a:t>
                      </a:r>
                      <a:endParaRPr lang="en-US" sz="2400" dirty="0"/>
                    </a:p>
                  </a:txBody>
                  <a:tcPr/>
                </a:tc>
                <a:tc>
                  <a:txBody>
                    <a:bodyPr/>
                    <a:lstStyle/>
                    <a:p>
                      <a:r>
                        <a:rPr lang="en-US" sz="2400" dirty="0" smtClean="0"/>
                        <a:t>Formal Argument</a:t>
                      </a:r>
                      <a:endParaRPr lang="en-US" sz="2400" dirty="0"/>
                    </a:p>
                  </a:txBody>
                  <a:tcPr/>
                </a:tc>
                <a:tc>
                  <a:txBody>
                    <a:bodyPr/>
                    <a:lstStyle/>
                    <a:p>
                      <a:r>
                        <a:rPr lang="en-US" sz="2400" dirty="0" smtClean="0"/>
                        <a:t>Parameter</a:t>
                      </a:r>
                      <a:endParaRPr lang="en-US" sz="2400" dirty="0"/>
                    </a:p>
                  </a:txBody>
                  <a:tcPr/>
                </a:tc>
                <a:tc>
                  <a:txBody>
                    <a:bodyPr/>
                    <a:lstStyle/>
                    <a:p>
                      <a:r>
                        <a:rPr lang="en-US" sz="2400" dirty="0" smtClean="0"/>
                        <a:t>Formal Parameter</a:t>
                      </a:r>
                      <a:endParaRPr lang="en-US" sz="2400" dirty="0"/>
                    </a:p>
                  </a:txBody>
                  <a:tcPr/>
                </a:tc>
                <a:extLst>
                  <a:ext uri="{0D108BD9-81ED-4DB2-BD59-A6C34878D82A}">
                    <a16:rowId xmlns:a16="http://schemas.microsoft.com/office/drawing/2014/main" val="10001"/>
                  </a:ext>
                </a:extLst>
              </a:tr>
              <a:tr h="370840">
                <a:tc>
                  <a:txBody>
                    <a:bodyPr/>
                    <a:lstStyle/>
                    <a:p>
                      <a:r>
                        <a:rPr lang="en-US" sz="2400" dirty="0" smtClean="0"/>
                        <a:t>In the call,</a:t>
                      </a:r>
                      <a:r>
                        <a:rPr lang="en-US" sz="2400" baseline="0" dirty="0" smtClean="0"/>
                        <a:t> t</a:t>
                      </a:r>
                      <a:r>
                        <a:rPr lang="en-US" sz="2400" dirty="0" smtClean="0"/>
                        <a:t>he values/variable actually passed into the</a:t>
                      </a:r>
                      <a:r>
                        <a:rPr lang="en-US" sz="2400" baseline="0" dirty="0" smtClean="0"/>
                        <a:t> function.</a:t>
                      </a:r>
                      <a:endParaRPr lang="en-US" sz="2400" dirty="0"/>
                    </a:p>
                  </a:txBody>
                  <a:tcPr/>
                </a:tc>
                <a:tc>
                  <a:txBody>
                    <a:bodyPr/>
                    <a:lstStyle/>
                    <a:p>
                      <a:r>
                        <a:rPr lang="en-US" sz="2400" dirty="0" smtClean="0"/>
                        <a:t>Actual Argument</a:t>
                      </a:r>
                      <a:endParaRPr lang="en-US" sz="2400" dirty="0"/>
                    </a:p>
                  </a:txBody>
                  <a:tcPr/>
                </a:tc>
                <a:tc>
                  <a:txBody>
                    <a:bodyPr/>
                    <a:lstStyle/>
                    <a:p>
                      <a:r>
                        <a:rPr lang="en-US" sz="2400" dirty="0" smtClean="0"/>
                        <a:t>Argument</a:t>
                      </a:r>
                      <a:endParaRPr lang="en-US" sz="2400" dirty="0"/>
                    </a:p>
                  </a:txBody>
                  <a:tcPr/>
                </a:tc>
                <a:tc>
                  <a:txBody>
                    <a:bodyPr/>
                    <a:lstStyle/>
                    <a:p>
                      <a:r>
                        <a:rPr lang="en-US" sz="2400" dirty="0" smtClean="0"/>
                        <a:t>Actual Argument</a:t>
                      </a:r>
                      <a:endParaRPr lang="en-US" sz="2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64768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smtClean="0"/>
              <a:t>Function Placement</a:t>
            </a:r>
          </a:p>
        </p:txBody>
      </p:sp>
      <p:sp>
        <p:nvSpPr>
          <p:cNvPr id="2" name="Content Placeholder 1"/>
          <p:cNvSpPr>
            <a:spLocks noGrp="1"/>
          </p:cNvSpPr>
          <p:nvPr>
            <p:ph idx="1"/>
          </p:nvPr>
        </p:nvSpPr>
        <p:spPr/>
        <p:txBody>
          <a:bodyPr/>
          <a:lstStyle/>
          <a:p>
            <a:r>
              <a:rPr lang="en-US" dirty="0" smtClean="0"/>
              <a:t>Functions must be declared in the .</a:t>
            </a:r>
            <a:r>
              <a:rPr lang="en-US" dirty="0" err="1" smtClean="0"/>
              <a:t>cpp</a:t>
            </a:r>
            <a:r>
              <a:rPr lang="en-US" dirty="0" smtClean="0"/>
              <a:t> file before they are called.</a:t>
            </a:r>
          </a:p>
          <a:p>
            <a:pPr lvl="1"/>
            <a:r>
              <a:rPr lang="en-US" dirty="0" smtClean="0"/>
              <a:t>So if a function is called in the main function, </a:t>
            </a:r>
            <a:br>
              <a:rPr lang="en-US" dirty="0" smtClean="0"/>
            </a:br>
            <a:r>
              <a:rPr lang="en-US" dirty="0" smtClean="0"/>
              <a:t>then it must be declared before main.</a:t>
            </a:r>
          </a:p>
          <a:p>
            <a:pPr lvl="1"/>
            <a:r>
              <a:rPr lang="en-US" dirty="0" smtClean="0"/>
              <a:t>It can be </a:t>
            </a:r>
            <a:r>
              <a:rPr lang="en-US" i="1" dirty="0" smtClean="0"/>
              <a:t>defined</a:t>
            </a:r>
            <a:r>
              <a:rPr lang="en-US" dirty="0" smtClean="0"/>
              <a:t> later, as long as it is </a:t>
            </a:r>
            <a:r>
              <a:rPr lang="en-US" i="1" dirty="0" smtClean="0"/>
              <a:t>declared</a:t>
            </a:r>
            <a:r>
              <a:rPr lang="en-US" dirty="0" smtClean="0"/>
              <a:t> before it is called.</a:t>
            </a:r>
          </a:p>
          <a:p>
            <a:pPr lvl="1"/>
            <a:endParaRPr lang="en-US" dirty="0" smtClean="0"/>
          </a:p>
          <a:p>
            <a:r>
              <a:rPr lang="en-US" dirty="0" smtClean="0"/>
              <a:t>You cannot define functions inside other functions</a:t>
            </a:r>
          </a:p>
          <a:p>
            <a:endParaRPr lang="en-US" dirty="0" smtClean="0"/>
          </a:p>
          <a:p>
            <a:r>
              <a:rPr lang="en-US" dirty="0" smtClean="0"/>
              <a:t>We’ll talk about defining functions inside classes later</a:t>
            </a:r>
          </a:p>
          <a:p>
            <a:endParaRPr lang="en-US" dirty="0"/>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162C201-BB69-43DE-945E-FD50C61A49E0}" type="slidenum">
              <a:rPr lang="en-US" altLang="en-US">
                <a:solidFill>
                  <a:srgbClr val="898989"/>
                </a:solidFill>
              </a:rPr>
              <a:pPr/>
              <a:t>68</a:t>
            </a:fld>
            <a:endParaRPr lang="en-US" altLang="en-US">
              <a:solidFill>
                <a:srgbClr val="898989"/>
              </a:solidFill>
            </a:endParaRPr>
          </a:p>
        </p:txBody>
      </p:sp>
    </p:spTree>
    <p:extLst>
      <p:ext uri="{BB962C8B-B14F-4D97-AF65-F5344CB8AC3E}">
        <p14:creationId xmlns:p14="http://schemas.microsoft.com/office/powerpoint/2010/main" val="12546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Placement</a:t>
            </a:r>
            <a:endParaRPr lang="en-US" dirty="0"/>
          </a:p>
        </p:txBody>
      </p:sp>
      <p:sp>
        <p:nvSpPr>
          <p:cNvPr id="4" name="Content Placeholder 3"/>
          <p:cNvSpPr>
            <a:spLocks noGrp="1"/>
          </p:cNvSpPr>
          <p:nvPr>
            <p:ph sz="half" idx="1"/>
          </p:nvPr>
        </p:nvSpPr>
        <p:spPr>
          <a:xfrm>
            <a:off x="821851" y="1825625"/>
            <a:ext cx="5181600" cy="4351338"/>
          </a:xfrm>
        </p:spPr>
        <p:txBody>
          <a:bodyPr>
            <a:normAutofit/>
          </a:bodyPr>
          <a:lstStyle/>
          <a:p>
            <a:pPr marL="0" indent="0">
              <a:buNone/>
            </a:pPr>
            <a:r>
              <a:rPr lang="en-US" sz="2000" dirty="0" smtClean="0">
                <a:latin typeface="Source Code Pro" panose="020B0509030403020204" pitchFamily="49" charset="0"/>
              </a:rPr>
              <a:t>#include &lt;</a:t>
            </a:r>
            <a:r>
              <a:rPr lang="en-US" sz="2000" dirty="0" err="1" smtClean="0">
                <a:latin typeface="Source Code Pro" panose="020B0509030403020204" pitchFamily="49" charset="0"/>
              </a:rPr>
              <a:t>iostream</a:t>
            </a:r>
            <a:r>
              <a:rPr lang="en-US" sz="2000" dirty="0" smtClean="0">
                <a:latin typeface="Source Code Pro" panose="020B0509030403020204" pitchFamily="49" charset="0"/>
              </a:rPr>
              <a:t>&gt;</a:t>
            </a:r>
          </a:p>
          <a:p>
            <a:pPr marL="0" indent="0">
              <a:buNone/>
            </a:pPr>
            <a:r>
              <a:rPr lang="en-US" sz="2000" dirty="0" smtClean="0">
                <a:latin typeface="Source Code Pro" panose="020B0509030403020204" pitchFamily="49" charset="0"/>
              </a:rPr>
              <a:t>using </a:t>
            </a:r>
            <a:r>
              <a:rPr lang="en-US" sz="2000" dirty="0" err="1" smtClean="0">
                <a:latin typeface="Source Code Pro" panose="020B0509030403020204" pitchFamily="49" charset="0"/>
              </a:rPr>
              <a:t>std</a:t>
            </a:r>
            <a:r>
              <a:rPr lang="en-US" sz="2000" dirty="0" smtClean="0">
                <a:latin typeface="Source Code Pro" panose="020B0509030403020204" pitchFamily="49" charset="0"/>
              </a:rPr>
              <a:t>::</a:t>
            </a:r>
            <a:r>
              <a:rPr lang="en-US" sz="2000" dirty="0" err="1" smtClean="0">
                <a:latin typeface="Source Code Pro" panose="020B0509030403020204" pitchFamily="49" charset="0"/>
              </a:rPr>
              <a:t>cout</a:t>
            </a: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main() {</a:t>
            </a:r>
          </a:p>
          <a:p>
            <a:pPr marL="0" indent="0">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cout</a:t>
            </a:r>
            <a:r>
              <a:rPr lang="en-US" sz="2000" dirty="0" smtClean="0">
                <a:latin typeface="Source Code Pro" panose="020B0509030403020204" pitchFamily="49" charset="0"/>
              </a:rPr>
              <a:t> &lt;&lt; times(7, 2);</a:t>
            </a:r>
          </a:p>
          <a:p>
            <a:pPr marL="0" indent="0">
              <a:buNone/>
            </a:pP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times(</a:t>
            </a:r>
            <a:r>
              <a:rPr lang="en-US" sz="2000" dirty="0" err="1" smtClean="0">
                <a:latin typeface="Source Code Pro" panose="020B0509030403020204" pitchFamily="49" charset="0"/>
              </a:rPr>
              <a:t>int</a:t>
            </a:r>
            <a:r>
              <a:rPr lang="en-US" sz="2000" dirty="0" smtClean="0">
                <a:latin typeface="Source Code Pro" panose="020B0509030403020204" pitchFamily="49" charset="0"/>
              </a:rPr>
              <a:t> a,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b) {</a:t>
            </a:r>
          </a:p>
          <a:p>
            <a:pPr marL="0" indent="0">
              <a:buNone/>
            </a:pPr>
            <a:r>
              <a:rPr lang="en-US" sz="2000" dirty="0">
                <a:latin typeface="Source Code Pro" panose="020B0509030403020204" pitchFamily="49" charset="0"/>
              </a:rPr>
              <a:t>	</a:t>
            </a:r>
            <a:r>
              <a:rPr lang="en-US" sz="2000" dirty="0" smtClean="0">
                <a:latin typeface="Source Code Pro" panose="020B0509030403020204" pitchFamily="49" charset="0"/>
              </a:rPr>
              <a:t>return a*b;</a:t>
            </a:r>
          </a:p>
          <a:p>
            <a:pPr marL="0" indent="0">
              <a:buNone/>
            </a:pPr>
            <a:r>
              <a:rPr lang="en-US" sz="2000" dirty="0" smtClean="0">
                <a:latin typeface="Source Code Pro" panose="020B0509030403020204" pitchFamily="49" charset="0"/>
              </a:rPr>
              <a:t>}</a:t>
            </a:r>
          </a:p>
        </p:txBody>
      </p:sp>
      <p:sp>
        <p:nvSpPr>
          <p:cNvPr id="5" name="Content Placeholder 4"/>
          <p:cNvSpPr>
            <a:spLocks noGrp="1"/>
          </p:cNvSpPr>
          <p:nvPr>
            <p:ph sz="half" idx="2"/>
          </p:nvPr>
        </p:nvSpPr>
        <p:spPr/>
        <p:txBody>
          <a:bodyPr>
            <a:normAutofit/>
          </a:bodyPr>
          <a:lstStyle/>
          <a:p>
            <a:pPr marL="0" indent="0">
              <a:buNone/>
            </a:pPr>
            <a:r>
              <a:rPr lang="en-US" sz="2000" dirty="0" smtClean="0">
                <a:latin typeface="Source Code Pro" panose="020B0509030403020204" pitchFamily="49" charset="0"/>
              </a:rPr>
              <a:t>#include &lt;</a:t>
            </a:r>
            <a:r>
              <a:rPr lang="en-US" sz="2000" dirty="0" err="1" smtClean="0">
                <a:latin typeface="Source Code Pro" panose="020B0509030403020204" pitchFamily="49" charset="0"/>
              </a:rPr>
              <a:t>iostream</a:t>
            </a:r>
            <a:r>
              <a:rPr lang="en-US" sz="2000" dirty="0" smtClean="0">
                <a:latin typeface="Source Code Pro" panose="020B0509030403020204" pitchFamily="49" charset="0"/>
              </a:rPr>
              <a:t>&gt;</a:t>
            </a:r>
          </a:p>
          <a:p>
            <a:pPr marL="0" indent="0">
              <a:buNone/>
            </a:pPr>
            <a:r>
              <a:rPr lang="en-US" sz="2000" dirty="0" smtClean="0">
                <a:latin typeface="Source Code Pro" panose="020B0509030403020204" pitchFamily="49" charset="0"/>
              </a:rPr>
              <a:t>using </a:t>
            </a:r>
            <a:r>
              <a:rPr lang="en-US" sz="2000" dirty="0" err="1" smtClean="0">
                <a:latin typeface="Source Code Pro" panose="020B0509030403020204" pitchFamily="49" charset="0"/>
              </a:rPr>
              <a:t>std</a:t>
            </a:r>
            <a:r>
              <a:rPr lang="en-US" sz="2000" dirty="0" smtClean="0">
                <a:latin typeface="Source Code Pro" panose="020B0509030403020204" pitchFamily="49" charset="0"/>
              </a:rPr>
              <a:t>::</a:t>
            </a:r>
            <a:r>
              <a:rPr lang="en-US" sz="2000" dirty="0" err="1" smtClean="0">
                <a:latin typeface="Source Code Pro" panose="020B0509030403020204" pitchFamily="49" charset="0"/>
              </a:rPr>
              <a:t>cout</a:t>
            </a: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times(</a:t>
            </a:r>
            <a:r>
              <a:rPr lang="en-US" sz="2000" dirty="0" err="1" smtClean="0">
                <a:latin typeface="Source Code Pro" panose="020B0509030403020204" pitchFamily="49" charset="0"/>
              </a:rPr>
              <a:t>int</a:t>
            </a:r>
            <a:r>
              <a:rPr lang="en-US" sz="2000" dirty="0" smtClean="0">
                <a:latin typeface="Source Code Pro" panose="020B0509030403020204" pitchFamily="49" charset="0"/>
              </a:rPr>
              <a:t> a,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b) {</a:t>
            </a:r>
          </a:p>
          <a:p>
            <a:pPr marL="0" indent="0">
              <a:buNone/>
            </a:pPr>
            <a:r>
              <a:rPr lang="en-US" sz="2000" dirty="0" smtClean="0">
                <a:latin typeface="Source Code Pro" panose="020B0509030403020204" pitchFamily="49" charset="0"/>
              </a:rPr>
              <a:t>	return a*b;</a:t>
            </a:r>
          </a:p>
          <a:p>
            <a:pPr marL="0" indent="0">
              <a:buNone/>
            </a:pP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main() {</a:t>
            </a:r>
          </a:p>
          <a:p>
            <a:pPr marL="0" indent="0">
              <a:buNone/>
            </a:pPr>
            <a:r>
              <a:rPr lang="en-US" sz="2000" dirty="0" smtClean="0">
                <a:latin typeface="Source Code Pro" panose="020B0509030403020204" pitchFamily="49" charset="0"/>
              </a:rPr>
              <a:t>  </a:t>
            </a:r>
            <a:r>
              <a:rPr lang="en-US" sz="2000" dirty="0" err="1" smtClean="0">
                <a:latin typeface="Source Code Pro" panose="020B0509030403020204" pitchFamily="49" charset="0"/>
              </a:rPr>
              <a:t>cout</a:t>
            </a:r>
            <a:r>
              <a:rPr lang="en-US" sz="2000" dirty="0" smtClean="0">
                <a:latin typeface="Source Code Pro" panose="020B0509030403020204" pitchFamily="49" charset="0"/>
              </a:rPr>
              <a:t> &lt;&lt; times(7, 2);</a:t>
            </a:r>
          </a:p>
          <a:p>
            <a:pPr marL="0" indent="0">
              <a:buNone/>
            </a:pPr>
            <a:r>
              <a:rPr lang="en-US" sz="2000" dirty="0" smtClean="0">
                <a:latin typeface="Source Code Pro" panose="020B0509030403020204" pitchFamily="49" charset="0"/>
              </a:rPr>
              <a:t>}</a:t>
            </a:r>
          </a:p>
        </p:txBody>
      </p:sp>
      <p:sp>
        <p:nvSpPr>
          <p:cNvPr id="7" name="Rectangle 6"/>
          <p:cNvSpPr/>
          <p:nvPr/>
        </p:nvSpPr>
        <p:spPr>
          <a:xfrm>
            <a:off x="620890" y="1600200"/>
            <a:ext cx="4235115" cy="4132413"/>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1600199"/>
            <a:ext cx="4235115" cy="4132413"/>
          </a:xfrm>
          <a:prstGeom prst="rect">
            <a:avLst/>
          </a:prstGeom>
          <a:blipFill dpi="0" rotWithShape="1">
            <a:blip r:embed="rId4">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90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90688"/>
            <a:ext cx="3289609" cy="45273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smtClean="0"/>
              <a:t>Memory</a:t>
            </a:r>
            <a:endParaRPr lang="en-US" sz="6600" dirty="0"/>
          </a:p>
        </p:txBody>
      </p:sp>
      <p:sp>
        <p:nvSpPr>
          <p:cNvPr id="2" name="Title 1"/>
          <p:cNvSpPr>
            <a:spLocks noGrp="1"/>
          </p:cNvSpPr>
          <p:nvPr>
            <p:ph type="title"/>
          </p:nvPr>
        </p:nvSpPr>
        <p:spPr/>
        <p:txBody>
          <a:bodyPr/>
          <a:lstStyle/>
          <a:p>
            <a:r>
              <a:rPr lang="en-US" dirty="0" smtClean="0"/>
              <a:t>Memory Layout</a:t>
            </a:r>
            <a:endParaRPr lang="en-US" dirty="0"/>
          </a:p>
        </p:txBody>
      </p:sp>
      <p:sp>
        <p:nvSpPr>
          <p:cNvPr id="5" name="Rectangle 4"/>
          <p:cNvSpPr/>
          <p:nvPr/>
        </p:nvSpPr>
        <p:spPr>
          <a:xfrm>
            <a:off x="838200" y="1690688"/>
            <a:ext cx="3289609" cy="9813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Code</a:t>
            </a:r>
            <a:endParaRPr lang="en-US" sz="3600" dirty="0"/>
          </a:p>
        </p:txBody>
      </p:sp>
      <p:sp>
        <p:nvSpPr>
          <p:cNvPr id="6" name="Rectangle 5"/>
          <p:cNvSpPr/>
          <p:nvPr/>
        </p:nvSpPr>
        <p:spPr>
          <a:xfrm>
            <a:off x="838200" y="2671995"/>
            <a:ext cx="3289609" cy="4795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Static Data</a:t>
            </a:r>
            <a:endParaRPr lang="en-US" sz="3600" dirty="0"/>
          </a:p>
        </p:txBody>
      </p:sp>
      <p:sp>
        <p:nvSpPr>
          <p:cNvPr id="9" name="Rectangle 8"/>
          <p:cNvSpPr/>
          <p:nvPr/>
        </p:nvSpPr>
        <p:spPr>
          <a:xfrm>
            <a:off x="838200" y="3151498"/>
            <a:ext cx="3289609"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Heap / </a:t>
            </a:r>
            <a:br>
              <a:rPr lang="en-US" sz="3600" dirty="0" smtClean="0"/>
            </a:br>
            <a:r>
              <a:rPr lang="en-US" sz="3600" dirty="0" smtClean="0"/>
              <a:t>Free Store</a:t>
            </a:r>
            <a:endParaRPr lang="en-US" sz="3600" dirty="0"/>
          </a:p>
        </p:txBody>
      </p:sp>
      <p:sp>
        <p:nvSpPr>
          <p:cNvPr id="10" name="Rectangle 9"/>
          <p:cNvSpPr/>
          <p:nvPr/>
        </p:nvSpPr>
        <p:spPr>
          <a:xfrm>
            <a:off x="838200" y="5709424"/>
            <a:ext cx="3289609" cy="4975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Stack</a:t>
            </a:r>
            <a:endParaRPr lang="en-US" sz="3600" dirty="0"/>
          </a:p>
        </p:txBody>
      </p:sp>
      <p:sp>
        <p:nvSpPr>
          <p:cNvPr id="11" name="TextBox 10"/>
          <p:cNvSpPr txBox="1"/>
          <p:nvPr/>
        </p:nvSpPr>
        <p:spPr>
          <a:xfrm>
            <a:off x="4962292" y="3019461"/>
            <a:ext cx="5274329" cy="1323439"/>
          </a:xfrm>
          <a:prstGeom prst="rect">
            <a:avLst/>
          </a:prstGeom>
          <a:noFill/>
        </p:spPr>
        <p:txBody>
          <a:bodyPr wrap="none" rtlCol="0">
            <a:spAutoFit/>
          </a:bodyPr>
          <a:lstStyle/>
          <a:p>
            <a:r>
              <a:rPr lang="en-US" sz="4000" dirty="0" smtClean="0"/>
              <a:t>Stack and heap </a:t>
            </a:r>
            <a:br>
              <a:rPr lang="en-US" sz="4000" dirty="0" smtClean="0"/>
            </a:br>
            <a:r>
              <a:rPr lang="en-US" sz="4000" dirty="0" smtClean="0"/>
              <a:t>grow toward each other.</a:t>
            </a:r>
            <a:endParaRPr lang="en-US" sz="4000" dirty="0"/>
          </a:p>
        </p:txBody>
      </p:sp>
      <p:sp>
        <p:nvSpPr>
          <p:cNvPr id="8" name="Rectangle 7"/>
          <p:cNvSpPr/>
          <p:nvPr/>
        </p:nvSpPr>
        <p:spPr>
          <a:xfrm>
            <a:off x="838200" y="5018049"/>
            <a:ext cx="3289609" cy="11888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solidFill>
                  <a:schemeClr val="tx1"/>
                </a:solidFill>
              </a:rPr>
              <a:t>Stack</a:t>
            </a:r>
            <a:endParaRPr lang="en-US" sz="3600" dirty="0">
              <a:solidFill>
                <a:schemeClr val="tx1"/>
              </a:solidFill>
            </a:endParaRPr>
          </a:p>
        </p:txBody>
      </p:sp>
      <p:sp>
        <p:nvSpPr>
          <p:cNvPr id="7" name="Rectangle 6"/>
          <p:cNvSpPr/>
          <p:nvPr/>
        </p:nvSpPr>
        <p:spPr>
          <a:xfrm>
            <a:off x="838200" y="3151498"/>
            <a:ext cx="3289609" cy="1699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Heap / </a:t>
            </a:r>
            <a:br>
              <a:rPr lang="en-US" sz="3600" dirty="0" smtClean="0"/>
            </a:br>
            <a:r>
              <a:rPr lang="en-US" sz="3600" dirty="0" smtClean="0"/>
              <a:t>Free Store</a:t>
            </a:r>
            <a:endParaRPr lang="en-US" sz="3600" dirty="0"/>
          </a:p>
        </p:txBody>
      </p:sp>
      <p:sp>
        <p:nvSpPr>
          <p:cNvPr id="3" name="Slide Number Placeholder 2"/>
          <p:cNvSpPr>
            <a:spLocks noGrp="1"/>
          </p:cNvSpPr>
          <p:nvPr>
            <p:ph type="sldNum" sz="quarter" idx="12"/>
          </p:nvPr>
        </p:nvSpPr>
        <p:spPr/>
        <p:txBody>
          <a:bodyPr/>
          <a:lstStyle/>
          <a:p>
            <a:fld id="{C2DBF970-AE5C-419F-B66F-5F134ABC2ACE}" type="slidenum">
              <a:rPr lang="en-US" smtClean="0"/>
              <a:t>7</a:t>
            </a:fld>
            <a:endParaRPr lang="en-US"/>
          </a:p>
        </p:txBody>
      </p:sp>
    </p:spTree>
    <p:extLst>
      <p:ext uri="{BB962C8B-B14F-4D97-AF65-F5344CB8AC3E}">
        <p14:creationId xmlns:p14="http://schemas.microsoft.com/office/powerpoint/2010/main" val="168902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9" grpId="1" animBg="1"/>
      <p:bldP spid="10" grpId="0" animBg="1"/>
      <p:bldP spid="10" grpId="1" animBg="1"/>
      <p:bldP spid="11" grpId="0"/>
      <p:bldP spid="8"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19800" y="1825624"/>
            <a:ext cx="4235115" cy="4132413"/>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825625"/>
            <a:ext cx="4235115" cy="4132413"/>
          </a:xfrm>
          <a:prstGeom prst="rect">
            <a:avLst/>
          </a:prstGeom>
          <a:blipFill dpi="0" rotWithShape="1">
            <a:blip r:embed="rId4">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Function Prototype (Alternative)</a:t>
            </a:r>
            <a:endParaRPr lang="en-US" dirty="0"/>
          </a:p>
        </p:txBody>
      </p:sp>
      <p:sp>
        <p:nvSpPr>
          <p:cNvPr id="4" name="Content Placeholder 3"/>
          <p:cNvSpPr>
            <a:spLocks noGrp="1"/>
          </p:cNvSpPr>
          <p:nvPr>
            <p:ph sz="half" idx="1"/>
          </p:nvPr>
        </p:nvSpPr>
        <p:spPr/>
        <p:txBody>
          <a:bodyPr>
            <a:normAutofit fontScale="92500" lnSpcReduction="10000"/>
          </a:bodyPr>
          <a:lstStyle/>
          <a:p>
            <a:pPr marL="0" indent="0">
              <a:buNone/>
            </a:pPr>
            <a:r>
              <a:rPr lang="en-US" sz="2000" dirty="0" smtClean="0">
                <a:latin typeface="Source Code Pro" panose="020B0509030403020204" pitchFamily="49" charset="0"/>
              </a:rPr>
              <a:t>#include &lt;</a:t>
            </a:r>
            <a:r>
              <a:rPr lang="en-US" sz="2000" dirty="0" err="1" smtClean="0">
                <a:latin typeface="Source Code Pro" panose="020B0509030403020204" pitchFamily="49" charset="0"/>
              </a:rPr>
              <a:t>iostream</a:t>
            </a:r>
            <a:r>
              <a:rPr lang="en-US" sz="2000" dirty="0" smtClean="0">
                <a:latin typeface="Source Code Pro" panose="020B0509030403020204" pitchFamily="49" charset="0"/>
              </a:rPr>
              <a:t>&gt;</a:t>
            </a:r>
          </a:p>
          <a:p>
            <a:pPr marL="0" indent="0">
              <a:buNone/>
            </a:pPr>
            <a:r>
              <a:rPr lang="en-US" sz="2000" dirty="0" smtClean="0">
                <a:latin typeface="Source Code Pro" panose="020B0509030403020204" pitchFamily="49" charset="0"/>
              </a:rPr>
              <a:t>using </a:t>
            </a:r>
            <a:r>
              <a:rPr lang="en-US" sz="2000" dirty="0" err="1" smtClean="0">
                <a:latin typeface="Source Code Pro" panose="020B0509030403020204" pitchFamily="49" charset="0"/>
              </a:rPr>
              <a:t>std</a:t>
            </a:r>
            <a:r>
              <a:rPr lang="en-US" sz="2000" dirty="0" smtClean="0">
                <a:latin typeface="Source Code Pro" panose="020B0509030403020204" pitchFamily="49" charset="0"/>
              </a:rPr>
              <a:t>::</a:t>
            </a:r>
            <a:r>
              <a:rPr lang="en-US" sz="2000" dirty="0" err="1" smtClean="0">
                <a:latin typeface="Source Code Pro" panose="020B0509030403020204" pitchFamily="49" charset="0"/>
              </a:rPr>
              <a:t>cout</a:t>
            </a: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main() {</a:t>
            </a:r>
          </a:p>
          <a:p>
            <a:pPr marL="0" indent="0">
              <a:buNone/>
            </a:pPr>
            <a:r>
              <a:rPr lang="en-US" sz="2000" dirty="0">
                <a:latin typeface="Source Code Pro" panose="020B0509030403020204" pitchFamily="49" charset="0"/>
              </a:rPr>
              <a:t> </a:t>
            </a:r>
            <a:r>
              <a:rPr lang="en-US" sz="2000" dirty="0" smtClean="0">
                <a:latin typeface="Source Code Pro" panose="020B0509030403020204" pitchFamily="49" charset="0"/>
              </a:rPr>
              <a:t> </a:t>
            </a:r>
            <a:r>
              <a:rPr lang="en-US" sz="2000" dirty="0" err="1" smtClean="0">
                <a:latin typeface="Source Code Pro" panose="020B0509030403020204" pitchFamily="49" charset="0"/>
              </a:rPr>
              <a:t>cout</a:t>
            </a:r>
            <a:r>
              <a:rPr lang="en-US" sz="2000" dirty="0" smtClean="0">
                <a:latin typeface="Source Code Pro" panose="020B0509030403020204" pitchFamily="49" charset="0"/>
              </a:rPr>
              <a:t> &lt;&lt; times(7, 2);</a:t>
            </a:r>
          </a:p>
          <a:p>
            <a:pPr marL="0" indent="0">
              <a:buNone/>
            </a:pPr>
            <a:r>
              <a:rPr lang="en-US" sz="2000" dirty="0" smtClean="0">
                <a:latin typeface="Source Code Pro" panose="020B0509030403020204" pitchFamily="49" charset="0"/>
              </a:rPr>
              <a:t>}</a:t>
            </a:r>
          </a:p>
          <a:p>
            <a:pPr marL="0" indent="0">
              <a:buNone/>
            </a:pPr>
            <a:endParaRPr lang="en-US" sz="2000" dirty="0" smtClean="0">
              <a:latin typeface="Source Code Pro" panose="020B0509030403020204" pitchFamily="49" charset="0"/>
            </a:endParaRPr>
          </a:p>
          <a:p>
            <a:pPr marL="0" indent="0">
              <a:buNone/>
            </a:pPr>
            <a:r>
              <a:rPr lang="en-US" sz="2000" dirty="0" err="1" smtClean="0">
                <a:latin typeface="Source Code Pro" panose="020B0509030403020204" pitchFamily="49" charset="0"/>
              </a:rPr>
              <a:t>int</a:t>
            </a:r>
            <a:r>
              <a:rPr lang="en-US" sz="2000" dirty="0" smtClean="0">
                <a:latin typeface="Source Code Pro" panose="020B0509030403020204" pitchFamily="49" charset="0"/>
              </a:rPr>
              <a:t> times(</a:t>
            </a:r>
            <a:r>
              <a:rPr lang="en-US" sz="2000" dirty="0" err="1" smtClean="0">
                <a:latin typeface="Source Code Pro" panose="020B0509030403020204" pitchFamily="49" charset="0"/>
              </a:rPr>
              <a:t>int</a:t>
            </a:r>
            <a:r>
              <a:rPr lang="en-US" sz="2000" dirty="0" smtClean="0">
                <a:latin typeface="Source Code Pro" panose="020B0509030403020204" pitchFamily="49" charset="0"/>
              </a:rPr>
              <a:t> a, </a:t>
            </a:r>
            <a:r>
              <a:rPr lang="en-US" sz="2000" dirty="0" err="1" smtClean="0">
                <a:latin typeface="Source Code Pro" panose="020B0509030403020204" pitchFamily="49" charset="0"/>
              </a:rPr>
              <a:t>int</a:t>
            </a:r>
            <a:r>
              <a:rPr lang="en-US" sz="2000" dirty="0" smtClean="0">
                <a:latin typeface="Source Code Pro" panose="020B0509030403020204" pitchFamily="49" charset="0"/>
              </a:rPr>
              <a:t> b) {</a:t>
            </a:r>
          </a:p>
          <a:p>
            <a:pPr marL="0" indent="0">
              <a:buNone/>
            </a:pPr>
            <a:r>
              <a:rPr lang="en-US" sz="2000" dirty="0">
                <a:latin typeface="Source Code Pro" panose="020B0509030403020204" pitchFamily="49" charset="0"/>
              </a:rPr>
              <a:t>	</a:t>
            </a:r>
            <a:r>
              <a:rPr lang="en-US" sz="2000" dirty="0" smtClean="0">
                <a:latin typeface="Source Code Pro" panose="020B0509030403020204" pitchFamily="49" charset="0"/>
              </a:rPr>
              <a:t>return a*b;</a:t>
            </a:r>
          </a:p>
          <a:p>
            <a:pPr marL="0" indent="0">
              <a:buNone/>
            </a:pPr>
            <a:r>
              <a:rPr lang="en-US" sz="2000" dirty="0" smtClean="0">
                <a:latin typeface="Source Code Pro" panose="020B0509030403020204" pitchFamily="49" charset="0"/>
              </a:rPr>
              <a:t>}</a:t>
            </a:r>
          </a:p>
        </p:txBody>
      </p:sp>
      <p:sp>
        <p:nvSpPr>
          <p:cNvPr id="5" name="Content Placeholder 4"/>
          <p:cNvSpPr>
            <a:spLocks noGrp="1"/>
          </p:cNvSpPr>
          <p:nvPr>
            <p:ph sz="half" idx="2"/>
          </p:nvPr>
        </p:nvSpPr>
        <p:spPr/>
        <p:txBody>
          <a:bodyPr>
            <a:normAutofit fontScale="92500" lnSpcReduction="10000"/>
          </a:bodyPr>
          <a:lstStyle/>
          <a:p>
            <a:pPr marL="0" indent="0">
              <a:buNone/>
            </a:pPr>
            <a:r>
              <a:rPr lang="en-US" sz="2000" dirty="0">
                <a:latin typeface="Source Code Pro" panose="020B0509030403020204" pitchFamily="49" charset="0"/>
              </a:rPr>
              <a:t>#include &lt;</a:t>
            </a:r>
            <a:r>
              <a:rPr lang="en-US" sz="2000" dirty="0" err="1">
                <a:latin typeface="Source Code Pro" panose="020B0509030403020204" pitchFamily="49" charset="0"/>
              </a:rPr>
              <a:t>iostream</a:t>
            </a:r>
            <a:r>
              <a:rPr lang="en-US" sz="2000" dirty="0">
                <a:latin typeface="Source Code Pro" panose="020B0509030403020204" pitchFamily="49" charset="0"/>
              </a:rPr>
              <a:t>&gt;</a:t>
            </a:r>
          </a:p>
          <a:p>
            <a:pPr marL="0" indent="0">
              <a:buNone/>
            </a:pPr>
            <a:r>
              <a:rPr lang="en-US" sz="2000" dirty="0">
                <a:latin typeface="Source Code Pro" panose="020B0509030403020204" pitchFamily="49" charset="0"/>
              </a:rPr>
              <a:t>using </a:t>
            </a:r>
            <a:r>
              <a:rPr lang="en-US" sz="2000" dirty="0" err="1" smtClean="0">
                <a:latin typeface="Source Code Pro" panose="020B0509030403020204" pitchFamily="49" charset="0"/>
              </a:rPr>
              <a:t>std</a:t>
            </a:r>
            <a:r>
              <a:rPr lang="en-US" sz="2000" dirty="0" smtClean="0">
                <a:latin typeface="Source Code Pro" panose="020B0509030403020204" pitchFamily="49" charset="0"/>
              </a:rPr>
              <a:t>::</a:t>
            </a:r>
            <a:r>
              <a:rPr lang="en-US" sz="2000" dirty="0" err="1" smtClean="0">
                <a:latin typeface="Source Code Pro" panose="020B0509030403020204" pitchFamily="49" charset="0"/>
              </a:rPr>
              <a:t>cout</a:t>
            </a:r>
            <a:r>
              <a:rPr lang="en-US" sz="2000" dirty="0" smtClean="0">
                <a:latin typeface="Source Code Pro" panose="020B0509030403020204" pitchFamily="49" charset="0"/>
              </a:rPr>
              <a:t>;</a:t>
            </a:r>
            <a:endParaRPr lang="en-US" sz="2000" dirty="0">
              <a:latin typeface="Source Code Pro" panose="020B0509030403020204" pitchFamily="49" charset="0"/>
            </a:endParaRPr>
          </a:p>
          <a:p>
            <a:pPr marL="0" indent="0">
              <a:buNone/>
            </a:pPr>
            <a:endParaRPr lang="en-US" sz="2000" dirty="0" smtClean="0">
              <a:latin typeface="Source Code Pro" panose="020B0509030403020204" pitchFamily="49" charset="0"/>
            </a:endParaRPr>
          </a:p>
          <a:p>
            <a:pPr marL="0" indent="0">
              <a:buNone/>
            </a:pPr>
            <a:r>
              <a:rPr lang="en-US" sz="2000" dirty="0" err="1">
                <a:latin typeface="Source Code Pro" panose="020B0509030403020204" pitchFamily="49" charset="0"/>
              </a:rPr>
              <a:t>int</a:t>
            </a:r>
            <a:r>
              <a:rPr lang="en-US" sz="2000" dirty="0">
                <a:latin typeface="Source Code Pro" panose="020B0509030403020204" pitchFamily="49" charset="0"/>
              </a:rPr>
              <a:t> </a:t>
            </a:r>
            <a:r>
              <a:rPr lang="en-US" sz="2000" dirty="0" smtClean="0">
                <a:latin typeface="Source Code Pro" panose="020B0509030403020204" pitchFamily="49" charset="0"/>
              </a:rPr>
              <a:t>times(</a:t>
            </a:r>
            <a:r>
              <a:rPr lang="en-US" sz="2000" dirty="0" err="1" smtClean="0">
                <a:latin typeface="Source Code Pro" panose="020B0509030403020204" pitchFamily="49" charset="0"/>
              </a:rPr>
              <a:t>int</a:t>
            </a:r>
            <a:r>
              <a:rPr lang="en-US" sz="2000" dirty="0" smtClean="0">
                <a:latin typeface="Source Code Pro" panose="020B0509030403020204" pitchFamily="49" charset="0"/>
              </a:rPr>
              <a:t>, </a:t>
            </a:r>
            <a:r>
              <a:rPr lang="en-US" sz="2000" dirty="0" err="1" smtClean="0">
                <a:latin typeface="Source Code Pro" panose="020B0509030403020204" pitchFamily="49" charset="0"/>
              </a:rPr>
              <a:t>int</a:t>
            </a:r>
            <a:r>
              <a:rPr lang="en-US" sz="2000" dirty="0" smtClean="0">
                <a:latin typeface="Source Code Pro" panose="020B0509030403020204" pitchFamily="49" charset="0"/>
              </a:rPr>
              <a:t>);</a:t>
            </a:r>
          </a:p>
          <a:p>
            <a:pPr marL="0" indent="0">
              <a:buNone/>
            </a:pPr>
            <a:endParaRPr lang="en-US" sz="2000" dirty="0">
              <a:latin typeface="Source Code Pro" panose="020B0509030403020204" pitchFamily="49" charset="0"/>
            </a:endParaRPr>
          </a:p>
          <a:p>
            <a:pPr marL="0" indent="0">
              <a:buNone/>
            </a:pPr>
            <a:r>
              <a:rPr lang="en-US" sz="2000" dirty="0" err="1">
                <a:latin typeface="Source Code Pro" panose="020B0509030403020204" pitchFamily="49" charset="0"/>
              </a:rPr>
              <a:t>int</a:t>
            </a:r>
            <a:r>
              <a:rPr lang="en-US" sz="2000" dirty="0">
                <a:latin typeface="Source Code Pro" panose="020B0509030403020204" pitchFamily="49" charset="0"/>
              </a:rPr>
              <a:t> main() {</a:t>
            </a:r>
          </a:p>
          <a:p>
            <a:pPr marL="0" indent="0">
              <a:buNone/>
            </a:pPr>
            <a:r>
              <a:rPr lang="en-US" sz="2000" dirty="0">
                <a:latin typeface="Source Code Pro" panose="020B0509030403020204" pitchFamily="49" charset="0"/>
              </a:rPr>
              <a:t>  </a:t>
            </a:r>
            <a:r>
              <a:rPr lang="en-US" sz="2000" dirty="0" err="1">
                <a:latin typeface="Source Code Pro" panose="020B0509030403020204" pitchFamily="49" charset="0"/>
              </a:rPr>
              <a:t>cout</a:t>
            </a:r>
            <a:r>
              <a:rPr lang="en-US" sz="2000" dirty="0">
                <a:latin typeface="Source Code Pro" panose="020B0509030403020204" pitchFamily="49" charset="0"/>
              </a:rPr>
              <a:t> &lt;&lt; times(7, 2);</a:t>
            </a:r>
          </a:p>
          <a:p>
            <a:pPr marL="0" indent="0">
              <a:buNone/>
            </a:pPr>
            <a:r>
              <a:rPr lang="en-US" sz="2000" dirty="0">
                <a:latin typeface="Source Code Pro" panose="020B0509030403020204" pitchFamily="49" charset="0"/>
              </a:rPr>
              <a:t>}</a:t>
            </a:r>
          </a:p>
          <a:p>
            <a:pPr marL="0" indent="0">
              <a:buNone/>
            </a:pPr>
            <a:endParaRPr lang="en-US" sz="2000" dirty="0">
              <a:latin typeface="Source Code Pro" panose="020B0509030403020204" pitchFamily="49" charset="0"/>
            </a:endParaRPr>
          </a:p>
          <a:p>
            <a:pPr marL="0" indent="0">
              <a:buNone/>
            </a:pPr>
            <a:r>
              <a:rPr lang="en-US" sz="2000" dirty="0" err="1">
                <a:latin typeface="Source Code Pro" panose="020B0509030403020204" pitchFamily="49" charset="0"/>
              </a:rPr>
              <a:t>int</a:t>
            </a:r>
            <a:r>
              <a:rPr lang="en-US" sz="2000" dirty="0">
                <a:latin typeface="Source Code Pro" panose="020B0509030403020204" pitchFamily="49" charset="0"/>
              </a:rPr>
              <a:t> times(</a:t>
            </a:r>
            <a:r>
              <a:rPr lang="en-US" sz="2000" dirty="0" err="1">
                <a:latin typeface="Source Code Pro" panose="020B0509030403020204" pitchFamily="49" charset="0"/>
              </a:rPr>
              <a:t>int</a:t>
            </a:r>
            <a:r>
              <a:rPr lang="en-US" sz="2000" dirty="0">
                <a:latin typeface="Source Code Pro" panose="020B0509030403020204" pitchFamily="49" charset="0"/>
              </a:rPr>
              <a:t> a, </a:t>
            </a:r>
            <a:r>
              <a:rPr lang="en-US" sz="2000" dirty="0" err="1">
                <a:latin typeface="Source Code Pro" panose="020B0509030403020204" pitchFamily="49" charset="0"/>
              </a:rPr>
              <a:t>int</a:t>
            </a:r>
            <a:r>
              <a:rPr lang="en-US" sz="2000" dirty="0">
                <a:latin typeface="Source Code Pro" panose="020B0509030403020204" pitchFamily="49" charset="0"/>
              </a:rPr>
              <a:t> b) {</a:t>
            </a:r>
          </a:p>
          <a:p>
            <a:pPr marL="0" indent="0">
              <a:buNone/>
            </a:pPr>
            <a:r>
              <a:rPr lang="en-US" sz="2000" dirty="0">
                <a:latin typeface="Source Code Pro" panose="020B0509030403020204" pitchFamily="49" charset="0"/>
              </a:rPr>
              <a:t>	return a*b;</a:t>
            </a:r>
          </a:p>
          <a:p>
            <a:pPr marL="0" indent="0">
              <a:buNone/>
            </a:pPr>
            <a:r>
              <a:rPr lang="en-US" sz="2000" dirty="0">
                <a:latin typeface="Source Code Pro" panose="020B0509030403020204" pitchFamily="49" charset="0"/>
              </a:rPr>
              <a:t>}</a:t>
            </a:r>
          </a:p>
        </p:txBody>
      </p:sp>
    </p:spTree>
    <p:extLst>
      <p:ext uri="{BB962C8B-B14F-4D97-AF65-F5344CB8AC3E}">
        <p14:creationId xmlns:p14="http://schemas.microsoft.com/office/powerpoint/2010/main" val="400812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Prototype Notes</a:t>
            </a:r>
          </a:p>
        </p:txBody>
      </p:sp>
      <p:sp>
        <p:nvSpPr>
          <p:cNvPr id="23555" name="Rectangle 3"/>
          <p:cNvSpPr>
            <a:spLocks noGrp="1" noChangeArrowheads="1"/>
          </p:cNvSpPr>
          <p:nvPr>
            <p:ph idx="1"/>
          </p:nvPr>
        </p:nvSpPr>
        <p:spPr>
          <a:xfrm>
            <a:off x="838200" y="1806575"/>
            <a:ext cx="10515599" cy="3741738"/>
          </a:xfrm>
        </p:spPr>
        <p:txBody>
          <a:bodyPr>
            <a:noAutofit/>
          </a:bodyPr>
          <a:lstStyle/>
          <a:p>
            <a:r>
              <a:rPr lang="en-US" altLang="en-US" sz="3200" dirty="0"/>
              <a:t>Place prototypes near top of program </a:t>
            </a:r>
            <a:br>
              <a:rPr lang="en-US" altLang="en-US" sz="3200" dirty="0"/>
            </a:br>
            <a:endParaRPr lang="en-US" altLang="en-US" sz="3200" dirty="0"/>
          </a:p>
          <a:p>
            <a:r>
              <a:rPr lang="en-US" altLang="en-US" sz="3200" dirty="0"/>
              <a:t>Program must include either prototype or full function definition before any call to the function – compiler error otherwise</a:t>
            </a:r>
            <a:br>
              <a:rPr lang="en-US" altLang="en-US" sz="3200" dirty="0"/>
            </a:br>
            <a:endParaRPr lang="en-US" altLang="en-US" sz="3200" dirty="0"/>
          </a:p>
          <a:p>
            <a:r>
              <a:rPr lang="en-US" altLang="en-US" sz="3200" dirty="0"/>
              <a:t>When using prototypes, can place function definitions in any order in source file</a:t>
            </a:r>
            <a:endParaRPr lang="en-US" altLang="en-US" sz="3200" dirty="0">
              <a:latin typeface="Courier New" panose="02070309020205020404" pitchFamily="49" charset="0"/>
            </a:endParaRPr>
          </a:p>
        </p:txBody>
      </p:sp>
    </p:spTree>
    <p:extLst>
      <p:ext uri="{BB962C8B-B14F-4D97-AF65-F5344CB8AC3E}">
        <p14:creationId xmlns:p14="http://schemas.microsoft.com/office/powerpoint/2010/main" val="2297323421"/>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See Menu.cpp </a:t>
            </a:r>
            <a:endParaRPr lang="en-US" dirty="0"/>
          </a:p>
        </p:txBody>
      </p:sp>
    </p:spTree>
    <p:extLst>
      <p:ext uri="{BB962C8B-B14F-4D97-AF65-F5344CB8AC3E}">
        <p14:creationId xmlns:p14="http://schemas.microsoft.com/office/powerpoint/2010/main" val="23304717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84106F-4BD2-470D-98F7-725950E6632F}" type="slidenum">
              <a:rPr lang="en-US" altLang="en-US" sz="1400"/>
              <a:pPr eaLnBrk="1" hangingPunct="1"/>
              <a:t>73</a:t>
            </a:fld>
            <a:endParaRPr lang="en-US" altLang="en-US" sz="1400"/>
          </a:p>
        </p:txBody>
      </p:sp>
      <p:sp>
        <p:nvSpPr>
          <p:cNvPr id="74755" name="Rectangle 2"/>
          <p:cNvSpPr>
            <a:spLocks noGrp="1" noChangeArrowheads="1"/>
          </p:cNvSpPr>
          <p:nvPr>
            <p:ph type="title"/>
          </p:nvPr>
        </p:nvSpPr>
        <p:spPr/>
        <p:txBody>
          <a:bodyPr/>
          <a:lstStyle/>
          <a:p>
            <a:pPr eaLnBrk="1" hangingPunct="1"/>
            <a:endParaRPr lang="en-US" altLang="en-US"/>
          </a:p>
        </p:txBody>
      </p:sp>
      <p:sp>
        <p:nvSpPr>
          <p:cNvPr id="74756" name="Rectangle 3"/>
          <p:cNvSpPr>
            <a:spLocks noGrp="1" noChangeArrowheads="1"/>
          </p:cNvSpPr>
          <p:nvPr>
            <p:ph type="body" idx="1"/>
          </p:nvPr>
        </p:nvSpPr>
        <p:spPr>
          <a:xfrm>
            <a:off x="2354263" y="3733800"/>
            <a:ext cx="7340600" cy="692150"/>
          </a:xfrm>
        </p:spPr>
        <p:txBody>
          <a:bodyPr/>
          <a:lstStyle/>
          <a:p>
            <a:pPr algn="ctr" eaLnBrk="1" hangingPunct="1">
              <a:buFontTx/>
              <a:buNone/>
            </a:pPr>
            <a:r>
              <a:rPr lang="en-US" altLang="en-US" dirty="0"/>
              <a:t>The END</a:t>
            </a:r>
          </a:p>
        </p:txBody>
      </p:sp>
    </p:spTree>
    <p:extLst>
      <p:ext uri="{BB962C8B-B14F-4D97-AF65-F5344CB8AC3E}">
        <p14:creationId xmlns:p14="http://schemas.microsoft.com/office/powerpoint/2010/main" val="3324129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Secondary Storage</a:t>
            </a:r>
          </a:p>
        </p:txBody>
      </p:sp>
      <p:sp>
        <p:nvSpPr>
          <p:cNvPr id="14339" name="Content Placeholder 2"/>
          <p:cNvSpPr>
            <a:spLocks noGrp="1"/>
          </p:cNvSpPr>
          <p:nvPr>
            <p:ph idx="1"/>
          </p:nvPr>
        </p:nvSpPr>
        <p:spPr/>
        <p:txBody>
          <a:bodyPr/>
          <a:lstStyle/>
          <a:p>
            <a:pPr eaLnBrk="1" hangingPunct="1"/>
            <a:r>
              <a:rPr lang="en-US" altLang="en-US" sz="3600" dirty="0" smtClean="0"/>
              <a:t>Non-volatile: data retained when program is not running or computer is turned off</a:t>
            </a:r>
          </a:p>
          <a:p>
            <a:pPr eaLnBrk="1" hangingPunct="1"/>
            <a:r>
              <a:rPr lang="en-US" altLang="en-US" sz="3600" dirty="0" smtClean="0"/>
              <a:t>Comes in a variety of media:</a:t>
            </a:r>
          </a:p>
          <a:p>
            <a:pPr lvl="1" eaLnBrk="1" hangingPunct="1"/>
            <a:r>
              <a:rPr lang="en-US" altLang="en-US" sz="3200" dirty="0" smtClean="0"/>
              <a:t>magnetic: floppy disk, hard drive</a:t>
            </a:r>
          </a:p>
          <a:p>
            <a:pPr lvl="1" eaLnBrk="1" hangingPunct="1"/>
            <a:r>
              <a:rPr lang="en-US" altLang="en-US" sz="3200" dirty="0" smtClean="0"/>
              <a:t>Solid state drives</a:t>
            </a:r>
          </a:p>
          <a:p>
            <a:pPr lvl="1" eaLnBrk="1" hangingPunct="1"/>
            <a:r>
              <a:rPr lang="en-US" altLang="en-US" sz="3200" dirty="0" smtClean="0"/>
              <a:t>optical: CD-ROM, DVD</a:t>
            </a:r>
          </a:p>
          <a:p>
            <a:pPr lvl="1" eaLnBrk="1" hangingPunct="1"/>
            <a:r>
              <a:rPr lang="en-US" altLang="en-US" sz="3200" dirty="0" smtClean="0"/>
              <a:t>Flash drives, connected to the USB port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8</a:t>
            </a:fld>
            <a:endParaRPr lang="en-US" dirty="0"/>
          </a:p>
        </p:txBody>
      </p:sp>
    </p:spTree>
    <p:extLst>
      <p:ext uri="{BB962C8B-B14F-4D97-AF65-F5344CB8AC3E}">
        <p14:creationId xmlns:p14="http://schemas.microsoft.com/office/powerpoint/2010/main" val="1387600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Input Devices</a:t>
            </a:r>
          </a:p>
        </p:txBody>
      </p:sp>
      <p:sp>
        <p:nvSpPr>
          <p:cNvPr id="15363" name="Content Placeholder 2"/>
          <p:cNvSpPr>
            <a:spLocks noGrp="1"/>
          </p:cNvSpPr>
          <p:nvPr>
            <p:ph idx="1"/>
          </p:nvPr>
        </p:nvSpPr>
        <p:spPr/>
        <p:txBody>
          <a:bodyPr/>
          <a:lstStyle/>
          <a:p>
            <a:pPr eaLnBrk="1" hangingPunct="1"/>
            <a:r>
              <a:rPr lang="en-US" altLang="en-US" sz="3600" dirty="0" smtClean="0"/>
              <a:t>Devices that send information to the computer from outside</a:t>
            </a:r>
          </a:p>
          <a:p>
            <a:pPr eaLnBrk="1" hangingPunct="1"/>
            <a:r>
              <a:rPr lang="en-US" altLang="en-US" sz="3600" dirty="0" smtClean="0"/>
              <a:t>Many devices can provide input:</a:t>
            </a:r>
          </a:p>
          <a:p>
            <a:pPr lvl="1" eaLnBrk="1" hangingPunct="1"/>
            <a:r>
              <a:rPr lang="en-US" altLang="en-US" sz="3600" dirty="0" smtClean="0"/>
              <a:t>Keyboard, mouse, scanner, digital camera, microphone</a:t>
            </a:r>
          </a:p>
          <a:p>
            <a:pPr lvl="1" eaLnBrk="1" hangingPunct="1"/>
            <a:r>
              <a:rPr lang="en-US" altLang="en-US" sz="3600" dirty="0" smtClean="0"/>
              <a:t>Disk files</a:t>
            </a:r>
          </a:p>
          <a:p>
            <a:pPr marL="0" indent="0" eaLnBrk="1" hangingPunct="1">
              <a:buNone/>
            </a:pPr>
            <a:endParaRPr lang="en-US" altLang="en-US" dirty="0" smtClean="0"/>
          </a:p>
        </p:txBody>
      </p:sp>
      <p:sp>
        <p:nvSpPr>
          <p:cNvPr id="2" name="Slide Number Placeholder 1"/>
          <p:cNvSpPr>
            <a:spLocks noGrp="1"/>
          </p:cNvSpPr>
          <p:nvPr>
            <p:ph type="sldNum" sz="quarter" idx="12"/>
          </p:nvPr>
        </p:nvSpPr>
        <p:spPr/>
        <p:txBody>
          <a:bodyPr/>
          <a:lstStyle/>
          <a:p>
            <a:fld id="{C2DBF970-AE5C-419F-B66F-5F134ABC2ACE}" type="slidenum">
              <a:rPr lang="en-US" smtClean="0"/>
              <a:t>9</a:t>
            </a:fld>
            <a:endParaRPr lang="en-US" dirty="0"/>
          </a:p>
        </p:txBody>
      </p:sp>
    </p:spTree>
    <p:extLst>
      <p:ext uri="{BB962C8B-B14F-4D97-AF65-F5344CB8AC3E}">
        <p14:creationId xmlns:p14="http://schemas.microsoft.com/office/powerpoint/2010/main" val="2155412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3321</Words>
  <Application>Microsoft Office PowerPoint</Application>
  <PresentationFormat>Widescreen</PresentationFormat>
  <Paragraphs>642</Paragraphs>
  <Slides>73</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73</vt:i4>
      </vt:variant>
    </vt:vector>
  </HeadingPairs>
  <TitlesOfParts>
    <vt:vector size="86" baseType="lpstr">
      <vt:lpstr>MS PGothic</vt:lpstr>
      <vt:lpstr>Arial</vt:lpstr>
      <vt:lpstr>Calibri</vt:lpstr>
      <vt:lpstr>Calibri Light</vt:lpstr>
      <vt:lpstr>Consolas</vt:lpstr>
      <vt:lpstr>Courier</vt:lpstr>
      <vt:lpstr>Courier New</vt:lpstr>
      <vt:lpstr>Source Code Pro</vt:lpstr>
      <vt:lpstr>Source Sans Pro</vt:lpstr>
      <vt:lpstr>Times</vt:lpstr>
      <vt:lpstr>Times New Roman</vt:lpstr>
      <vt:lpstr>ヒラギノ角ゴ Pro W3</vt:lpstr>
      <vt:lpstr>Office Theme</vt:lpstr>
      <vt:lpstr>CSCE 120/121 Introduction to Program Design &amp; Concepts</vt:lpstr>
      <vt:lpstr>Computer Systems: Hardware and Software</vt:lpstr>
      <vt:lpstr>Main Hardware Component Categories:</vt:lpstr>
      <vt:lpstr>Central Processing Unit (CPU)</vt:lpstr>
      <vt:lpstr>Simplified Model</vt:lpstr>
      <vt:lpstr>Main Memory</vt:lpstr>
      <vt:lpstr>Memory Layout</vt:lpstr>
      <vt:lpstr>Secondary Storage</vt:lpstr>
      <vt:lpstr>Input Devices</vt:lpstr>
      <vt:lpstr>Programs and Programming Languages</vt:lpstr>
      <vt:lpstr>Programming Languages</vt:lpstr>
      <vt:lpstr>Programming Languages</vt:lpstr>
      <vt:lpstr>Programming Languages Common Language Elements</vt:lpstr>
      <vt:lpstr>Compilation Process</vt:lpstr>
      <vt:lpstr>Actual Process</vt:lpstr>
      <vt:lpstr>The Parts of a C++ Program</vt:lpstr>
      <vt:lpstr>Special Characters</vt:lpstr>
      <vt:lpstr>The cout Object</vt:lpstr>
      <vt:lpstr>The cout Object</vt:lpstr>
      <vt:lpstr>The endl Manipulator</vt:lpstr>
      <vt:lpstr>The endl Manipulator</vt:lpstr>
      <vt:lpstr>The \n Escape Sequence</vt:lpstr>
      <vt:lpstr>The \n Escape Sequence</vt:lpstr>
      <vt:lpstr>The #include Directive</vt:lpstr>
      <vt:lpstr>The cin Object</vt:lpstr>
      <vt:lpstr>The cin Object</vt:lpstr>
      <vt:lpstr>The cin Object   (cin.cpp)</vt:lpstr>
      <vt:lpstr>The cin Object</vt:lpstr>
      <vt:lpstr>Displaying a Prompt</vt:lpstr>
      <vt:lpstr>The cin Object</vt:lpstr>
      <vt:lpstr>Document &amp; Organization of Code</vt:lpstr>
      <vt:lpstr>Good code is self-documenting.</vt:lpstr>
      <vt:lpstr>Comments</vt:lpstr>
      <vt:lpstr>The are essentially 2 types of comments</vt:lpstr>
      <vt:lpstr>Code tells you how, comments tell you why</vt:lpstr>
      <vt:lpstr>The only reason to add comments is to explain something which is not obvious from the code.  Comments should complement good coding style, not replace it The better written your code, the fewer comments you will need </vt:lpstr>
      <vt:lpstr>PowerPoint Presentation</vt:lpstr>
      <vt:lpstr>PowerPoint Presentation</vt:lpstr>
      <vt:lpstr>Error Handling</vt:lpstr>
      <vt:lpstr>Types of Errors</vt:lpstr>
      <vt:lpstr>Syntax Errors</vt:lpstr>
      <vt:lpstr>Linker Errors</vt:lpstr>
      <vt:lpstr>Runtime Errors</vt:lpstr>
      <vt:lpstr>Logical Errors</vt:lpstr>
      <vt:lpstr>What to do when there’s an error</vt:lpstr>
      <vt:lpstr>Organization of Code</vt:lpstr>
      <vt:lpstr>The Fundamental Theorem of Formatting</vt:lpstr>
      <vt:lpstr>Programming Style</vt:lpstr>
      <vt:lpstr>What is the value of x?</vt:lpstr>
      <vt:lpstr>What is the value of x?</vt:lpstr>
      <vt:lpstr>Objectives of good layout</vt:lpstr>
      <vt:lpstr>Whitespace and Parentheses</vt:lpstr>
      <vt:lpstr>Laying out files and programs</vt:lpstr>
      <vt:lpstr>Layout of a typical production source file</vt:lpstr>
      <vt:lpstr>Layout of a typical source file in 121</vt:lpstr>
      <vt:lpstr>Layout of a typical source file in 121</vt:lpstr>
      <vt:lpstr>Layout of a typical source file in 120/121</vt:lpstr>
      <vt:lpstr>Layout of a typical source file in 121</vt:lpstr>
      <vt:lpstr>Laying out comments</vt:lpstr>
      <vt:lpstr>Laying out individual statements</vt:lpstr>
      <vt:lpstr>Laying out individual statements</vt:lpstr>
      <vt:lpstr>Laying out control structures</vt:lpstr>
      <vt:lpstr>Laying out control structures</vt:lpstr>
      <vt:lpstr>A First Look at Functions </vt:lpstr>
      <vt:lpstr>Declaring and Defining a Function</vt:lpstr>
      <vt:lpstr>Calling a Function</vt:lpstr>
      <vt:lpstr>Note on Terminology</vt:lpstr>
      <vt:lpstr>Function Placement</vt:lpstr>
      <vt:lpstr>Function Placement</vt:lpstr>
      <vt:lpstr>Function Prototype (Alternative)</vt:lpstr>
      <vt:lpstr>Prototype Notes</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2022-08-26T19:36:29Z</dcterms:created>
  <dcterms:modified xsi:type="dcterms:W3CDTF">2022-09-02T18:08:39Z</dcterms:modified>
</cp:coreProperties>
</file>