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0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265" r:id="rId11"/>
    <p:sldId id="302" r:id="rId12"/>
    <p:sldId id="304" r:id="rId13"/>
    <p:sldId id="306" r:id="rId14"/>
    <p:sldId id="310" r:id="rId15"/>
    <p:sldId id="266" r:id="rId16"/>
    <p:sldId id="311" r:id="rId17"/>
    <p:sldId id="312" r:id="rId18"/>
    <p:sldId id="315" r:id="rId19"/>
    <p:sldId id="317" r:id="rId20"/>
    <p:sldId id="316" r:id="rId21"/>
    <p:sldId id="318" r:id="rId22"/>
    <p:sldId id="267" r:id="rId23"/>
    <p:sldId id="26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30" r:id="rId35"/>
    <p:sldId id="329" r:id="rId36"/>
    <p:sldId id="354" r:id="rId37"/>
    <p:sldId id="355" r:id="rId38"/>
    <p:sldId id="356" r:id="rId39"/>
    <p:sldId id="357" r:id="rId40"/>
    <p:sldId id="358" r:id="rId41"/>
    <p:sldId id="369" r:id="rId42"/>
    <p:sldId id="338" r:id="rId43"/>
    <p:sldId id="339" r:id="rId44"/>
    <p:sldId id="340" r:id="rId45"/>
    <p:sldId id="341" r:id="rId46"/>
    <p:sldId id="342" r:id="rId47"/>
    <p:sldId id="343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68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271" r:id="rId66"/>
    <p:sldId id="276" r:id="rId67"/>
    <p:sldId id="344" r:id="rId68"/>
    <p:sldId id="272" r:id="rId69"/>
    <p:sldId id="277" r:id="rId70"/>
    <p:sldId id="278" r:id="rId71"/>
    <p:sldId id="279" r:id="rId72"/>
    <p:sldId id="331" r:id="rId73"/>
    <p:sldId id="280" r:id="rId74"/>
    <p:sldId id="332" r:id="rId75"/>
    <p:sldId id="335" r:id="rId76"/>
    <p:sldId id="336" r:id="rId77"/>
    <p:sldId id="333" r:id="rId78"/>
    <p:sldId id="33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218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03AE2-D840-4E0E-B114-D1373B874C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A7C065-73B9-4C64-AED0-BAED31ADBDEA}">
      <dgm:prSet/>
      <dgm:spPr/>
      <dgm:t>
        <a:bodyPr/>
        <a:lstStyle/>
        <a:p>
          <a:pPr rtl="0"/>
          <a:r>
            <a:rPr lang="en-US" smtClean="0"/>
            <a:t>See</a:t>
          </a:r>
          <a:br>
            <a:rPr lang="en-US" smtClean="0"/>
          </a:br>
          <a:r>
            <a:rPr lang="en-US" smtClean="0"/>
            <a:t>ArrayOutOfBounds.cpp</a:t>
          </a:r>
          <a:endParaRPr lang="en-US"/>
        </a:p>
      </dgm:t>
    </dgm:pt>
    <dgm:pt modelId="{23570DEF-F7B9-4FAB-A3DB-0DED3B92A8B6}" type="parTrans" cxnId="{3F134A0A-1EC7-4D1E-8D8C-B577A8F2D696}">
      <dgm:prSet/>
      <dgm:spPr/>
      <dgm:t>
        <a:bodyPr/>
        <a:lstStyle/>
        <a:p>
          <a:endParaRPr lang="en-US"/>
        </a:p>
      </dgm:t>
    </dgm:pt>
    <dgm:pt modelId="{63A6C893-DFB0-40D1-8D3A-68B62BC3FDD9}" type="sibTrans" cxnId="{3F134A0A-1EC7-4D1E-8D8C-B577A8F2D696}">
      <dgm:prSet/>
      <dgm:spPr/>
      <dgm:t>
        <a:bodyPr/>
        <a:lstStyle/>
        <a:p>
          <a:endParaRPr lang="en-US"/>
        </a:p>
      </dgm:t>
    </dgm:pt>
    <dgm:pt modelId="{79591205-FD65-4B4F-B0F7-0FDBD88424EC}" type="pres">
      <dgm:prSet presAssocID="{CB203AE2-D840-4E0E-B114-D1373B874C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75D5D1-42BF-4B86-B74B-2A319136B8BB}" type="pres">
      <dgm:prSet presAssocID="{4AA7C065-73B9-4C64-AED0-BAED31ADBDE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F1EC7-0D76-42B2-A090-D23219073CA4}" type="presOf" srcId="{CB203AE2-D840-4E0E-B114-D1373B874C39}" destId="{79591205-FD65-4B4F-B0F7-0FDBD88424EC}" srcOrd="0" destOrd="0" presId="urn:microsoft.com/office/officeart/2005/8/layout/vList2"/>
    <dgm:cxn modelId="{3F134A0A-1EC7-4D1E-8D8C-B577A8F2D696}" srcId="{CB203AE2-D840-4E0E-B114-D1373B874C39}" destId="{4AA7C065-73B9-4C64-AED0-BAED31ADBDEA}" srcOrd="0" destOrd="0" parTransId="{23570DEF-F7B9-4FAB-A3DB-0DED3B92A8B6}" sibTransId="{63A6C893-DFB0-40D1-8D3A-68B62BC3FDD9}"/>
    <dgm:cxn modelId="{222B6471-AD3B-4EF2-AFA7-C024833C308A}" type="presOf" srcId="{4AA7C065-73B9-4C64-AED0-BAED31ADBDEA}" destId="{C775D5D1-42BF-4B86-B74B-2A319136B8BB}" srcOrd="0" destOrd="0" presId="urn:microsoft.com/office/officeart/2005/8/layout/vList2"/>
    <dgm:cxn modelId="{5F9C7063-5DBE-4288-8370-15A6B0CFA024}" type="presParOf" srcId="{79591205-FD65-4B4F-B0F7-0FDBD88424EC}" destId="{C775D5D1-42BF-4B86-B74B-2A319136B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C554B-C11D-4907-976E-550B948A2E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D4D76C-4918-49AC-BF01-B467953EAB2B}">
      <dgm:prSet/>
      <dgm:spPr/>
      <dgm:t>
        <a:bodyPr/>
        <a:lstStyle/>
        <a:p>
          <a:pPr rtl="0"/>
          <a:r>
            <a:rPr lang="en-US" smtClean="0"/>
            <a:t>See file-reverse.cpp for an example of using arrays with files.</a:t>
          </a:r>
          <a:endParaRPr lang="en-US"/>
        </a:p>
      </dgm:t>
    </dgm:pt>
    <dgm:pt modelId="{DEB856BF-D908-4339-B221-C14C329E65EA}" type="parTrans" cxnId="{5EB0D2BD-B9BE-46EA-8FF3-C5E8A84F35E9}">
      <dgm:prSet/>
      <dgm:spPr/>
      <dgm:t>
        <a:bodyPr/>
        <a:lstStyle/>
        <a:p>
          <a:endParaRPr lang="en-US"/>
        </a:p>
      </dgm:t>
    </dgm:pt>
    <dgm:pt modelId="{5E43D1B8-005E-434B-8613-52CDDD35FD9D}" type="sibTrans" cxnId="{5EB0D2BD-B9BE-46EA-8FF3-C5E8A84F35E9}">
      <dgm:prSet/>
      <dgm:spPr/>
      <dgm:t>
        <a:bodyPr/>
        <a:lstStyle/>
        <a:p>
          <a:endParaRPr lang="en-US"/>
        </a:p>
      </dgm:t>
    </dgm:pt>
    <dgm:pt modelId="{37D07321-81CB-4386-ACF1-6FF1A7507F17}" type="pres">
      <dgm:prSet presAssocID="{394C554B-C11D-4907-976E-550B948A2E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11138-1AAC-4632-9BCE-4601AFCE4509}" type="pres">
      <dgm:prSet presAssocID="{56D4D76C-4918-49AC-BF01-B467953EAB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A7DC72-B062-4CF0-ACC9-AA20A3AE42A8}" type="presOf" srcId="{394C554B-C11D-4907-976E-550B948A2E8D}" destId="{37D07321-81CB-4386-ACF1-6FF1A7507F17}" srcOrd="0" destOrd="0" presId="urn:microsoft.com/office/officeart/2005/8/layout/vList2"/>
    <dgm:cxn modelId="{1753D279-7329-4F03-BC86-7327036202DA}" type="presOf" srcId="{56D4D76C-4918-49AC-BF01-B467953EAB2B}" destId="{52C11138-1AAC-4632-9BCE-4601AFCE4509}" srcOrd="0" destOrd="0" presId="urn:microsoft.com/office/officeart/2005/8/layout/vList2"/>
    <dgm:cxn modelId="{5EB0D2BD-B9BE-46EA-8FF3-C5E8A84F35E9}" srcId="{394C554B-C11D-4907-976E-550B948A2E8D}" destId="{56D4D76C-4918-49AC-BF01-B467953EAB2B}" srcOrd="0" destOrd="0" parTransId="{DEB856BF-D908-4339-B221-C14C329E65EA}" sibTransId="{5E43D1B8-005E-434B-8613-52CDDD35FD9D}"/>
    <dgm:cxn modelId="{3666566B-B902-4E87-B8E1-8B6C0EC50DCD}" type="presParOf" srcId="{37D07321-81CB-4386-ACF1-6FF1A7507F17}" destId="{52C11138-1AAC-4632-9BCE-4601AFCE45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5D5D1-42BF-4B86-B74B-2A319136B8BB}">
      <dsp:nvSpPr>
        <dsp:cNvPr id="0" name=""/>
        <dsp:cNvSpPr/>
      </dsp:nvSpPr>
      <dsp:spPr>
        <a:xfrm>
          <a:off x="0" y="1579"/>
          <a:ext cx="426308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See</a:t>
          </a:r>
          <a:br>
            <a:rPr lang="en-US" sz="2700" kern="1200" smtClean="0"/>
          </a:br>
          <a:r>
            <a:rPr lang="en-US" sz="2700" kern="1200" smtClean="0"/>
            <a:t>ArrayOutOfBounds.cpp</a:t>
          </a:r>
          <a:endParaRPr lang="en-US" sz="2700" kern="1200"/>
        </a:p>
      </dsp:txBody>
      <dsp:txXfrm>
        <a:off x="52431" y="54010"/>
        <a:ext cx="415822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11138-1AAC-4632-9BCE-4601AFCE4509}">
      <dsp:nvSpPr>
        <dsp:cNvPr id="0" name=""/>
        <dsp:cNvSpPr/>
      </dsp:nvSpPr>
      <dsp:spPr>
        <a:xfrm>
          <a:off x="0" y="4778"/>
          <a:ext cx="795866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See file-reverse.cpp for an example of using arrays with files.</a:t>
          </a:r>
          <a:endParaRPr lang="en-US" sz="1500" kern="1200"/>
        </a:p>
      </dsp:txBody>
      <dsp:txXfrm>
        <a:off x="17563" y="22341"/>
        <a:ext cx="7923540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84F9F-1387-4BCF-8F1D-C23A16F8F49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80F64-DE6B-4490-827A-7213FBF4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DC2538-7E6A-405D-A4AC-4F758447E1CB}" type="slidenum">
              <a:rPr lang="en-CA" altLang="en-US" smtClean="0"/>
              <a:pPr/>
              <a:t>12</a:t>
            </a:fld>
            <a:endParaRPr lang="en-CA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980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50D7C2-3CC4-4D53-8614-7851D1102FCE}" type="slidenum">
              <a:rPr lang="en-CA" altLang="en-US" smtClean="0"/>
              <a:pPr/>
              <a:t>14</a:t>
            </a:fld>
            <a:endParaRPr lang="en-CA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547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7082E8-340F-42C7-91CC-C2A94AC0A7E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F3BF3F-BD23-4204-B0A2-86F8DB8674D3}" type="slidenum">
              <a:rPr lang="en-CA" altLang="en-US" smtClean="0"/>
              <a:pPr/>
              <a:t>16</a:t>
            </a:fld>
            <a:endParaRPr lang="en-CA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708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for 4:10</a:t>
            </a:r>
            <a:r>
              <a:rPr lang="en-US" baseline="0" dirty="0" smtClean="0"/>
              <a:t> and 5:45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above reason, a range-based loop isn’t as useful as you might think, at least not for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8FD9B1-8CE0-40E0-9290-D61F46023806}" type="slidenum">
              <a:rPr lang="en-CA" altLang="en-US" smtClean="0"/>
              <a:pPr/>
              <a:t>25</a:t>
            </a:fld>
            <a:endParaRPr lang="en-CA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0812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for 3:00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80F64-DE6B-4490-827A-7213FBF45A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7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FBBC45-C8BE-482F-BE03-282DC5990CF9}" type="slidenum">
              <a:rPr lang="en-CA" altLang="en-US" smtClean="0"/>
              <a:pPr/>
              <a:t>30</a:t>
            </a:fld>
            <a:endParaRPr lang="en-CA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78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CE138B-F482-489C-A15A-F47B4DE42E1C}" type="slidenum">
              <a:rPr lang="en-CA" altLang="en-US" smtClean="0"/>
              <a:pPr/>
              <a:t>37</a:t>
            </a:fld>
            <a:endParaRPr lang="en-CA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5243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1C1D06-DCC0-4AFA-B692-A43236AE4B79}" type="slidenum">
              <a:rPr lang="en-CA" altLang="en-US" smtClean="0"/>
              <a:pPr/>
              <a:t>38</a:t>
            </a:fld>
            <a:endParaRPr lang="en-CA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433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E46ED0-BE68-42C2-BA2E-A04CB33B0842}" type="slidenum">
              <a:rPr lang="en-CA" altLang="en-US" smtClean="0"/>
              <a:pPr/>
              <a:t>40</a:t>
            </a:fld>
            <a:endParaRPr lang="en-CA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9211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C67E39-7FEF-4202-91C5-72122236560B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2297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3716B8-2EFC-4D3B-A399-0520963342B3}" type="slidenum">
              <a:rPr lang="en-CA" altLang="en-US" smtClean="0"/>
              <a:pPr/>
              <a:t>43</a:t>
            </a:fld>
            <a:endParaRPr lang="en-CA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3917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3212AE-3BD9-4242-BA31-1F665B5FC858}" type="slidenum">
              <a:rPr lang="en-CA" altLang="en-US" smtClean="0"/>
              <a:pPr/>
              <a:t>47</a:t>
            </a:fld>
            <a:endParaRPr lang="en-CA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6999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9B9481-4018-415A-9F40-5152D0F035AD}" type="slidenum">
              <a:rPr lang="en-CA" altLang="en-US"/>
              <a:pPr eaLnBrk="1" hangingPunct="1"/>
              <a:t>51</a:t>
            </a:fld>
            <a:endParaRPr lang="en-CA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5893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E8444F-DD19-4A29-80F3-1A5AE125973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02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DEF7FA-6750-4F6F-91D6-3ECE589CAFF2}" type="slidenum">
              <a:rPr lang="en-CA" altLang="en-US"/>
              <a:pPr eaLnBrk="1" hangingPunct="1"/>
              <a:t>57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136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8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4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5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A2F60-6D71-423B-854C-A841C3FD6750}" type="slidenum">
              <a:rPr lang="en-CA" altLang="en-US"/>
              <a:pPr eaLnBrk="1" hangingPunct="1"/>
              <a:t>60</a:t>
            </a:fld>
            <a:endParaRPr lang="en-CA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145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1A9D-D6C2-4CEA-84B5-A8D35FAB9AAE}" type="slidenum">
              <a:rPr lang="en-CA" altLang="en-US"/>
              <a:pPr eaLnBrk="1" hangingPunct="1"/>
              <a:t>61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0714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404DE8-9B25-47F5-A8A1-4E42717015E2}" type="slidenum">
              <a:rPr lang="en-CA" altLang="en-US"/>
              <a:pPr eaLnBrk="1" hangingPunct="1"/>
              <a:t>62</a:t>
            </a:fld>
            <a:endParaRPr lang="en-CA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9582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DBFD1B-D3B7-4D41-B9CA-D865B34DBD40}" type="slidenum">
              <a:rPr lang="en-CA" altLang="en-US"/>
              <a:pPr eaLnBrk="1" hangingPunct="1"/>
              <a:t>64</a:t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7092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8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CE14CE-7BF7-4D78-B4E8-CBC92445F4DF}" type="slidenum">
              <a:rPr lang="en-CA" altLang="en-US"/>
              <a:pPr eaLnBrk="1" hangingPunct="1"/>
              <a:t>66</a:t>
            </a:fld>
            <a:endParaRPr lang="en-CA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226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CE14CE-7BF7-4D78-B4E8-CBC92445F4DF}" type="slidenum">
              <a:rPr lang="en-CA" altLang="en-US"/>
              <a:pPr eaLnBrk="1" hangingPunct="1"/>
              <a:t>67</a:t>
            </a:fld>
            <a:endParaRPr lang="en-CA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9948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142C-B380-4247-9610-C34FDE6EFDC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9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63E7BE-78F5-48C1-92F0-CC4A721EC6CF}" type="slidenum">
              <a:rPr lang="en-CA" altLang="en-US"/>
              <a:pPr eaLnBrk="1" hangingPunct="1"/>
              <a:t>69</a:t>
            </a:fld>
            <a:endParaRPr lang="en-CA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2917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0FAD45-C930-4687-89DB-D3808A088023}" type="slidenum">
              <a:rPr lang="en-CA" altLang="en-US"/>
              <a:pPr eaLnBrk="1" hangingPunct="1"/>
              <a:t>70</a:t>
            </a:fld>
            <a:endParaRPr lang="en-CA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6798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C7D77A-9F8F-4F6E-B041-F5F702F08E9E}" type="slidenum">
              <a:rPr lang="en-CA" altLang="en-US"/>
              <a:pPr eaLnBrk="1" hangingPunct="1"/>
              <a:t>71</a:t>
            </a:fld>
            <a:endParaRPr lang="en-CA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487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CC073C-FA52-481E-9F2D-B889FA1ECC5F}" type="slidenum">
              <a:rPr lang="en-CA" altLang="en-US" smtClean="0"/>
              <a:pPr/>
              <a:t>78</a:t>
            </a:fld>
            <a:endParaRPr lang="en-CA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663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C968-57AC-4B56-9E99-07376B244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BDEA4F-F92D-43EB-B17E-8581D3211BEB}" type="slidenum">
              <a:rPr lang="en-CA" altLang="en-US" smtClean="0"/>
              <a:pPr/>
              <a:t>8</a:t>
            </a:fld>
            <a:endParaRPr lang="en-CA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746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54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CDAC7E-B678-49C0-B9B3-484EE0FC3434}" type="slidenum">
              <a:rPr lang="en-CA" altLang="en-US" smtClean="0"/>
              <a:pPr/>
              <a:t>11</a:t>
            </a:fld>
            <a:endParaRPr lang="en-CA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862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275-5C4F-4FB0-AD7F-593BD98B227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73B4-31D7-419E-A42E-4CE42CCD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 First Look at Functions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Array Processing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Ritchey, Dr. Michael Moore, and </a:t>
            </a:r>
            <a:r>
              <a:rPr lang="en-US" sz="1600" i="1" smtClean="0"/>
              <a:t>Tony Gaddis </a:t>
            </a:r>
            <a:r>
              <a:rPr lang="en-US" sz="1600" i="1" dirty="0" smtClean="0"/>
              <a:t>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Hold Multiple Values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u="sng" dirty="0" smtClean="0"/>
              <a:t>Array</a:t>
            </a:r>
            <a:r>
              <a:rPr lang="en-US" altLang="en-US" sz="3600" dirty="0" smtClean="0"/>
              <a:t>: variable that can store multiple values of the same type</a:t>
            </a:r>
          </a:p>
          <a:p>
            <a:r>
              <a:rPr lang="en-US" altLang="en-US" sz="3600" dirty="0" smtClean="0"/>
              <a:t>Values are stored in adjacent memory locations</a:t>
            </a:r>
          </a:p>
          <a:p>
            <a:r>
              <a:rPr lang="en-US" altLang="en-US" sz="3600" dirty="0" smtClean="0"/>
              <a:t>Declared using </a:t>
            </a:r>
            <a:r>
              <a:rPr lang="en-US" altLang="en-US" sz="3600" dirty="0" smtClean="0">
                <a:latin typeface="Courier New" panose="02070309020205020404" pitchFamily="49" charset="0"/>
              </a:rPr>
              <a:t>[]</a:t>
            </a:r>
            <a:r>
              <a:rPr lang="en-US" altLang="en-US" sz="3600" dirty="0" smtClean="0"/>
              <a:t> operator:</a:t>
            </a:r>
          </a:p>
          <a:p>
            <a:pPr lvl="1">
              <a:buFontTx/>
              <a:buNone/>
            </a:pPr>
            <a:r>
              <a:rPr lang="en-US" altLang="en-US" sz="3200" dirty="0" smtClean="0"/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tests[5];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033452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946275"/>
            <a:ext cx="10404231" cy="3741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3200" dirty="0" smtClean="0"/>
              <a:t>In the definition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dirty="0" smtClean="0">
                <a:latin typeface="Courier New" panose="02070309020205020404" pitchFamily="49" charset="0"/>
              </a:rPr>
              <a:t> tests[5];</a:t>
            </a:r>
            <a:endParaRPr lang="en-US" altLang="en-US" sz="3200" dirty="0" smtClean="0"/>
          </a:p>
          <a:p>
            <a:pPr>
              <a:lnSpc>
                <a:spcPct val="90000"/>
              </a:lnSpc>
            </a:pPr>
            <a:r>
              <a:rPr lang="en-US" altLang="en-US" sz="32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dirty="0" smtClean="0"/>
              <a:t> is the data type of the array elements</a:t>
            </a:r>
            <a:endParaRPr lang="en-US" altLang="en-US" sz="32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Courier New" panose="02070309020205020404" pitchFamily="49" charset="0"/>
              </a:rPr>
              <a:t>tests</a:t>
            </a:r>
            <a:r>
              <a:rPr lang="en-US" altLang="en-US" sz="3200" dirty="0" smtClean="0"/>
              <a:t> is the </a:t>
            </a:r>
            <a:r>
              <a:rPr lang="en-US" altLang="en-US" sz="3200" u="sng" dirty="0" smtClean="0"/>
              <a:t>name</a:t>
            </a:r>
            <a:r>
              <a:rPr lang="en-US" altLang="en-US" sz="3200" dirty="0" smtClean="0"/>
              <a:t> of the array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Courier New" panose="02070309020205020404" pitchFamily="49" charset="0"/>
              </a:rPr>
              <a:t>5,</a:t>
            </a:r>
            <a:r>
              <a:rPr lang="en-US" altLang="en-US" sz="3200" dirty="0" smtClean="0"/>
              <a:t> in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[5],</a:t>
            </a:r>
            <a:r>
              <a:rPr lang="en-US" altLang="en-US" sz="3200" dirty="0" smtClean="0"/>
              <a:t> is the </a:t>
            </a:r>
            <a:r>
              <a:rPr lang="en-US" altLang="en-US" sz="3200" u="sng" dirty="0" smtClean="0"/>
              <a:t>size </a:t>
            </a:r>
            <a:r>
              <a:rPr lang="en-US" altLang="en-US" sz="3200" u="sng" dirty="0" err="1" smtClean="0"/>
              <a:t>declarator</a:t>
            </a:r>
            <a:r>
              <a:rPr lang="en-US" altLang="en-US" sz="3200" dirty="0" smtClean="0"/>
              <a:t>.  It shows the number of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064783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Size Declarators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Named constants are commonly used as size </a:t>
            </a:r>
            <a:r>
              <a:rPr lang="en-US" altLang="en-US" sz="3600" dirty="0" err="1" smtClean="0"/>
              <a:t>declarators</a:t>
            </a:r>
            <a:r>
              <a:rPr lang="en-US" altLang="en-US" sz="3600" dirty="0" smtClean="0"/>
              <a:t>.</a:t>
            </a:r>
            <a:br>
              <a:rPr lang="en-US" altLang="en-US" sz="3600" dirty="0" smtClean="0"/>
            </a:b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 SIZE = 5;</a:t>
            </a:r>
            <a:r>
              <a:rPr lang="en-US" altLang="en-US" sz="3600" b="1" dirty="0" smtClean="0"/>
              <a:t/>
            </a:r>
            <a:br>
              <a:rPr lang="en-US" altLang="en-US" sz="3600" b="1" dirty="0" smtClean="0"/>
            </a:br>
            <a:r>
              <a:rPr lang="en-US" altLang="en-US" sz="3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 tests[SIZE];</a:t>
            </a:r>
          </a:p>
          <a:p>
            <a:r>
              <a:rPr lang="en-US" altLang="en-US" sz="3600" dirty="0" smtClean="0"/>
              <a:t>This eases program maintenance when the size of the array needs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2085478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10240108" cy="457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tests[0];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800" dirty="0" err="1">
                <a:latin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ourier New" panose="02070309020205020404" pitchFamily="49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tests[4] = tests[0] + tests[1];</a:t>
            </a:r>
          </a:p>
          <a:p>
            <a:r>
              <a:rPr lang="en-US" altLang="en-US" sz="3200" dirty="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</a:rPr>
              <a:t> &lt;&lt; tests; // not legal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1367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Un-initialized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If no values are listed in the array declaration, </a:t>
            </a:r>
            <a:br>
              <a:rPr lang="en-US" altLang="en-US" sz="4000" dirty="0" smtClean="0"/>
            </a:br>
            <a:r>
              <a:rPr lang="en-US" altLang="en-US" sz="4000" dirty="0" smtClean="0"/>
              <a:t>some compilers will initialize each element to zero.</a:t>
            </a:r>
          </a:p>
          <a:p>
            <a:pPr lvl="1" eaLnBrk="1" hangingPunct="1"/>
            <a:r>
              <a:rPr lang="en-US" altLang="en-US" sz="3600" dirty="0" smtClean="0"/>
              <a:t>DO NOT DEPEND ON THIS!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5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Array Initialization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67507" y="1524000"/>
            <a:ext cx="10503877" cy="5181600"/>
          </a:xfrm>
        </p:spPr>
        <p:txBody>
          <a:bodyPr/>
          <a:lstStyle/>
          <a:p>
            <a:r>
              <a:rPr lang="en-US" altLang="en-US" dirty="0" smtClean="0"/>
              <a:t>Arrays can be initialized with an </a:t>
            </a:r>
            <a:r>
              <a:rPr lang="en-US" altLang="en-US" u="sng" dirty="0" smtClean="0"/>
              <a:t>initialization list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600" dirty="0" smtClean="0">
                <a:latin typeface="Courier New" panose="02070309020205020404" pitchFamily="49" charset="0"/>
              </a:rPr>
              <a:t> tests[] </a:t>
            </a:r>
            <a:r>
              <a:rPr lang="en-US" altLang="en-US" sz="2600" dirty="0">
                <a:latin typeface="Courier New" panose="02070309020205020404" pitchFamily="49" charset="0"/>
              </a:rPr>
              <a:t>= {79,82,91,77,84};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endParaRPr lang="en-US" altLang="en-US" sz="2600" dirty="0"/>
          </a:p>
          <a:p>
            <a:r>
              <a:rPr lang="en-US" altLang="en-US" dirty="0"/>
              <a:t>The values are stored in the array in the order in which they appear in the list.</a:t>
            </a:r>
          </a:p>
          <a:p>
            <a:r>
              <a:rPr lang="en-US" altLang="en-US" dirty="0"/>
              <a:t>The </a:t>
            </a:r>
            <a:r>
              <a:rPr lang="en-US" altLang="en-US" dirty="0" smtClean="0"/>
              <a:t>size of the list is determined by the number of elements in the initializer list.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265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Bounds Checking in C++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68215" y="1946275"/>
            <a:ext cx="10685585" cy="3741738"/>
          </a:xfrm>
        </p:spPr>
        <p:txBody>
          <a:bodyPr/>
          <a:lstStyle/>
          <a:p>
            <a:r>
              <a:rPr lang="en-US" altLang="en-US" dirty="0" smtClean="0"/>
              <a:t>When you use a value as an array subscript, C++ does not check it to make sure it is a </a:t>
            </a:r>
            <a:r>
              <a:rPr lang="en-US" altLang="en-US" i="1" dirty="0" smtClean="0"/>
              <a:t>valid</a:t>
            </a:r>
            <a:r>
              <a:rPr lang="en-US" altLang="en-US" dirty="0" smtClean="0"/>
              <a:t> subscript.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In other words, you can use subscripts that are beyond the bounds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393692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Bounds Checking in C++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6275"/>
            <a:ext cx="10515600" cy="3741738"/>
          </a:xfrm>
        </p:spPr>
        <p:txBody>
          <a:bodyPr/>
          <a:lstStyle/>
          <a:p>
            <a:r>
              <a:rPr lang="en-US" altLang="en-US" smtClean="0"/>
              <a:t>Be careful not to use invalid subscripts.</a:t>
            </a:r>
          </a:p>
          <a:p>
            <a:r>
              <a:rPr lang="en-US" altLang="en-US" dirty="0" smtClean="0"/>
              <a:t>Doing so can corrupt other memory locations, crash program, or lock up computer, and cause elusive bugs.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878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Bounds Checking in C++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5477" y="1825625"/>
            <a:ext cx="557432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// This program unsafely accesses an area of memory </a:t>
            </a:r>
            <a:endParaRPr lang="en-US" altLang="en-US" sz="13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 smtClean="0">
                <a:latin typeface="Consolas" panose="020B0609020204030204" pitchFamily="49" charset="0"/>
              </a:rPr>
              <a:t>// by </a:t>
            </a:r>
            <a:r>
              <a:rPr lang="en-US" altLang="en-US" sz="1300" dirty="0">
                <a:latin typeface="Consolas" panose="020B0609020204030204" pitchFamily="49" charset="0"/>
              </a:rPr>
              <a:t>writing values beyond an array's boundary.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// WARNING: If you </a:t>
            </a:r>
            <a:r>
              <a:rPr lang="en-US" altLang="en-US" sz="1200" dirty="0" smtClean="0">
                <a:latin typeface="Consolas" panose="020B0609020204030204" pitchFamily="49" charset="0"/>
              </a:rPr>
              <a:t>compile/run </a:t>
            </a:r>
            <a:r>
              <a:rPr lang="en-US" altLang="en-US" sz="1200" dirty="0">
                <a:latin typeface="Consolas" panose="020B0609020204030204" pitchFamily="49" charset="0"/>
              </a:rPr>
              <a:t>this program, it could crash.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#include &lt;</a:t>
            </a:r>
            <a:r>
              <a:rPr lang="en-US" altLang="en-US" sz="1300" dirty="0" err="1">
                <a:latin typeface="Consolas" panose="020B0609020204030204" pitchFamily="49" charset="0"/>
              </a:rPr>
              <a:t>iostream</a:t>
            </a:r>
            <a:r>
              <a:rPr lang="en-US" altLang="en-US" sz="13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using namespace </a:t>
            </a:r>
            <a:r>
              <a:rPr lang="en-US" altLang="en-US" sz="1300" dirty="0" err="1">
                <a:latin typeface="Consolas" panose="020B0609020204030204" pitchFamily="49" charset="0"/>
              </a:rPr>
              <a:t>std</a:t>
            </a:r>
            <a:r>
              <a:rPr lang="en-US" altLang="en-US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 err="1"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const</a:t>
            </a:r>
            <a:r>
              <a:rPr lang="en-US" altLang="en-US" sz="1300" dirty="0"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latin typeface="Consolas" panose="020B0609020204030204" pitchFamily="49" charset="0"/>
              </a:rPr>
              <a:t> SIZE = 3;  // Constant for the array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latin typeface="Consolas" panose="020B0609020204030204" pitchFamily="49" charset="0"/>
              </a:rPr>
              <a:t> values[SIZE];    // An array of 3 integers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latin typeface="Consolas" panose="020B0609020204030204" pitchFamily="49" charset="0"/>
              </a:rPr>
              <a:t>moveVals</a:t>
            </a:r>
            <a:r>
              <a:rPr lang="en-US" altLang="en-US" sz="1300" dirty="0">
                <a:latin typeface="Consolas" panose="020B0609020204030204" pitchFamily="49" charset="0"/>
              </a:rPr>
              <a:t>[SIZE];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latin typeface="Consolas" panose="020B0609020204030204" pitchFamily="49" charset="0"/>
              </a:rPr>
              <a:t> count;           // Loop counter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// Attempt to store </a:t>
            </a:r>
            <a:r>
              <a:rPr lang="en-US" altLang="en-US" sz="1300" dirty="0" smtClean="0">
                <a:latin typeface="Consolas" panose="020B0609020204030204" pitchFamily="49" charset="0"/>
              </a:rPr>
              <a:t>5 </a:t>
            </a:r>
            <a:r>
              <a:rPr lang="en-US" altLang="en-US" sz="1300" dirty="0">
                <a:latin typeface="Consolas" panose="020B0609020204030204" pitchFamily="49" charset="0"/>
              </a:rPr>
              <a:t>numbers in the three-element array.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cout</a:t>
            </a:r>
            <a:r>
              <a:rPr lang="en-US" altLang="en-US" sz="1300" dirty="0">
                <a:latin typeface="Consolas" panose="020B0609020204030204" pitchFamily="49" charset="0"/>
              </a:rPr>
              <a:t> &lt;&lt; "I will store 5 numbers in a 3 element array!\n</a:t>
            </a:r>
            <a:r>
              <a:rPr lang="en-US" altLang="en-US" sz="1300" dirty="0" smtClean="0">
                <a:latin typeface="Consolas" panose="020B0609020204030204" pitchFamily="49" charset="0"/>
              </a:rPr>
              <a:t>";</a:t>
            </a:r>
            <a:endParaRPr lang="en-US" altLang="en-US" sz="1300" dirty="0"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29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for (count = 0; count &lt; 5; count++)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   values[count] = count *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// If the program is still running, display the numbers.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cout</a:t>
            </a:r>
            <a:r>
              <a:rPr lang="en-US" altLang="en-US" sz="1300" dirty="0">
                <a:latin typeface="Consolas" panose="020B0609020204030204" pitchFamily="49" charset="0"/>
              </a:rPr>
              <a:t> &lt;&lt; </a:t>
            </a:r>
            <a:r>
              <a:rPr lang="en-US" altLang="en-US" sz="1200" dirty="0">
                <a:latin typeface="Consolas" panose="020B0609020204030204" pitchFamily="49" charset="0"/>
              </a:rPr>
              <a:t>"If you see this message, it means the program\n";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</a:t>
            </a:r>
            <a:r>
              <a:rPr lang="en-US" altLang="en-US" sz="1300" dirty="0" err="1">
                <a:latin typeface="Consolas" panose="020B0609020204030204" pitchFamily="49" charset="0"/>
              </a:rPr>
              <a:t>cout</a:t>
            </a:r>
            <a:r>
              <a:rPr lang="en-US" altLang="en-US" sz="1300" dirty="0">
                <a:latin typeface="Consolas" panose="020B0609020204030204" pitchFamily="49" charset="0"/>
              </a:rPr>
              <a:t> &lt;&lt; "has not crashed! Here are the numbers:\n";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for (count = 0; count &lt; 5; count++)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   </a:t>
            </a:r>
            <a:r>
              <a:rPr lang="en-US" altLang="en-US" sz="1300" dirty="0" err="1">
                <a:latin typeface="Consolas" panose="020B0609020204030204" pitchFamily="49" charset="0"/>
              </a:rPr>
              <a:t>cout</a:t>
            </a:r>
            <a:r>
              <a:rPr lang="en-US" altLang="en-US" sz="1300" dirty="0">
                <a:latin typeface="Consolas" panose="020B0609020204030204" pitchFamily="49" charset="0"/>
              </a:rPr>
              <a:t> &lt;&lt; values[count] &lt;&lt; </a:t>
            </a:r>
            <a:r>
              <a:rPr lang="en-US" altLang="en-US" sz="1300" dirty="0" err="1">
                <a:latin typeface="Consolas" panose="020B0609020204030204" pitchFamily="49" charset="0"/>
              </a:rPr>
              <a:t>endl</a:t>
            </a:r>
            <a:r>
              <a:rPr lang="en-US" altLang="en-US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783859" y="4658497"/>
          <a:ext cx="4263082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4759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Declaring and 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7945"/>
            <a:ext cx="10972800" cy="4800600"/>
          </a:xfrm>
        </p:spPr>
        <p:txBody>
          <a:bodyPr>
            <a:noAutofit/>
          </a:bodyPr>
          <a:lstStyle/>
          <a:p>
            <a:r>
              <a:rPr lang="en-US" altLang="en-US" sz="3000" dirty="0" smtClean="0"/>
              <a:t>General form:</a:t>
            </a:r>
          </a:p>
          <a:p>
            <a:pPr lvl="1"/>
            <a:r>
              <a:rPr lang="en-US" altLang="en-US" sz="2400" dirty="0" err="1" smtClean="0">
                <a:latin typeface="Source Code Pro" panose="020B0509030403020204" pitchFamily="49" charset="0"/>
              </a:rPr>
              <a:t>return_type</a:t>
            </a:r>
            <a:r>
              <a:rPr lang="en-US" altLang="en-US" sz="2400" dirty="0" smtClean="0">
                <a:latin typeface="Source Code Pro" panose="020B0509030403020204" pitchFamily="49" charset="0"/>
              </a:rPr>
              <a:t> name (formal parameters);  // declaration</a:t>
            </a:r>
          </a:p>
          <a:p>
            <a:pPr lvl="1"/>
            <a:r>
              <a:rPr lang="en-US" altLang="en-US" sz="2400" dirty="0" err="1" smtClean="0">
                <a:latin typeface="Source Code Pro" panose="020B0509030403020204" pitchFamily="49" charset="0"/>
              </a:rPr>
              <a:t>return_type</a:t>
            </a:r>
            <a:r>
              <a:rPr lang="en-US" altLang="en-US" sz="2400" dirty="0" smtClean="0">
                <a:latin typeface="Source Code Pro" panose="020B0509030403020204" pitchFamily="49" charset="0"/>
              </a:rPr>
              <a:t> name (formal parameters) </a:t>
            </a:r>
            <a:r>
              <a:rPr lang="en-US" altLang="en-US" sz="2400" i="1" dirty="0" smtClean="0">
                <a:latin typeface="Source Code Pro" panose="020B0509030403020204" pitchFamily="49" charset="0"/>
              </a:rPr>
              <a:t>body</a:t>
            </a:r>
            <a:r>
              <a:rPr lang="en-US" altLang="en-US" sz="2400" dirty="0" smtClean="0">
                <a:latin typeface="Source Code Pro" panose="020B0509030403020204" pitchFamily="49" charset="0"/>
              </a:rPr>
              <a:t>  // definition</a:t>
            </a:r>
          </a:p>
          <a:p>
            <a:r>
              <a:rPr lang="en-US" altLang="en-US" sz="3000" dirty="0"/>
              <a:t>Formal </a:t>
            </a:r>
            <a:r>
              <a:rPr lang="en-US" altLang="en-US" sz="3000" dirty="0" smtClean="0"/>
              <a:t>parameters, </a:t>
            </a:r>
            <a:r>
              <a:rPr lang="en-US" altLang="en-US" sz="3000" dirty="0"/>
              <a:t>format is </a:t>
            </a:r>
          </a:p>
          <a:p>
            <a:pPr lvl="1"/>
            <a:r>
              <a:rPr lang="en-US" altLang="en-US" sz="2000" dirty="0" smtClean="0">
                <a:latin typeface="Source Code Pro" panose="020B0509030403020204" pitchFamily="49" charset="0"/>
              </a:rPr>
              <a:t>type1 name1, type2 name2, …</a:t>
            </a:r>
          </a:p>
          <a:p>
            <a:r>
              <a:rPr lang="en-US" altLang="en-US" sz="3000" dirty="0"/>
              <a:t>Make return type void if you don’t want to return anything</a:t>
            </a:r>
          </a:p>
          <a:p>
            <a:r>
              <a:rPr lang="en-US" altLang="en-US" sz="3000" i="1" dirty="0" smtClean="0"/>
              <a:t>body</a:t>
            </a:r>
            <a:r>
              <a:rPr lang="en-US" altLang="en-US" sz="3000" dirty="0" smtClean="0"/>
              <a:t> is a block (or a try block)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/>
              <a:t>Example:</a:t>
            </a:r>
            <a:r>
              <a:rPr lang="en-US" altLang="en-US" sz="900" dirty="0" smtClean="0"/>
              <a:t>  </a:t>
            </a:r>
          </a:p>
          <a:p>
            <a:pPr marL="609585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900" dirty="0" smtClean="0"/>
              <a:t/>
            </a:r>
            <a:br>
              <a:rPr lang="en-US" altLang="en-US" sz="900" dirty="0" smtClean="0"/>
            </a:b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nsolas" panose="020B0609020204030204" pitchFamily="49" charset="0"/>
              </a:rPr>
              <a:t>double f(</a:t>
            </a:r>
            <a:r>
              <a:rPr lang="en-US" alt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2800" dirty="0" smtClean="0">
                <a:latin typeface="Consolas" panose="020B0609020204030204" pitchFamily="49" charset="0"/>
              </a:rPr>
              <a:t> a, double d) { </a:t>
            </a:r>
          </a:p>
          <a:p>
            <a:pPr marL="609585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</a:rPr>
              <a:t>    return a*d; </a:t>
            </a:r>
            <a:br>
              <a:rPr lang="en-US" altLang="en-US" sz="2800" dirty="0" smtClean="0">
                <a:latin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31191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Off-By-One Errors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00200"/>
            <a:ext cx="10732477" cy="2008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An off-by-one error happens when you use array subscripts that are off by one.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This can happen when you start subscripts at 1 rather than 0: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43354" y="4038601"/>
            <a:ext cx="817684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// This code has an off-by-one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SIZE = 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numbers[SIZE];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count = 1; count &lt;=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numbers[count] = 0;</a:t>
            </a:r>
          </a:p>
        </p:txBody>
      </p:sp>
    </p:spTree>
    <p:extLst>
      <p:ext uri="{BB962C8B-B14F-4D97-AF65-F5344CB8AC3E}">
        <p14:creationId xmlns:p14="http://schemas.microsoft.com/office/powerpoint/2010/main" val="4192141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Range-Based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</a:t>
            </a:r>
            <a:r>
              <a:rPr lang="en-US" altLang="en-US" sz="2400" dirty="0" smtClean="0"/>
              <a:t>++17 </a:t>
            </a:r>
            <a:r>
              <a:rPr lang="en-US" altLang="en-US" sz="2400" dirty="0"/>
              <a:t>provides a specialized version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 that,  in many circumstances, simplifies array processing.</a:t>
            </a:r>
          </a:p>
          <a:p>
            <a:r>
              <a:rPr lang="en-US" altLang="en-US" sz="2400" i="1" dirty="0"/>
              <a:t>The range-based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i="1" dirty="0"/>
              <a:t> loop is a loop that iterates once for each element in an array.</a:t>
            </a:r>
          </a:p>
          <a:p>
            <a:r>
              <a:rPr lang="en-US" altLang="en-US" sz="2400" i="1" dirty="0"/>
              <a:t>Each time the loop iterates, it copies an element from the array to a built-in variable, known as the range variable.</a:t>
            </a:r>
          </a:p>
          <a:p>
            <a:r>
              <a:rPr lang="en-US" altLang="en-US" sz="2400" dirty="0"/>
              <a:t>The range-based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 automatically knows the number of elements in an array.</a:t>
            </a:r>
          </a:p>
          <a:p>
            <a:pPr lvl="1"/>
            <a:r>
              <a:rPr lang="en-US" altLang="en-US" sz="2000" dirty="0"/>
              <a:t>You do not have to use a counter variable.</a:t>
            </a:r>
          </a:p>
          <a:p>
            <a:pPr lvl="1"/>
            <a:r>
              <a:rPr lang="en-US" altLang="en-US" sz="2000" dirty="0"/>
              <a:t>You do not have to worry about stepping outside the bounds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2147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Range-Based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300" dirty="0"/>
              <a:t>Here is the general format  of the range-based  for loop: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datatype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: array)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// </a:t>
            </a:r>
            <a:r>
              <a:rPr lang="en-US" sz="2400" dirty="0" err="1"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is successively set to each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		// element in the </a:t>
            </a:r>
            <a:r>
              <a:rPr lang="en-US" sz="2400" dirty="0" smtClean="0">
                <a:latin typeface="Consolas" panose="020B0609020204030204" pitchFamily="49" charset="0"/>
              </a:rPr>
              <a:t>array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smtClean="0">
                <a:latin typeface="Consolas" panose="020B0609020204030204" pitchFamily="49" charset="0"/>
              </a:rPr>
              <a:t>	statement;</a:t>
            </a:r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}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i="1" dirty="0" smtClean="0"/>
              <a:t> </a:t>
            </a:r>
            <a:r>
              <a:rPr lang="en-US" dirty="0"/>
              <a:t>is the data type of the range variable.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i="1" dirty="0" smtClean="0"/>
              <a:t> </a:t>
            </a:r>
            <a:r>
              <a:rPr lang="en-US" dirty="0"/>
              <a:t>is the name of the range variable. This  variable  will  receive the  value  of a different array  element  during  each  loop  iteration.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i="1" dirty="0"/>
              <a:t> </a:t>
            </a:r>
            <a:r>
              <a:rPr lang="en-US" dirty="0"/>
              <a:t>is the name of an array  on which you wish the loop to operate.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i="1" dirty="0"/>
              <a:t> </a:t>
            </a:r>
            <a:r>
              <a:rPr lang="en-US" dirty="0"/>
              <a:t>is a statement that  executes during  a loop iteration. If you need to execute more than one statement in the loop, enclose the statements in a set of braces.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Range-Based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22" y="1562100"/>
            <a:ext cx="969778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following code outputs </a:t>
            </a:r>
            <a:r>
              <a:rPr lang="en-US" dirty="0" smtClean="0"/>
              <a:t>2 3 5 7 11 13 17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array[] </a:t>
            </a:r>
            <a:r>
              <a:rPr lang="en-US" dirty="0">
                <a:latin typeface="Consolas" panose="020B0609020204030204" pitchFamily="49" charset="0"/>
              </a:rPr>
              <a:t>= {2, </a:t>
            </a:r>
            <a:r>
              <a:rPr lang="en-US" dirty="0" smtClean="0">
                <a:latin typeface="Consolas" panose="020B0609020204030204" pitchFamily="49" charset="0"/>
              </a:rPr>
              <a:t>3, 5, 7, 11, 13, 17};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array)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latin typeface="Consolas" panose="020B0609020204030204" pitchFamily="49" charset="0"/>
              </a:rPr>
              <a:t>n &lt;&lt; “ “;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dirty="0" smtClean="0"/>
              <a:t>Note that your array must be completely filled with valid values because this prints every element in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The Range-Based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smtClean="0"/>
              <a:t> Loop versus the Regular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smtClean="0"/>
              <a:t> Loop</a:t>
            </a:r>
            <a:endParaRPr lang="en-US" altLang="en-US" smtClean="0"/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The range-based for loop can be used in any situation where you need to step through the elements of an array, and you do not need to use the element subscripts.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If you need the element subscript for some purpose, use the regular </a:t>
            </a:r>
            <a:r>
              <a:rPr lang="en-US" alt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 smtClean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1722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Array Contents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Array elements can be treated as ordinary variables of the same type as the array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When using </a:t>
            </a:r>
            <a:r>
              <a:rPr lang="en-US" altLang="en-US" smtClean="0">
                <a:latin typeface="Courier New" panose="02070309020205020404" pitchFamily="49" charset="0"/>
              </a:rPr>
              <a:t>++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--</a:t>
            </a:r>
            <a:r>
              <a:rPr lang="en-US" altLang="en-US" smtClean="0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tests[i]++; // add 1 to tests[i]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tests[i++]; // increment i,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		</a:t>
            </a:r>
            <a:r>
              <a:rPr lang="en-US" altLang="en-US" smtClean="0"/>
              <a:t>     </a:t>
            </a:r>
            <a:r>
              <a:rPr lang="en-US" altLang="en-US" smtClean="0">
                <a:latin typeface="Courier New" panose="02070309020205020404" pitchFamily="49" charset="0"/>
              </a:rPr>
              <a:t>// effect on tests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258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Assignment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36726"/>
            <a:ext cx="10029091" cy="37433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 smtClean="0"/>
              <a:t>To copy one array to another,</a:t>
            </a:r>
          </a:p>
          <a:p>
            <a:r>
              <a:rPr lang="en-US" altLang="en-US" dirty="0" smtClean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newTests</a:t>
            </a:r>
            <a:r>
              <a:rPr lang="en-US" altLang="en-US" dirty="0" smtClean="0">
                <a:latin typeface="Courier New" panose="02070309020205020404" pitchFamily="49" charset="0"/>
              </a:rPr>
              <a:t> = tests;  // Won't work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endParaRPr lang="en-US" altLang="en-US" dirty="0" smtClean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&lt; ARRAY_SIZE;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  </a:t>
            </a:r>
            <a:r>
              <a:rPr lang="en-US" altLang="en-US" dirty="0" err="1" smtClean="0">
                <a:latin typeface="Courier New" panose="02070309020205020404" pitchFamily="49" charset="0"/>
              </a:rPr>
              <a:t>newTests</a:t>
            </a:r>
            <a:r>
              <a:rPr lang="en-US" altLang="en-US" dirty="0" smtClean="0">
                <a:latin typeface="Courier New" panose="02070309020205020404" pitchFamily="49" charset="0"/>
              </a:rPr>
              <a:t>[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] = tests[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];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140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Printing the Contents of an Array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961292" y="1946275"/>
            <a:ext cx="10234245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You can display the contents of a </a:t>
            </a:r>
            <a:r>
              <a:rPr lang="en-US" altLang="en-US" i="1" dirty="0" smtClean="0"/>
              <a:t>character</a:t>
            </a:r>
            <a:r>
              <a:rPr lang="en-US" altLang="en-US" dirty="0" smtClean="0"/>
              <a:t> array by sending its name to 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char </a:t>
            </a:r>
            <a:r>
              <a:rPr lang="en-US" altLang="en-US" dirty="0" err="1" smtClean="0">
                <a:latin typeface="Courier New" panose="02070309020205020404" pitchFamily="49" charset="0"/>
              </a:rPr>
              <a:t>fName</a:t>
            </a:r>
            <a:r>
              <a:rPr lang="en-US" altLang="en-US" dirty="0" smtClean="0">
                <a:latin typeface="Courier New" panose="02070309020205020404" pitchFamily="49" charset="0"/>
              </a:rPr>
              <a:t>[] = "Henry";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fName</a:t>
            </a:r>
            <a:r>
              <a:rPr lang="en-US" altLang="en-US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But, this ONLY works with character arrays!</a:t>
            </a:r>
          </a:p>
        </p:txBody>
      </p:sp>
    </p:spTree>
    <p:extLst>
      <p:ext uri="{BB962C8B-B14F-4D97-AF65-F5344CB8AC3E}">
        <p14:creationId xmlns:p14="http://schemas.microsoft.com/office/powerpoint/2010/main" val="1146552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Printing the Contents of an Array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19909" y="1946275"/>
            <a:ext cx="10163906" cy="3741738"/>
          </a:xfrm>
        </p:spPr>
        <p:txBody>
          <a:bodyPr/>
          <a:lstStyle/>
          <a:p>
            <a:r>
              <a:rPr lang="en-US" altLang="en-US" dirty="0" smtClean="0"/>
              <a:t>For other types of arrays, you must print element-by-element:</a:t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&lt; ARRAY_SIZE;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  </a:t>
            </a:r>
            <a:r>
              <a:rPr lang="en-US" altLang="en-US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</a:rPr>
              <a:t> &lt;&lt; numbers[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] &lt;&lt;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860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Printing the Contents of an Array</a:t>
            </a:r>
          </a:p>
        </p:txBody>
      </p:sp>
      <p:sp>
        <p:nvSpPr>
          <p:cNvPr id="593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C++17 you can use the range-based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 to display an array's contents, as shown here: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Clr>
                <a:srgbClr val="3333CC"/>
              </a:buClr>
            </a:pPr>
            <a:r>
              <a:rPr lang="en-US" altLang="en-US" dirty="0" smtClean="0"/>
              <a:t>If we wanted to print the array in reverse order, we would use the traditional for loop :</a:t>
            </a:r>
            <a:br>
              <a:rPr lang="en-US" altLang="en-US" dirty="0" smtClean="0"/>
            </a:br>
            <a:r>
              <a:rPr lang="en-US" altLang="en-US" dirty="0" smtClean="0"/>
              <a:t> 	</a:t>
            </a:r>
            <a:r>
              <a:rPr lang="en-US" altLang="en-US" dirty="0" smtClean="0">
                <a:latin typeface="Courier New" panose="02070309020205020404" pitchFamily="49" charset="0"/>
              </a:rPr>
              <a:t>for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smtClean="0">
                <a:latin typeface="Courier New" panose="02070309020205020404" pitchFamily="49" charset="0"/>
              </a:rPr>
              <a:t>ARRAY_SIZE-1;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&gt;= 0; --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smtClean="0">
                <a:latin typeface="Courier New" panose="02070309020205020404" pitchFamily="49" charset="0"/>
              </a:rPr>
              <a:t>numbers[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2836333" y="2652095"/>
            <a:ext cx="533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for 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2957690" y="5807631"/>
          <a:ext cx="795866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en-US" sz="3200" dirty="0" smtClean="0"/>
              <a:t>Recall:  </a:t>
            </a:r>
            <a:r>
              <a:rPr lang="en-US" altLang="en-US" sz="2400" dirty="0" smtClean="0">
                <a:latin typeface="Consolas" panose="020B0609020204030204" pitchFamily="49" charset="0"/>
              </a:rPr>
              <a:t>double f(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2400" dirty="0" smtClean="0">
                <a:latin typeface="Consolas" panose="020B0609020204030204" pitchFamily="49" charset="0"/>
              </a:rPr>
              <a:t> a, double d) { return a*d; }</a:t>
            </a:r>
          </a:p>
          <a:p>
            <a:pPr marL="342900" lvl="1" indent="-342900"/>
            <a:r>
              <a:rPr lang="en-US" altLang="en-US" sz="3200" dirty="0" smtClean="0"/>
              <a:t>To call a function:  </a:t>
            </a:r>
            <a:r>
              <a:rPr lang="en-US" altLang="en-US" sz="2400" dirty="0" smtClean="0">
                <a:latin typeface="Source Code Pro" panose="020B0509030403020204" pitchFamily="49" charset="0"/>
              </a:rPr>
              <a:t>name (actual arguments)</a:t>
            </a:r>
          </a:p>
          <a:p>
            <a:pPr marL="342900" lvl="1" indent="-342900"/>
            <a:r>
              <a:rPr lang="en-US" altLang="en-US" sz="3200" dirty="0" smtClean="0"/>
              <a:t>Actual arguments format is </a:t>
            </a:r>
          </a:p>
          <a:p>
            <a:pPr marL="342900" lvl="1" indent="-342900">
              <a:buNone/>
            </a:pPr>
            <a:r>
              <a:rPr lang="en-US" altLang="en-US" sz="3200" dirty="0" smtClean="0">
                <a:latin typeface="Courier" pitchFamily="-84" charset="0"/>
              </a:rPr>
              <a:t>	</a:t>
            </a:r>
            <a:r>
              <a:rPr lang="en-US" altLang="en-US" sz="2400" i="1" dirty="0" smtClean="0">
                <a:latin typeface="Source Code Pro" panose="020B0509030403020204" pitchFamily="49" charset="0"/>
              </a:rPr>
              <a:t>argname</a:t>
            </a:r>
            <a:r>
              <a:rPr lang="en-US" altLang="en-US" sz="2400" baseline="-25000" dirty="0">
                <a:latin typeface="Source Code Pro" panose="020B0509030403020204" pitchFamily="49" charset="0"/>
              </a:rPr>
              <a:t>1</a:t>
            </a:r>
            <a:r>
              <a:rPr lang="en-US" altLang="en-US" sz="2400" i="1" dirty="0" smtClean="0">
                <a:latin typeface="Source Code Pro" panose="020B0509030403020204" pitchFamily="49" charset="0"/>
              </a:rPr>
              <a:t>, argname</a:t>
            </a:r>
            <a:r>
              <a:rPr lang="en-US" altLang="en-US" sz="2400" baseline="-25000" dirty="0" smtClean="0">
                <a:latin typeface="Source Code Pro" panose="020B0509030403020204" pitchFamily="49" charset="0"/>
              </a:rPr>
              <a:t>2</a:t>
            </a:r>
            <a:r>
              <a:rPr lang="en-US" altLang="en-US" sz="2400" i="1" dirty="0" smtClean="0">
                <a:latin typeface="Source Code Pro" panose="020B0509030403020204" pitchFamily="49" charset="0"/>
              </a:rPr>
              <a:t>, … </a:t>
            </a:r>
          </a:p>
          <a:p>
            <a:pPr marL="400050" lvl="2" indent="0">
              <a:buNone/>
            </a:pPr>
            <a:r>
              <a:rPr lang="en-US" altLang="en-US" sz="3200" i="1" dirty="0" smtClean="0">
                <a:solidFill>
                  <a:srgbClr val="C00000"/>
                </a:solidFill>
              </a:rPr>
              <a:t>do not include types!</a:t>
            </a:r>
          </a:p>
          <a:p>
            <a:pPr marL="342900" lvl="1" indent="-342900"/>
            <a:r>
              <a:rPr lang="en-US" altLang="en-US" sz="3200" dirty="0" smtClean="0"/>
              <a:t>Example:</a:t>
            </a:r>
          </a:p>
          <a:p>
            <a:pPr marL="400050" lvl="2" indent="0">
              <a:buNone/>
            </a:pPr>
            <a:r>
              <a:rPr lang="en-US" altLang="en-US" dirty="0" err="1" smtClean="0"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</a:rPr>
              <a:t> x = 2;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double y = 5.0;</a:t>
            </a:r>
          </a:p>
          <a:p>
            <a:pPr marL="400050" lvl="2" indent="0">
              <a:buNone/>
            </a:pP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latin typeface="Consolas" panose="020B0609020204030204" pitchFamily="49" charset="0"/>
              </a:rPr>
              <a:t> &lt;&lt; f(</a:t>
            </a:r>
            <a:r>
              <a:rPr lang="en-US" altLang="en-US" dirty="0" err="1" smtClean="0">
                <a:latin typeface="Consolas" panose="020B0609020204030204" pitchFamily="49" charset="0"/>
              </a:rPr>
              <a:t>x,y</a:t>
            </a:r>
            <a:r>
              <a:rPr lang="en-US" altLang="en-US" dirty="0" smtClean="0">
                <a:latin typeface="Consolas" panose="020B0609020204030204" pitchFamily="49" charset="0"/>
              </a:rPr>
              <a:t>);  // prints out 10.0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and Averaging Array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tnum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for(</a:t>
            </a:r>
            <a:r>
              <a:rPr lang="en-US" altLang="en-US" dirty="0" err="1" smtClean="0">
                <a:latin typeface="Courier New" panose="02070309020205020404" pitchFamily="49" charset="0"/>
              </a:rPr>
              <a:t>tnum</a:t>
            </a:r>
            <a:r>
              <a:rPr lang="en-US" altLang="en-US" dirty="0" smtClean="0"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latin typeface="Courier New" panose="02070309020205020404" pitchFamily="49" charset="0"/>
              </a:rPr>
              <a:t>tnum</a:t>
            </a:r>
            <a:r>
              <a:rPr lang="en-US" altLang="en-US" dirty="0" smtClean="0">
                <a:latin typeface="Courier New" panose="02070309020205020404" pitchFamily="49" charset="0"/>
              </a:rPr>
              <a:t> &lt; SIZE; </a:t>
            </a:r>
            <a:r>
              <a:rPr lang="en-US" altLang="en-US" dirty="0" err="1" smtClean="0">
                <a:latin typeface="Courier New" panose="02070309020205020404" pitchFamily="49" charset="0"/>
              </a:rPr>
              <a:t>tnum</a:t>
            </a:r>
            <a:r>
              <a:rPr lang="en-US" altLang="en-US" dirty="0" smtClean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	sum += tests[</a:t>
            </a:r>
            <a:r>
              <a:rPr lang="en-US" altLang="en-US" dirty="0" err="1" smtClean="0">
                <a:latin typeface="Courier New" panose="02070309020205020404" pitchFamily="49" charset="0"/>
              </a:rPr>
              <a:t>tnum</a:t>
            </a:r>
            <a:r>
              <a:rPr lang="en-US" altLang="en-US" dirty="0" smtClean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average = sum / SIZE;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497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and Averaging Array Elements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C++17 you can use the range-based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loop, as shown here: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927225" y="3048000"/>
            <a:ext cx="83375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total = 0;  // Initialize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average;    // Will hold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scores)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total / NUM_SCORES;</a:t>
            </a:r>
          </a:p>
        </p:txBody>
      </p:sp>
    </p:spTree>
    <p:extLst>
      <p:ext uri="{BB962C8B-B14F-4D97-AF65-F5344CB8AC3E}">
        <p14:creationId xmlns:p14="http://schemas.microsoft.com/office/powerpoint/2010/main" val="42284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Highest Value in an Array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80393" y="1582616"/>
            <a:ext cx="71891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highest;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highest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if (numbers[count] &gt; highest)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highest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49569" y="4953001"/>
            <a:ext cx="106211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When this code is finished, the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highest</a:t>
            </a:r>
            <a:r>
              <a:rPr lang="en-US" altLang="en-US" sz="1800" dirty="0">
                <a:solidFill>
                  <a:srgbClr val="C00000"/>
                </a:solidFill>
              </a:rPr>
              <a:t> variable will contains the highest value in the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C00000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4027901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Lowest Value in an Array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406768" y="2209801"/>
            <a:ext cx="747053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lowest;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lowest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if (numbers[count] &lt; lowest)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lowest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38200" y="5334001"/>
            <a:ext cx="1051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When this code is finished, the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lowest</a:t>
            </a:r>
            <a:r>
              <a:rPr lang="en-US" altLang="en-US" sz="1800" dirty="0">
                <a:solidFill>
                  <a:srgbClr val="C00000"/>
                </a:solidFill>
              </a:rPr>
              <a:t> variable will contains the lowest value in the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 dirty="0">
                <a:solidFill>
                  <a:srgbClr val="C00000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917042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Comparing Arrays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195754"/>
            <a:ext cx="10448192" cy="1371600"/>
          </a:xfrm>
        </p:spPr>
        <p:txBody>
          <a:bodyPr/>
          <a:lstStyle/>
          <a:p>
            <a:r>
              <a:rPr lang="en-US" altLang="en-US" dirty="0"/>
              <a:t>To compare two arrays, you must compare element-by-element: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62807" y="1840645"/>
            <a:ext cx="90355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firstArray</a:t>
            </a:r>
            <a:r>
              <a:rPr lang="en-US" altLang="en-US" sz="1800" b="1" dirty="0">
                <a:latin typeface="Courier New" panose="02070309020205020404" pitchFamily="49" charset="0"/>
              </a:rPr>
              <a:t>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secondArray</a:t>
            </a:r>
            <a:r>
              <a:rPr lang="en-US" altLang="en-US" sz="1800" b="1" dirty="0">
                <a:latin typeface="Courier New" panose="02070309020205020404" pitchFamily="49" charset="0"/>
              </a:rPr>
              <a:t>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bool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800" b="1" dirty="0">
                <a:latin typeface="Courier New" panose="02070309020205020404" pitchFamily="49" charset="0"/>
              </a:rPr>
              <a:t> = true; // Flag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           // Loop counter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Compare the two arrays.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800" b="1" dirty="0">
                <a:latin typeface="Courier New" panose="02070309020205020404" pitchFamily="49" charset="0"/>
              </a:rPr>
              <a:t> &amp;&amp; count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firstArray</a:t>
            </a:r>
            <a:r>
              <a:rPr lang="en-US" altLang="en-US" sz="1800" b="1" dirty="0">
                <a:latin typeface="Courier New" panose="02070309020205020404" pitchFamily="49" charset="0"/>
              </a:rPr>
              <a:t>[count] !=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secondArray</a:t>
            </a:r>
            <a:r>
              <a:rPr lang="en-US" altLang="en-US" sz="1800" b="1" dirty="0">
                <a:latin typeface="Courier New" panose="02070309020205020404" pitchFamily="49" charset="0"/>
              </a:rPr>
              <a:t>[count])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800" b="1" dirty="0">
                <a:latin typeface="Courier New" panose="02070309020205020404" pitchFamily="49" charset="0"/>
              </a:rPr>
              <a:t>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"The arrays are equal.\n";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"The arrays are not equal.\n";</a:t>
            </a:r>
          </a:p>
        </p:txBody>
      </p:sp>
    </p:spTree>
    <p:extLst>
      <p:ext uri="{BB962C8B-B14F-4D97-AF65-F5344CB8AC3E}">
        <p14:creationId xmlns:p14="http://schemas.microsoft.com/office/powerpoint/2010/main" val="1655281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Partially-Filled Arrays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/>
              <a:t>If it is unknown how much data an array will be holding:</a:t>
            </a:r>
          </a:p>
          <a:p>
            <a:pPr lvl="1"/>
            <a:r>
              <a:rPr lang="en-US" altLang="en-US" sz="3200"/>
              <a:t>Make the array large enough to hold the largest expected number of elements.</a:t>
            </a:r>
          </a:p>
          <a:p>
            <a:pPr lvl="1"/>
            <a:r>
              <a:rPr lang="en-US" altLang="en-US" sz="3200"/>
              <a:t>Use a counter variable to keep track of the number of items stored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1671899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</a:p>
        </p:txBody>
      </p:sp>
      <p:sp>
        <p:nvSpPr>
          <p:cNvPr id="7577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63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as Function Arguments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10134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To pass an array to a function, just use the array name: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(tests);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To define a function that takes an array parameter, use empty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for array argument: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prototype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[]);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tests[]) </a:t>
            </a:r>
          </a:p>
        </p:txBody>
      </p:sp>
    </p:spTree>
    <p:extLst>
      <p:ext uri="{BB962C8B-B14F-4D97-AF65-F5344CB8AC3E}">
        <p14:creationId xmlns:p14="http://schemas.microsoft.com/office/powerpoint/2010/main" val="2522508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as Function Arguments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51469" y="1752600"/>
            <a:ext cx="1019432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When passing an array to a function, it is common to pass array size so that function knows how many elements to process: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(tests, ARRAY_SIZE);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Array size must also be reflected in prototype, header: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[],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function 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showScores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tests[],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size)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7-</a:t>
            </a:r>
            <a:fld id="{7F77E169-6053-41A1-BBD2-0C82B8DFE9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26122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04"/>
            <a:ext cx="10515600" cy="920878"/>
          </a:xfrm>
        </p:spPr>
        <p:txBody>
          <a:bodyPr/>
          <a:lstStyle/>
          <a:p>
            <a:r>
              <a:rPr lang="en-US" kern="0" dirty="0"/>
              <a:t>Passing an Array to a </a:t>
            </a:r>
            <a:r>
              <a:rPr lang="en-US" kern="0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927"/>
            <a:ext cx="5181600" cy="4895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// This program demonstrates an array being passed </a:t>
            </a:r>
            <a:r>
              <a:rPr lang="en-US" sz="1600" dirty="0" smtClean="0"/>
              <a:t>// to </a:t>
            </a:r>
            <a:r>
              <a:rPr lang="en-US" sz="1600" dirty="0"/>
              <a:t>a </a:t>
            </a:r>
            <a:r>
              <a:rPr lang="en-US" sz="1600" dirty="0" smtClean="0"/>
              <a:t>function</a:t>
            </a:r>
            <a:r>
              <a:rPr lang="en-US" sz="16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// Function prototype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showValues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[],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/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ARRAY_SIZE = 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numbers[ARRAY_SIZE] = {5, 10, 15, 20, 25, 30, 35, 40};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showValues</a:t>
            </a:r>
            <a:r>
              <a:rPr lang="en-US" sz="1600" dirty="0"/>
              <a:t>(numbers, ARRAY_SIZE);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81927"/>
            <a:ext cx="5181600" cy="48950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//********************************************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Definition of function </a:t>
            </a:r>
            <a:r>
              <a:rPr lang="en-US" sz="1600" dirty="0" err="1"/>
              <a:t>showValue</a:t>
            </a:r>
            <a:r>
              <a:rPr lang="en-US" sz="1600" dirty="0"/>
              <a:t>.     	</a:t>
            </a:r>
            <a:r>
              <a:rPr lang="en-US" sz="1600" dirty="0" smtClean="0"/>
              <a:t>	*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This function accepts an array of integers and  </a:t>
            </a:r>
            <a:r>
              <a:rPr lang="en-US" sz="1600" dirty="0" smtClean="0"/>
              <a:t>	*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the array's size as its arguments. The contents </a:t>
            </a:r>
            <a:r>
              <a:rPr lang="en-US" sz="1600" dirty="0" smtClean="0"/>
              <a:t>	*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// of the array are displayed.                     </a:t>
            </a:r>
            <a:r>
              <a:rPr lang="en-US" sz="1600" dirty="0" smtClean="0"/>
              <a:t>		* 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//********************************************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void </a:t>
            </a:r>
            <a:r>
              <a:rPr lang="en-US" sz="1600" dirty="0" err="1" smtClean="0"/>
              <a:t>showValues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nums</a:t>
            </a:r>
            <a:r>
              <a:rPr lang="en-US" sz="1600" dirty="0"/>
              <a:t>[],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index = 0; index &lt; size; index++)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</a:t>
            </a:r>
            <a:r>
              <a:rPr lang="en-US" sz="1600" dirty="0" err="1"/>
              <a:t>nums</a:t>
            </a:r>
            <a:r>
              <a:rPr lang="en-US" sz="1600" dirty="0"/>
              <a:t>[index] &lt;&lt; 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56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Terminology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Definition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Stroustrup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zyBook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McGuire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the declaration/definition</a:t>
                      </a:r>
                      <a:r>
                        <a:rPr lang="en-US" sz="2400" baseline="0" dirty="0" smtClean="0"/>
                        <a:t>, t</a:t>
                      </a:r>
                      <a:r>
                        <a:rPr lang="en-US" sz="2400" dirty="0" smtClean="0"/>
                        <a:t>he type and names of values to be passed into the function.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Formal 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Formal Parameter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the call,</a:t>
                      </a:r>
                      <a:r>
                        <a:rPr lang="en-US" sz="2400" baseline="0" dirty="0" smtClean="0"/>
                        <a:t> t</a:t>
                      </a:r>
                      <a:r>
                        <a:rPr lang="en-US" sz="2400" dirty="0" smtClean="0"/>
                        <a:t>he values/variable actually passed into the</a:t>
                      </a:r>
                      <a:r>
                        <a:rPr lang="en-US" sz="2400" baseline="0" dirty="0" smtClean="0"/>
                        <a:t> function.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 Argument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Modifying Arrays in Functions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161535" y="1752600"/>
            <a:ext cx="8961953" cy="4572000"/>
          </a:xfrm>
        </p:spPr>
        <p:txBody>
          <a:bodyPr/>
          <a:lstStyle/>
          <a:p>
            <a:r>
              <a:rPr lang="en-US" altLang="en-US" dirty="0" smtClean="0"/>
              <a:t>Array names in functions are like  reference variables – changes made to array in a function are reflected in actual array in calling function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Need to exercise caution that array is not inadvertently changed by a function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Unless you want to have the function change the values in the array, pass the array as a </a:t>
            </a:r>
            <a:r>
              <a:rPr lang="en-US" altLang="en-US" b="1" dirty="0" err="1" smtClean="0">
                <a:latin typeface="Consolas" panose="020B0609020204030204" pitchFamily="49" charset="0"/>
              </a:rPr>
              <a:t>const</a:t>
            </a:r>
            <a:r>
              <a:rPr lang="en-US" altLang="en-US" dirty="0" smtClean="0"/>
              <a:t> array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84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C-Strings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4069" y="1823482"/>
            <a:ext cx="11203469" cy="3702050"/>
          </a:xfrm>
        </p:spPr>
        <p:txBody>
          <a:bodyPr>
            <a:normAutofit/>
          </a:bodyPr>
          <a:lstStyle/>
          <a:p>
            <a:r>
              <a:rPr lang="en-US" altLang="en-US" sz="3200" u="sng" dirty="0" smtClean="0"/>
              <a:t>C-string</a:t>
            </a:r>
            <a:r>
              <a:rPr lang="en-US" altLang="en-US" sz="3200" dirty="0" smtClean="0"/>
              <a:t>: sequence of characters stored in adjacent memory locations and terminated by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NULL</a:t>
            </a:r>
            <a:r>
              <a:rPr lang="en-US" altLang="en-US" sz="3200" dirty="0" smtClean="0"/>
              <a:t> character</a:t>
            </a:r>
          </a:p>
          <a:p>
            <a:r>
              <a:rPr lang="en-US" altLang="en-US" sz="3200" u="sng" dirty="0" smtClean="0"/>
              <a:t>String literal</a:t>
            </a:r>
            <a:r>
              <a:rPr lang="en-US" altLang="en-US" sz="3200" dirty="0" smtClean="0"/>
              <a:t> (</a:t>
            </a:r>
            <a:r>
              <a:rPr lang="en-US" altLang="en-US" sz="3200" u="sng" dirty="0" smtClean="0"/>
              <a:t>string constant</a:t>
            </a:r>
            <a:r>
              <a:rPr lang="en-US" altLang="en-US" sz="3200" dirty="0" smtClean="0"/>
              <a:t>): sequence of characters enclosed in double quotes " " :           	</a:t>
            </a:r>
            <a:br>
              <a:rPr lang="en-US" altLang="en-US" sz="3200" dirty="0" smtClean="0"/>
            </a:br>
            <a:r>
              <a:rPr lang="en-US" altLang="en-US" sz="3200" dirty="0" smtClean="0"/>
              <a:t> 	</a:t>
            </a:r>
            <a:r>
              <a:rPr lang="en-US" altLang="en-US" sz="3200" dirty="0" smtClean="0">
                <a:latin typeface="Courier New" panose="02070309020205020404" pitchFamily="49" charset="0"/>
              </a:rPr>
              <a:t>"Hi there!" </a:t>
            </a:r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/>
        </p:nvGraphicFramePr>
        <p:xfrm>
          <a:off x="2971800" y="5105401"/>
          <a:ext cx="6096000" cy="517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032125" y="5156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717925" y="5156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953000" y="5165725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562600" y="5165725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6096000" y="5165725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6689725" y="5156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7299325" y="5156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908925" y="5156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!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8458200" y="5165725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119516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6123" y="328246"/>
            <a:ext cx="7315200" cy="1143000"/>
          </a:xfrm>
        </p:spPr>
        <p:txBody>
          <a:bodyPr/>
          <a:lstStyle/>
          <a:p>
            <a:r>
              <a:rPr lang="en-US" altLang="en-US" dirty="0" smtClean="0"/>
              <a:t>C-Strings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50277" y="1676400"/>
            <a:ext cx="10609385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Array of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s can be used to define storage for string:</a:t>
            </a:r>
            <a:br>
              <a:rPr lang="en-US" altLang="en-US" dirty="0"/>
            </a:b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SIZE = 20;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char city[SIZE];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Leave room for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at end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Can enter a value using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&gt;&gt;</a:t>
            </a:r>
            <a:r>
              <a:rPr lang="en-US" altLang="en-US" dirty="0" smtClean="0"/>
              <a:t>  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Input is whitespace-terminated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 check to see if enough space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 input containing whitespace, and to control amount of input, use </a:t>
            </a:r>
            <a:r>
              <a:rPr lang="en-US" altLang="en-US" dirty="0" err="1">
                <a:latin typeface="Courier New" panose="02070309020205020404" pitchFamily="49" charset="0"/>
              </a:rPr>
              <a:t>cin.getline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40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Library Functions for Working with  C-Strings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Require the </a:t>
            </a:r>
            <a:r>
              <a:rPr lang="en-US" altLang="en-US" sz="3600" b="1" dirty="0" err="1" smtClean="0">
                <a:latin typeface="Courier New" panose="02070309020205020404" pitchFamily="49" charset="0"/>
              </a:rPr>
              <a:t>cstring</a:t>
            </a:r>
            <a:r>
              <a:rPr lang="en-US" altLang="en-US" sz="3600" dirty="0" smtClean="0"/>
              <a:t> header file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r>
              <a:rPr lang="en-US" altLang="en-US" sz="3600" dirty="0" smtClean="0"/>
              <a:t>Functions take one or more C-strings as arguments.  Can use:</a:t>
            </a:r>
          </a:p>
          <a:p>
            <a:pPr lvl="1"/>
            <a:r>
              <a:rPr lang="en-US" altLang="en-US" sz="3200" dirty="0" smtClean="0"/>
              <a:t>C-string name</a:t>
            </a:r>
          </a:p>
          <a:p>
            <a:pPr lvl="1"/>
            <a:r>
              <a:rPr lang="en-US" altLang="en-US" sz="3200" dirty="0" smtClean="0"/>
              <a:t>pointer to C-string</a:t>
            </a:r>
          </a:p>
          <a:p>
            <a:pPr lvl="1"/>
            <a:r>
              <a:rPr lang="en-US" altLang="en-US" sz="3200" dirty="0" smtClean="0"/>
              <a:t>literal string</a:t>
            </a:r>
          </a:p>
        </p:txBody>
      </p:sp>
    </p:spTree>
    <p:extLst>
      <p:ext uri="{BB962C8B-B14F-4D97-AF65-F5344CB8AC3E}">
        <p14:creationId xmlns:p14="http://schemas.microsoft.com/office/powerpoint/2010/main" val="233349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6491" y="152400"/>
            <a:ext cx="10937631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Library Functions for Working with C-Strings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56492" y="1629508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 smtClean="0"/>
              <a:t>Functions: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altLang="en-US" dirty="0" err="1" smtClean="0">
                <a:latin typeface="Courier New" panose="02070309020205020404" pitchFamily="49" charset="0"/>
              </a:rPr>
              <a:t>strlen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r>
              <a:rPr lang="en-US" altLang="en-US" dirty="0" smtClean="0"/>
              <a:t>: returns length of C-string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char city[SIZE] = "Missoula";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strlen</a:t>
            </a:r>
            <a:r>
              <a:rPr lang="en-US" altLang="en-US" dirty="0" smtClean="0">
                <a:latin typeface="Courier New" panose="02070309020205020404" pitchFamily="49" charset="0"/>
              </a:rPr>
              <a:t>(city); // prints 8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altLang="en-US" dirty="0" err="1" smtClean="0">
                <a:latin typeface="Courier New" panose="02070309020205020404" pitchFamily="49" charset="0"/>
              </a:rPr>
              <a:t>strcat</a:t>
            </a:r>
            <a:r>
              <a:rPr lang="en-US" altLang="en-US" dirty="0" smtClean="0">
                <a:latin typeface="Courier New" panose="02070309020205020404" pitchFamily="49" charset="0"/>
              </a:rPr>
              <a:t>(str1, str2)</a:t>
            </a:r>
            <a:r>
              <a:rPr lang="en-US" altLang="en-US" dirty="0" smtClean="0"/>
              <a:t>: appends </a:t>
            </a:r>
            <a:r>
              <a:rPr lang="en-US" altLang="en-US" dirty="0" smtClean="0">
                <a:latin typeface="Courier New" panose="02070309020205020404" pitchFamily="49" charset="0"/>
              </a:rPr>
              <a:t>str2</a:t>
            </a:r>
            <a:r>
              <a:rPr lang="en-US" altLang="en-US" dirty="0" smtClean="0"/>
              <a:t> to the end of </a:t>
            </a:r>
            <a:r>
              <a:rPr lang="en-US" altLang="en-US" dirty="0" smtClean="0">
                <a:latin typeface="Courier New" panose="02070309020205020404" pitchFamily="49" charset="0"/>
              </a:rPr>
              <a:t>str1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char location[SIZE] = "Missoula, 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char state[3] = "MT";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strcat</a:t>
            </a:r>
            <a:r>
              <a:rPr lang="en-US" altLang="en-US" dirty="0" smtClean="0">
                <a:latin typeface="Courier New" panose="02070309020205020404" pitchFamily="49" charset="0"/>
              </a:rPr>
              <a:t>(location, state);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// location now has "Missoula, MT"</a:t>
            </a:r>
          </a:p>
        </p:txBody>
      </p:sp>
    </p:spTree>
    <p:extLst>
      <p:ext uri="{BB962C8B-B14F-4D97-AF65-F5344CB8AC3E}">
        <p14:creationId xmlns:p14="http://schemas.microsoft.com/office/powerpoint/2010/main" val="1758152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723" y="152400"/>
            <a:ext cx="10585939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Library Functions for Working with C-Strings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73723" y="1447800"/>
            <a:ext cx="10492154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8000"/>
              </a:buClr>
              <a:buFont typeface="Times" panose="02020603050405020304" pitchFamily="18" charset="0"/>
              <a:buNone/>
            </a:pPr>
            <a:r>
              <a:rPr lang="en-US" altLang="en-US" sz="3200" dirty="0" smtClean="0"/>
              <a:t>Functions:</a:t>
            </a:r>
            <a:endParaRPr lang="en-US" altLang="en-US" sz="3200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 err="1" smtClean="0">
                <a:latin typeface="Courier New" panose="02070309020205020404" pitchFamily="49" charset="0"/>
              </a:rPr>
              <a:t>strcpy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(str1, str2)</a:t>
            </a:r>
            <a:r>
              <a:rPr lang="en-US" altLang="en-US" sz="2800" dirty="0" smtClean="0"/>
              <a:t>: copies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str2</a:t>
            </a:r>
            <a:r>
              <a:rPr lang="en-US" altLang="en-US" sz="2800" dirty="0" smtClean="0"/>
              <a:t> to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str1</a:t>
            </a:r>
            <a:br>
              <a:rPr lang="en-US" altLang="en-US" sz="2800" dirty="0" smtClean="0">
                <a:latin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</a:rPr>
              <a:t/>
            </a:r>
            <a:br>
              <a:rPr lang="en-US" altLang="en-US" sz="2800" dirty="0" smtClean="0">
                <a:latin typeface="Courier New" panose="02070309020205020404" pitchFamily="49" charset="0"/>
              </a:rPr>
            </a:br>
            <a:r>
              <a:rPr lang="en-US" altLang="en-US" sz="2800" dirty="0" err="1">
                <a:latin typeface="Courier New" panose="02070309020205020404" pitchFamily="49" charset="0"/>
              </a:rPr>
              <a:t>const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SIZE = 20;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char </a:t>
            </a:r>
            <a:r>
              <a:rPr lang="en-US" altLang="en-US" sz="2800" dirty="0" err="1">
                <a:latin typeface="Courier New" panose="02070309020205020404" pitchFamily="49" charset="0"/>
              </a:rPr>
              <a:t>fname</a:t>
            </a:r>
            <a:r>
              <a:rPr lang="en-US" altLang="en-US" sz="2800" dirty="0">
                <a:latin typeface="Courier New" panose="02070309020205020404" pitchFamily="49" charset="0"/>
              </a:rPr>
              <a:t>[SIZE] = "Maureen", name[SIZE];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 err="1">
                <a:latin typeface="Courier New" panose="02070309020205020404" pitchFamily="49" charset="0"/>
              </a:rPr>
              <a:t>strcpy</a:t>
            </a:r>
            <a:r>
              <a:rPr lang="en-US" altLang="en-US" sz="2800" dirty="0">
                <a:latin typeface="Courier New" panose="02070309020205020404" pitchFamily="49" charset="0"/>
              </a:rPr>
              <a:t>(name, </a:t>
            </a:r>
            <a:r>
              <a:rPr lang="en-US" altLang="en-US" sz="2800" dirty="0" err="1">
                <a:latin typeface="Courier New" panose="02070309020205020404" pitchFamily="49" charset="0"/>
              </a:rPr>
              <a:t>fname</a:t>
            </a:r>
            <a:r>
              <a:rPr lang="en-US" altLang="en-US" sz="2800" dirty="0">
                <a:latin typeface="Courier New" panose="02070309020205020404" pitchFamily="49" charset="0"/>
              </a:rPr>
              <a:t>);</a:t>
            </a:r>
            <a:endParaRPr lang="en-US" altLang="en-US" sz="2800" dirty="0"/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Note: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strcat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strcpy</a:t>
            </a:r>
            <a:r>
              <a:rPr lang="en-US" altLang="en-US" sz="2800" dirty="0" smtClean="0"/>
              <a:t> perform no bounds checking to determine if there is enough space in receiving character array to hold the string it is being assigned.  </a:t>
            </a:r>
          </a:p>
        </p:txBody>
      </p:sp>
    </p:spTree>
    <p:extLst>
      <p:ext uri="{BB962C8B-B14F-4D97-AF65-F5344CB8AC3E}">
        <p14:creationId xmlns:p14="http://schemas.microsoft.com/office/powerpoint/2010/main" val="4213117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3" y="222738"/>
            <a:ext cx="10867293" cy="1143000"/>
          </a:xfrm>
        </p:spPr>
        <p:txBody>
          <a:bodyPr/>
          <a:lstStyle/>
          <a:p>
            <a:r>
              <a:rPr lang="en-US" altLang="en-US" dirty="0" smtClean="0"/>
              <a:t>C-string Inside a C-string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03383" y="1670538"/>
            <a:ext cx="10867293" cy="4648200"/>
          </a:xfrm>
        </p:spPr>
        <p:txBody>
          <a:bodyPr>
            <a:norm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3200" dirty="0" smtClean="0"/>
              <a:t>Function:</a:t>
            </a:r>
          </a:p>
          <a:p>
            <a:pPr lvl="1"/>
            <a:r>
              <a:rPr lang="en-US" altLang="en-US" sz="2800" dirty="0" err="1" smtClean="0">
                <a:latin typeface="Courier New" panose="02070309020205020404" pitchFamily="49" charset="0"/>
              </a:rPr>
              <a:t>strstr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(str1, str2)</a:t>
            </a:r>
            <a:r>
              <a:rPr lang="en-US" altLang="en-US" sz="2800" dirty="0" smtClean="0"/>
              <a:t>: finds the first occurrence of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str2</a:t>
            </a:r>
            <a:r>
              <a:rPr lang="en-US" altLang="en-US" sz="2800" dirty="0" smtClean="0"/>
              <a:t> in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str1</a:t>
            </a:r>
            <a:r>
              <a:rPr lang="en-US" altLang="en-US" sz="2800" dirty="0" smtClean="0"/>
              <a:t>. Returns a pointer to match, or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NULL</a:t>
            </a:r>
            <a:r>
              <a:rPr lang="en-US" altLang="en-US" sz="2800" dirty="0" smtClean="0"/>
              <a:t> if no match.</a:t>
            </a:r>
          </a:p>
          <a:p>
            <a:pPr lvl="2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char river[] = "Wabash";</a:t>
            </a:r>
          </a:p>
          <a:p>
            <a:pPr lvl="2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char word[] = "aba";</a:t>
            </a:r>
          </a:p>
          <a:p>
            <a:pPr lvl="2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strstr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(state, word);</a:t>
            </a:r>
          </a:p>
          <a:p>
            <a:pPr lvl="2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// displays "abash"</a:t>
            </a:r>
          </a:p>
        </p:txBody>
      </p:sp>
    </p:spTree>
    <p:extLst>
      <p:ext uri="{BB962C8B-B14F-4D97-AF65-F5344CB8AC3E}">
        <p14:creationId xmlns:p14="http://schemas.microsoft.com/office/powerpoint/2010/main" val="2442547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10991" cy="132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is a heterogeneous aggregate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“bundle” of different types of data rolled into a new type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instance of the </a:t>
            </a:r>
            <a:r>
              <a:rPr lang="en-US" dirty="0" err="1" smtClean="0"/>
              <a:t>struct</a:t>
            </a:r>
            <a:r>
              <a:rPr lang="en-US" dirty="0" smtClean="0"/>
              <a:t> is stored in a block of memory large enough to hold all the fields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63512" y="4546790"/>
          <a:ext cx="5140747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935">
                  <a:extLst>
                    <a:ext uri="{9D8B030D-6E8A-4147-A177-3AD203B41FA5}">
                      <a16:colId xmlns:a16="http://schemas.microsoft.com/office/drawing/2014/main" val="2698406256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4072334792"/>
                    </a:ext>
                  </a:extLst>
                </a:gridCol>
                <a:gridCol w="2653207">
                  <a:extLst>
                    <a:ext uri="{9D8B030D-6E8A-4147-A177-3AD203B41FA5}">
                      <a16:colId xmlns:a16="http://schemas.microsoft.com/office/drawing/2014/main" val="1119132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name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string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“Andre</a:t>
                      </a:r>
                      <a:r>
                        <a:rPr lang="en-US" baseline="0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the Giant</a:t>
                      </a:r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”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height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float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84.3333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9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weight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int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520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must be declared in the .</a:t>
            </a:r>
            <a:r>
              <a:rPr lang="en-US" dirty="0" err="1" smtClean="0"/>
              <a:t>cpp</a:t>
            </a:r>
            <a:r>
              <a:rPr lang="en-US" dirty="0" smtClean="0"/>
              <a:t> file before they are called.</a:t>
            </a:r>
          </a:p>
          <a:p>
            <a:pPr lvl="1"/>
            <a:r>
              <a:rPr lang="en-US" dirty="0" smtClean="0"/>
              <a:t>So if a function is called in the main function, </a:t>
            </a:r>
            <a:br>
              <a:rPr lang="en-US" dirty="0" smtClean="0"/>
            </a:br>
            <a:r>
              <a:rPr lang="en-US" dirty="0" smtClean="0"/>
              <a:t>then it must be declared before main.</a:t>
            </a:r>
          </a:p>
          <a:p>
            <a:pPr lvl="1"/>
            <a:r>
              <a:rPr lang="en-US" dirty="0" smtClean="0"/>
              <a:t>It can be </a:t>
            </a:r>
            <a:r>
              <a:rPr lang="en-US" i="1" dirty="0" smtClean="0"/>
              <a:t>defined</a:t>
            </a:r>
            <a:r>
              <a:rPr lang="en-US" dirty="0" smtClean="0"/>
              <a:t> later, as long as it is </a:t>
            </a:r>
            <a:r>
              <a:rPr lang="en-US" i="1" dirty="0" smtClean="0"/>
              <a:t>declared</a:t>
            </a:r>
            <a:r>
              <a:rPr lang="en-US" dirty="0" smtClean="0"/>
              <a:t> before it is called.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cannot define functions inside other functions</a:t>
            </a:r>
          </a:p>
          <a:p>
            <a:endParaRPr lang="en-US" dirty="0" smtClean="0"/>
          </a:p>
          <a:p>
            <a:r>
              <a:rPr lang="en-US" dirty="0" smtClean="0"/>
              <a:t>We’ll talk about defining functions inside classes later</a:t>
            </a:r>
          </a:p>
          <a:p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62C201-BB69-43DE-945E-FD50C61A49E0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defining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truct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Person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string name;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double height; // inches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weight;   // pounds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ea typeface="Source Code Pro" panose="020B0509030403020204" pitchFamily="49" charset="0"/>
              </a:rPr>
              <a:t>This declares the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dirty="0" smtClean="0"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Person</a:t>
            </a:r>
            <a:r>
              <a:rPr lang="en-US" dirty="0" smtClean="0">
                <a:ea typeface="Source Code Pro" panose="020B0509030403020204" pitchFamily="49" charset="0"/>
              </a:rPr>
              <a:t> and defines it to have 3 members.</a:t>
            </a:r>
          </a:p>
          <a:p>
            <a:pPr marL="0" indent="0">
              <a:buNone/>
            </a:pPr>
            <a:r>
              <a:rPr lang="en-US" dirty="0" smtClean="0">
                <a:ea typeface="Source Code Pro" panose="020B0509030403020204" pitchFamily="49" charset="0"/>
              </a:rPr>
              <a:t>It does not allocate any space.</a:t>
            </a:r>
          </a:p>
          <a:p>
            <a:pPr marL="0" indent="0">
              <a:buNone/>
            </a:pPr>
            <a:r>
              <a:rPr lang="en-US" dirty="0" smtClean="0">
                <a:ea typeface="Source Code Pro" panose="020B0509030403020204" pitchFamily="49" charset="0"/>
              </a:rPr>
              <a:t>This is just the blueprint for instances of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dirty="0" smtClean="0"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Person</a:t>
            </a:r>
            <a:r>
              <a:rPr lang="en-US" dirty="0" smtClean="0">
                <a:ea typeface="Source Code Pro" panose="020B0509030403020204" pitchFamily="49" charset="0"/>
              </a:rPr>
              <a:t>.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94315" y="1880098"/>
            <a:ext cx="159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70C0"/>
                </a:solidFill>
              </a:rPr>
              <a:t>structure tag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4182014" y="2040130"/>
            <a:ext cx="2836101" cy="685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44785" y="2477027"/>
            <a:ext cx="2297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70C0"/>
                </a:solidFill>
              </a:rPr>
              <a:t>structure members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427034" y="2491479"/>
            <a:ext cx="4869697" cy="185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7028475" y="2677082"/>
            <a:ext cx="2268255" cy="2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740377" y="2677083"/>
            <a:ext cx="2556353" cy="8466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struct</a:t>
            </a:r>
            <a:r>
              <a:rPr lang="en-US" altLang="en-US" smtClean="0"/>
              <a:t> Declaration Notes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8932" y="1752600"/>
            <a:ext cx="9434556" cy="4572000"/>
          </a:xfrm>
        </p:spPr>
        <p:txBody>
          <a:bodyPr/>
          <a:lstStyle/>
          <a:p>
            <a:r>
              <a:rPr lang="en-US" altLang="en-US" dirty="0" smtClean="0"/>
              <a:t>Must have 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  <a:r>
              <a:rPr lang="en-US" altLang="en-US" dirty="0" smtClean="0"/>
              <a:t> after closing 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r>
              <a:rPr lang="en-US" altLang="en-US" b="1" dirty="0" err="1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 names commonly begin with uppercase letter</a:t>
            </a:r>
          </a:p>
          <a:p>
            <a:r>
              <a:rPr lang="en-US" altLang="en-US" dirty="0" smtClean="0"/>
              <a:t>Multiple fields of same type can be in comma-separated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>
                <a:latin typeface="Courier New" panose="02070309020205020404" pitchFamily="49" charset="0"/>
              </a:rPr>
              <a:t> name, address; 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Clr>
                <a:srgbClr val="3333CC"/>
              </a:buClr>
            </a:pPr>
            <a:r>
              <a:rPr lang="en-US" altLang="en-US" dirty="0" smtClean="0"/>
              <a:t>Use </a:t>
            </a:r>
            <a:r>
              <a:rPr lang="en-US" altLang="en-US" sz="3200" dirty="0"/>
              <a:t>the</a:t>
            </a:r>
            <a:r>
              <a:rPr lang="en-US" altLang="en-US" dirty="0"/>
              <a:t> dot </a:t>
            </a:r>
            <a:r>
              <a:rPr lang="en-US" altLang="en-US" dirty="0">
                <a:latin typeface="Courier New" panose="02070309020205020404" pitchFamily="49" charset="0"/>
              </a:rPr>
              <a:t>(.)</a:t>
            </a:r>
            <a:r>
              <a:rPr lang="en-US" altLang="en-US" dirty="0"/>
              <a:t> operator to refer to members of </a:t>
            </a:r>
            <a:r>
              <a:rPr lang="en-US" altLang="en-US" b="1" dirty="0" err="1">
                <a:latin typeface="Courier New" panose="02070309020205020404" pitchFamily="49" charset="0"/>
              </a:rPr>
              <a:t>struct</a:t>
            </a:r>
            <a:r>
              <a:rPr lang="en-US" altLang="en-US" dirty="0"/>
              <a:t> </a:t>
            </a:r>
            <a:r>
              <a:rPr lang="en-US" altLang="en-US" dirty="0" smtClean="0"/>
              <a:t>variables</a:t>
            </a:r>
          </a:p>
          <a:p>
            <a:pPr>
              <a:buClr>
                <a:srgbClr val="3333CC"/>
              </a:buClr>
            </a:pPr>
            <a:r>
              <a:rPr lang="en-US" altLang="en-US" dirty="0"/>
              <a:t>Member variables can be used in any manner appropriate for their data type</a:t>
            </a:r>
          </a:p>
          <a:p>
            <a:pPr>
              <a:buClr>
                <a:srgbClr val="3333CC"/>
              </a:buClr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0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// declaring and initializing in one line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truct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Person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{“Andre the Giant”, 84+1./3, 520};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Person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// initialize fields individually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ndre.name = “Andre the Giant”;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andre.height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84+1./3;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andre.weight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520;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struct</a:t>
            </a:r>
            <a:r>
              <a:rPr lang="en-US" dirty="0" smtClean="0"/>
              <a:t>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weight =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andre.weight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; // get member value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andre.weight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520; // set member value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andre.age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46; // no member named “age”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70C0"/>
                </a:solidFill>
              </a:rPr>
              <a:t>typedef</a:t>
            </a:r>
            <a:r>
              <a:rPr lang="en-US" dirty="0" smtClean="0"/>
              <a:t> to define 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007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ypedef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Person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string name;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float height; // inches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weight;   // pounds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  <a:r>
              <a:rPr lang="en-US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Person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Renames “</a:t>
            </a:r>
            <a:r>
              <a:rPr lang="en-US" dirty="0" err="1" smtClean="0"/>
              <a:t>struct</a:t>
            </a:r>
            <a:r>
              <a:rPr lang="en-US" dirty="0" smtClean="0"/>
              <a:t> Person” to “Person”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Person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andre</a:t>
            </a:r>
            <a:r>
              <a:rPr 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= {“Andre the Giant”, 84+1./3, 520};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A sequential search is one way to search</a:t>
            </a:r>
            <a:br>
              <a:rPr lang="en-US" altLang="en-US" sz="4000" dirty="0" smtClean="0"/>
            </a:br>
            <a:r>
              <a:rPr lang="en-US" altLang="en-US" sz="4000" dirty="0" smtClean="0"/>
              <a:t>an array for a given value</a:t>
            </a:r>
          </a:p>
          <a:p>
            <a:pPr lvl="1" eaLnBrk="1" hangingPunct="1"/>
            <a:r>
              <a:rPr lang="en-US" altLang="en-US" sz="3600" dirty="0" smtClean="0"/>
              <a:t>Look at each element from first to last to see if the target value is equal to any of the array elements</a:t>
            </a:r>
          </a:p>
          <a:p>
            <a:pPr lvl="1" eaLnBrk="1" hangingPunct="1"/>
            <a:r>
              <a:rPr lang="en-US" altLang="en-US" sz="3600" dirty="0" smtClean="0"/>
              <a:t>The index of the target value can be returned to indicate where the value was found in the array</a:t>
            </a:r>
          </a:p>
          <a:p>
            <a:pPr lvl="1" eaLnBrk="1" hangingPunct="1"/>
            <a:r>
              <a:rPr lang="en-US" altLang="en-US" sz="3600" dirty="0" smtClean="0"/>
              <a:t>A value of -1 can be returned if the value was not found</a:t>
            </a:r>
          </a:p>
        </p:txBody>
      </p:sp>
    </p:spTree>
    <p:extLst>
      <p:ext uri="{BB962C8B-B14F-4D97-AF65-F5344CB8AC3E}">
        <p14:creationId xmlns:p14="http://schemas.microsoft.com/office/powerpoint/2010/main" val="42433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37953" y="1905000"/>
            <a:ext cx="1098343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Array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</a:t>
            </a:r>
            <a:r>
              <a:rPr lang="en-US" altLang="en-US" dirty="0" smtClean="0"/>
              <a:t> </a:t>
            </a:r>
            <a:r>
              <a:rPr lang="en-US" altLang="en-US" dirty="0"/>
              <a:t>contains: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, linear search examines </a:t>
            </a:r>
            <a:r>
              <a:rPr lang="en-US" altLang="en-US" dirty="0">
                <a:latin typeface="Courier New" panose="02070309020205020404" pitchFamily="49" charset="0"/>
              </a:rPr>
              <a:t>17, 23, 5,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, linear search examines </a:t>
            </a:r>
            <a:r>
              <a:rPr lang="en-US" altLang="en-US" dirty="0">
                <a:latin typeface="Courier New" panose="02070309020205020404" pitchFamily="49" charset="0"/>
              </a:rPr>
              <a:t>17, 23, 5, 11, 2, 29,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3048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88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637953" y="1600200"/>
            <a:ext cx="10983433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The search function </a:t>
            </a:r>
          </a:p>
          <a:p>
            <a:pPr lvl="1" eaLnBrk="1" hangingPunct="1"/>
            <a:r>
              <a:rPr lang="en-US" altLang="en-US" sz="3200" dirty="0" smtClean="0"/>
              <a:t>Uses a while loop to compare array elements to the target value</a:t>
            </a:r>
          </a:p>
          <a:p>
            <a:pPr lvl="1" eaLnBrk="1" hangingPunct="1"/>
            <a:r>
              <a:rPr lang="en-US" altLang="en-US" sz="3200" dirty="0" smtClean="0"/>
              <a:t>Sets a variable of type bool to true if the target </a:t>
            </a:r>
            <a:br>
              <a:rPr lang="en-US" altLang="en-US" sz="3200" dirty="0" smtClean="0"/>
            </a:br>
            <a:r>
              <a:rPr lang="en-US" altLang="en-US" sz="3200" dirty="0" smtClean="0"/>
              <a:t>value is found, ending the loop</a:t>
            </a:r>
          </a:p>
          <a:p>
            <a:pPr lvl="1" eaLnBrk="1" hangingPunct="1"/>
            <a:r>
              <a:rPr lang="en-US" altLang="en-US" sz="3200" dirty="0" smtClean="0"/>
              <a:t>Checks the </a:t>
            </a:r>
            <a:r>
              <a:rPr lang="en-US" altLang="en-US" sz="3200" dirty="0" err="1" smtClean="0"/>
              <a:t>boolean</a:t>
            </a:r>
            <a:r>
              <a:rPr lang="en-US" altLang="en-US" sz="3200" dirty="0" smtClean="0"/>
              <a:t> variable when the loop ends to see if the target value was found</a:t>
            </a:r>
          </a:p>
          <a:p>
            <a:pPr lvl="1" eaLnBrk="1" hangingPunct="1"/>
            <a:r>
              <a:rPr lang="en-US" altLang="en-US" sz="3200" dirty="0" smtClean="0"/>
              <a:t>Returns the index of the target value if found, </a:t>
            </a:r>
            <a:br>
              <a:rPr lang="en-US" altLang="en-US" sz="3200" dirty="0" smtClean="0"/>
            </a:br>
            <a:r>
              <a:rPr lang="en-US" altLang="en-US" sz="3200" dirty="0" smtClean="0"/>
              <a:t>otherwise returns -1</a:t>
            </a:r>
          </a:p>
        </p:txBody>
      </p:sp>
    </p:spTree>
    <p:extLst>
      <p:ext uri="{BB962C8B-B14F-4D97-AF65-F5344CB8AC3E}">
        <p14:creationId xmlns:p14="http://schemas.microsoft.com/office/powerpoint/2010/main" val="10365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783186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search(</a:t>
            </a:r>
            <a:r>
              <a:rPr lang="en-US" altLang="en-US" sz="20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a[],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size,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index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bool</a:t>
            </a:r>
            <a:r>
              <a:rPr lang="en-US" altLang="en-US" sz="2000" dirty="0">
                <a:latin typeface="Consolas" panose="020B0609020204030204" pitchFamily="49" charset="0"/>
              </a:rPr>
              <a:t> found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</a:rPr>
              <a:t> ((!found) &amp;&amp; (index &lt;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size)) {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(target == a[index])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found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index++;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   }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(found</a:t>
            </a:r>
            <a:r>
              <a:rPr lang="en-US" altLang="en-US" sz="2000" dirty="0" smtClean="0">
                <a:latin typeface="Consolas" panose="020B0609020204030204" pitchFamily="49" charset="0"/>
              </a:rPr>
              <a:t>) 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index;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Placement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1851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::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::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	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 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890" y="1600200"/>
            <a:ext cx="4235115" cy="4132413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1600199"/>
            <a:ext cx="4235115" cy="4132413"/>
          </a:xfrm>
          <a:prstGeom prst="rect">
            <a:avLst/>
          </a:prstGeom>
          <a:blipFill dpi="0" rotWithShape="1">
            <a:blip r:embed="rId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Tradeoffs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Easy algorithm to understand</a:t>
            </a:r>
          </a:p>
          <a:p>
            <a:pPr lvl="1"/>
            <a:r>
              <a:rPr lang="en-US" altLang="en-US" sz="3200" dirty="0" smtClean="0"/>
              <a:t>Array can be in any order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Inefficient (slow): for array of N elements, examines N/2 elements on average for value in array, N elements for value not in array</a:t>
            </a:r>
          </a:p>
        </p:txBody>
      </p:sp>
    </p:spTree>
    <p:extLst>
      <p:ext uri="{BB962C8B-B14F-4D97-AF65-F5344CB8AC3E}">
        <p14:creationId xmlns:p14="http://schemas.microsoft.com/office/powerpoint/2010/main" val="1298127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look ahead to CSCE 221: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5423" y="1676400"/>
            <a:ext cx="9615377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	Requires array elements to be in order</a:t>
            </a:r>
          </a:p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altLang="en-US" dirty="0"/>
              <a:t>Divides the array into three sections:</a:t>
            </a:r>
          </a:p>
          <a:p>
            <a:pPr marL="914400" lvl="1" indent="-342900"/>
            <a:r>
              <a:rPr lang="en-US" altLang="en-US" dirty="0"/>
              <a:t>middle element</a:t>
            </a:r>
          </a:p>
          <a:p>
            <a:pPr marL="914400" lvl="1" indent="-342900"/>
            <a:r>
              <a:rPr lang="en-US" altLang="en-US" dirty="0"/>
              <a:t>elements on one side of the middle element</a:t>
            </a:r>
          </a:p>
          <a:p>
            <a:pPr marL="914400" lvl="1" indent="-342900"/>
            <a:r>
              <a:rPr lang="en-US" altLang="en-US" dirty="0"/>
              <a:t>elements on the other side of the middle element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If the middle element is the correct value, done.  Otherwise, go to step 1. using only the half of the array that may contain the correct value.  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Continue steps 1. and 2. until either the value is found or there are no more elements to examine</a:t>
            </a:r>
          </a:p>
        </p:txBody>
      </p:sp>
    </p:spTree>
    <p:extLst>
      <p:ext uri="{BB962C8B-B14F-4D97-AF65-F5344CB8AC3E}">
        <p14:creationId xmlns:p14="http://schemas.microsoft.com/office/powerpoint/2010/main" val="1342214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8587" y="1874839"/>
            <a:ext cx="10951534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Array </a:t>
            </a:r>
            <a:r>
              <a:rPr lang="en-US" altLang="en-US" dirty="0" smtClean="0">
                <a:latin typeface="Courier New" panose="02070309020205020404" pitchFamily="49" charset="0"/>
              </a:rPr>
              <a:t>ordered</a:t>
            </a:r>
            <a:r>
              <a:rPr lang="en-US" altLang="en-US" dirty="0" smtClean="0"/>
              <a:t> contains: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/>
              <a:t>, binary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</a:t>
            </a:r>
            <a:r>
              <a:rPr lang="en-US" altLang="en-US" dirty="0" smtClean="0"/>
              <a:t> and stops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7</a:t>
            </a:r>
            <a:r>
              <a:rPr lang="en-US" altLang="en-US" dirty="0" smtClean="0"/>
              <a:t>, 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11, 3, 5,</a:t>
            </a:r>
            <a:r>
              <a:rPr lang="en-US" altLang="en-US" dirty="0" smtClean="0"/>
              <a:t> and stops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736260" name="Group 4"/>
          <p:cNvGraphicFramePr>
            <a:graphicFrameLocks noGrp="1"/>
          </p:cNvGraphicFramePr>
          <p:nvPr/>
        </p:nvGraphicFramePr>
        <p:xfrm>
          <a:off x="3048000" y="25146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068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37953" y="1524001"/>
            <a:ext cx="1089837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first index to 0.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last index to the last subscript in the array.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found to false.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position to -1.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While found is not true and first is less than or equal to last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Set middle to the subscript half-way between array[first] and array[last].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If array[middle] equals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found to true.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position to middle.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 If array[middle] is greater than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last to middle - 1.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first to middle + 1.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End If.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End While.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Return position.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46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Tradeoffs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Much more efficient than linear search.  For example, if an array  has 1000 elements, performs at most 10 comparisons, as opposed to 1000 for linear search</a:t>
            </a:r>
          </a:p>
          <a:p>
            <a:pPr lvl="1"/>
            <a:r>
              <a:rPr lang="en-US" altLang="en-US" sz="3200" dirty="0" smtClean="0"/>
              <a:t>(For 1,000,000 elements, only 20 comparisons!)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Requires that array elements be sorted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0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zyBook</a:t>
            </a:r>
            <a:r>
              <a:rPr lang="en-US" sz="3200" dirty="0"/>
              <a:t> calls them multiple arrays.</a:t>
            </a:r>
          </a:p>
          <a:p>
            <a:r>
              <a:rPr lang="en-US" sz="3200" dirty="0"/>
              <a:t>Conceptually a set of items with </a:t>
            </a:r>
            <a:br>
              <a:rPr lang="en-US" sz="3200" dirty="0"/>
            </a:br>
            <a:r>
              <a:rPr lang="en-US" sz="3200" dirty="0"/>
              <a:t>multiple types of related information</a:t>
            </a:r>
          </a:p>
          <a:p>
            <a:pPr lvl="1"/>
            <a:r>
              <a:rPr lang="en-US" sz="2800" dirty="0"/>
              <a:t>People</a:t>
            </a:r>
          </a:p>
          <a:p>
            <a:pPr lvl="2"/>
            <a:r>
              <a:rPr lang="en-US" sz="2400" dirty="0"/>
              <a:t>Name</a:t>
            </a:r>
          </a:p>
          <a:p>
            <a:pPr lvl="2"/>
            <a:r>
              <a:rPr lang="en-US" sz="2400" dirty="0"/>
              <a:t>Age</a:t>
            </a:r>
          </a:p>
          <a:p>
            <a:pPr lvl="2"/>
            <a:r>
              <a:rPr lang="en-US" sz="2400" dirty="0"/>
              <a:t>Weight</a:t>
            </a:r>
          </a:p>
          <a:p>
            <a:pPr lvl="1"/>
            <a:r>
              <a:rPr lang="en-US" sz="2800" dirty="0"/>
              <a:t>Separate arrays for name, age and weight.</a:t>
            </a:r>
          </a:p>
          <a:p>
            <a:pPr lvl="1"/>
            <a:r>
              <a:rPr lang="en-US" sz="2800" dirty="0"/>
              <a:t>Each index maps to the same person.</a:t>
            </a:r>
          </a:p>
          <a:p>
            <a:r>
              <a:rPr lang="en-US" sz="3200" dirty="0"/>
              <a:t>Alternately use </a:t>
            </a:r>
            <a:r>
              <a:rPr lang="en-US" sz="3200" dirty="0" smtClean="0"/>
              <a:t>an array of </a:t>
            </a:r>
            <a:r>
              <a:rPr lang="en-US" sz="3200" dirty="0" err="1" smtClean="0"/>
              <a:t>structs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29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321" y="152400"/>
            <a:ext cx="8973879" cy="1143000"/>
          </a:xfrm>
        </p:spPr>
        <p:txBody>
          <a:bodyPr/>
          <a:lstStyle/>
          <a:p>
            <a:r>
              <a:rPr lang="en-US" altLang="en-US" dirty="0" smtClean="0"/>
              <a:t>Parallel Array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7321" y="1633869"/>
            <a:ext cx="97146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SIZE = 5;   // Array size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id[SIZE];         // student ID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double average[SIZE]; //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student’s </a:t>
            </a:r>
            <a:r>
              <a:rPr lang="en-US" altLang="en-US" sz="2400" b="1" dirty="0">
                <a:latin typeface="Courier New" panose="02070309020205020404" pitchFamily="49" charset="0"/>
              </a:rPr>
              <a:t>average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char grade[SIZE];     // course grade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for(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0;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 SIZE;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"Student ID: " &lt;&lt; id[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     &lt;&lt; " average: " &lt;&lt; average[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&lt;&lt; " grade: " &lt;&lt; grade[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		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endParaRPr lang="en-US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74736" y="6071616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parallel-arrays.cpp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9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Same Example with an Array of </a:t>
            </a:r>
            <a:r>
              <a:rPr lang="en-US" altLang="en-US" dirty="0" err="1" smtClean="0"/>
              <a:t>Structs</a:t>
            </a:r>
            <a:endParaRPr lang="en-US" alt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3199" y="1690688"/>
            <a:ext cx="5633155" cy="4351338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 = 5;   // Array size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     //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ID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student’s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grade; //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 grade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array of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5378" y="1690688"/>
            <a:ext cx="5915378" cy="4380928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"Student ID: "</a:t>
            </a:r>
            <a:r>
              <a:rPr lang="en-US" alt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].id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average: "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grade: "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].grade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2209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calculations</a:t>
            </a:r>
          </a:p>
          <a:p>
            <a:r>
              <a:rPr lang="en-US" sz="3600" dirty="0"/>
              <a:t>Multi-dimensional data</a:t>
            </a:r>
          </a:p>
          <a:p>
            <a:r>
              <a:rPr lang="en-US" sz="3600" dirty="0"/>
              <a:t>An array of arrays</a:t>
            </a:r>
          </a:p>
          <a:p>
            <a:pPr lvl="1"/>
            <a:r>
              <a:rPr lang="en-US" sz="3200" dirty="0" err="1"/>
              <a:t>int</a:t>
            </a:r>
            <a:r>
              <a:rPr lang="en-US" sz="3200" dirty="0"/>
              <a:t> table[10][12];</a:t>
            </a:r>
          </a:p>
          <a:p>
            <a:r>
              <a:rPr lang="en-US" sz="3600" dirty="0"/>
              <a:t>Access</a:t>
            </a:r>
          </a:p>
          <a:p>
            <a:pPr lvl="1"/>
            <a:r>
              <a:rPr lang="en-US" sz="3200" dirty="0"/>
              <a:t>ary2d[</a:t>
            </a:r>
            <a:r>
              <a:rPr lang="en-US" sz="3200" dirty="0" err="1"/>
              <a:t>i</a:t>
            </a:r>
            <a:r>
              <a:rPr lang="en-US" sz="3200" dirty="0"/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6306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7953" y="152400"/>
            <a:ext cx="10909005" cy="1143000"/>
          </a:xfrm>
        </p:spPr>
        <p:txBody>
          <a:bodyPr/>
          <a:lstStyle/>
          <a:p>
            <a:r>
              <a:rPr lang="en-US" altLang="en-US" smtClean="0"/>
              <a:t>Two-Dimensional Arrays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37953" y="1589568"/>
            <a:ext cx="10909005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Can define one array for multiple sets of data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Like a table in a spreadsheet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Use two size </a:t>
            </a:r>
            <a:r>
              <a:rPr lang="en-US" altLang="en-US" sz="3600" dirty="0" err="1" smtClean="0"/>
              <a:t>declarators</a:t>
            </a:r>
            <a:r>
              <a:rPr lang="en-US" altLang="en-US" sz="3600" dirty="0" smtClean="0"/>
              <a:t> in definition: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3200" dirty="0" smtClean="0"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 smtClean="0">
                <a:latin typeface="Consolas" panose="020B0609020204030204" pitchFamily="49" charset="0"/>
              </a:rPr>
              <a:t>const</a:t>
            </a:r>
            <a:r>
              <a:rPr lang="en-US" altLang="en-US" sz="3200" dirty="0" smtClean="0">
                <a:latin typeface="Consolas" panose="020B0609020204030204" pitchFamily="49" charset="0"/>
              </a:rPr>
              <a:t> </a:t>
            </a:r>
            <a:r>
              <a:rPr lang="en-US" altLang="en-US" sz="32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3200" dirty="0" smtClean="0">
                <a:latin typeface="Consolas" panose="020B0609020204030204" pitchFamily="49" charset="0"/>
              </a:rPr>
              <a:t> ROWS = 4, COLS = 3;</a:t>
            </a:r>
            <a:br>
              <a:rPr lang="en-US" altLang="en-US" sz="3200" dirty="0" smtClean="0">
                <a:latin typeface="Consolas" panose="020B0609020204030204" pitchFamily="49" charset="0"/>
              </a:rPr>
            </a:br>
            <a:r>
              <a:rPr lang="en-US" altLang="en-US" sz="32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3200" dirty="0" smtClean="0">
                <a:latin typeface="Consolas" panose="020B0609020204030204" pitchFamily="49" charset="0"/>
              </a:rPr>
              <a:t> exams[ROWS][COLS];</a:t>
            </a:r>
            <a:r>
              <a:rPr lang="en-US" altLang="en-US" sz="3200" dirty="0" smtClean="0">
                <a:latin typeface="Courier New" panose="02070309020205020404" pitchFamily="49" charset="0"/>
              </a:rPr>
              <a:t/>
            </a:r>
            <a:br>
              <a:rPr lang="en-US" altLang="en-US" sz="3200" dirty="0" smtClean="0">
                <a:latin typeface="Courier New" panose="02070309020205020404" pitchFamily="49" charset="0"/>
              </a:rPr>
            </a:br>
            <a:endParaRPr lang="en-US" altLang="en-US" sz="32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First </a:t>
            </a:r>
            <a:r>
              <a:rPr lang="en-US" altLang="en-US" sz="3600" dirty="0" err="1" smtClean="0"/>
              <a:t>declarator</a:t>
            </a:r>
            <a:r>
              <a:rPr lang="en-US" altLang="en-US" sz="3600" dirty="0" smtClean="0"/>
              <a:t> is number of rows; second is 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2692559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19800" y="1825624"/>
            <a:ext cx="4235115" cy="4132413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825625"/>
            <a:ext cx="4235115" cy="4132413"/>
          </a:xfrm>
          <a:prstGeom prst="rect">
            <a:avLst/>
          </a:prstGeom>
          <a:blipFill dpi="0" rotWithShape="1">
            <a:blip r:embed="rId4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 (Alternative)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#include &lt;</a:t>
            </a:r>
            <a:r>
              <a:rPr lang="en-US" sz="2000" dirty="0" err="1" smtClean="0">
                <a:latin typeface="Source Code Pro" panose="020B0509030403020204" pitchFamily="49" charset="0"/>
              </a:rPr>
              <a:t>iostream</a:t>
            </a:r>
            <a:r>
              <a:rPr lang="en-US" sz="2000" dirty="0" smtClean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using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::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a,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dirty="0" smtClean="0">
                <a:latin typeface="Source Code Pro" panose="020B05090304030202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#include &lt;</a:t>
            </a:r>
            <a:r>
              <a:rPr lang="en-US" sz="2000" dirty="0" err="1">
                <a:latin typeface="Source Code Pro" panose="020B0509030403020204" pitchFamily="49" charset="0"/>
              </a:rPr>
              <a:t>iostream</a:t>
            </a:r>
            <a:r>
              <a:rPr lang="en-US" sz="2000" dirty="0"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using </a:t>
            </a:r>
            <a:r>
              <a:rPr lang="en-US" sz="2000" dirty="0" err="1" smtClean="0">
                <a:latin typeface="Source Code Pro" panose="020B0509030403020204" pitchFamily="49" charset="0"/>
              </a:rPr>
              <a:t>std</a:t>
            </a:r>
            <a:r>
              <a:rPr lang="en-US" sz="2000" dirty="0" smtClean="0">
                <a:latin typeface="Source Code Pro" panose="020B0509030403020204" pitchFamily="49" charset="0"/>
              </a:rPr>
              <a:t>::</a:t>
            </a:r>
            <a:r>
              <a:rPr lang="en-US" sz="2000" dirty="0" err="1" smtClean="0">
                <a:latin typeface="Source Code Pro" panose="020B0509030403020204" pitchFamily="49" charset="0"/>
              </a:rPr>
              <a:t>cout</a:t>
            </a:r>
            <a:r>
              <a:rPr lang="en-US" sz="2000" dirty="0" smtClean="0">
                <a:latin typeface="Source Code Pro" panose="020B0509030403020204" pitchFamily="49" charset="0"/>
              </a:rPr>
              <a:t>;</a:t>
            </a: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times(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, </a:t>
            </a:r>
            <a:r>
              <a:rPr lang="en-US" sz="2000" dirty="0" err="1" smtClean="0"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  </a:t>
            </a:r>
            <a:r>
              <a:rPr lang="en-US" sz="2000" dirty="0" err="1">
                <a:latin typeface="Source Code Pro" panose="020B0509030403020204" pitchFamily="49" charset="0"/>
              </a:rPr>
              <a:t>cout</a:t>
            </a:r>
            <a:r>
              <a:rPr lang="en-US" sz="2000" dirty="0">
                <a:latin typeface="Source Code Pro" panose="020B0509030403020204" pitchFamily="49" charset="0"/>
              </a:rPr>
              <a:t> &lt;&lt; times(7, 2);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times(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a, </a:t>
            </a:r>
            <a:r>
              <a:rPr lang="en-US" sz="2000" dirty="0" err="1">
                <a:latin typeface="Source Code Pro" panose="020B0509030403020204" pitchFamily="49" charset="0"/>
              </a:rPr>
              <a:t>int</a:t>
            </a:r>
            <a:r>
              <a:rPr lang="en-US" sz="2000" dirty="0">
                <a:latin typeface="Source Code Pro" panose="020B050903040302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	return a*b;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014" y="152400"/>
            <a:ext cx="10813312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Two-Dimensional Array Representation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46298" y="1295400"/>
            <a:ext cx="8654902" cy="48768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 smtClean="0"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ROWS = 4, COLS = 3; 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exams[ROWS][COLS];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exams[2][2] = 86;</a:t>
            </a:r>
          </a:p>
        </p:txBody>
      </p:sp>
      <p:graphicFrame>
        <p:nvGraphicFramePr>
          <p:cNvPr id="789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50673"/>
              </p:ext>
            </p:extLst>
          </p:nvPr>
        </p:nvGraphicFramePr>
        <p:xfrm>
          <a:off x="3505200" y="2895601"/>
          <a:ext cx="5715000" cy="180820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867400" y="2514601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columns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2971800" y="3276601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85174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2D Array Initialization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91116" y="1676400"/>
            <a:ext cx="9824484" cy="4343400"/>
          </a:xfrm>
        </p:spPr>
        <p:txBody>
          <a:bodyPr/>
          <a:lstStyle/>
          <a:p>
            <a:r>
              <a:rPr lang="en-US" altLang="en-US" dirty="0"/>
              <a:t>Two-dimensional arrays are initialized row-by-row:</a:t>
            </a:r>
            <a:br>
              <a:rPr lang="en-US" altLang="en-US" dirty="0"/>
            </a:br>
            <a:r>
              <a:rPr lang="en-US" altLang="en-US" sz="22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200" dirty="0">
                <a:latin typeface="Consolas" panose="020B0609020204030204" pitchFamily="49" charset="0"/>
              </a:rPr>
              <a:t> </a:t>
            </a:r>
            <a:r>
              <a:rPr lang="en-US" altLang="en-US" sz="2200" b="1" dirty="0" err="1"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latin typeface="Consolas" panose="020B0609020204030204" pitchFamily="49" charset="0"/>
              </a:rPr>
              <a:t> ROWS = 2, COLS = 2;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b="1" dirty="0" err="1"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latin typeface="Consolas" panose="020B0609020204030204" pitchFamily="49" charset="0"/>
              </a:rPr>
              <a:t> exams[ROWS][COLS] = { {84, 78</a:t>
            </a:r>
            <a:r>
              <a:rPr lang="en-US" altLang="en-US" sz="2200" dirty="0" smtClean="0">
                <a:latin typeface="Consolas" panose="020B0609020204030204" pitchFamily="49" charset="0"/>
              </a:rPr>
              <a:t>}, {</a:t>
            </a:r>
            <a:r>
              <a:rPr lang="en-US" altLang="en-US" sz="2200" dirty="0">
                <a:latin typeface="Consolas" panose="020B0609020204030204" pitchFamily="49" charset="0"/>
              </a:rPr>
              <a:t>92, 97} };</a:t>
            </a:r>
            <a:r>
              <a:rPr lang="en-US" altLang="en-US" sz="2200" dirty="0">
                <a:latin typeface="Courier New" panose="02070309020205020404" pitchFamily="49" charset="0"/>
              </a:rPr>
              <a:t/>
            </a:r>
            <a:br>
              <a:rPr lang="en-US" altLang="en-US" sz="2200" dirty="0">
                <a:latin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</a:rPr>
              <a:t/>
            </a: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/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78340"/>
              </p:ext>
            </p:extLst>
          </p:nvPr>
        </p:nvGraphicFramePr>
        <p:xfrm>
          <a:off x="4267198" y="3200400"/>
          <a:ext cx="1846522" cy="1446028"/>
        </p:xfrm>
        <a:graphic>
          <a:graphicData uri="http://schemas.openxmlformats.org/drawingml/2006/table">
            <a:tbl>
              <a:tblPr/>
              <a:tblGrid>
                <a:gridCol w="92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28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All the Elements in a </a:t>
            </a:r>
            <a:br>
              <a:rPr lang="en-US" altLang="en-US" dirty="0" smtClean="0"/>
            </a:br>
            <a:r>
              <a:rPr lang="en-US" altLang="en-US" dirty="0" smtClean="0"/>
              <a:t>Two-Dimensional Array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926123" y="1668463"/>
            <a:ext cx="8305800" cy="693738"/>
          </a:xfrm>
        </p:spPr>
        <p:txBody>
          <a:bodyPr/>
          <a:lstStyle/>
          <a:p>
            <a:r>
              <a:rPr lang="en-US" altLang="en-US" dirty="0" smtClean="0"/>
              <a:t>Given the following definitions: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248507" y="2186355"/>
            <a:ext cx="973601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NUM_ROWS = 5; // Number of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NUM_COLS = 5; // Number of columns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total = 0;       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numbers[NUM_ROWS][NUM_COLS]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{{2, 7, 9, 6,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{6, 1, 8, 9,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{4, 3, 7, 2, 9},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{9, 9, 0, 3, 1},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{6, 2, 7, 4, 1}};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3024" y="6153912"/>
            <a:ext cx="34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2D-Array.cpp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1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All the Elements in a </a:t>
            </a:r>
            <a:br>
              <a:rPr lang="en-US" altLang="en-US" dirty="0" smtClean="0"/>
            </a:br>
            <a:r>
              <a:rPr lang="en-US" altLang="en-US" dirty="0" smtClean="0"/>
              <a:t>Two-Dimensional Array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38199" y="1905001"/>
            <a:ext cx="1073002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// Sum the array elements.</a:t>
            </a:r>
          </a:p>
          <a:p>
            <a:pPr eaLnBrk="1" hangingPunct="1"/>
            <a:r>
              <a:rPr lang="en-US" altLang="en-US" sz="2400" b="1" dirty="0">
                <a:latin typeface="Consolas" panose="020B0609020204030204" pitchFamily="49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</a:rPr>
              <a:t> (</a:t>
            </a:r>
            <a:r>
              <a:rPr lang="en-US" altLang="en-US" sz="2400" b="1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row = 0; row &lt; NUM_ROWS; row++)</a:t>
            </a: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   </a:t>
            </a:r>
            <a:r>
              <a:rPr lang="en-US" altLang="en-US" sz="2400" b="1" dirty="0">
                <a:latin typeface="Consolas" panose="020B0609020204030204" pitchFamily="49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</a:rPr>
              <a:t> (</a:t>
            </a:r>
            <a:r>
              <a:rPr lang="en-US" altLang="en-US" sz="2400" b="1" dirty="0" err="1"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</a:rPr>
              <a:t> col = 0; col &lt; NUM_COLS; col++)</a:t>
            </a: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      total += numbers[row][col];</a:t>
            </a: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}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// Display the sum.</a:t>
            </a:r>
          </a:p>
          <a:p>
            <a:pPr eaLnBrk="1" hangingPunct="1"/>
            <a:r>
              <a:rPr lang="en-US" altLang="en-US" sz="2400" dirty="0" err="1"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latin typeface="Consolas" panose="020B0609020204030204" pitchFamily="49" charset="0"/>
              </a:rPr>
              <a:t> &lt;&lt; "The total is " &lt;&lt; total &lt;&lt; </a:t>
            </a:r>
            <a:r>
              <a:rPr lang="en-US" altLang="en-US" sz="2400" dirty="0" err="1">
                <a:latin typeface="Consolas" panose="020B0609020204030204" pitchFamily="49" charset="0"/>
              </a:rPr>
              <a:t>endl</a:t>
            </a:r>
            <a:r>
              <a:rPr lang="en-US" alt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1540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the Rows of a  </a:t>
            </a:r>
            <a:br>
              <a:rPr lang="en-US" altLang="en-US" dirty="0" smtClean="0"/>
            </a:br>
            <a:r>
              <a:rPr lang="en-US" altLang="en-US" dirty="0" smtClean="0"/>
              <a:t>Two-Dimensional Array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8305800" cy="693738"/>
          </a:xfrm>
        </p:spPr>
        <p:txBody>
          <a:bodyPr/>
          <a:lstStyle/>
          <a:p>
            <a:r>
              <a:rPr lang="en-US" altLang="en-US" dirty="0" smtClean="0"/>
              <a:t>Given the following definitions: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037492" y="2384425"/>
            <a:ext cx="965395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NUM_STUDENTS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NUM_SCORES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total;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average; // To hold average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scores[NUM_STUDENTS][NUM_SCORES]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{{88, 97, 79, 86, 94},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{86, 91, 78, 79, 84},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{82, 73, 77, 82, 89}};</a:t>
            </a:r>
          </a:p>
        </p:txBody>
      </p:sp>
    </p:spTree>
    <p:extLst>
      <p:ext uri="{BB962C8B-B14F-4D97-AF65-F5344CB8AC3E}">
        <p14:creationId xmlns:p14="http://schemas.microsoft.com/office/powerpoint/2010/main" val="107281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the Rows of a  Two-Dimensional Array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37846" y="1806820"/>
            <a:ext cx="8610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// Get each student's average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for 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row = 0; row &lt; NUM_STUDENTS;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Set the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total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Sum a row.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for 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col = 0; col &lt; NUM_SCORES;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total += scores[row][col];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Get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average = total / NUM_SCORES;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Display the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 &lt;&lt; "Score average for student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  &lt;&lt; (row + 1) &lt;&lt; " is " &lt;&lt; average &lt;&lt;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140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Summing the Columns of a  </a:t>
            </a:r>
            <a:br>
              <a:rPr lang="en-US" altLang="en-US" dirty="0" smtClean="0"/>
            </a:br>
            <a:r>
              <a:rPr lang="en-US" altLang="en-US" dirty="0" smtClean="0"/>
              <a:t>Two-Dimensional Array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8305800" cy="693738"/>
          </a:xfrm>
        </p:spPr>
        <p:txBody>
          <a:bodyPr/>
          <a:lstStyle/>
          <a:p>
            <a:r>
              <a:rPr lang="en-US" altLang="en-US" dirty="0" smtClean="0"/>
              <a:t>Given the following definitions: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037492" y="2384425"/>
            <a:ext cx="965395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NUM_STUDENTS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NUM_SCORES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total;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average; // To hold average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scores[NUM_STUDENTS][NUM_SCORES]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{{88, 97, 79, 86, 94},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{86, 91, 78, 79, 84},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{82, 73, 77, 82, 89}};</a:t>
            </a:r>
          </a:p>
        </p:txBody>
      </p:sp>
    </p:spTree>
    <p:extLst>
      <p:ext uri="{BB962C8B-B14F-4D97-AF65-F5344CB8AC3E}">
        <p14:creationId xmlns:p14="http://schemas.microsoft.com/office/powerpoint/2010/main" val="140810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Summing the Columns of a Two-Dimensional Array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031630" y="1690688"/>
            <a:ext cx="8610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// Get the class average for each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for 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col = 0; col &lt; NUM_SCORES;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Reset the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total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Sum a column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for 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row = 0; row &lt; NUM_STUDENTS;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total += scores[row][col];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Get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average = total / NUM_STUDENTS;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// Display the class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 &lt;&lt; "Class average for test " &lt;&lt; (col + 1)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  &lt;&lt; " is " &lt;&lt; average &lt;&lt;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174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Arrays with Three or More Dimensions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96463" y="1921732"/>
            <a:ext cx="8240713" cy="3703637"/>
          </a:xfrm>
        </p:spPr>
        <p:txBody>
          <a:bodyPr/>
          <a:lstStyle/>
          <a:p>
            <a:r>
              <a:rPr lang="en-US" altLang="en-US" dirty="0" smtClean="0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short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rectSolid</a:t>
            </a:r>
            <a:r>
              <a:rPr lang="en-US" altLang="en-US" b="1" dirty="0" smtClean="0">
                <a:latin typeface="Courier New" panose="02070309020205020404" pitchFamily="49" charset="0"/>
              </a:rPr>
              <a:t>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double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timeGrid</a:t>
            </a:r>
            <a:r>
              <a:rPr lang="en-US" altLang="en-US" b="1" dirty="0" smtClean="0">
                <a:latin typeface="Courier New" panose="02070309020205020404" pitchFamily="49" charset="0"/>
              </a:rPr>
              <a:t>[3][4][3][4];</a:t>
            </a:r>
          </a:p>
        </p:txBody>
      </p:sp>
    </p:spTree>
    <p:extLst>
      <p:ext uri="{BB962C8B-B14F-4D97-AF65-F5344CB8AC3E}">
        <p14:creationId xmlns:p14="http://schemas.microsoft.com/office/powerpoint/2010/main" val="3337525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Prototype Notes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06575"/>
            <a:ext cx="10515599" cy="3741738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Place prototypes near top of program </a:t>
            </a:r>
            <a:br>
              <a:rPr lang="en-US" altLang="en-US" sz="3200" dirty="0"/>
            </a:br>
            <a:endParaRPr lang="en-US" altLang="en-US" sz="3200" dirty="0"/>
          </a:p>
          <a:p>
            <a:r>
              <a:rPr lang="en-US" altLang="en-US" sz="3200" dirty="0"/>
              <a:t>Program must include either prototype or full function definition before any call to the function – compiler error otherwise</a:t>
            </a:r>
            <a:br>
              <a:rPr lang="en-US" altLang="en-US" sz="3200" dirty="0"/>
            </a:br>
            <a:endParaRPr lang="en-US" altLang="en-US" sz="3200" dirty="0"/>
          </a:p>
          <a:p>
            <a:r>
              <a:rPr lang="en-US" altLang="en-US" sz="3200" dirty="0"/>
              <a:t>When using prototypes, can place function definitions in any order in source file</a:t>
            </a:r>
            <a:endParaRPr lang="en-US" altLang="en-US" sz="3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96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Menu.cpp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4959</Words>
  <Application>Microsoft Office PowerPoint</Application>
  <PresentationFormat>Widescreen</PresentationFormat>
  <Paragraphs>735</Paragraphs>
  <Slides>78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MS PGothic</vt:lpstr>
      <vt:lpstr>Arial</vt:lpstr>
      <vt:lpstr>Calibri</vt:lpstr>
      <vt:lpstr>Calibri Light</vt:lpstr>
      <vt:lpstr>Consolas</vt:lpstr>
      <vt:lpstr>Courier</vt:lpstr>
      <vt:lpstr>Courier New</vt:lpstr>
      <vt:lpstr>Source Code Pro</vt:lpstr>
      <vt:lpstr>Tahoma</vt:lpstr>
      <vt:lpstr>Times</vt:lpstr>
      <vt:lpstr>Times New Roman</vt:lpstr>
      <vt:lpstr>ヒラギノ角ゴ Pro W3</vt:lpstr>
      <vt:lpstr>Office Theme</vt:lpstr>
      <vt:lpstr>Equation</vt:lpstr>
      <vt:lpstr>A First Look at Functions </vt:lpstr>
      <vt:lpstr>Declaring and Defining a Function</vt:lpstr>
      <vt:lpstr>Calling a Function</vt:lpstr>
      <vt:lpstr>Note on Terminology</vt:lpstr>
      <vt:lpstr>Function Placement</vt:lpstr>
      <vt:lpstr>Function Placement</vt:lpstr>
      <vt:lpstr>Function Prototype (Alternative)</vt:lpstr>
      <vt:lpstr>Prototype Notes</vt:lpstr>
      <vt:lpstr>Example</vt:lpstr>
      <vt:lpstr>CSCE 121 Introduction to Program Design &amp; Concepts</vt:lpstr>
      <vt:lpstr>Arrays Hold Multiple Values</vt:lpstr>
      <vt:lpstr>Array Terminology</vt:lpstr>
      <vt:lpstr>Size Declarators</vt:lpstr>
      <vt:lpstr>Accessing Array Elements</vt:lpstr>
      <vt:lpstr>Un-initialized Arrays</vt:lpstr>
      <vt:lpstr>Array Initialization</vt:lpstr>
      <vt:lpstr>No Bounds Checking in C++</vt:lpstr>
      <vt:lpstr>No Bounds Checking in C++</vt:lpstr>
      <vt:lpstr>No Bounds Checking in C++</vt:lpstr>
      <vt:lpstr>Off-By-One Errors</vt:lpstr>
      <vt:lpstr>The Range-Based for Loop</vt:lpstr>
      <vt:lpstr>Range-Based For Loops</vt:lpstr>
      <vt:lpstr>Range-Based For Loop Example</vt:lpstr>
      <vt:lpstr>The Range-Based for Loop versus the Regular for Loop</vt:lpstr>
      <vt:lpstr>Processing Array Contents</vt:lpstr>
      <vt:lpstr>Array Assignment</vt:lpstr>
      <vt:lpstr>Printing the Contents of an Array</vt:lpstr>
      <vt:lpstr>Printing the Contents of an Array</vt:lpstr>
      <vt:lpstr>Printing the Contents of an Array</vt:lpstr>
      <vt:lpstr>Summing and Averaging Array Elements</vt:lpstr>
      <vt:lpstr>Summing and Averaging Array Elements</vt:lpstr>
      <vt:lpstr>Finding the Highest Value in an Array</vt:lpstr>
      <vt:lpstr>Finding the Lowest Value in an Array</vt:lpstr>
      <vt:lpstr>Comparing Arrays</vt:lpstr>
      <vt:lpstr>Partially-Filled Arrays</vt:lpstr>
      <vt:lpstr>Arrays as Function Arguments</vt:lpstr>
      <vt:lpstr>Arrays as Function Arguments</vt:lpstr>
      <vt:lpstr>Arrays as Function Arguments</vt:lpstr>
      <vt:lpstr>Passing an Array to a Function</vt:lpstr>
      <vt:lpstr>Modifying Arrays in Functions</vt:lpstr>
      <vt:lpstr>C-Strings</vt:lpstr>
      <vt:lpstr>C-Strings</vt:lpstr>
      <vt:lpstr>C-Strings</vt:lpstr>
      <vt:lpstr>Library Functions for Working with  C-Strings</vt:lpstr>
      <vt:lpstr>Library Functions for Working with C-Strings</vt:lpstr>
      <vt:lpstr>Library Functions for Working with C-Strings</vt:lpstr>
      <vt:lpstr>C-string Inside a C-string</vt:lpstr>
      <vt:lpstr>Structs</vt:lpstr>
      <vt:lpstr>A struct is a heterogeneous aggregate data type</vt:lpstr>
      <vt:lpstr>Declaring and defining structs</vt:lpstr>
      <vt:lpstr>struct Declaration Notes</vt:lpstr>
      <vt:lpstr>Initializing structs</vt:lpstr>
      <vt:lpstr>Accessing struct members</vt:lpstr>
      <vt:lpstr>Using typedef to define a type</vt:lpstr>
      <vt:lpstr>Processing Arrays</vt:lpstr>
      <vt:lpstr>Searching Arrays</vt:lpstr>
      <vt:lpstr>Linear Search - Example</vt:lpstr>
      <vt:lpstr>The search Function</vt:lpstr>
      <vt:lpstr>The search Function</vt:lpstr>
      <vt:lpstr>Linear Search - Tradeoffs</vt:lpstr>
      <vt:lpstr>A look ahead to CSCE 221: Binary Search</vt:lpstr>
      <vt:lpstr>Binary Search - Example</vt:lpstr>
      <vt:lpstr>Binary Search</vt:lpstr>
      <vt:lpstr>Binary Search - Tradeoffs</vt:lpstr>
      <vt:lpstr>Parallel Arrays</vt:lpstr>
      <vt:lpstr>Parallel Array Example</vt:lpstr>
      <vt:lpstr>Same Example with an Array of Structs</vt:lpstr>
      <vt:lpstr>Multi-dimensional Arrays</vt:lpstr>
      <vt:lpstr>Two-Dimensional Arrays</vt:lpstr>
      <vt:lpstr>Two-Dimensional Array Representation</vt:lpstr>
      <vt:lpstr>2D Array Initialization</vt:lpstr>
      <vt:lpstr>Summing All the Elements in a  Two-Dimensional Array</vt:lpstr>
      <vt:lpstr>Summing All the Elements in a  Two-Dimensional Array</vt:lpstr>
      <vt:lpstr>Summing the Rows of a   Two-Dimensional Array</vt:lpstr>
      <vt:lpstr>Summing the Rows of a  Two-Dimensional Array</vt:lpstr>
      <vt:lpstr>Summing the Columns of a   Two-Dimensional Array</vt:lpstr>
      <vt:lpstr>Summing the Columns of a Two-Dimensional Array</vt:lpstr>
      <vt:lpstr>Arrays with Three or More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2021-09-24T01:38:13Z</dcterms:created>
  <dcterms:modified xsi:type="dcterms:W3CDTF">2022-09-07T19:39:56Z</dcterms:modified>
</cp:coreProperties>
</file>