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1"/>
  </p:sldMasterIdLst>
  <p:notesMasterIdLst>
    <p:notesMasterId r:id="rId45"/>
  </p:notesMasterIdLst>
  <p:handoutMasterIdLst>
    <p:handoutMasterId r:id="rId46"/>
  </p:handoutMasterIdLst>
  <p:sldIdLst>
    <p:sldId id="444" r:id="rId2"/>
    <p:sldId id="445" r:id="rId3"/>
    <p:sldId id="446" r:id="rId4"/>
    <p:sldId id="447" r:id="rId5"/>
    <p:sldId id="448" r:id="rId6"/>
    <p:sldId id="449" r:id="rId7"/>
    <p:sldId id="450" r:id="rId8"/>
    <p:sldId id="451" r:id="rId9"/>
    <p:sldId id="458" r:id="rId10"/>
    <p:sldId id="453" r:id="rId11"/>
    <p:sldId id="454" r:id="rId12"/>
    <p:sldId id="455" r:id="rId13"/>
    <p:sldId id="456" r:id="rId14"/>
    <p:sldId id="457" r:id="rId15"/>
    <p:sldId id="482" r:id="rId16"/>
    <p:sldId id="480" r:id="rId17"/>
    <p:sldId id="481" r:id="rId18"/>
    <p:sldId id="483" r:id="rId19"/>
    <p:sldId id="484" r:id="rId20"/>
    <p:sldId id="485" r:id="rId21"/>
    <p:sldId id="486" r:id="rId22"/>
    <p:sldId id="487" r:id="rId23"/>
    <p:sldId id="488" r:id="rId24"/>
    <p:sldId id="489" r:id="rId25"/>
    <p:sldId id="459" r:id="rId26"/>
    <p:sldId id="460" r:id="rId27"/>
    <p:sldId id="461" r:id="rId28"/>
    <p:sldId id="462" r:id="rId29"/>
    <p:sldId id="463" r:id="rId30"/>
    <p:sldId id="464" r:id="rId31"/>
    <p:sldId id="465" r:id="rId32"/>
    <p:sldId id="466" r:id="rId33"/>
    <p:sldId id="467" r:id="rId34"/>
    <p:sldId id="468" r:id="rId35"/>
    <p:sldId id="469" r:id="rId36"/>
    <p:sldId id="471" r:id="rId37"/>
    <p:sldId id="472" r:id="rId38"/>
    <p:sldId id="473" r:id="rId39"/>
    <p:sldId id="474" r:id="rId40"/>
    <p:sldId id="475" r:id="rId41"/>
    <p:sldId id="477" r:id="rId42"/>
    <p:sldId id="478" r:id="rId43"/>
    <p:sldId id="479" r:id="rId4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002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86707" autoAdjust="0"/>
  </p:normalViewPr>
  <p:slideViewPr>
    <p:cSldViewPr>
      <p:cViewPr varScale="1">
        <p:scale>
          <a:sx n="68" d="100"/>
          <a:sy n="68" d="100"/>
        </p:scale>
        <p:origin x="66" y="3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74F4F0-852D-4B5B-8222-ACC81380A48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4A7AD17-C820-4286-B5E2-55D3B8CAE141}">
      <dgm:prSet/>
      <dgm:spPr/>
      <dgm:t>
        <a:bodyPr/>
        <a:lstStyle/>
        <a:p>
          <a:pPr rtl="0"/>
          <a:r>
            <a:rPr lang="en-US" b="0" i="0" smtClean="0"/>
            <a:t>TDD: Test-Driven Development</a:t>
          </a:r>
          <a:endParaRPr lang="en-US"/>
        </a:p>
      </dgm:t>
    </dgm:pt>
    <dgm:pt modelId="{1312C6AF-0E6E-428D-A448-40FC2BEAD4AC}" type="parTrans" cxnId="{63952919-4C7E-4929-9307-962FD9D45D0A}">
      <dgm:prSet/>
      <dgm:spPr/>
      <dgm:t>
        <a:bodyPr/>
        <a:lstStyle/>
        <a:p>
          <a:endParaRPr lang="en-US"/>
        </a:p>
      </dgm:t>
    </dgm:pt>
    <dgm:pt modelId="{70096FAA-5C4D-44F1-AD1B-8BA134B0358C}" type="sibTrans" cxnId="{63952919-4C7E-4929-9307-962FD9D45D0A}">
      <dgm:prSet/>
      <dgm:spPr/>
      <dgm:t>
        <a:bodyPr/>
        <a:lstStyle/>
        <a:p>
          <a:endParaRPr lang="en-US"/>
        </a:p>
      </dgm:t>
    </dgm:pt>
    <dgm:pt modelId="{224C1F13-7264-43CD-A534-C16E366B960D}" type="pres">
      <dgm:prSet presAssocID="{3174F4F0-852D-4B5B-8222-ACC81380A481}" presName="linear" presStyleCnt="0">
        <dgm:presLayoutVars>
          <dgm:animLvl val="lvl"/>
          <dgm:resizeHandles val="exact"/>
        </dgm:presLayoutVars>
      </dgm:prSet>
      <dgm:spPr/>
      <dgm:t>
        <a:bodyPr/>
        <a:lstStyle/>
        <a:p>
          <a:endParaRPr lang="en-US"/>
        </a:p>
      </dgm:t>
    </dgm:pt>
    <dgm:pt modelId="{0B7A613A-7C5F-4BAA-8CA5-0C2E54690576}" type="pres">
      <dgm:prSet presAssocID="{B4A7AD17-C820-4286-B5E2-55D3B8CAE141}" presName="parentText" presStyleLbl="node1" presStyleIdx="0" presStyleCnt="1">
        <dgm:presLayoutVars>
          <dgm:chMax val="0"/>
          <dgm:bulletEnabled val="1"/>
        </dgm:presLayoutVars>
      </dgm:prSet>
      <dgm:spPr/>
      <dgm:t>
        <a:bodyPr/>
        <a:lstStyle/>
        <a:p>
          <a:endParaRPr lang="en-US"/>
        </a:p>
      </dgm:t>
    </dgm:pt>
  </dgm:ptLst>
  <dgm:cxnLst>
    <dgm:cxn modelId="{761E8E7C-F288-4E53-AD43-B7FAAD855C28}" type="presOf" srcId="{3174F4F0-852D-4B5B-8222-ACC81380A481}" destId="{224C1F13-7264-43CD-A534-C16E366B960D}" srcOrd="0" destOrd="0" presId="urn:microsoft.com/office/officeart/2005/8/layout/vList2"/>
    <dgm:cxn modelId="{63952919-4C7E-4929-9307-962FD9D45D0A}" srcId="{3174F4F0-852D-4B5B-8222-ACC81380A481}" destId="{B4A7AD17-C820-4286-B5E2-55D3B8CAE141}" srcOrd="0" destOrd="0" parTransId="{1312C6AF-0E6E-428D-A448-40FC2BEAD4AC}" sibTransId="{70096FAA-5C4D-44F1-AD1B-8BA134B0358C}"/>
    <dgm:cxn modelId="{615DC633-D329-46C5-9271-2894613CF114}" type="presOf" srcId="{B4A7AD17-C820-4286-B5E2-55D3B8CAE141}" destId="{0B7A613A-7C5F-4BAA-8CA5-0C2E54690576}" srcOrd="0" destOrd="0" presId="urn:microsoft.com/office/officeart/2005/8/layout/vList2"/>
    <dgm:cxn modelId="{7EE83480-9CAA-495B-A637-ABBA0F803D7F}" type="presParOf" srcId="{224C1F13-7264-43CD-A534-C16E366B960D}" destId="{0B7A613A-7C5F-4BAA-8CA5-0C2E5469057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A613A-7C5F-4BAA-8CA5-0C2E54690576}">
      <dsp:nvSpPr>
        <dsp:cNvPr id="0" name=""/>
        <dsp:cNvSpPr/>
      </dsp:nvSpPr>
      <dsp:spPr>
        <a:xfrm>
          <a:off x="0" y="1579"/>
          <a:ext cx="3035157" cy="10740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0" i="0" kern="1200" smtClean="0"/>
            <a:t>TDD: Test-Driven Development</a:t>
          </a:r>
          <a:endParaRPr lang="en-US" sz="2700" kern="1200"/>
        </a:p>
      </dsp:txBody>
      <dsp:txXfrm>
        <a:off x="52431" y="54010"/>
        <a:ext cx="2930295" cy="9691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765D2F1F-F3FB-473A-BC4F-70AE5336EB90}" type="datetimeFigureOut">
              <a:rPr lang="en-US" smtClean="0"/>
              <a:t>9/12/2022</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38F22FE1-64CC-46ED-9500-9245308EE523}" type="slidenum">
              <a:rPr lang="en-US" smtClean="0"/>
              <a:t>‹#›</a:t>
            </a:fld>
            <a:endParaRPr lang="en-US"/>
          </a:p>
        </p:txBody>
      </p:sp>
    </p:spTree>
    <p:extLst>
      <p:ext uri="{BB962C8B-B14F-4D97-AF65-F5344CB8AC3E}">
        <p14:creationId xmlns:p14="http://schemas.microsoft.com/office/powerpoint/2010/main" val="863441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zh-CN" altLang="en-US"/>
          </a:p>
        </p:txBody>
      </p:sp>
      <p:sp>
        <p:nvSpPr>
          <p:cNvPr id="56323" name="Rectangle 3"/>
          <p:cNvSpPr>
            <a:spLocks noGrp="1" noChangeArrowheads="1"/>
          </p:cNvSpPr>
          <p:nvPr>
            <p:ph type="dt" idx="1"/>
          </p:nvPr>
        </p:nvSpPr>
        <p:spPr bwMode="auto">
          <a:xfrm>
            <a:off x="4114800" y="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fld id="{DEE860AB-4283-406A-9083-15CCA21FECFA}" type="datetimeFigureOut">
              <a:rPr lang="zh-CN" altLang="en-US"/>
              <a:pPr>
                <a:defRPr/>
              </a:pPr>
              <a:t>2022/9/12</a:t>
            </a:fld>
            <a:endParaRPr lang="zh-CN" altLang="en-US"/>
          </a:p>
        </p:txBody>
      </p:sp>
      <p:sp>
        <p:nvSpPr>
          <p:cNvPr id="34820" name="Rectangle 4"/>
          <p:cNvSpPr>
            <a:spLocks noGrp="1" noRot="1" noChangeAspect="1" noChangeArrowheads="1" noTextEdit="1"/>
          </p:cNvSpPr>
          <p:nvPr>
            <p:ph type="sldImg" idx="2"/>
          </p:nvPr>
        </p:nvSpPr>
        <p:spPr bwMode="auto">
          <a:xfrm>
            <a:off x="406400" y="685800"/>
            <a:ext cx="6502400" cy="3657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5" name="Rectangle 5"/>
          <p:cNvSpPr>
            <a:spLocks noGrp="1" noChangeArrowheads="1"/>
          </p:cNvSpPr>
          <p:nvPr>
            <p:ph type="body" sz="quarter" idx="3"/>
          </p:nvPr>
        </p:nvSpPr>
        <p:spPr bwMode="auto">
          <a:xfrm>
            <a:off x="990600" y="4572000"/>
            <a:ext cx="5334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6326" name="Rectangle 6"/>
          <p:cNvSpPr>
            <a:spLocks noGrp="1" noChangeArrowheads="1"/>
          </p:cNvSpPr>
          <p:nvPr>
            <p:ph type="ftr" sz="quarter" idx="4"/>
          </p:nvPr>
        </p:nvSpPr>
        <p:spPr bwMode="auto">
          <a:xfrm>
            <a:off x="0" y="91440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zh-CN" altLang="en-US"/>
          </a:p>
        </p:txBody>
      </p:sp>
      <p:sp>
        <p:nvSpPr>
          <p:cNvPr id="56327" name="Rectangle 7"/>
          <p:cNvSpPr>
            <a:spLocks noGrp="1" noChangeArrowheads="1"/>
          </p:cNvSpPr>
          <p:nvPr>
            <p:ph type="sldNum" sz="quarter" idx="5"/>
          </p:nvPr>
        </p:nvSpPr>
        <p:spPr bwMode="auto">
          <a:xfrm>
            <a:off x="4114800" y="91440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F8C32143-8DB5-4E31-8889-DD8CD73073E1}" type="slidenum">
              <a:rPr lang="zh-CN" altLang="en-US"/>
              <a:pPr/>
              <a:t>‹#›</a:t>
            </a:fld>
            <a:endParaRPr lang="zh-CN" altLang="en-US"/>
          </a:p>
        </p:txBody>
      </p:sp>
    </p:spTree>
    <p:extLst>
      <p:ext uri="{BB962C8B-B14F-4D97-AF65-F5344CB8AC3E}">
        <p14:creationId xmlns:p14="http://schemas.microsoft.com/office/powerpoint/2010/main" val="33195293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6FC04B-932C-412C-9285-16EEDA0152B9}" type="slidenum">
              <a:rPr lang="en-US" smtClean="0"/>
              <a:t>16</a:t>
            </a:fld>
            <a:endParaRPr lang="en-US"/>
          </a:p>
        </p:txBody>
      </p:sp>
    </p:spTree>
    <p:extLst>
      <p:ext uri="{BB962C8B-B14F-4D97-AF65-F5344CB8AC3E}">
        <p14:creationId xmlns:p14="http://schemas.microsoft.com/office/powerpoint/2010/main" val="2415931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809D77-6270-417D-B912-9E40620F0D03}" type="slidenum">
              <a:rPr lang="en-US" smtClean="0"/>
              <a:t>28</a:t>
            </a:fld>
            <a:endParaRPr lang="en-US"/>
          </a:p>
        </p:txBody>
      </p:sp>
    </p:spTree>
    <p:extLst>
      <p:ext uri="{BB962C8B-B14F-4D97-AF65-F5344CB8AC3E}">
        <p14:creationId xmlns:p14="http://schemas.microsoft.com/office/powerpoint/2010/main" val="1057271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809D77-6270-417D-B912-9E40620F0D03}" type="slidenum">
              <a:rPr lang="en-US" smtClean="0"/>
              <a:t>29</a:t>
            </a:fld>
            <a:endParaRPr lang="en-US"/>
          </a:p>
        </p:txBody>
      </p:sp>
    </p:spTree>
    <p:extLst>
      <p:ext uri="{BB962C8B-B14F-4D97-AF65-F5344CB8AC3E}">
        <p14:creationId xmlns:p14="http://schemas.microsoft.com/office/powerpoint/2010/main" val="3871281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809D77-6270-417D-B912-9E40620F0D03}" type="slidenum">
              <a:rPr lang="en-US" smtClean="0"/>
              <a:t>30</a:t>
            </a:fld>
            <a:endParaRPr lang="en-US"/>
          </a:p>
        </p:txBody>
      </p:sp>
    </p:spTree>
    <p:extLst>
      <p:ext uri="{BB962C8B-B14F-4D97-AF65-F5344CB8AC3E}">
        <p14:creationId xmlns:p14="http://schemas.microsoft.com/office/powerpoint/2010/main" val="2676238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809D77-6270-417D-B912-9E40620F0D03}" type="slidenum">
              <a:rPr lang="en-US" smtClean="0"/>
              <a:t>31</a:t>
            </a:fld>
            <a:endParaRPr lang="en-US"/>
          </a:p>
        </p:txBody>
      </p:sp>
    </p:spTree>
    <p:extLst>
      <p:ext uri="{BB962C8B-B14F-4D97-AF65-F5344CB8AC3E}">
        <p14:creationId xmlns:p14="http://schemas.microsoft.com/office/powerpoint/2010/main" val="2722767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program’s output reveals</a:t>
            </a:r>
            <a:r>
              <a:rPr lang="en-US" baseline="0" dirty="0" smtClean="0"/>
              <a:t> that the function works for 1999, 2004, 1800, but fails on vectors 1700 and 1204. </a:t>
            </a:r>
            <a:endParaRPr lang="en-US" dirty="0"/>
          </a:p>
        </p:txBody>
      </p:sp>
      <p:sp>
        <p:nvSpPr>
          <p:cNvPr id="4" name="Slide Number Placeholder 3"/>
          <p:cNvSpPr>
            <a:spLocks noGrp="1"/>
          </p:cNvSpPr>
          <p:nvPr>
            <p:ph type="sldNum" sz="quarter" idx="10"/>
          </p:nvPr>
        </p:nvSpPr>
        <p:spPr/>
        <p:txBody>
          <a:bodyPr/>
          <a:lstStyle/>
          <a:p>
            <a:fld id="{37809D77-6270-417D-B912-9E40620F0D03}" type="slidenum">
              <a:rPr lang="en-US" smtClean="0"/>
              <a:t>32</a:t>
            </a:fld>
            <a:endParaRPr lang="en-US"/>
          </a:p>
        </p:txBody>
      </p:sp>
    </p:spTree>
    <p:extLst>
      <p:ext uri="{BB962C8B-B14F-4D97-AF65-F5344CB8AC3E}">
        <p14:creationId xmlns:p14="http://schemas.microsoft.com/office/powerpoint/2010/main" val="1439032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809D77-6270-417D-B912-9E40620F0D03}" type="slidenum">
              <a:rPr lang="en-US" smtClean="0"/>
              <a:t>34</a:t>
            </a:fld>
            <a:endParaRPr lang="en-US"/>
          </a:p>
        </p:txBody>
      </p:sp>
    </p:spTree>
    <p:extLst>
      <p:ext uri="{BB962C8B-B14F-4D97-AF65-F5344CB8AC3E}">
        <p14:creationId xmlns:p14="http://schemas.microsoft.com/office/powerpoint/2010/main" val="3198136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error message includes the current line number and the expression.</a:t>
            </a:r>
            <a:endParaRPr lang="en-US" dirty="0"/>
          </a:p>
        </p:txBody>
      </p:sp>
      <p:sp>
        <p:nvSpPr>
          <p:cNvPr id="4" name="Slide Number Placeholder 3"/>
          <p:cNvSpPr>
            <a:spLocks noGrp="1"/>
          </p:cNvSpPr>
          <p:nvPr>
            <p:ph type="sldNum" sz="quarter" idx="10"/>
          </p:nvPr>
        </p:nvSpPr>
        <p:spPr/>
        <p:txBody>
          <a:bodyPr/>
          <a:lstStyle/>
          <a:p>
            <a:fld id="{37809D77-6270-417D-B912-9E40620F0D03}" type="slidenum">
              <a:rPr lang="en-US" smtClean="0"/>
              <a:t>35</a:t>
            </a:fld>
            <a:endParaRPr lang="en-US"/>
          </a:p>
        </p:txBody>
      </p:sp>
    </p:spTree>
    <p:extLst>
      <p:ext uri="{BB962C8B-B14F-4D97-AF65-F5344CB8AC3E}">
        <p14:creationId xmlns:p14="http://schemas.microsoft.com/office/powerpoint/2010/main" val="1113235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809D77-6270-417D-B912-9E40620F0D03}" type="slidenum">
              <a:rPr lang="en-US" smtClean="0"/>
              <a:t>36</a:t>
            </a:fld>
            <a:endParaRPr lang="en-US"/>
          </a:p>
        </p:txBody>
      </p:sp>
    </p:spTree>
    <p:extLst>
      <p:ext uri="{BB962C8B-B14F-4D97-AF65-F5344CB8AC3E}">
        <p14:creationId xmlns:p14="http://schemas.microsoft.com/office/powerpoint/2010/main" val="13348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program crashes. Probably,</a:t>
            </a:r>
            <a:r>
              <a:rPr lang="en-US" baseline="0" dirty="0" smtClean="0"/>
              <a:t> there are run time errors. </a:t>
            </a:r>
            <a:endParaRPr lang="en-US" dirty="0"/>
          </a:p>
        </p:txBody>
      </p:sp>
      <p:sp>
        <p:nvSpPr>
          <p:cNvPr id="4" name="Slide Number Placeholder 3"/>
          <p:cNvSpPr>
            <a:spLocks noGrp="1"/>
          </p:cNvSpPr>
          <p:nvPr>
            <p:ph type="sldNum" sz="quarter" idx="10"/>
          </p:nvPr>
        </p:nvSpPr>
        <p:spPr/>
        <p:txBody>
          <a:bodyPr/>
          <a:lstStyle/>
          <a:p>
            <a:fld id="{37809D77-6270-417D-B912-9E40620F0D03}" type="slidenum">
              <a:rPr lang="en-US" smtClean="0"/>
              <a:t>38</a:t>
            </a:fld>
            <a:endParaRPr lang="en-US"/>
          </a:p>
        </p:txBody>
      </p:sp>
    </p:spTree>
    <p:extLst>
      <p:ext uri="{BB962C8B-B14F-4D97-AF65-F5344CB8AC3E}">
        <p14:creationId xmlns:p14="http://schemas.microsoft.com/office/powerpoint/2010/main" val="2827357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fe615a4c37_0_1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gfe615a4c37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60500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6FC04B-932C-412C-9285-16EEDA0152B9}" type="slidenum">
              <a:rPr lang="en-US" smtClean="0"/>
              <a:t>17</a:t>
            </a:fld>
            <a:endParaRPr lang="en-US"/>
          </a:p>
        </p:txBody>
      </p:sp>
    </p:spTree>
    <p:extLst>
      <p:ext uri="{BB962C8B-B14F-4D97-AF65-F5344CB8AC3E}">
        <p14:creationId xmlns:p14="http://schemas.microsoft.com/office/powerpoint/2010/main" val="3372489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fe615a4c37_0_1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gfe615a4c37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48213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fe615a4c37_0_1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gfe615a4c37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8465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example</a:t>
            </a:r>
            <a:r>
              <a:rPr lang="en-US" sz="1200" kern="1200" baseline="0" dirty="0" smtClean="0">
                <a:solidFill>
                  <a:schemeClr val="tx1"/>
                </a:solidFill>
                <a:effectLst/>
                <a:latin typeface="+mn-lt"/>
                <a:ea typeface="+mn-ea"/>
                <a:cs typeface="+mn-cs"/>
              </a:rPr>
              <a:t> shows </a:t>
            </a:r>
            <a:r>
              <a:rPr lang="en-US" sz="1200" kern="1200" dirty="0" smtClean="0">
                <a:solidFill>
                  <a:schemeClr val="tx1"/>
                </a:solidFill>
                <a:effectLst/>
                <a:latin typeface="+mn-lt"/>
                <a:ea typeface="+mn-ea"/>
                <a:cs typeface="+mn-cs"/>
              </a:rPr>
              <a:t>how user-defined functions in a different file can be used in another file.</a:t>
            </a:r>
          </a:p>
          <a:p>
            <a:endParaRPr lang="en-US" dirty="0"/>
          </a:p>
        </p:txBody>
      </p:sp>
      <p:sp>
        <p:nvSpPr>
          <p:cNvPr id="4" name="Slide Number Placeholder 3"/>
          <p:cNvSpPr>
            <a:spLocks noGrp="1"/>
          </p:cNvSpPr>
          <p:nvPr>
            <p:ph type="sldNum" sz="quarter" idx="10"/>
          </p:nvPr>
        </p:nvSpPr>
        <p:spPr/>
        <p:txBody>
          <a:bodyPr/>
          <a:lstStyle/>
          <a:p>
            <a:fld id="{37809D77-6270-417D-B912-9E40620F0D03}" type="slidenum">
              <a:rPr lang="en-US" smtClean="0"/>
              <a:t>18</a:t>
            </a:fld>
            <a:endParaRPr lang="en-US"/>
          </a:p>
        </p:txBody>
      </p:sp>
    </p:spTree>
    <p:extLst>
      <p:ext uri="{BB962C8B-B14F-4D97-AF65-F5344CB8AC3E}">
        <p14:creationId xmlns:p14="http://schemas.microsoft.com/office/powerpoint/2010/main" val="125464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809D77-6270-417D-B912-9E40620F0D03}" type="slidenum">
              <a:rPr lang="en-US" smtClean="0"/>
              <a:t>19</a:t>
            </a:fld>
            <a:endParaRPr lang="en-US"/>
          </a:p>
        </p:txBody>
      </p:sp>
    </p:spTree>
    <p:extLst>
      <p:ext uri="{BB962C8B-B14F-4D97-AF65-F5344CB8AC3E}">
        <p14:creationId xmlns:p14="http://schemas.microsoft.com/office/powerpoint/2010/main" val="1345178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809D77-6270-417D-B912-9E40620F0D03}" type="slidenum">
              <a:rPr lang="en-US" smtClean="0"/>
              <a:t>20</a:t>
            </a:fld>
            <a:endParaRPr lang="en-US"/>
          </a:p>
        </p:txBody>
      </p:sp>
    </p:spTree>
    <p:extLst>
      <p:ext uri="{BB962C8B-B14F-4D97-AF65-F5344CB8AC3E}">
        <p14:creationId xmlns:p14="http://schemas.microsoft.com/office/powerpoint/2010/main" val="3259113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Header guard</a:t>
            </a:r>
            <a:r>
              <a:rPr lang="en-US" baseline="0" dirty="0" smtClean="0"/>
              <a:t> prevents including the same file multiple times, which prevents multiple definitions (a linker error)</a:t>
            </a:r>
            <a:endParaRPr lang="en-US" dirty="0" smtClean="0"/>
          </a:p>
          <a:p>
            <a:endParaRPr lang="en-US" dirty="0"/>
          </a:p>
        </p:txBody>
      </p:sp>
      <p:sp>
        <p:nvSpPr>
          <p:cNvPr id="4" name="Slide Number Placeholder 3"/>
          <p:cNvSpPr>
            <a:spLocks noGrp="1"/>
          </p:cNvSpPr>
          <p:nvPr>
            <p:ph type="sldNum" sz="quarter" idx="10"/>
          </p:nvPr>
        </p:nvSpPr>
        <p:spPr/>
        <p:txBody>
          <a:bodyPr/>
          <a:lstStyle/>
          <a:p>
            <a:fld id="{7065E28E-07FB-4D34-A81D-11F16E48DFEF}" type="slidenum">
              <a:rPr lang="en-US" smtClean="0"/>
              <a:t>21</a:t>
            </a:fld>
            <a:endParaRPr lang="en-US"/>
          </a:p>
        </p:txBody>
      </p:sp>
    </p:spTree>
    <p:extLst>
      <p:ext uri="{BB962C8B-B14F-4D97-AF65-F5344CB8AC3E}">
        <p14:creationId xmlns:p14="http://schemas.microsoft.com/office/powerpoint/2010/main" val="4075561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Header guard</a:t>
            </a:r>
            <a:r>
              <a:rPr lang="en-US" baseline="0" dirty="0" smtClean="0"/>
              <a:t> prevents including the same file multiple times, which prevents multiple definitions (a linker error)</a:t>
            </a:r>
            <a:endParaRPr lang="en-US" dirty="0" smtClean="0"/>
          </a:p>
          <a:p>
            <a:endParaRPr lang="en-US" dirty="0"/>
          </a:p>
        </p:txBody>
      </p:sp>
      <p:sp>
        <p:nvSpPr>
          <p:cNvPr id="4" name="Slide Number Placeholder 3"/>
          <p:cNvSpPr>
            <a:spLocks noGrp="1"/>
          </p:cNvSpPr>
          <p:nvPr>
            <p:ph type="sldNum" sz="quarter" idx="10"/>
          </p:nvPr>
        </p:nvSpPr>
        <p:spPr/>
        <p:txBody>
          <a:bodyPr/>
          <a:lstStyle/>
          <a:p>
            <a:fld id="{7065E28E-07FB-4D34-A81D-11F16E48DFEF}" type="slidenum">
              <a:rPr lang="en-US" smtClean="0"/>
              <a:t>23</a:t>
            </a:fld>
            <a:endParaRPr lang="en-US"/>
          </a:p>
        </p:txBody>
      </p:sp>
    </p:spTree>
    <p:extLst>
      <p:ext uri="{BB962C8B-B14F-4D97-AF65-F5344CB8AC3E}">
        <p14:creationId xmlns:p14="http://schemas.microsoft.com/office/powerpoint/2010/main" val="4286669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48A117-EE04-4D64-A45E-FE6E5E776986}" type="slidenum">
              <a:rPr lang="en-US" altLang="en-US" sz="1200"/>
              <a:pPr/>
              <a:t>25</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489721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You cannot test correctness/quality into code </a:t>
            </a:r>
            <a:r>
              <a:rPr lang="en-US" dirty="0" smtClean="0">
                <a:sym typeface="Wingdings" panose="05000000000000000000" pitchFamily="2" charset="2"/>
              </a:rPr>
              <a:t> testing is a measurement, not an intervention.</a:t>
            </a:r>
            <a:endParaRPr lang="en-US" dirty="0" smtClean="0"/>
          </a:p>
          <a:p>
            <a:endParaRPr lang="en-US" dirty="0"/>
          </a:p>
        </p:txBody>
      </p:sp>
      <p:sp>
        <p:nvSpPr>
          <p:cNvPr id="4" name="Slide Number Placeholder 3"/>
          <p:cNvSpPr>
            <a:spLocks noGrp="1"/>
          </p:cNvSpPr>
          <p:nvPr>
            <p:ph type="sldNum" sz="quarter" idx="10"/>
          </p:nvPr>
        </p:nvSpPr>
        <p:spPr/>
        <p:txBody>
          <a:bodyPr/>
          <a:lstStyle/>
          <a:p>
            <a:fld id="{DE90D31F-EE01-43D4-8BBE-9297777F0B38}" type="slidenum">
              <a:rPr lang="en-US" smtClean="0"/>
              <a:t>26</a:t>
            </a:fld>
            <a:endParaRPr lang="en-US"/>
          </a:p>
        </p:txBody>
      </p:sp>
    </p:spTree>
    <p:extLst>
      <p:ext uri="{BB962C8B-B14F-4D97-AF65-F5344CB8AC3E}">
        <p14:creationId xmlns:p14="http://schemas.microsoft.com/office/powerpoint/2010/main" val="1968337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16805" y="6404124"/>
            <a:ext cx="10380005" cy="296333"/>
          </a:xfrm>
          <a:custGeom>
            <a:avLst/>
            <a:gdLst>
              <a:gd name="connsiteX0" fmla="*/ 0 w 5074708"/>
              <a:gd name="connsiteY0" fmla="*/ 0 h 222250"/>
              <a:gd name="connsiteX1" fmla="*/ 5074708 w 5074708"/>
              <a:gd name="connsiteY1" fmla="*/ 0 h 222250"/>
              <a:gd name="connsiteX2" fmla="*/ 5074708 w 5074708"/>
              <a:gd name="connsiteY2" fmla="*/ 222250 h 222250"/>
              <a:gd name="connsiteX3" fmla="*/ 0 w 5074708"/>
              <a:gd name="connsiteY3" fmla="*/ 222250 h 222250"/>
              <a:gd name="connsiteX4" fmla="*/ 0 w 5074708"/>
              <a:gd name="connsiteY4" fmla="*/ 0 h 222250"/>
              <a:gd name="connsiteX0" fmla="*/ 0 w 5296958"/>
              <a:gd name="connsiteY0" fmla="*/ 0 h 222250"/>
              <a:gd name="connsiteX1" fmla="*/ 5296958 w 5296958"/>
              <a:gd name="connsiteY1" fmla="*/ 0 h 222250"/>
              <a:gd name="connsiteX2" fmla="*/ 5074708 w 5296958"/>
              <a:gd name="connsiteY2" fmla="*/ 222250 h 222250"/>
              <a:gd name="connsiteX3" fmla="*/ 0 w 5296958"/>
              <a:gd name="connsiteY3" fmla="*/ 222250 h 222250"/>
              <a:gd name="connsiteX4" fmla="*/ 0 w 5296958"/>
              <a:gd name="connsiteY4" fmla="*/ 0 h 222250"/>
              <a:gd name="connsiteX0" fmla="*/ 0 w 7779230"/>
              <a:gd name="connsiteY0" fmla="*/ 0 h 222250"/>
              <a:gd name="connsiteX1" fmla="*/ 7779230 w 7779230"/>
              <a:gd name="connsiteY1" fmla="*/ 0 h 222250"/>
              <a:gd name="connsiteX2" fmla="*/ 7556980 w 7779230"/>
              <a:gd name="connsiteY2" fmla="*/ 222250 h 222250"/>
              <a:gd name="connsiteX3" fmla="*/ 2482272 w 7779230"/>
              <a:gd name="connsiteY3" fmla="*/ 222250 h 222250"/>
              <a:gd name="connsiteX4" fmla="*/ 0 w 7779230"/>
              <a:gd name="connsiteY4" fmla="*/ 0 h 222250"/>
              <a:gd name="connsiteX0" fmla="*/ 5774 w 7785004"/>
              <a:gd name="connsiteY0" fmla="*/ 0 h 222250"/>
              <a:gd name="connsiteX1" fmla="*/ 7785004 w 7785004"/>
              <a:gd name="connsiteY1" fmla="*/ 0 h 222250"/>
              <a:gd name="connsiteX2" fmla="*/ 7562754 w 7785004"/>
              <a:gd name="connsiteY2" fmla="*/ 222250 h 222250"/>
              <a:gd name="connsiteX3" fmla="*/ 0 w 7785004"/>
              <a:gd name="connsiteY3" fmla="*/ 222250 h 222250"/>
              <a:gd name="connsiteX4" fmla="*/ 5774 w 7785004"/>
              <a:gd name="connsiteY4" fmla="*/ 0 h 22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5004" h="222250">
                <a:moveTo>
                  <a:pt x="5774" y="0"/>
                </a:moveTo>
                <a:lnTo>
                  <a:pt x="7785004" y="0"/>
                </a:lnTo>
                <a:lnTo>
                  <a:pt x="7562754" y="222250"/>
                </a:lnTo>
                <a:lnTo>
                  <a:pt x="0" y="222250"/>
                </a:lnTo>
                <a:lnTo>
                  <a:pt x="5774" y="0"/>
                </a:lnTo>
                <a:close/>
              </a:path>
            </a:pathLst>
          </a:custGeom>
          <a:solidFill>
            <a:srgbClr val="3302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3"/>
          <p:cNvSpPr/>
          <p:nvPr userDrawn="1"/>
        </p:nvSpPr>
        <p:spPr>
          <a:xfrm rot="10800000">
            <a:off x="10140177" y="6404124"/>
            <a:ext cx="2070008" cy="296333"/>
          </a:xfrm>
          <a:custGeom>
            <a:avLst/>
            <a:gdLst>
              <a:gd name="connsiteX0" fmla="*/ 0 w 5074708"/>
              <a:gd name="connsiteY0" fmla="*/ 0 h 222250"/>
              <a:gd name="connsiteX1" fmla="*/ 5074708 w 5074708"/>
              <a:gd name="connsiteY1" fmla="*/ 0 h 222250"/>
              <a:gd name="connsiteX2" fmla="*/ 5074708 w 5074708"/>
              <a:gd name="connsiteY2" fmla="*/ 222250 h 222250"/>
              <a:gd name="connsiteX3" fmla="*/ 0 w 5074708"/>
              <a:gd name="connsiteY3" fmla="*/ 222250 h 222250"/>
              <a:gd name="connsiteX4" fmla="*/ 0 w 5074708"/>
              <a:gd name="connsiteY4" fmla="*/ 0 h 222250"/>
              <a:gd name="connsiteX0" fmla="*/ 0 w 5296958"/>
              <a:gd name="connsiteY0" fmla="*/ 0 h 222250"/>
              <a:gd name="connsiteX1" fmla="*/ 5296958 w 5296958"/>
              <a:gd name="connsiteY1" fmla="*/ 0 h 222250"/>
              <a:gd name="connsiteX2" fmla="*/ 5074708 w 5296958"/>
              <a:gd name="connsiteY2" fmla="*/ 222250 h 222250"/>
              <a:gd name="connsiteX3" fmla="*/ 0 w 5296958"/>
              <a:gd name="connsiteY3" fmla="*/ 222250 h 222250"/>
              <a:gd name="connsiteX4" fmla="*/ 0 w 5296958"/>
              <a:gd name="connsiteY4" fmla="*/ 0 h 222250"/>
              <a:gd name="connsiteX0" fmla="*/ 0 w 5296958"/>
              <a:gd name="connsiteY0" fmla="*/ 0 h 226347"/>
              <a:gd name="connsiteX1" fmla="*/ 5296958 w 5296958"/>
              <a:gd name="connsiteY1" fmla="*/ 0 h 226347"/>
              <a:gd name="connsiteX2" fmla="*/ 5074708 w 5296958"/>
              <a:gd name="connsiteY2" fmla="*/ 222250 h 226347"/>
              <a:gd name="connsiteX3" fmla="*/ 3752645 w 5296958"/>
              <a:gd name="connsiteY3" fmla="*/ 226347 h 226347"/>
              <a:gd name="connsiteX4" fmla="*/ 0 w 5296958"/>
              <a:gd name="connsiteY4" fmla="*/ 0 h 226347"/>
              <a:gd name="connsiteX0" fmla="*/ 0 w 5296958"/>
              <a:gd name="connsiteY0" fmla="*/ 0 h 222250"/>
              <a:gd name="connsiteX1" fmla="*/ 5296958 w 5296958"/>
              <a:gd name="connsiteY1" fmla="*/ 0 h 222250"/>
              <a:gd name="connsiteX2" fmla="*/ 5074708 w 5296958"/>
              <a:gd name="connsiteY2" fmla="*/ 222250 h 222250"/>
              <a:gd name="connsiteX3" fmla="*/ 3703484 w 5296958"/>
              <a:gd name="connsiteY3" fmla="*/ 222250 h 222250"/>
              <a:gd name="connsiteX4" fmla="*/ 0 w 5296958"/>
              <a:gd name="connsiteY4" fmla="*/ 0 h 222250"/>
              <a:gd name="connsiteX0" fmla="*/ 57355 w 1593474"/>
              <a:gd name="connsiteY0" fmla="*/ 4097 h 222250"/>
              <a:gd name="connsiteX1" fmla="*/ 1593474 w 1593474"/>
              <a:gd name="connsiteY1" fmla="*/ 0 h 222250"/>
              <a:gd name="connsiteX2" fmla="*/ 1371224 w 1593474"/>
              <a:gd name="connsiteY2" fmla="*/ 222250 h 222250"/>
              <a:gd name="connsiteX3" fmla="*/ 0 w 1593474"/>
              <a:gd name="connsiteY3" fmla="*/ 222250 h 222250"/>
              <a:gd name="connsiteX4" fmla="*/ 57355 w 1593474"/>
              <a:gd name="connsiteY4" fmla="*/ 4097 h 222250"/>
              <a:gd name="connsiteX0" fmla="*/ 45064 w 1593474"/>
              <a:gd name="connsiteY0" fmla="*/ 0 h 222250"/>
              <a:gd name="connsiteX1" fmla="*/ 1593474 w 1593474"/>
              <a:gd name="connsiteY1" fmla="*/ 0 h 222250"/>
              <a:gd name="connsiteX2" fmla="*/ 1371224 w 1593474"/>
              <a:gd name="connsiteY2" fmla="*/ 222250 h 222250"/>
              <a:gd name="connsiteX3" fmla="*/ 0 w 1593474"/>
              <a:gd name="connsiteY3" fmla="*/ 222250 h 222250"/>
              <a:gd name="connsiteX4" fmla="*/ 45064 w 1593474"/>
              <a:gd name="connsiteY4" fmla="*/ 0 h 222250"/>
              <a:gd name="connsiteX0" fmla="*/ 4096 w 1552506"/>
              <a:gd name="connsiteY0" fmla="*/ 0 h 222250"/>
              <a:gd name="connsiteX1" fmla="*/ 1552506 w 1552506"/>
              <a:gd name="connsiteY1" fmla="*/ 0 h 222250"/>
              <a:gd name="connsiteX2" fmla="*/ 1330256 w 1552506"/>
              <a:gd name="connsiteY2" fmla="*/ 222250 h 222250"/>
              <a:gd name="connsiteX3" fmla="*/ 0 w 1552506"/>
              <a:gd name="connsiteY3" fmla="*/ 222250 h 222250"/>
              <a:gd name="connsiteX4" fmla="*/ 4096 w 1552506"/>
              <a:gd name="connsiteY4" fmla="*/ 0 h 22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506" h="222250">
                <a:moveTo>
                  <a:pt x="4096" y="0"/>
                </a:moveTo>
                <a:lnTo>
                  <a:pt x="1552506" y="0"/>
                </a:lnTo>
                <a:lnTo>
                  <a:pt x="1330256" y="222250"/>
                </a:lnTo>
                <a:lnTo>
                  <a:pt x="0" y="222250"/>
                </a:lnTo>
                <a:cubicBezTo>
                  <a:pt x="1365" y="148167"/>
                  <a:pt x="2731" y="74083"/>
                  <a:pt x="4096" y="0"/>
                </a:cubicBezTo>
                <a:close/>
              </a:path>
            </a:pathLst>
          </a:cu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10575768" y="6356351"/>
            <a:ext cx="701832" cy="365125"/>
          </a:xfrm>
          <a:prstGeom prst="rect">
            <a:avLst/>
          </a:prstGeom>
        </p:spPr>
        <p:txBody>
          <a:bodyPr/>
          <a:lstStyle>
            <a:lvl1pPr>
              <a:defRPr sz="1333">
                <a:solidFill>
                  <a:schemeClr val="bg1"/>
                </a:solidFill>
              </a:defRPr>
            </a:lvl1pPr>
          </a:lstStyle>
          <a:p>
            <a:fld id="{03F0DBDA-19F5-6D47-A4E1-B43E2A4AA82E}" type="slidenum">
              <a:rPr lang="en-US" smtClean="0"/>
              <a:pPr/>
              <a:t>‹#›</a:t>
            </a:fld>
            <a:endParaRPr lang="en-US" dirty="0"/>
          </a:p>
        </p:txBody>
      </p:sp>
      <p:sp>
        <p:nvSpPr>
          <p:cNvPr id="5" name="Footer Placeholder 4"/>
          <p:cNvSpPr>
            <a:spLocks noGrp="1"/>
          </p:cNvSpPr>
          <p:nvPr>
            <p:ph type="ftr" sz="quarter" idx="11"/>
          </p:nvPr>
        </p:nvSpPr>
        <p:spPr>
          <a:xfrm>
            <a:off x="914400" y="6356351"/>
            <a:ext cx="8337357" cy="365125"/>
          </a:xfrm>
          <a:prstGeom prst="rect">
            <a:avLst/>
          </a:prstGeom>
        </p:spPr>
        <p:txBody>
          <a:bodyPr/>
          <a:lstStyle>
            <a:lvl1pPr algn="l">
              <a:defRPr sz="1333">
                <a:solidFill>
                  <a:srgbClr val="FFFFFF"/>
                </a:solidFill>
              </a:defRPr>
            </a:lvl1pPr>
          </a:lstStyle>
          <a:p>
            <a:fld id="{D0247142-BCCF-445C-B65D-A0CC55B9EF84}" type="datetime1">
              <a:rPr lang="en-US" smtClean="0"/>
              <a:pPr/>
              <a:t>9/12/2022</a:t>
            </a:fld>
            <a:endParaRPr lang="en-US" dirty="0"/>
          </a:p>
        </p:txBody>
      </p:sp>
      <p:sp>
        <p:nvSpPr>
          <p:cNvPr id="8" name="Google Shape;16;p50">
            <a:extLst>
              <a:ext uri="{FF2B5EF4-FFF2-40B4-BE49-F238E27FC236}">
                <a16:creationId xmlns:a16="http://schemas.microsoft.com/office/drawing/2014/main" id="{3BDE1C97-BBB9-4536-B64B-4ADE3C622425}"/>
              </a:ext>
            </a:extLst>
          </p:cNvPr>
          <p:cNvSpPr txBox="1">
            <a:spLocks noGrp="1"/>
          </p:cNvSpPr>
          <p:nvPr>
            <p:ph type="ctrTitle"/>
          </p:nvPr>
        </p:nvSpPr>
        <p:spPr>
          <a:xfrm>
            <a:off x="1507821" y="1497217"/>
            <a:ext cx="9476931" cy="2621791"/>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9" name="Google Shape;17;p50">
            <a:extLst>
              <a:ext uri="{FF2B5EF4-FFF2-40B4-BE49-F238E27FC236}">
                <a16:creationId xmlns:a16="http://schemas.microsoft.com/office/drawing/2014/main" id="{E0A88A86-D2B8-468F-898C-E4CF2BCE4F10}"/>
              </a:ext>
            </a:extLst>
          </p:cNvPr>
          <p:cNvSpPr txBox="1">
            <a:spLocks noGrp="1"/>
          </p:cNvSpPr>
          <p:nvPr>
            <p:ph type="subTitle" idx="1"/>
          </p:nvPr>
        </p:nvSpPr>
        <p:spPr>
          <a:xfrm>
            <a:off x="1507821" y="4235829"/>
            <a:ext cx="9476931" cy="1818169"/>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333"/>
              </a:spcBef>
              <a:spcAft>
                <a:spcPts val="0"/>
              </a:spcAft>
              <a:buClr>
                <a:schemeClr val="dk1"/>
              </a:buClr>
              <a:buSzPts val="2400"/>
              <a:buNone/>
              <a:defRPr sz="3200"/>
            </a:lvl1pPr>
            <a:lvl2pPr lvl="1" algn="ctr">
              <a:lnSpc>
                <a:spcPct val="90000"/>
              </a:lnSpc>
              <a:spcBef>
                <a:spcPts val="667"/>
              </a:spcBef>
              <a:spcAft>
                <a:spcPts val="0"/>
              </a:spcAft>
              <a:buClr>
                <a:schemeClr val="dk1"/>
              </a:buClr>
              <a:buSzPts val="2000"/>
              <a:buNone/>
              <a:defRPr sz="2667"/>
            </a:lvl2pPr>
            <a:lvl3pPr lvl="2" algn="ctr">
              <a:lnSpc>
                <a:spcPct val="90000"/>
              </a:lnSpc>
              <a:spcBef>
                <a:spcPts val="667"/>
              </a:spcBef>
              <a:spcAft>
                <a:spcPts val="0"/>
              </a:spcAft>
              <a:buClr>
                <a:schemeClr val="dk1"/>
              </a:buClr>
              <a:buSzPts val="1800"/>
              <a:buNone/>
              <a:defRPr sz="2400"/>
            </a:lvl3pPr>
            <a:lvl4pPr lvl="3" algn="ctr">
              <a:lnSpc>
                <a:spcPct val="90000"/>
              </a:lnSpc>
              <a:spcBef>
                <a:spcPts val="667"/>
              </a:spcBef>
              <a:spcAft>
                <a:spcPts val="0"/>
              </a:spcAft>
              <a:buClr>
                <a:schemeClr val="dk1"/>
              </a:buClr>
              <a:buSzPts val="1600"/>
              <a:buNone/>
              <a:defRPr sz="2133"/>
            </a:lvl4pPr>
            <a:lvl5pPr lvl="4" algn="ctr">
              <a:lnSpc>
                <a:spcPct val="90000"/>
              </a:lnSpc>
              <a:spcBef>
                <a:spcPts val="667"/>
              </a:spcBef>
              <a:spcAft>
                <a:spcPts val="0"/>
              </a:spcAft>
              <a:buClr>
                <a:schemeClr val="dk1"/>
              </a:buClr>
              <a:buSzPts val="1600"/>
              <a:buNone/>
              <a:defRPr sz="2133"/>
            </a:lvl5pPr>
            <a:lvl6pPr lvl="5" algn="ctr">
              <a:lnSpc>
                <a:spcPct val="90000"/>
              </a:lnSpc>
              <a:spcBef>
                <a:spcPts val="667"/>
              </a:spcBef>
              <a:spcAft>
                <a:spcPts val="0"/>
              </a:spcAft>
              <a:buClr>
                <a:schemeClr val="dk1"/>
              </a:buClr>
              <a:buSzPts val="1600"/>
              <a:buNone/>
              <a:defRPr sz="2133"/>
            </a:lvl6pPr>
            <a:lvl7pPr lvl="6" algn="ctr">
              <a:lnSpc>
                <a:spcPct val="90000"/>
              </a:lnSpc>
              <a:spcBef>
                <a:spcPts val="667"/>
              </a:spcBef>
              <a:spcAft>
                <a:spcPts val="0"/>
              </a:spcAft>
              <a:buClr>
                <a:schemeClr val="dk1"/>
              </a:buClr>
              <a:buSzPts val="1600"/>
              <a:buNone/>
              <a:defRPr sz="2133"/>
            </a:lvl7pPr>
            <a:lvl8pPr lvl="7" algn="ctr">
              <a:lnSpc>
                <a:spcPct val="90000"/>
              </a:lnSpc>
              <a:spcBef>
                <a:spcPts val="667"/>
              </a:spcBef>
              <a:spcAft>
                <a:spcPts val="0"/>
              </a:spcAft>
              <a:buClr>
                <a:schemeClr val="dk1"/>
              </a:buClr>
              <a:buSzPts val="1600"/>
              <a:buNone/>
              <a:defRPr sz="2133"/>
            </a:lvl8pPr>
            <a:lvl9pPr lvl="8" algn="ctr">
              <a:lnSpc>
                <a:spcPct val="90000"/>
              </a:lnSpc>
              <a:spcBef>
                <a:spcPts val="667"/>
              </a:spcBef>
              <a:spcAft>
                <a:spcPts val="0"/>
              </a:spcAft>
              <a:buClr>
                <a:schemeClr val="dk1"/>
              </a:buClr>
              <a:buSzPts val="1600"/>
              <a:buNone/>
              <a:defRPr sz="2133"/>
            </a:lvl9pPr>
          </a:lstStyle>
          <a:p>
            <a:endParaRPr dirty="0"/>
          </a:p>
        </p:txBody>
      </p:sp>
    </p:spTree>
    <p:extLst>
      <p:ext uri="{BB962C8B-B14F-4D97-AF65-F5344CB8AC3E}">
        <p14:creationId xmlns:p14="http://schemas.microsoft.com/office/powerpoint/2010/main" val="29718118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9C1B22-C132-41BF-813B-B69A83375DA7}" type="datetimeFigureOut">
              <a:rPr lang="en-US" smtClean="0"/>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54DF7D-D783-4495-AFC8-4A36473CC34A}" type="slidenum">
              <a:rPr lang="en-US" smtClean="0"/>
              <a:t>‹#›</a:t>
            </a:fld>
            <a:endParaRPr lang="en-US"/>
          </a:p>
        </p:txBody>
      </p:sp>
    </p:spTree>
    <p:extLst>
      <p:ext uri="{BB962C8B-B14F-4D97-AF65-F5344CB8AC3E}">
        <p14:creationId xmlns:p14="http://schemas.microsoft.com/office/powerpoint/2010/main" val="291131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9C1B22-C132-41BF-813B-B69A83375DA7}"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4DF7D-D783-4495-AFC8-4A36473CC34A}" type="slidenum">
              <a:rPr lang="en-US" smtClean="0"/>
              <a:t>‹#›</a:t>
            </a:fld>
            <a:endParaRPr lang="en-US"/>
          </a:p>
        </p:txBody>
      </p:sp>
    </p:spTree>
    <p:extLst>
      <p:ext uri="{BB962C8B-B14F-4D97-AF65-F5344CB8AC3E}">
        <p14:creationId xmlns:p14="http://schemas.microsoft.com/office/powerpoint/2010/main" val="1306773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09599" y="255991"/>
            <a:ext cx="6748311" cy="808348"/>
          </a:xfrm>
          <a:prstGeom prst="rect">
            <a:avLst/>
          </a:prstGeom>
        </p:spPr>
        <p:txBody>
          <a:bodyPr>
            <a:noAutofit/>
          </a:bodyPr>
          <a:lstStyle>
            <a:lvl1pPr>
              <a:defRPr sz="3200" b="0"/>
            </a:lvl1pPr>
          </a:lstStyle>
          <a:p>
            <a:r>
              <a:rPr lang="en-US" dirty="0"/>
              <a:t>CLICK TO EDIT MASTER TITLE STYLE</a:t>
            </a:r>
          </a:p>
        </p:txBody>
      </p:sp>
      <p:sp>
        <p:nvSpPr>
          <p:cNvPr id="5" name="Content Placeholder 3"/>
          <p:cNvSpPr>
            <a:spLocks noGrp="1"/>
          </p:cNvSpPr>
          <p:nvPr>
            <p:ph sz="quarter" idx="10"/>
          </p:nvPr>
        </p:nvSpPr>
        <p:spPr>
          <a:xfrm>
            <a:off x="609600" y="1439334"/>
            <a:ext cx="10974917" cy="4610100"/>
          </a:xfrm>
          <a:prstGeom prst="rect">
            <a:avLst/>
          </a:prstGeom>
        </p:spPr>
        <p:txBody>
          <a:bodyPr/>
          <a:lstStyle>
            <a:lvl1pPr>
              <a:defRPr sz="2800"/>
            </a:lvl1pPr>
            <a:lvl2pPr>
              <a:defRPr sz="2600"/>
            </a:lvl2pPr>
            <a:lvl3pPr>
              <a:defRPr sz="2400"/>
            </a:lvl3pPr>
            <a:lvl4pPr>
              <a:defRPr sz="22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72646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55991"/>
            <a:ext cx="5886643" cy="808348"/>
          </a:xfrm>
          <a:prstGeom prst="rect">
            <a:avLst/>
          </a:prstGeom>
        </p:spPr>
        <p:txBody>
          <a:bodyPr/>
          <a:lstStyle/>
          <a:p>
            <a:r>
              <a:rPr lang="en-US" dirty="0"/>
              <a:t>CLICK TO EDIT MASTER TITLE STYLE</a:t>
            </a:r>
          </a:p>
        </p:txBody>
      </p:sp>
      <p:sp>
        <p:nvSpPr>
          <p:cNvPr id="4" name="Content Placeholder 3"/>
          <p:cNvSpPr>
            <a:spLocks noGrp="1"/>
          </p:cNvSpPr>
          <p:nvPr>
            <p:ph sz="quarter" idx="10"/>
          </p:nvPr>
        </p:nvSpPr>
        <p:spPr>
          <a:xfrm>
            <a:off x="609600" y="1439334"/>
            <a:ext cx="5886451" cy="462491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6"/>
          <p:cNvSpPr>
            <a:spLocks noGrp="1"/>
          </p:cNvSpPr>
          <p:nvPr>
            <p:ph type="pic" sz="quarter" idx="11"/>
          </p:nvPr>
        </p:nvSpPr>
        <p:spPr>
          <a:xfrm>
            <a:off x="6834718" y="1439334"/>
            <a:ext cx="4718049" cy="4624917"/>
          </a:xfrm>
          <a:prstGeom prst="rect">
            <a:avLst/>
          </a:prstGeom>
        </p:spPr>
        <p:txBody>
          <a:bodyPr/>
          <a:lstStyle/>
          <a:p>
            <a:endParaRPr lang="en-US" dirty="0"/>
          </a:p>
        </p:txBody>
      </p:sp>
    </p:spTree>
    <p:extLst>
      <p:ext uri="{BB962C8B-B14F-4D97-AF65-F5344CB8AC3E}">
        <p14:creationId xmlns:p14="http://schemas.microsoft.com/office/powerpoint/2010/main" val="24589366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2C08201-CAF0-410F-8CC8-0AD3485FE4F7}"/>
              </a:ext>
            </a:extLst>
          </p:cNvPr>
          <p:cNvSpPr>
            <a:spLocks noGrp="1"/>
          </p:cNvSpPr>
          <p:nvPr>
            <p:ph type="title" hasCustomPrompt="1"/>
          </p:nvPr>
        </p:nvSpPr>
        <p:spPr>
          <a:xfrm>
            <a:off x="609599" y="255991"/>
            <a:ext cx="6748311" cy="808348"/>
          </a:xfrm>
          <a:prstGeom prst="rect">
            <a:avLst/>
          </a:prstGeom>
        </p:spPr>
        <p:txBody>
          <a:bodyPr>
            <a:noAutofit/>
          </a:bodyPr>
          <a:lstStyle>
            <a:lvl1pPr>
              <a:defRPr sz="3200" b="0"/>
            </a:lvl1pPr>
          </a:lstStyle>
          <a:p>
            <a:r>
              <a:rPr lang="en-US" dirty="0"/>
              <a:t>CLICK TO EDIT MASTER TITLE STYLE</a:t>
            </a:r>
          </a:p>
        </p:txBody>
      </p:sp>
      <p:sp>
        <p:nvSpPr>
          <p:cNvPr id="10" name="Content Placeholder 3">
            <a:extLst>
              <a:ext uri="{FF2B5EF4-FFF2-40B4-BE49-F238E27FC236}">
                <a16:creationId xmlns:a16="http://schemas.microsoft.com/office/drawing/2014/main" id="{64DE4380-40C1-4C4D-8EA9-9747A7126CD3}"/>
              </a:ext>
            </a:extLst>
          </p:cNvPr>
          <p:cNvSpPr>
            <a:spLocks noGrp="1"/>
          </p:cNvSpPr>
          <p:nvPr>
            <p:ph sz="quarter" idx="10"/>
          </p:nvPr>
        </p:nvSpPr>
        <p:spPr>
          <a:xfrm>
            <a:off x="609600" y="1439334"/>
            <a:ext cx="10974917" cy="46101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994835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78799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B68849-8199-44B7-8E45-A1733FAA8BAD}"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60BD31-1579-4F12-B097-F45024C3A97F}" type="slidenum">
              <a:rPr lang="en-US" smtClean="0"/>
              <a:t>‹#›</a:t>
            </a:fld>
            <a:endParaRPr lang="en-US"/>
          </a:p>
        </p:txBody>
      </p:sp>
    </p:spTree>
    <p:extLst>
      <p:ext uri="{BB962C8B-B14F-4D97-AF65-F5344CB8AC3E}">
        <p14:creationId xmlns:p14="http://schemas.microsoft.com/office/powerpoint/2010/main" val="31933771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877FA-7695-428C-8B28-DD75A1232B38}"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4EF86-1018-42BB-8B20-EECDC2604BA5}" type="slidenum">
              <a:rPr lang="en-US" smtClean="0"/>
              <a:t>‹#›</a:t>
            </a:fld>
            <a:endParaRPr lang="en-US"/>
          </a:p>
        </p:txBody>
      </p:sp>
    </p:spTree>
    <p:extLst>
      <p:ext uri="{BB962C8B-B14F-4D97-AF65-F5344CB8AC3E}">
        <p14:creationId xmlns:p14="http://schemas.microsoft.com/office/powerpoint/2010/main" val="105961472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Content Placeholder 8"/>
          <p:cNvSpPr>
            <a:spLocks noGrp="1"/>
          </p:cNvSpPr>
          <p:nvPr>
            <p:ph sz="quarter" idx="13"/>
          </p:nvPr>
        </p:nvSpPr>
        <p:spPr>
          <a:xfrm>
            <a:off x="612805" y="1828800"/>
            <a:ext cx="5388864" cy="34292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828785"/>
            <a:ext cx="5384800" cy="3429015"/>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Add a footer</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9/12/2022</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89776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9/12/2022</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44752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13"/>
          <p:cNvSpPr/>
          <p:nvPr userDrawn="1"/>
        </p:nvSpPr>
        <p:spPr>
          <a:xfrm>
            <a:off x="-16805" y="6404124"/>
            <a:ext cx="10380005" cy="296333"/>
          </a:xfrm>
          <a:custGeom>
            <a:avLst/>
            <a:gdLst>
              <a:gd name="connsiteX0" fmla="*/ 0 w 5074708"/>
              <a:gd name="connsiteY0" fmla="*/ 0 h 222250"/>
              <a:gd name="connsiteX1" fmla="*/ 5074708 w 5074708"/>
              <a:gd name="connsiteY1" fmla="*/ 0 h 222250"/>
              <a:gd name="connsiteX2" fmla="*/ 5074708 w 5074708"/>
              <a:gd name="connsiteY2" fmla="*/ 222250 h 222250"/>
              <a:gd name="connsiteX3" fmla="*/ 0 w 5074708"/>
              <a:gd name="connsiteY3" fmla="*/ 222250 h 222250"/>
              <a:gd name="connsiteX4" fmla="*/ 0 w 5074708"/>
              <a:gd name="connsiteY4" fmla="*/ 0 h 222250"/>
              <a:gd name="connsiteX0" fmla="*/ 0 w 5296958"/>
              <a:gd name="connsiteY0" fmla="*/ 0 h 222250"/>
              <a:gd name="connsiteX1" fmla="*/ 5296958 w 5296958"/>
              <a:gd name="connsiteY1" fmla="*/ 0 h 222250"/>
              <a:gd name="connsiteX2" fmla="*/ 5074708 w 5296958"/>
              <a:gd name="connsiteY2" fmla="*/ 222250 h 222250"/>
              <a:gd name="connsiteX3" fmla="*/ 0 w 5296958"/>
              <a:gd name="connsiteY3" fmla="*/ 222250 h 222250"/>
              <a:gd name="connsiteX4" fmla="*/ 0 w 5296958"/>
              <a:gd name="connsiteY4" fmla="*/ 0 h 222250"/>
              <a:gd name="connsiteX0" fmla="*/ 0 w 7779230"/>
              <a:gd name="connsiteY0" fmla="*/ 0 h 222250"/>
              <a:gd name="connsiteX1" fmla="*/ 7779230 w 7779230"/>
              <a:gd name="connsiteY1" fmla="*/ 0 h 222250"/>
              <a:gd name="connsiteX2" fmla="*/ 7556980 w 7779230"/>
              <a:gd name="connsiteY2" fmla="*/ 222250 h 222250"/>
              <a:gd name="connsiteX3" fmla="*/ 2482272 w 7779230"/>
              <a:gd name="connsiteY3" fmla="*/ 222250 h 222250"/>
              <a:gd name="connsiteX4" fmla="*/ 0 w 7779230"/>
              <a:gd name="connsiteY4" fmla="*/ 0 h 222250"/>
              <a:gd name="connsiteX0" fmla="*/ 5774 w 7785004"/>
              <a:gd name="connsiteY0" fmla="*/ 0 h 222250"/>
              <a:gd name="connsiteX1" fmla="*/ 7785004 w 7785004"/>
              <a:gd name="connsiteY1" fmla="*/ 0 h 222250"/>
              <a:gd name="connsiteX2" fmla="*/ 7562754 w 7785004"/>
              <a:gd name="connsiteY2" fmla="*/ 222250 h 222250"/>
              <a:gd name="connsiteX3" fmla="*/ 0 w 7785004"/>
              <a:gd name="connsiteY3" fmla="*/ 222250 h 222250"/>
              <a:gd name="connsiteX4" fmla="*/ 5774 w 7785004"/>
              <a:gd name="connsiteY4" fmla="*/ 0 h 22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5004" h="222250">
                <a:moveTo>
                  <a:pt x="5774" y="0"/>
                </a:moveTo>
                <a:lnTo>
                  <a:pt x="7785004" y="0"/>
                </a:lnTo>
                <a:lnTo>
                  <a:pt x="7562754" y="222250"/>
                </a:lnTo>
                <a:lnTo>
                  <a:pt x="0" y="222250"/>
                </a:lnTo>
                <a:lnTo>
                  <a:pt x="5774" y="0"/>
                </a:lnTo>
                <a:close/>
              </a:path>
            </a:pathLst>
          </a:custGeom>
          <a:solidFill>
            <a:srgbClr val="3302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13"/>
          <p:cNvSpPr/>
          <p:nvPr userDrawn="1"/>
        </p:nvSpPr>
        <p:spPr>
          <a:xfrm rot="10800000">
            <a:off x="10140177" y="6404124"/>
            <a:ext cx="2070008" cy="296333"/>
          </a:xfrm>
          <a:custGeom>
            <a:avLst/>
            <a:gdLst>
              <a:gd name="connsiteX0" fmla="*/ 0 w 5074708"/>
              <a:gd name="connsiteY0" fmla="*/ 0 h 222250"/>
              <a:gd name="connsiteX1" fmla="*/ 5074708 w 5074708"/>
              <a:gd name="connsiteY1" fmla="*/ 0 h 222250"/>
              <a:gd name="connsiteX2" fmla="*/ 5074708 w 5074708"/>
              <a:gd name="connsiteY2" fmla="*/ 222250 h 222250"/>
              <a:gd name="connsiteX3" fmla="*/ 0 w 5074708"/>
              <a:gd name="connsiteY3" fmla="*/ 222250 h 222250"/>
              <a:gd name="connsiteX4" fmla="*/ 0 w 5074708"/>
              <a:gd name="connsiteY4" fmla="*/ 0 h 222250"/>
              <a:gd name="connsiteX0" fmla="*/ 0 w 5296958"/>
              <a:gd name="connsiteY0" fmla="*/ 0 h 222250"/>
              <a:gd name="connsiteX1" fmla="*/ 5296958 w 5296958"/>
              <a:gd name="connsiteY1" fmla="*/ 0 h 222250"/>
              <a:gd name="connsiteX2" fmla="*/ 5074708 w 5296958"/>
              <a:gd name="connsiteY2" fmla="*/ 222250 h 222250"/>
              <a:gd name="connsiteX3" fmla="*/ 0 w 5296958"/>
              <a:gd name="connsiteY3" fmla="*/ 222250 h 222250"/>
              <a:gd name="connsiteX4" fmla="*/ 0 w 5296958"/>
              <a:gd name="connsiteY4" fmla="*/ 0 h 222250"/>
              <a:gd name="connsiteX0" fmla="*/ 0 w 5296958"/>
              <a:gd name="connsiteY0" fmla="*/ 0 h 226347"/>
              <a:gd name="connsiteX1" fmla="*/ 5296958 w 5296958"/>
              <a:gd name="connsiteY1" fmla="*/ 0 h 226347"/>
              <a:gd name="connsiteX2" fmla="*/ 5074708 w 5296958"/>
              <a:gd name="connsiteY2" fmla="*/ 222250 h 226347"/>
              <a:gd name="connsiteX3" fmla="*/ 3752645 w 5296958"/>
              <a:gd name="connsiteY3" fmla="*/ 226347 h 226347"/>
              <a:gd name="connsiteX4" fmla="*/ 0 w 5296958"/>
              <a:gd name="connsiteY4" fmla="*/ 0 h 226347"/>
              <a:gd name="connsiteX0" fmla="*/ 0 w 5296958"/>
              <a:gd name="connsiteY0" fmla="*/ 0 h 222250"/>
              <a:gd name="connsiteX1" fmla="*/ 5296958 w 5296958"/>
              <a:gd name="connsiteY1" fmla="*/ 0 h 222250"/>
              <a:gd name="connsiteX2" fmla="*/ 5074708 w 5296958"/>
              <a:gd name="connsiteY2" fmla="*/ 222250 h 222250"/>
              <a:gd name="connsiteX3" fmla="*/ 3703484 w 5296958"/>
              <a:gd name="connsiteY3" fmla="*/ 222250 h 222250"/>
              <a:gd name="connsiteX4" fmla="*/ 0 w 5296958"/>
              <a:gd name="connsiteY4" fmla="*/ 0 h 222250"/>
              <a:gd name="connsiteX0" fmla="*/ 57355 w 1593474"/>
              <a:gd name="connsiteY0" fmla="*/ 4097 h 222250"/>
              <a:gd name="connsiteX1" fmla="*/ 1593474 w 1593474"/>
              <a:gd name="connsiteY1" fmla="*/ 0 h 222250"/>
              <a:gd name="connsiteX2" fmla="*/ 1371224 w 1593474"/>
              <a:gd name="connsiteY2" fmla="*/ 222250 h 222250"/>
              <a:gd name="connsiteX3" fmla="*/ 0 w 1593474"/>
              <a:gd name="connsiteY3" fmla="*/ 222250 h 222250"/>
              <a:gd name="connsiteX4" fmla="*/ 57355 w 1593474"/>
              <a:gd name="connsiteY4" fmla="*/ 4097 h 222250"/>
              <a:gd name="connsiteX0" fmla="*/ 45064 w 1593474"/>
              <a:gd name="connsiteY0" fmla="*/ 0 h 222250"/>
              <a:gd name="connsiteX1" fmla="*/ 1593474 w 1593474"/>
              <a:gd name="connsiteY1" fmla="*/ 0 h 222250"/>
              <a:gd name="connsiteX2" fmla="*/ 1371224 w 1593474"/>
              <a:gd name="connsiteY2" fmla="*/ 222250 h 222250"/>
              <a:gd name="connsiteX3" fmla="*/ 0 w 1593474"/>
              <a:gd name="connsiteY3" fmla="*/ 222250 h 222250"/>
              <a:gd name="connsiteX4" fmla="*/ 45064 w 1593474"/>
              <a:gd name="connsiteY4" fmla="*/ 0 h 222250"/>
              <a:gd name="connsiteX0" fmla="*/ 4096 w 1552506"/>
              <a:gd name="connsiteY0" fmla="*/ 0 h 222250"/>
              <a:gd name="connsiteX1" fmla="*/ 1552506 w 1552506"/>
              <a:gd name="connsiteY1" fmla="*/ 0 h 222250"/>
              <a:gd name="connsiteX2" fmla="*/ 1330256 w 1552506"/>
              <a:gd name="connsiteY2" fmla="*/ 222250 h 222250"/>
              <a:gd name="connsiteX3" fmla="*/ 0 w 1552506"/>
              <a:gd name="connsiteY3" fmla="*/ 222250 h 222250"/>
              <a:gd name="connsiteX4" fmla="*/ 4096 w 1552506"/>
              <a:gd name="connsiteY4" fmla="*/ 0 h 22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506" h="222250">
                <a:moveTo>
                  <a:pt x="4096" y="0"/>
                </a:moveTo>
                <a:lnTo>
                  <a:pt x="1552506" y="0"/>
                </a:lnTo>
                <a:lnTo>
                  <a:pt x="1330256" y="222250"/>
                </a:lnTo>
                <a:lnTo>
                  <a:pt x="0" y="222250"/>
                </a:lnTo>
                <a:cubicBezTo>
                  <a:pt x="1365" y="148167"/>
                  <a:pt x="2731" y="74083"/>
                  <a:pt x="4096" y="0"/>
                </a:cubicBezTo>
                <a:close/>
              </a:path>
            </a:pathLst>
          </a:cu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lide Number Placeholder 5"/>
          <p:cNvSpPr txBox="1">
            <a:spLocks/>
          </p:cNvSpPr>
          <p:nvPr userDrawn="1"/>
        </p:nvSpPr>
        <p:spPr>
          <a:xfrm>
            <a:off x="10575768" y="6379443"/>
            <a:ext cx="701832" cy="365125"/>
          </a:xfrm>
          <a:prstGeom prst="rect">
            <a:avLst/>
          </a:prstGeom>
        </p:spPr>
        <p:txBody>
          <a:bodyPr/>
          <a:lstStyle>
            <a:defPPr>
              <a:defRPr lang="en-US"/>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3F0DBDA-19F5-6D47-A4E1-B43E2A4AA82E}" type="slidenum">
              <a:rPr lang="en-US" sz="1333" b="0" i="0" smtClean="0">
                <a:latin typeface="Franklin Gothic Book"/>
                <a:cs typeface="Franklin Gothic Book"/>
              </a:rPr>
              <a:pPr/>
              <a:t>‹#›</a:t>
            </a:fld>
            <a:endParaRPr lang="en-US" sz="1333" b="0" i="0" dirty="0">
              <a:latin typeface="Franklin Gothic Book"/>
              <a:cs typeface="Franklin Gothic Book"/>
            </a:endParaRPr>
          </a:p>
        </p:txBody>
      </p:sp>
      <p:sp>
        <p:nvSpPr>
          <p:cNvPr id="11" name="Footer Placeholder 4"/>
          <p:cNvSpPr txBox="1">
            <a:spLocks/>
          </p:cNvSpPr>
          <p:nvPr userDrawn="1"/>
        </p:nvSpPr>
        <p:spPr>
          <a:xfrm>
            <a:off x="914401" y="6379443"/>
            <a:ext cx="6859540" cy="365125"/>
          </a:xfrm>
          <a:prstGeom prst="rect">
            <a:avLst/>
          </a:prstGeom>
        </p:spPr>
        <p:txBody>
          <a:bodyP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A8C43A7-BF65-4C7A-AAB1-1243A25E84B8}" type="datetime1">
              <a:rPr lang="en-US" sz="1333" b="0" i="0" smtClean="0">
                <a:latin typeface="Franklin Gothic Book"/>
                <a:cs typeface="Franklin Gothic Book"/>
              </a:rPr>
              <a:t>9/12/2022</a:t>
            </a:fld>
            <a:endParaRPr lang="en-US" sz="1333" b="0" i="0" dirty="0">
              <a:latin typeface="Franklin Gothic Book"/>
              <a:cs typeface="Franklin Gothic Book"/>
            </a:endParaRPr>
          </a:p>
        </p:txBody>
      </p:sp>
      <p:sp>
        <p:nvSpPr>
          <p:cNvPr id="3" name="Title Placeholder 2"/>
          <p:cNvSpPr>
            <a:spLocks noGrp="1"/>
          </p:cNvSpPr>
          <p:nvPr>
            <p:ph type="title"/>
          </p:nvPr>
        </p:nvSpPr>
        <p:spPr>
          <a:xfrm>
            <a:off x="609600" y="255991"/>
            <a:ext cx="6858000" cy="808348"/>
          </a:xfrm>
          <a:prstGeom prst="rect">
            <a:avLst/>
          </a:prstGeom>
        </p:spPr>
        <p:txBody>
          <a:bodyPr vert="horz" lIns="91440" tIns="45720" rIns="91440" bIns="45720" rtlCol="0" anchor="ctr">
            <a:noAutofit/>
          </a:bodyPr>
          <a:lstStyle/>
          <a:p>
            <a:r>
              <a:rPr lang="en-US" dirty="0"/>
              <a:t>CLICK TO EDIT MASTER TITLE STYLE</a:t>
            </a:r>
          </a:p>
        </p:txBody>
      </p:sp>
      <p:sp>
        <p:nvSpPr>
          <p:cNvPr id="4" name="Text Placeholder 3"/>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a:extLst>
              <a:ext uri="{FF2B5EF4-FFF2-40B4-BE49-F238E27FC236}">
                <a16:creationId xmlns:a16="http://schemas.microsoft.com/office/drawing/2014/main" id="{FA589B53-5BE9-4313-B79C-958914F3568F}"/>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040798" y="168705"/>
            <a:ext cx="3041892" cy="635035"/>
          </a:xfrm>
          <a:prstGeom prst="rect">
            <a:avLst/>
          </a:prstGeom>
        </p:spPr>
      </p:pic>
    </p:spTree>
    <p:extLst>
      <p:ext uri="{BB962C8B-B14F-4D97-AF65-F5344CB8AC3E}">
        <p14:creationId xmlns:p14="http://schemas.microsoft.com/office/powerpoint/2010/main" val="25876549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defTabSz="609585" rtl="0" eaLnBrk="1" latinLnBrk="0" hangingPunct="1">
        <a:spcBef>
          <a:spcPct val="0"/>
        </a:spcBef>
        <a:buNone/>
        <a:defRPr sz="3200" b="0" i="0" kern="1200">
          <a:solidFill>
            <a:schemeClr val="tx1"/>
          </a:solidFill>
          <a:latin typeface="Franklin Gothic Medium"/>
          <a:ea typeface="+mj-ea"/>
          <a:cs typeface="Franklin Gothic Medium"/>
        </a:defRPr>
      </a:lvl1pPr>
    </p:titleStyle>
    <p:bodyStyle>
      <a:lvl1pPr marL="457189" indent="-457189" algn="l" defTabSz="609585" rtl="0" eaLnBrk="1" latinLnBrk="0" hangingPunct="1">
        <a:spcBef>
          <a:spcPct val="20000"/>
        </a:spcBef>
        <a:buFont typeface="Arial"/>
        <a:buChar char="•"/>
        <a:defRPr sz="2800" b="0" i="0" kern="1200">
          <a:solidFill>
            <a:schemeClr val="tx1"/>
          </a:solidFill>
          <a:latin typeface="Franklin Gothic Book"/>
          <a:ea typeface="+mn-ea"/>
          <a:cs typeface="Franklin Gothic Book"/>
        </a:defRPr>
      </a:lvl1pPr>
      <a:lvl2pPr marL="990575" indent="-380990" algn="l" defTabSz="609585" rtl="0" eaLnBrk="1" latinLnBrk="0" hangingPunct="1">
        <a:spcBef>
          <a:spcPct val="20000"/>
        </a:spcBef>
        <a:buFont typeface="Arial"/>
        <a:buChar char="–"/>
        <a:defRPr sz="2600" b="0" i="0" kern="1200">
          <a:solidFill>
            <a:schemeClr val="tx1"/>
          </a:solidFill>
          <a:latin typeface="Franklin Gothic Book"/>
          <a:ea typeface="+mn-ea"/>
          <a:cs typeface="Franklin Gothic Book"/>
        </a:defRPr>
      </a:lvl2pPr>
      <a:lvl3pPr marL="1523962" indent="-304792" algn="l" defTabSz="609585" rtl="0" eaLnBrk="1" latinLnBrk="0" hangingPunct="1">
        <a:spcBef>
          <a:spcPct val="20000"/>
        </a:spcBef>
        <a:buFont typeface="Arial"/>
        <a:buChar char="•"/>
        <a:defRPr sz="2400" b="0" i="0" kern="1200">
          <a:solidFill>
            <a:schemeClr val="tx1"/>
          </a:solidFill>
          <a:latin typeface="Franklin Gothic Book"/>
          <a:ea typeface="+mn-ea"/>
          <a:cs typeface="Franklin Gothic Book"/>
        </a:defRPr>
      </a:lvl3pPr>
      <a:lvl4pPr marL="2133547" indent="-304792" algn="l" defTabSz="609585" rtl="0" eaLnBrk="1" latinLnBrk="0" hangingPunct="1">
        <a:spcBef>
          <a:spcPct val="20000"/>
        </a:spcBef>
        <a:buFont typeface="Arial"/>
        <a:buChar char="–"/>
        <a:defRPr sz="2200" b="0" i="0" kern="1200">
          <a:solidFill>
            <a:schemeClr val="tx1"/>
          </a:solidFill>
          <a:latin typeface="Franklin Gothic Book"/>
          <a:ea typeface="+mn-ea"/>
          <a:cs typeface="Franklin Gothic Book"/>
        </a:defRPr>
      </a:lvl4pPr>
      <a:lvl5pPr marL="2743131" indent="-304792" algn="l" defTabSz="609585" rtl="0" eaLnBrk="1" latinLnBrk="0" hangingPunct="1">
        <a:spcBef>
          <a:spcPct val="20000"/>
        </a:spcBef>
        <a:buFont typeface="Arial"/>
        <a:buChar char="»"/>
        <a:defRPr sz="2000" b="0" i="0" kern="1200">
          <a:solidFill>
            <a:schemeClr val="tx1"/>
          </a:solidFill>
          <a:latin typeface="Franklin Gothic Book"/>
          <a:ea typeface="+mn-ea"/>
          <a:cs typeface="Franklin Gothic Book"/>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tamu.blackboard.com/webapps/blackboard/content/listContentEditable.jsp?content_id=_6481081_1&amp;course_id=_167833_1&amp;content_id=_6481081_1#bcMenu"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hyperlink" Target="http://www.dictionary.com/browse/algorithm" TargetMode="Externa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hyperlink" Target="https://docs.google.com/presentation/d/1OcUUiSYLuAzxtYMT422fykuUGU7uMgjx/edit#slide=id.p3"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docs.google.com/presentation/d/1OcUUiSYLuAzxtYMT422fykuUGU7uMgjx/edit#slide=id.p3"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docs.google.com/presentation/d/1OcUUiSYLuAzxtYMT422fykuUGU7uMgjx/edit#slide=id.p14"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A3472A-268D-479A-83B5-211EFE34C68E}" type="slidenum">
              <a:rPr lang="zh-CN" altLang="en-US">
                <a:solidFill>
                  <a:srgbClr val="898989"/>
                </a:solidFill>
                <a:latin typeface="Calibri" panose="020F0502020204030204" pitchFamily="34" charset="0"/>
              </a:rPr>
              <a:pPr/>
              <a:t>1</a:t>
            </a:fld>
            <a:endParaRPr lang="zh-CN" altLang="en-US">
              <a:solidFill>
                <a:srgbClr val="898989"/>
              </a:solidFill>
              <a:latin typeface="Calibri" panose="020F0502020204030204" pitchFamily="34" charset="0"/>
            </a:endParaRPr>
          </a:p>
        </p:txBody>
      </p:sp>
      <p:sp>
        <p:nvSpPr>
          <p:cNvPr id="2051" name="Title 1"/>
          <p:cNvSpPr>
            <a:spLocks noGrp="1"/>
          </p:cNvSpPr>
          <p:nvPr>
            <p:ph type="title" idx="4294967295"/>
          </p:nvPr>
        </p:nvSpPr>
        <p:spPr>
          <a:xfrm>
            <a:off x="1371600" y="1676400"/>
            <a:ext cx="9448800" cy="2209800"/>
          </a:xfrm>
        </p:spPr>
        <p:txBody>
          <a:bodyPr/>
          <a:lstStyle/>
          <a:p>
            <a:pPr algn="ctr"/>
            <a:r>
              <a:rPr lang="en-US" altLang="en-US" b="1" dirty="0">
                <a:solidFill>
                  <a:srgbClr val="5C0025"/>
                </a:solidFill>
              </a:rPr>
              <a:t>CSCE </a:t>
            </a:r>
            <a:r>
              <a:rPr lang="en-US" altLang="en-US" b="1" dirty="0" smtClean="0">
                <a:solidFill>
                  <a:srgbClr val="5C0025"/>
                </a:solidFill>
              </a:rPr>
              <a:t>120/121</a:t>
            </a:r>
            <a:r>
              <a:rPr lang="en-US" altLang="en-US" dirty="0">
                <a:solidFill>
                  <a:srgbClr val="5C0025"/>
                </a:solidFill>
              </a:rPr>
              <a:t/>
            </a:r>
            <a:br>
              <a:rPr lang="en-US" altLang="en-US" dirty="0">
                <a:solidFill>
                  <a:srgbClr val="5C0025"/>
                </a:solidFill>
              </a:rPr>
            </a:br>
            <a:r>
              <a:rPr lang="en-US" dirty="0">
                <a:solidFill>
                  <a:srgbClr val="5C0025"/>
                </a:solidFill>
              </a:rPr>
              <a:t>Introduction to Program Design &amp; </a:t>
            </a:r>
            <a:r>
              <a:rPr lang="en-US" dirty="0" smtClean="0">
                <a:solidFill>
                  <a:srgbClr val="5C0025"/>
                </a:solidFill>
              </a:rPr>
              <a:t>Concepts</a:t>
            </a:r>
            <a:r>
              <a:rPr lang="en-US" dirty="0" smtClean="0"/>
              <a:t/>
            </a:r>
            <a:br>
              <a:rPr lang="en-US" dirty="0" smtClean="0"/>
            </a:br>
            <a:r>
              <a:rPr lang="en-US" dirty="0"/>
              <a:t/>
            </a:r>
            <a:br>
              <a:rPr lang="en-US" dirty="0"/>
            </a:br>
            <a:r>
              <a:rPr lang="en-US" altLang="en-US" b="1" dirty="0"/>
              <a:t>Software Development Process</a:t>
            </a:r>
            <a:r>
              <a:rPr lang="en-US" altLang="en-US" dirty="0"/>
              <a:t/>
            </a:r>
            <a:br>
              <a:rPr lang="en-US" altLang="en-US" dirty="0"/>
            </a:br>
            <a:r>
              <a:rPr lang="en-US" dirty="0" smtClean="0"/>
              <a:t/>
            </a:r>
            <a:br>
              <a:rPr lang="en-US" dirty="0" smtClean="0"/>
            </a:br>
            <a:endParaRPr lang="en-US" altLang="zh-CN" dirty="0" smtClean="0"/>
          </a:p>
        </p:txBody>
      </p:sp>
      <p:sp>
        <p:nvSpPr>
          <p:cNvPr id="5" name="Subtitle 2"/>
          <p:cNvSpPr txBox="1">
            <a:spLocks/>
          </p:cNvSpPr>
          <p:nvPr/>
        </p:nvSpPr>
        <p:spPr>
          <a:xfrm>
            <a:off x="1828800" y="3886200"/>
            <a:ext cx="8077200" cy="17526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CA" altLang="zh-CN" sz="4000" dirty="0" smtClean="0">
                <a:solidFill>
                  <a:srgbClr val="898989"/>
                </a:solidFill>
              </a:rPr>
              <a:t>Dr. Tim McGuire</a:t>
            </a:r>
            <a:r>
              <a:rPr lang="en-CA" altLang="zh-CN" dirty="0" smtClean="0">
                <a:solidFill>
                  <a:srgbClr val="898989"/>
                </a:solidFill>
              </a:rPr>
              <a:t/>
            </a:r>
            <a:br>
              <a:rPr lang="en-CA" altLang="zh-CN" dirty="0" smtClean="0">
                <a:solidFill>
                  <a:srgbClr val="898989"/>
                </a:solidFill>
              </a:rPr>
            </a:br>
            <a:r>
              <a:rPr lang="en-CA" altLang="zh-CN" dirty="0" smtClean="0">
                <a:solidFill>
                  <a:srgbClr val="898989"/>
                </a:solidFill>
              </a:rPr>
              <a:t/>
            </a:r>
            <a:br>
              <a:rPr lang="en-CA" altLang="zh-CN" dirty="0" smtClean="0">
                <a:solidFill>
                  <a:srgbClr val="898989"/>
                </a:solidFill>
              </a:rPr>
            </a:br>
            <a:r>
              <a:rPr lang="en-US" sz="1600" i="1" dirty="0"/>
              <a:t>Grateful acknowledgment to Dr. Philip </a:t>
            </a:r>
            <a:r>
              <a:rPr lang="en-US" sz="1600" i="1" dirty="0" smtClean="0"/>
              <a:t>Ritchey, Dr</a:t>
            </a:r>
            <a:r>
              <a:rPr lang="en-US" sz="1600" i="1" dirty="0"/>
              <a:t>. Michael </a:t>
            </a:r>
            <a:r>
              <a:rPr lang="en-US" sz="1600" i="1" dirty="0" smtClean="0"/>
              <a:t>Moore, and Dr. Paul Taele </a:t>
            </a:r>
            <a:r>
              <a:rPr lang="en-US" sz="1600" i="1" dirty="0"/>
              <a:t>for some of the material on which these slides are based.</a:t>
            </a:r>
          </a:p>
        </p:txBody>
      </p:sp>
    </p:spTree>
    <p:extLst>
      <p:ext uri="{BB962C8B-B14F-4D97-AF65-F5344CB8AC3E}">
        <p14:creationId xmlns:p14="http://schemas.microsoft.com/office/powerpoint/2010/main" val="3832634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Polya’s</a:t>
            </a:r>
            <a:r>
              <a:rPr lang="en-US" dirty="0" smtClean="0"/>
              <a:t> 4-Step Problem Solving Process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smtClean="0"/>
              <a:t>Understand the problem</a:t>
            </a:r>
          </a:p>
          <a:p>
            <a:pPr marL="514350" indent="-514350">
              <a:buFont typeface="+mj-lt"/>
              <a:buAutoNum type="arabicPeriod"/>
            </a:pPr>
            <a:endParaRPr lang="en-US" sz="3200" dirty="0" smtClean="0"/>
          </a:p>
          <a:p>
            <a:pPr marL="514350" indent="-514350">
              <a:buFont typeface="+mj-lt"/>
              <a:buAutoNum type="arabicPeriod"/>
            </a:pPr>
            <a:r>
              <a:rPr lang="en-US" sz="3200" dirty="0" smtClean="0"/>
              <a:t>Make a plan</a:t>
            </a:r>
          </a:p>
          <a:p>
            <a:pPr marL="514350" indent="-514350">
              <a:buFont typeface="+mj-lt"/>
              <a:buAutoNum type="arabicPeriod"/>
            </a:pPr>
            <a:endParaRPr lang="en-US" sz="3200" dirty="0" smtClean="0"/>
          </a:p>
          <a:p>
            <a:pPr marL="514350" indent="-514350">
              <a:buFont typeface="+mj-lt"/>
              <a:buAutoNum type="arabicPeriod"/>
            </a:pPr>
            <a:r>
              <a:rPr lang="en-US" sz="3200" dirty="0" smtClean="0"/>
              <a:t>Execute the plan</a:t>
            </a:r>
          </a:p>
          <a:p>
            <a:pPr marL="514350" indent="-514350">
              <a:buFont typeface="+mj-lt"/>
              <a:buAutoNum type="arabicPeriod"/>
            </a:pPr>
            <a:endParaRPr lang="en-US" sz="3200" dirty="0" smtClean="0"/>
          </a:p>
          <a:p>
            <a:pPr marL="514350" indent="-514350">
              <a:buFont typeface="+mj-lt"/>
              <a:buAutoNum type="arabicPeriod"/>
            </a:pPr>
            <a:r>
              <a:rPr lang="en-US" sz="3200" dirty="0" smtClean="0"/>
              <a:t>Evaluate the result</a:t>
            </a:r>
            <a:endParaRPr lang="en-US" sz="3200" dirty="0"/>
          </a:p>
        </p:txBody>
      </p:sp>
    </p:spTree>
    <p:extLst>
      <p:ext uri="{BB962C8B-B14F-4D97-AF65-F5344CB8AC3E}">
        <p14:creationId xmlns:p14="http://schemas.microsoft.com/office/powerpoint/2010/main" val="2479627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Understand the Problem</a:t>
            </a:r>
            <a:endParaRPr lang="en-US" dirty="0"/>
          </a:p>
        </p:txBody>
      </p:sp>
      <p:sp>
        <p:nvSpPr>
          <p:cNvPr id="3" name="Content Placeholder 2"/>
          <p:cNvSpPr>
            <a:spLocks noGrp="1"/>
          </p:cNvSpPr>
          <p:nvPr>
            <p:ph idx="1"/>
          </p:nvPr>
        </p:nvSpPr>
        <p:spPr/>
        <p:txBody>
          <a:bodyPr>
            <a:normAutofit/>
          </a:bodyPr>
          <a:lstStyle/>
          <a:p>
            <a:r>
              <a:rPr lang="en-US" sz="3200" dirty="0" smtClean="0"/>
              <a:t>Do you understand all the words used in stating the problem?</a:t>
            </a:r>
          </a:p>
          <a:p>
            <a:r>
              <a:rPr lang="en-US" sz="3200" dirty="0" smtClean="0"/>
              <a:t>What are you asked to find or show?</a:t>
            </a:r>
          </a:p>
          <a:p>
            <a:r>
              <a:rPr lang="en-US" sz="3200" dirty="0" smtClean="0"/>
              <a:t>Can you restate the problem in your own words?</a:t>
            </a:r>
          </a:p>
          <a:p>
            <a:r>
              <a:rPr lang="en-US" sz="3200" dirty="0" smtClean="0"/>
              <a:t>Can you think of a picture or diagram that might help you understand the problem?</a:t>
            </a:r>
          </a:p>
          <a:p>
            <a:r>
              <a:rPr lang="en-US" sz="3200" dirty="0" smtClean="0"/>
              <a:t>Is there enough information to enable you to find a solution?</a:t>
            </a:r>
          </a:p>
          <a:p>
            <a:pPr marL="0" indent="0">
              <a:buNone/>
            </a:pPr>
            <a:endParaRPr lang="en-US" sz="3200" dirty="0"/>
          </a:p>
        </p:txBody>
      </p:sp>
    </p:spTree>
    <p:extLst>
      <p:ext uri="{BB962C8B-B14F-4D97-AF65-F5344CB8AC3E}">
        <p14:creationId xmlns:p14="http://schemas.microsoft.com/office/powerpoint/2010/main" val="1110689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Make a Plan</a:t>
            </a:r>
            <a:endParaRPr lang="en-US" dirty="0"/>
          </a:p>
        </p:txBody>
      </p:sp>
      <p:sp>
        <p:nvSpPr>
          <p:cNvPr id="3" name="Content Placeholder 2"/>
          <p:cNvSpPr>
            <a:spLocks noGrp="1"/>
          </p:cNvSpPr>
          <p:nvPr>
            <p:ph idx="1"/>
          </p:nvPr>
        </p:nvSpPr>
        <p:spPr>
          <a:xfrm>
            <a:off x="955496" y="1295400"/>
            <a:ext cx="10515600" cy="1605944"/>
          </a:xfrm>
        </p:spPr>
        <p:txBody>
          <a:bodyPr>
            <a:noAutofit/>
          </a:bodyPr>
          <a:lstStyle/>
          <a:p>
            <a:r>
              <a:rPr lang="en-US" sz="3200" dirty="0" smtClean="0"/>
              <a:t>Choose an appropriate strategy for solving the problem.</a:t>
            </a:r>
          </a:p>
          <a:p>
            <a:r>
              <a:rPr lang="en-US" sz="3200" dirty="0" smtClean="0"/>
              <a:t>Skill at choosing strategies improves with practice</a:t>
            </a:r>
          </a:p>
          <a:p>
            <a:r>
              <a:rPr lang="en-US" sz="3200" dirty="0" smtClean="0"/>
              <a:t>Examples:</a:t>
            </a:r>
          </a:p>
        </p:txBody>
      </p:sp>
      <p:sp>
        <p:nvSpPr>
          <p:cNvPr id="4" name="TextBox 3"/>
          <p:cNvSpPr txBox="1"/>
          <p:nvPr/>
        </p:nvSpPr>
        <p:spPr>
          <a:xfrm>
            <a:off x="1371600" y="3048000"/>
            <a:ext cx="9940248" cy="3539430"/>
          </a:xfrm>
          <a:prstGeom prst="rect">
            <a:avLst/>
          </a:prstGeom>
          <a:noFill/>
        </p:spPr>
        <p:txBody>
          <a:bodyPr wrap="square" numCol="2" rtlCol="0">
            <a:spAutoFit/>
          </a:bodyPr>
          <a:lstStyle/>
          <a:p>
            <a:pPr marL="457200" indent="-457200">
              <a:buFont typeface="Arial" panose="020B0604020202020204" pitchFamily="34" charset="0"/>
              <a:buChar char="•"/>
            </a:pPr>
            <a:r>
              <a:rPr lang="en-US" sz="2800" dirty="0" smtClean="0"/>
              <a:t>Guess and check</a:t>
            </a:r>
          </a:p>
          <a:p>
            <a:pPr marL="457200" indent="-457200">
              <a:buFont typeface="Arial" panose="020B0604020202020204" pitchFamily="34" charset="0"/>
              <a:buChar char="•"/>
            </a:pPr>
            <a:r>
              <a:rPr lang="en-US" sz="2800" dirty="0" smtClean="0"/>
              <a:t>Look for a pattern</a:t>
            </a:r>
          </a:p>
          <a:p>
            <a:pPr marL="457200" indent="-457200">
              <a:buFont typeface="Arial" panose="020B0604020202020204" pitchFamily="34" charset="0"/>
              <a:buChar char="•"/>
            </a:pPr>
            <a:r>
              <a:rPr lang="en-US" sz="2800" dirty="0" smtClean="0"/>
              <a:t>Make an orderly list</a:t>
            </a:r>
          </a:p>
          <a:p>
            <a:pPr marL="457200" indent="-457200">
              <a:buFont typeface="Arial" panose="020B0604020202020204" pitchFamily="34" charset="0"/>
              <a:buChar char="•"/>
            </a:pPr>
            <a:r>
              <a:rPr lang="en-US" sz="2800" dirty="0" smtClean="0"/>
              <a:t>Draw a picture</a:t>
            </a:r>
          </a:p>
          <a:p>
            <a:pPr marL="457200" indent="-457200">
              <a:buFont typeface="Arial" panose="020B0604020202020204" pitchFamily="34" charset="0"/>
              <a:buChar char="•"/>
            </a:pPr>
            <a:r>
              <a:rPr lang="en-US" sz="2800" dirty="0" smtClean="0"/>
              <a:t>Eliminate possibilities</a:t>
            </a:r>
          </a:p>
          <a:p>
            <a:pPr marL="457200" indent="-457200">
              <a:buFont typeface="Arial" panose="020B0604020202020204" pitchFamily="34" charset="0"/>
              <a:buChar char="•"/>
            </a:pPr>
            <a:r>
              <a:rPr lang="en-US" sz="2800" dirty="0" smtClean="0"/>
              <a:t>Solve a simpler problem</a:t>
            </a:r>
          </a:p>
          <a:p>
            <a:pPr marL="457200" indent="-457200">
              <a:buFont typeface="Arial" panose="020B0604020202020204" pitchFamily="34" charset="0"/>
              <a:buChar char="•"/>
            </a:pPr>
            <a:r>
              <a:rPr lang="en-US" sz="2800" dirty="0" smtClean="0"/>
              <a:t>Use symmetry</a:t>
            </a:r>
            <a:br>
              <a:rPr lang="en-US" sz="2800" dirty="0" smtClean="0"/>
            </a:br>
            <a:endParaRPr lang="en-US" sz="2800" dirty="0" smtClean="0"/>
          </a:p>
          <a:p>
            <a:pPr marL="457200" indent="-457200">
              <a:buFont typeface="Arial" panose="020B0604020202020204" pitchFamily="34" charset="0"/>
              <a:buChar char="•"/>
            </a:pPr>
            <a:r>
              <a:rPr lang="en-US" sz="2800" dirty="0" smtClean="0"/>
              <a:t>Use a model</a:t>
            </a:r>
          </a:p>
          <a:p>
            <a:pPr marL="457200" indent="-457200">
              <a:buFont typeface="Arial" panose="020B0604020202020204" pitchFamily="34" charset="0"/>
              <a:buChar char="•"/>
            </a:pPr>
            <a:r>
              <a:rPr lang="en-US" sz="2800" dirty="0" smtClean="0"/>
              <a:t>Consider special cases</a:t>
            </a:r>
          </a:p>
          <a:p>
            <a:pPr marL="457200" indent="-457200">
              <a:buFont typeface="Arial" panose="020B0604020202020204" pitchFamily="34" charset="0"/>
              <a:buChar char="•"/>
            </a:pPr>
            <a:r>
              <a:rPr lang="en-US" sz="2800" dirty="0" smtClean="0"/>
              <a:t>Work backwards</a:t>
            </a:r>
          </a:p>
          <a:p>
            <a:pPr marL="457200" indent="-457200">
              <a:buFont typeface="Arial" panose="020B0604020202020204" pitchFamily="34" charset="0"/>
              <a:buChar char="•"/>
            </a:pPr>
            <a:r>
              <a:rPr lang="en-US" sz="2800" dirty="0" smtClean="0"/>
              <a:t>Use direct reasoning</a:t>
            </a:r>
          </a:p>
          <a:p>
            <a:pPr marL="457200" indent="-457200">
              <a:buFont typeface="Arial" panose="020B0604020202020204" pitchFamily="34" charset="0"/>
              <a:buChar char="•"/>
            </a:pPr>
            <a:r>
              <a:rPr lang="en-US" sz="2800" dirty="0" smtClean="0"/>
              <a:t>Use a formula</a:t>
            </a:r>
          </a:p>
          <a:p>
            <a:pPr marL="457200" indent="-457200">
              <a:buFont typeface="Arial" panose="020B0604020202020204" pitchFamily="34" charset="0"/>
              <a:buChar char="•"/>
            </a:pPr>
            <a:r>
              <a:rPr lang="en-US" sz="2800" dirty="0" smtClean="0"/>
              <a:t>Solve an equation</a:t>
            </a:r>
          </a:p>
          <a:p>
            <a:pPr marL="457200" indent="-457200">
              <a:buFont typeface="Arial" panose="020B0604020202020204" pitchFamily="34" charset="0"/>
              <a:buChar char="•"/>
            </a:pPr>
            <a:r>
              <a:rPr lang="en-US" sz="2800" dirty="0" smtClean="0"/>
              <a:t>Be ingenious </a:t>
            </a:r>
          </a:p>
        </p:txBody>
      </p:sp>
    </p:spTree>
    <p:extLst>
      <p:ext uri="{BB962C8B-B14F-4D97-AF65-F5344CB8AC3E}">
        <p14:creationId xmlns:p14="http://schemas.microsoft.com/office/powerpoint/2010/main" val="2628975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Execute the Plan</a:t>
            </a:r>
            <a:endParaRPr lang="en-US" dirty="0"/>
          </a:p>
        </p:txBody>
      </p:sp>
      <p:sp>
        <p:nvSpPr>
          <p:cNvPr id="3" name="Content Placeholder 2"/>
          <p:cNvSpPr>
            <a:spLocks noGrp="1"/>
          </p:cNvSpPr>
          <p:nvPr>
            <p:ph idx="1"/>
          </p:nvPr>
        </p:nvSpPr>
        <p:spPr/>
        <p:txBody>
          <a:bodyPr>
            <a:normAutofit/>
          </a:bodyPr>
          <a:lstStyle/>
          <a:p>
            <a:r>
              <a:rPr lang="en-US" sz="3600" dirty="0" smtClean="0"/>
              <a:t>Requires patience and persistence (sometimes “grit”)</a:t>
            </a:r>
          </a:p>
          <a:p>
            <a:r>
              <a:rPr lang="en-US" sz="3600" dirty="0" smtClean="0"/>
              <a:t>Stick to the plan until it stops working, then choose a different plan</a:t>
            </a:r>
          </a:p>
          <a:p>
            <a:pPr lvl="1"/>
            <a:r>
              <a:rPr lang="en-US" sz="3200" dirty="0" smtClean="0"/>
              <a:t>Don’t give up too soon.</a:t>
            </a:r>
          </a:p>
          <a:p>
            <a:r>
              <a:rPr lang="en-US" sz="3600" dirty="0" smtClean="0"/>
              <a:t>Check each step of the plan for correctness</a:t>
            </a:r>
            <a:endParaRPr lang="en-US" sz="3600" dirty="0"/>
          </a:p>
        </p:txBody>
      </p:sp>
    </p:spTree>
    <p:extLst>
      <p:ext uri="{BB962C8B-B14F-4D97-AF65-F5344CB8AC3E}">
        <p14:creationId xmlns:p14="http://schemas.microsoft.com/office/powerpoint/2010/main" val="3419882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Evaluate the Result</a:t>
            </a:r>
            <a:endParaRPr lang="en-US" dirty="0"/>
          </a:p>
        </p:txBody>
      </p:sp>
      <p:sp>
        <p:nvSpPr>
          <p:cNvPr id="3" name="Content Placeholder 2"/>
          <p:cNvSpPr>
            <a:spLocks noGrp="1"/>
          </p:cNvSpPr>
          <p:nvPr>
            <p:ph idx="1"/>
          </p:nvPr>
        </p:nvSpPr>
        <p:spPr/>
        <p:txBody>
          <a:bodyPr>
            <a:normAutofit/>
          </a:bodyPr>
          <a:lstStyle/>
          <a:p>
            <a:r>
              <a:rPr lang="en-US" sz="3600" dirty="0" smtClean="0"/>
              <a:t>Take time to reflect on what you have done</a:t>
            </a:r>
          </a:p>
          <a:p>
            <a:r>
              <a:rPr lang="en-US" sz="3600" dirty="0" smtClean="0"/>
              <a:t>What worked?</a:t>
            </a:r>
          </a:p>
          <a:p>
            <a:r>
              <a:rPr lang="en-US" sz="3600" dirty="0" smtClean="0"/>
              <a:t>What didn’t work?</a:t>
            </a:r>
          </a:p>
          <a:p>
            <a:r>
              <a:rPr lang="en-US" sz="3600" dirty="0" smtClean="0"/>
              <a:t>Can you see a better way to solve it?</a:t>
            </a:r>
          </a:p>
          <a:p>
            <a:pPr lvl="1"/>
            <a:r>
              <a:rPr lang="en-US" sz="3200" dirty="0" smtClean="0"/>
              <a:t>Simpler?</a:t>
            </a:r>
          </a:p>
          <a:p>
            <a:pPr lvl="1"/>
            <a:r>
              <a:rPr lang="en-US" sz="3200" dirty="0" smtClean="0"/>
              <a:t>More elegant?</a:t>
            </a:r>
          </a:p>
          <a:p>
            <a:r>
              <a:rPr lang="en-US" sz="3600" dirty="0" smtClean="0"/>
              <a:t>Can you apply the solution to another problem?</a:t>
            </a:r>
          </a:p>
          <a:p>
            <a:endParaRPr lang="en-US" sz="3600" dirty="0"/>
          </a:p>
        </p:txBody>
      </p:sp>
    </p:spTree>
    <p:extLst>
      <p:ext uri="{BB962C8B-B14F-4D97-AF65-F5344CB8AC3E}">
        <p14:creationId xmlns:p14="http://schemas.microsoft.com/office/powerpoint/2010/main" val="73527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007A8C-9DB2-4111-9941-42671D427CB4}"/>
              </a:ext>
            </a:extLst>
          </p:cNvPr>
          <p:cNvSpPr>
            <a:spLocks noGrp="1"/>
          </p:cNvSpPr>
          <p:nvPr>
            <p:ph type="title"/>
          </p:nvPr>
        </p:nvSpPr>
        <p:spPr/>
        <p:txBody>
          <a:bodyPr>
            <a:normAutofit/>
          </a:bodyPr>
          <a:lstStyle/>
          <a:p>
            <a:pPr algn="ctr"/>
            <a:r>
              <a:rPr lang="en-US" sz="5400" dirty="0"/>
              <a:t>Functions in Separate External </a:t>
            </a:r>
            <a:r>
              <a:rPr lang="en-US" sz="5400" dirty="0" smtClean="0"/>
              <a:t>Files</a:t>
            </a:r>
            <a:endParaRPr lang="en-US" sz="5400" dirty="0"/>
          </a:p>
        </p:txBody>
      </p:sp>
      <p:sp>
        <p:nvSpPr>
          <p:cNvPr id="8" name="Text Placeholder 7">
            <a:extLst>
              <a:ext uri="{FF2B5EF4-FFF2-40B4-BE49-F238E27FC236}">
                <a16:creationId xmlns:a16="http://schemas.microsoft.com/office/drawing/2014/main" id="{6934E82D-811A-440E-A49B-CBA4413ECD7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42771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Compilation </a:t>
            </a:r>
            <a:r>
              <a:rPr lang="en-US" dirty="0"/>
              <a:t>Process</a:t>
            </a:r>
          </a:p>
        </p:txBody>
      </p:sp>
      <p:sp>
        <p:nvSpPr>
          <p:cNvPr id="3" name="Content Placeholder 2"/>
          <p:cNvSpPr>
            <a:spLocks noGrp="1"/>
          </p:cNvSpPr>
          <p:nvPr>
            <p:ph idx="1"/>
          </p:nvPr>
        </p:nvSpPr>
        <p:spPr/>
        <p:txBody>
          <a:bodyPr/>
          <a:lstStyle/>
          <a:p>
            <a:r>
              <a:rPr lang="en-US" dirty="0"/>
              <a:t>Starting with source code (e.g. C++) and converting it into machine code that the computer can run.</a:t>
            </a:r>
          </a:p>
          <a:p>
            <a:r>
              <a:rPr lang="en-US" dirty="0" smtClean="0"/>
              <a:t>The process looks </a:t>
            </a:r>
            <a:r>
              <a:rPr lang="en-US" dirty="0"/>
              <a:t>like this:</a:t>
            </a:r>
          </a:p>
          <a:p>
            <a:endParaRPr lang="en-US" dirty="0"/>
          </a:p>
        </p:txBody>
      </p:sp>
      <p:sp>
        <p:nvSpPr>
          <p:cNvPr id="4" name="Rectangle 3"/>
          <p:cNvSpPr/>
          <p:nvPr/>
        </p:nvSpPr>
        <p:spPr>
          <a:xfrm>
            <a:off x="838200" y="4001294"/>
            <a:ext cx="2623930" cy="1311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Source Code</a:t>
            </a:r>
          </a:p>
        </p:txBody>
      </p:sp>
      <p:sp>
        <p:nvSpPr>
          <p:cNvPr id="5" name="Rectangle 4"/>
          <p:cNvSpPr/>
          <p:nvPr/>
        </p:nvSpPr>
        <p:spPr>
          <a:xfrm>
            <a:off x="8729870" y="4001294"/>
            <a:ext cx="2623930" cy="13119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a:t>Executable File</a:t>
            </a:r>
          </a:p>
        </p:txBody>
      </p:sp>
      <p:sp>
        <p:nvSpPr>
          <p:cNvPr id="6" name="Oval 5"/>
          <p:cNvSpPr/>
          <p:nvPr/>
        </p:nvSpPr>
        <p:spPr>
          <a:xfrm>
            <a:off x="4694582" y="3874966"/>
            <a:ext cx="2802835" cy="156461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Compile</a:t>
            </a:r>
          </a:p>
        </p:txBody>
      </p:sp>
      <p:sp>
        <p:nvSpPr>
          <p:cNvPr id="7" name="Right Arrow 6"/>
          <p:cNvSpPr/>
          <p:nvPr/>
        </p:nvSpPr>
        <p:spPr>
          <a:xfrm>
            <a:off x="3530600" y="4472608"/>
            <a:ext cx="1036982" cy="37768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ight Arrow 7"/>
          <p:cNvSpPr/>
          <p:nvPr/>
        </p:nvSpPr>
        <p:spPr>
          <a:xfrm>
            <a:off x="7624417" y="4472608"/>
            <a:ext cx="1036982" cy="37768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08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Actual </a:t>
            </a:r>
            <a:r>
              <a:rPr lang="en-US" dirty="0"/>
              <a:t>Process</a:t>
            </a:r>
          </a:p>
        </p:txBody>
      </p:sp>
      <p:sp>
        <p:nvSpPr>
          <p:cNvPr id="4" name="TextBox 3"/>
          <p:cNvSpPr txBox="1"/>
          <p:nvPr/>
        </p:nvSpPr>
        <p:spPr>
          <a:xfrm>
            <a:off x="3274726" y="6262337"/>
            <a:ext cx="6230680" cy="369332"/>
          </a:xfrm>
          <a:prstGeom prst="rect">
            <a:avLst/>
          </a:prstGeom>
          <a:noFill/>
        </p:spPr>
        <p:txBody>
          <a:bodyPr wrap="none" rtlCol="0">
            <a:spAutoFit/>
          </a:bodyPr>
          <a:lstStyle/>
          <a:p>
            <a:r>
              <a:rPr lang="en-US" dirty="0"/>
              <a:t>http://faculty.cs.niu.edu/~mcmahon/CS241/Notes/compile.html</a:t>
            </a:r>
          </a:p>
        </p:txBody>
      </p:sp>
      <p:sp>
        <p:nvSpPr>
          <p:cNvPr id="6" name="Rectangle 5"/>
          <p:cNvSpPr/>
          <p:nvPr/>
        </p:nvSpPr>
        <p:spPr>
          <a:xfrm rot="5400000">
            <a:off x="-89022" y="2475549"/>
            <a:ext cx="2623930" cy="769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Source Code</a:t>
            </a:r>
          </a:p>
        </p:txBody>
      </p:sp>
      <p:sp>
        <p:nvSpPr>
          <p:cNvPr id="8" name="Rectangle 7"/>
          <p:cNvSpPr/>
          <p:nvPr/>
        </p:nvSpPr>
        <p:spPr>
          <a:xfrm rot="5400000">
            <a:off x="1357769" y="3465286"/>
            <a:ext cx="4603404" cy="769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Expanded Source Code</a:t>
            </a:r>
          </a:p>
        </p:txBody>
      </p:sp>
      <p:sp>
        <p:nvSpPr>
          <p:cNvPr id="9" name="Rectangle 8"/>
          <p:cNvSpPr/>
          <p:nvPr/>
        </p:nvSpPr>
        <p:spPr>
          <a:xfrm rot="5400000">
            <a:off x="4585250" y="2674333"/>
            <a:ext cx="3021499" cy="769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Assembler File</a:t>
            </a:r>
          </a:p>
        </p:txBody>
      </p:sp>
      <p:sp>
        <p:nvSpPr>
          <p:cNvPr id="10" name="Rectangle 9"/>
          <p:cNvSpPr/>
          <p:nvPr/>
        </p:nvSpPr>
        <p:spPr>
          <a:xfrm rot="5400000">
            <a:off x="6852946" y="2863176"/>
            <a:ext cx="3399185" cy="769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Object Code File</a:t>
            </a:r>
          </a:p>
        </p:txBody>
      </p:sp>
      <p:sp>
        <p:nvSpPr>
          <p:cNvPr id="11" name="Rectangle 10"/>
          <p:cNvSpPr/>
          <p:nvPr/>
        </p:nvSpPr>
        <p:spPr>
          <a:xfrm rot="5400000">
            <a:off x="9269463" y="2899489"/>
            <a:ext cx="3399185" cy="7694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a:t>Executable File</a:t>
            </a:r>
          </a:p>
        </p:txBody>
      </p:sp>
      <p:sp>
        <p:nvSpPr>
          <p:cNvPr id="12" name="Rectangle 11"/>
          <p:cNvSpPr/>
          <p:nvPr/>
        </p:nvSpPr>
        <p:spPr>
          <a:xfrm rot="5400000">
            <a:off x="-149494" y="4837217"/>
            <a:ext cx="2364058" cy="11445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#included header files</a:t>
            </a:r>
          </a:p>
        </p:txBody>
      </p:sp>
      <p:sp>
        <p:nvSpPr>
          <p:cNvPr id="13" name="Oval 12"/>
          <p:cNvSpPr/>
          <p:nvPr/>
        </p:nvSpPr>
        <p:spPr>
          <a:xfrm rot="5400000">
            <a:off x="-52237" y="3692222"/>
            <a:ext cx="5006898" cy="7917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C++ Preprocessor</a:t>
            </a:r>
          </a:p>
        </p:txBody>
      </p:sp>
      <p:sp>
        <p:nvSpPr>
          <p:cNvPr id="14" name="Oval 13"/>
          <p:cNvSpPr/>
          <p:nvPr/>
        </p:nvSpPr>
        <p:spPr>
          <a:xfrm rot="5400000">
            <a:off x="3395397" y="2681366"/>
            <a:ext cx="2985186" cy="7917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Compiler</a:t>
            </a:r>
          </a:p>
        </p:txBody>
      </p:sp>
      <p:sp>
        <p:nvSpPr>
          <p:cNvPr id="15" name="Oval 14"/>
          <p:cNvSpPr/>
          <p:nvPr/>
        </p:nvSpPr>
        <p:spPr>
          <a:xfrm rot="5400000">
            <a:off x="5813519" y="2663210"/>
            <a:ext cx="3021499" cy="7917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Assembler</a:t>
            </a:r>
          </a:p>
        </p:txBody>
      </p:sp>
      <p:sp>
        <p:nvSpPr>
          <p:cNvPr id="16" name="Oval 15"/>
          <p:cNvSpPr/>
          <p:nvPr/>
        </p:nvSpPr>
        <p:spPr>
          <a:xfrm rot="5400000">
            <a:off x="8079111" y="2870209"/>
            <a:ext cx="3362873" cy="7917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Linker</a:t>
            </a:r>
          </a:p>
        </p:txBody>
      </p:sp>
      <p:sp>
        <p:nvSpPr>
          <p:cNvPr id="17" name="Rectangle 16"/>
          <p:cNvSpPr/>
          <p:nvPr/>
        </p:nvSpPr>
        <p:spPr>
          <a:xfrm>
            <a:off x="4892700" y="5117750"/>
            <a:ext cx="4071400" cy="11445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Object Code for Library Functions</a:t>
            </a:r>
          </a:p>
        </p:txBody>
      </p:sp>
      <p:cxnSp>
        <p:nvCxnSpPr>
          <p:cNvPr id="19" name="Straight Arrow Connector 18"/>
          <p:cNvCxnSpPr/>
          <p:nvPr/>
        </p:nvCxnSpPr>
        <p:spPr>
          <a:xfrm>
            <a:off x="1607688" y="2860294"/>
            <a:ext cx="467917" cy="305480"/>
          </a:xfrm>
          <a:prstGeom prst="straightConnector1">
            <a:avLst/>
          </a:prstGeom>
          <a:ln w="762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0"/>
          </p:cNvCxnSpPr>
          <p:nvPr/>
        </p:nvCxnSpPr>
        <p:spPr>
          <a:xfrm flipV="1">
            <a:off x="1604828" y="5117750"/>
            <a:ext cx="534767" cy="291760"/>
          </a:xfrm>
          <a:prstGeom prst="straightConnector1">
            <a:avLst/>
          </a:prstGeom>
          <a:ln w="762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0"/>
          </p:cNvCxnSpPr>
          <p:nvPr/>
        </p:nvCxnSpPr>
        <p:spPr>
          <a:xfrm flipV="1">
            <a:off x="2847080" y="3954029"/>
            <a:ext cx="444798" cy="134061"/>
          </a:xfrm>
          <a:prstGeom prst="straightConnector1">
            <a:avLst/>
          </a:prstGeom>
          <a:ln w="762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0"/>
          </p:cNvCxnSpPr>
          <p:nvPr/>
        </p:nvCxnSpPr>
        <p:spPr>
          <a:xfrm flipV="1">
            <a:off x="4044216" y="3657600"/>
            <a:ext cx="489915" cy="192431"/>
          </a:xfrm>
          <a:prstGeom prst="straightConnector1">
            <a:avLst/>
          </a:prstGeom>
          <a:ln w="762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0"/>
            <a:endCxn id="9" idx="2"/>
          </p:cNvCxnSpPr>
          <p:nvPr/>
        </p:nvCxnSpPr>
        <p:spPr>
          <a:xfrm flipV="1">
            <a:off x="5283858" y="3059078"/>
            <a:ext cx="427397" cy="18156"/>
          </a:xfrm>
          <a:prstGeom prst="straightConnector1">
            <a:avLst/>
          </a:prstGeom>
          <a:ln w="762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0"/>
            <a:endCxn id="15" idx="4"/>
          </p:cNvCxnSpPr>
          <p:nvPr/>
        </p:nvCxnSpPr>
        <p:spPr>
          <a:xfrm>
            <a:off x="6480744" y="3059078"/>
            <a:ext cx="447657" cy="1"/>
          </a:xfrm>
          <a:prstGeom prst="straightConnector1">
            <a:avLst/>
          </a:prstGeom>
          <a:ln w="762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5" idx="0"/>
          </p:cNvCxnSpPr>
          <p:nvPr/>
        </p:nvCxnSpPr>
        <p:spPr>
          <a:xfrm flipV="1">
            <a:off x="7720137" y="3059077"/>
            <a:ext cx="447158" cy="2"/>
          </a:xfrm>
          <a:prstGeom prst="straightConnector1">
            <a:avLst/>
          </a:prstGeom>
          <a:ln w="762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0" idx="0"/>
            <a:endCxn id="16" idx="4"/>
          </p:cNvCxnSpPr>
          <p:nvPr/>
        </p:nvCxnSpPr>
        <p:spPr>
          <a:xfrm>
            <a:off x="8937283" y="3247921"/>
            <a:ext cx="427397" cy="18157"/>
          </a:xfrm>
          <a:prstGeom prst="straightConnector1">
            <a:avLst/>
          </a:prstGeom>
          <a:ln w="762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6" idx="0"/>
            <a:endCxn id="11" idx="2"/>
          </p:cNvCxnSpPr>
          <p:nvPr/>
        </p:nvCxnSpPr>
        <p:spPr>
          <a:xfrm>
            <a:off x="10156416" y="3266078"/>
            <a:ext cx="427895" cy="18156"/>
          </a:xfrm>
          <a:prstGeom prst="straightConnector1">
            <a:avLst/>
          </a:prstGeom>
          <a:ln w="762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7" idx="3"/>
          </p:cNvCxnSpPr>
          <p:nvPr/>
        </p:nvCxnSpPr>
        <p:spPr>
          <a:xfrm flipV="1">
            <a:off x="8964100" y="4823311"/>
            <a:ext cx="637100" cy="866732"/>
          </a:xfrm>
          <a:prstGeom prst="straightConnector1">
            <a:avLst/>
          </a:prstGeom>
          <a:ln w="762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195209" y="1140431"/>
            <a:ext cx="1880396" cy="586140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846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FBAA9C-261C-4A85-82C1-A13E4F629F50}"/>
              </a:ext>
            </a:extLst>
          </p:cNvPr>
          <p:cNvSpPr>
            <a:spLocks noGrp="1"/>
          </p:cNvSpPr>
          <p:nvPr>
            <p:ph type="title"/>
          </p:nvPr>
        </p:nvSpPr>
        <p:spPr>
          <a:xfrm>
            <a:off x="0" y="0"/>
            <a:ext cx="3932237" cy="1153236"/>
          </a:xfrm>
        </p:spPr>
        <p:txBody>
          <a:bodyPr>
            <a:normAutofit/>
          </a:bodyPr>
          <a:lstStyle/>
          <a:p>
            <a:r>
              <a:rPr lang="en-US" dirty="0" smtClean="0"/>
              <a:t>Functions </a:t>
            </a:r>
            <a:r>
              <a:rPr lang="en-US" dirty="0"/>
              <a:t>in a Separate C++ File</a:t>
            </a:r>
          </a:p>
        </p:txBody>
      </p:sp>
      <p:sp>
        <p:nvSpPr>
          <p:cNvPr id="7" name="Text Placeholder 6">
            <a:extLst>
              <a:ext uri="{FF2B5EF4-FFF2-40B4-BE49-F238E27FC236}">
                <a16:creationId xmlns:a16="http://schemas.microsoft.com/office/drawing/2014/main" id="{F998BDFB-8E89-4982-AB96-05E77C112D12}"/>
              </a:ext>
            </a:extLst>
          </p:cNvPr>
          <p:cNvSpPr>
            <a:spLocks noGrp="1"/>
          </p:cNvSpPr>
          <p:nvPr>
            <p:ph type="body" sz="half" idx="2"/>
          </p:nvPr>
        </p:nvSpPr>
        <p:spPr>
          <a:xfrm>
            <a:off x="0" y="1320421"/>
            <a:ext cx="4905375" cy="3811588"/>
          </a:xfrm>
        </p:spPr>
        <p:txBody>
          <a:bodyPr>
            <a:normAutofit fontScale="70000" lnSpcReduction="20000"/>
          </a:bodyPr>
          <a:lstStyle/>
          <a:p>
            <a:pPr fontAlgn="base"/>
            <a:r>
              <a:rPr lang="en-US" sz="2800" b="1" dirty="0"/>
              <a:t>About</a:t>
            </a:r>
          </a:p>
          <a:p>
            <a:pPr marL="457200" indent="-457200" algn="l" fontAlgn="base">
              <a:buFont typeface="Arial" charset="0"/>
              <a:buChar char="•"/>
            </a:pPr>
            <a:r>
              <a:rPr lang="en-US" sz="2800" dirty="0">
                <a:solidFill>
                  <a:srgbClr val="000000"/>
                </a:solidFill>
                <a:latin typeface="Times New Roman" panose="02020603050405020304" pitchFamily="18" charset="0"/>
                <a:cs typeface="Times New Roman" panose="02020603050405020304" pitchFamily="18" charset="0"/>
              </a:rPr>
              <a:t>The </a:t>
            </a:r>
            <a:r>
              <a:rPr lang="en-US" sz="2800" dirty="0" smtClean="0">
                <a:solidFill>
                  <a:srgbClr val="000000"/>
                </a:solidFill>
                <a:latin typeface="Times New Roman" panose="02020603050405020304" pitchFamily="18" charset="0"/>
                <a:cs typeface="Times New Roman" panose="02020603050405020304" pitchFamily="18" charset="0"/>
              </a:rPr>
              <a:t>program creates a header file, </a:t>
            </a:r>
            <a:r>
              <a:rPr lang="en-US" sz="2800" dirty="0" err="1" smtClean="0">
                <a:solidFill>
                  <a:srgbClr val="000000"/>
                </a:solidFill>
                <a:latin typeface="Consolas" panose="020B0609020204030204" pitchFamily="49" charset="0"/>
                <a:cs typeface="Times New Roman" panose="02020603050405020304" pitchFamily="18" charset="0"/>
              </a:rPr>
              <a:t>helper.h</a:t>
            </a:r>
            <a:r>
              <a:rPr lang="en-US" sz="2800" dirty="0" smtClean="0">
                <a:solidFill>
                  <a:srgbClr val="000000"/>
                </a:solidFill>
                <a:latin typeface="Times New Roman" panose="02020603050405020304" pitchFamily="18" charset="0"/>
                <a:cs typeface="Times New Roman" panose="02020603050405020304" pitchFamily="18" charset="0"/>
              </a:rPr>
              <a:t>, which contains declarations such as function prototypes, and a C++ file, </a:t>
            </a:r>
            <a:r>
              <a:rPr lang="en-US" sz="2800" dirty="0">
                <a:solidFill>
                  <a:srgbClr val="000000"/>
                </a:solidFill>
                <a:latin typeface="Consolas" panose="020B0609020204030204" pitchFamily="49" charset="0"/>
                <a:cs typeface="Times New Roman" panose="02020603050405020304" pitchFamily="18" charset="0"/>
              </a:rPr>
              <a:t>helper.cpp</a:t>
            </a:r>
            <a:r>
              <a:rPr lang="en-US" sz="2800" dirty="0" smtClean="0">
                <a:solidFill>
                  <a:srgbClr val="000000"/>
                </a:solidFill>
                <a:latin typeface="Times New Roman" panose="02020603050405020304" pitchFamily="18" charset="0"/>
                <a:cs typeface="Times New Roman" panose="02020603050405020304" pitchFamily="18" charset="0"/>
              </a:rPr>
              <a:t>, which contains function definitions.  </a:t>
            </a:r>
          </a:p>
          <a:p>
            <a:pPr marL="457200" indent="-457200" algn="l" fontAlgn="base">
              <a:buFont typeface="Arial" charset="0"/>
              <a:buChar char="•"/>
            </a:pPr>
            <a:r>
              <a:rPr lang="en-US" sz="2800" dirty="0">
                <a:solidFill>
                  <a:schemeClr val="tx1"/>
                </a:solidFill>
                <a:latin typeface="Times New Roman" panose="02020603050405020304" pitchFamily="18" charset="0"/>
                <a:ea typeface="Arial" charset="0"/>
                <a:cs typeface="Times New Roman" panose="02020603050405020304" pitchFamily="18" charset="0"/>
              </a:rPr>
              <a:t>Note that it is considered bad programming practice to include implementation details -- such as function definitions -- in header </a:t>
            </a:r>
            <a:r>
              <a:rPr lang="en-US" sz="2800" dirty="0" smtClean="0">
                <a:solidFill>
                  <a:schemeClr val="tx1"/>
                </a:solidFill>
                <a:latin typeface="Times New Roman" panose="02020603050405020304" pitchFamily="18" charset="0"/>
                <a:ea typeface="Arial" charset="0"/>
                <a:cs typeface="Times New Roman" panose="02020603050405020304" pitchFamily="18" charset="0"/>
              </a:rPr>
              <a:t>files</a:t>
            </a:r>
          </a:p>
          <a:p>
            <a:pPr fontAlgn="base"/>
            <a:endParaRPr lang="en-US" sz="2800" dirty="0">
              <a:solidFill>
                <a:srgbClr val="000000"/>
              </a:solidFill>
              <a:latin typeface="Arial" panose="020B0604020202020204" pitchFamily="34" charset="0"/>
            </a:endParaRPr>
          </a:p>
        </p:txBody>
      </p:sp>
      <p:graphicFrame>
        <p:nvGraphicFramePr>
          <p:cNvPr id="8" name="Content Placeholder 11">
            <a:extLst>
              <a:ext uri="{FF2B5EF4-FFF2-40B4-BE49-F238E27FC236}">
                <a16:creationId xmlns:a16="http://schemas.microsoft.com/office/drawing/2014/main" id="{96442E80-7A5C-4993-9FA1-A3B44B3F1219}"/>
              </a:ext>
            </a:extLst>
          </p:cNvPr>
          <p:cNvGraphicFramePr>
            <a:graphicFrameLocks noGrp="1"/>
          </p:cNvGraphicFramePr>
          <p:nvPr>
            <p:ph idx="1"/>
            <p:extLst/>
          </p:nvPr>
        </p:nvGraphicFramePr>
        <p:xfrm>
          <a:off x="4905375" y="0"/>
          <a:ext cx="7286625" cy="3870960"/>
        </p:xfrm>
        <a:graphic>
          <a:graphicData uri="http://schemas.openxmlformats.org/drawingml/2006/table">
            <a:tbl>
              <a:tblPr firstRow="1" bandRow="1">
                <a:tableStyleId>{5940675A-B579-460E-94D1-54222C63F5DA}</a:tableStyleId>
              </a:tblPr>
              <a:tblGrid>
                <a:gridCol w="484033">
                  <a:extLst>
                    <a:ext uri="{9D8B030D-6E8A-4147-A177-3AD203B41FA5}">
                      <a16:colId xmlns:a16="http://schemas.microsoft.com/office/drawing/2014/main" val="3462305556"/>
                    </a:ext>
                  </a:extLst>
                </a:gridCol>
                <a:gridCol w="6802592">
                  <a:extLst>
                    <a:ext uri="{9D8B030D-6E8A-4147-A177-3AD203B41FA5}">
                      <a16:colId xmlns:a16="http://schemas.microsoft.com/office/drawing/2014/main" val="2357295524"/>
                    </a:ext>
                  </a:extLst>
                </a:gridCol>
              </a:tblGrid>
              <a:tr h="24158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tx1"/>
                          </a:solidFill>
                          <a:effectLst/>
                          <a:latin typeface="Consolas" panose="020B0609020204030204" pitchFamily="49" charset="0"/>
                          <a:ea typeface="+mn-ea"/>
                          <a:cs typeface="+mn-cs"/>
                        </a:rPr>
                        <a:t>main.cpp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1069987">
                <a:tc>
                  <a:txBody>
                    <a:bodyPr/>
                    <a:lstStyle/>
                    <a:p>
                      <a:pPr algn="ctr"/>
                      <a:r>
                        <a:rPr lang="en-US" sz="1600" dirty="0">
                          <a:latin typeface="Consolas" panose="020B0609020204030204" pitchFamily="49" charset="0"/>
                        </a:rPr>
                        <a:t>1</a:t>
                      </a:r>
                    </a:p>
                    <a:p>
                      <a:pPr algn="ctr"/>
                      <a:r>
                        <a:rPr lang="en-US" sz="1600" dirty="0">
                          <a:latin typeface="Consolas" panose="020B0609020204030204" pitchFamily="49" charset="0"/>
                        </a:rPr>
                        <a:t>2</a:t>
                      </a:r>
                    </a:p>
                    <a:p>
                      <a:pPr algn="ctr"/>
                      <a:r>
                        <a:rPr lang="en-US" sz="1600" dirty="0">
                          <a:latin typeface="Consolas" panose="020B0609020204030204" pitchFamily="49" charset="0"/>
                        </a:rPr>
                        <a:t>3</a:t>
                      </a:r>
                    </a:p>
                    <a:p>
                      <a:pPr algn="ctr"/>
                      <a:r>
                        <a:rPr lang="en-US" sz="1600" dirty="0">
                          <a:latin typeface="Consolas" panose="020B0609020204030204" pitchFamily="49" charset="0"/>
                        </a:rPr>
                        <a:t>4</a:t>
                      </a:r>
                    </a:p>
                    <a:p>
                      <a:pPr algn="ctr"/>
                      <a:r>
                        <a:rPr lang="en-US" sz="1600" dirty="0">
                          <a:latin typeface="Consolas" panose="020B0609020204030204" pitchFamily="49" charset="0"/>
                        </a:rPr>
                        <a:t>5</a:t>
                      </a:r>
                    </a:p>
                    <a:p>
                      <a:pPr algn="ctr"/>
                      <a:r>
                        <a:rPr lang="en-US" sz="1600" dirty="0">
                          <a:latin typeface="Consolas" panose="020B0609020204030204" pitchFamily="49" charset="0"/>
                        </a:rPr>
                        <a:t>6</a:t>
                      </a:r>
                    </a:p>
                    <a:p>
                      <a:pPr algn="ctr"/>
                      <a:r>
                        <a:rPr lang="en-US" sz="1600" dirty="0">
                          <a:latin typeface="Consolas" panose="020B0609020204030204" pitchFamily="49" charset="0"/>
                        </a:rPr>
                        <a:t>7</a:t>
                      </a:r>
                    </a:p>
                    <a:p>
                      <a:pPr algn="ctr"/>
                      <a:r>
                        <a:rPr lang="en-US" sz="1600" dirty="0">
                          <a:latin typeface="Consolas" panose="020B0609020204030204" pitchFamily="49" charset="0"/>
                        </a:rPr>
                        <a:t>8</a:t>
                      </a:r>
                    </a:p>
                    <a:p>
                      <a:pPr algn="ctr"/>
                      <a:r>
                        <a:rPr lang="en-US" sz="1600" dirty="0">
                          <a:latin typeface="Consolas" panose="020B0609020204030204" pitchFamily="49" charset="0"/>
                        </a:rPr>
                        <a:t>9</a:t>
                      </a:r>
                    </a:p>
                    <a:p>
                      <a:pPr algn="ctr"/>
                      <a:r>
                        <a:rPr lang="en-US" sz="1600" dirty="0">
                          <a:latin typeface="Consolas" panose="020B0609020204030204" pitchFamily="49" charset="0"/>
                        </a:rPr>
                        <a:t>10</a:t>
                      </a:r>
                    </a:p>
                    <a:p>
                      <a:pPr algn="ctr"/>
                      <a:r>
                        <a:rPr lang="en-US" sz="1600" dirty="0">
                          <a:latin typeface="Consolas" panose="020B0609020204030204" pitchFamily="49" charset="0"/>
                        </a:rPr>
                        <a:t>11</a:t>
                      </a:r>
                    </a:p>
                    <a:p>
                      <a:pPr algn="ctr"/>
                      <a:r>
                        <a:rPr lang="en-US" sz="1600" dirty="0">
                          <a:latin typeface="Consolas" panose="020B0609020204030204" pitchFamily="49" charset="0"/>
                        </a:rPr>
                        <a:t>12</a:t>
                      </a:r>
                    </a:p>
                    <a:p>
                      <a:pPr algn="ctr"/>
                      <a:r>
                        <a:rPr lang="en-US" sz="1600" dirty="0">
                          <a:latin typeface="Consolas" panose="020B0609020204030204" pitchFamily="49" charset="0"/>
                        </a:rPr>
                        <a:t>13</a:t>
                      </a:r>
                    </a:p>
                    <a:p>
                      <a:pPr algn="ctr"/>
                      <a:r>
                        <a:rPr lang="en-US" sz="1600" dirty="0">
                          <a:latin typeface="Consolas" panose="020B0609020204030204" pitchFamily="49" charset="0"/>
                        </a:rPr>
                        <a:t>14</a:t>
                      </a:r>
                    </a:p>
                  </a:txBody>
                  <a:tcPr/>
                </a:tc>
                <a:tc>
                  <a:txBody>
                    <a:bodyPr/>
                    <a:lstStyle/>
                    <a:p>
                      <a:pPr rtl="0">
                        <a:spcBef>
                          <a:spcPts val="0"/>
                        </a:spcBef>
                        <a:spcAft>
                          <a:spcPts val="0"/>
                        </a:spcAft>
                      </a:pPr>
                      <a:r>
                        <a:rPr lang="en-US" sz="1600" b="0" i="0" u="none" strike="noStrike" dirty="0">
                          <a:solidFill>
                            <a:srgbClr val="0000FF"/>
                          </a:solidFill>
                          <a:effectLst/>
                          <a:latin typeface="Consolas" panose="020B0609020204030204" pitchFamily="49" charset="0"/>
                        </a:rPr>
                        <a:t>#include </a:t>
                      </a:r>
                      <a:r>
                        <a:rPr lang="en-US" sz="1600" b="0" i="0" u="none" strike="noStrike" dirty="0">
                          <a:solidFill>
                            <a:srgbClr val="A31515"/>
                          </a:solidFill>
                          <a:effectLst/>
                          <a:latin typeface="Consolas" panose="020B0609020204030204" pitchFamily="49" charset="0"/>
                        </a:rPr>
                        <a:t>&lt;iostream&gt;</a:t>
                      </a:r>
                      <a:endParaRPr lang="en-US" sz="1600" b="0" dirty="0">
                        <a:effectLst/>
                      </a:endParaRPr>
                    </a:p>
                    <a:p>
                      <a:pPr rtl="0">
                        <a:spcBef>
                          <a:spcPts val="0"/>
                        </a:spcBef>
                        <a:spcAft>
                          <a:spcPts val="0"/>
                        </a:spcAft>
                      </a:pPr>
                      <a:r>
                        <a:rPr lang="en-US" sz="1600" b="0" i="0" u="none" strike="noStrike" dirty="0">
                          <a:solidFill>
                            <a:srgbClr val="0000FF"/>
                          </a:solidFill>
                          <a:effectLst/>
                          <a:latin typeface="Consolas" panose="020B0609020204030204" pitchFamily="49" charset="0"/>
                        </a:rPr>
                        <a:t>#include </a:t>
                      </a:r>
                      <a:r>
                        <a:rPr lang="en-US" sz="1600" b="0" i="0" u="none" strike="noStrike" dirty="0">
                          <a:solidFill>
                            <a:srgbClr val="A31515"/>
                          </a:solidFill>
                          <a:effectLst/>
                          <a:latin typeface="Consolas" panose="020B0609020204030204" pitchFamily="49" charset="0"/>
                        </a:rPr>
                        <a:t>"</a:t>
                      </a:r>
                      <a:r>
                        <a:rPr lang="en-US" sz="1600" b="0" i="0" u="none" strike="noStrike" dirty="0" err="1">
                          <a:solidFill>
                            <a:srgbClr val="A31515"/>
                          </a:solidFill>
                          <a:effectLst/>
                          <a:latin typeface="Consolas" panose="020B0609020204030204" pitchFamily="49" charset="0"/>
                        </a:rPr>
                        <a:t>helper.h</a:t>
                      </a:r>
                      <a:r>
                        <a:rPr lang="en-US" sz="1600" b="0" i="0" u="none" strike="noStrike" dirty="0">
                          <a:solidFill>
                            <a:srgbClr val="A31515"/>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FF"/>
                          </a:solidFill>
                          <a:effectLst/>
                          <a:latin typeface="Consolas" panose="020B0609020204030204" pitchFamily="49" charset="0"/>
                        </a:rPr>
                        <a:t>using</a:t>
                      </a:r>
                      <a:r>
                        <a:rPr lang="en-US" sz="1600" b="0" i="0" u="none" strike="noStrike" dirty="0">
                          <a:solidFill>
                            <a:srgbClr val="000000"/>
                          </a:solidFill>
                          <a:effectLst/>
                          <a:latin typeface="Consolas" panose="020B0609020204030204" pitchFamily="49" charset="0"/>
                        </a:rPr>
                        <a:t> std::</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std::</a:t>
                      </a:r>
                      <a:r>
                        <a:rPr lang="en-US" sz="1600" b="0" i="0" u="none" strike="noStrike" dirty="0" err="1">
                          <a:solidFill>
                            <a:srgbClr val="000000"/>
                          </a:solidFill>
                          <a:effectLst/>
                          <a:latin typeface="Consolas" panose="020B0609020204030204" pitchFamily="49" charset="0"/>
                        </a:rPr>
                        <a:t>endl</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dirty="0">
                          <a:effectLst/>
                        </a:rPr>
                        <a:t> </a:t>
                      </a:r>
                    </a:p>
                    <a:p>
                      <a:pPr rtl="0">
                        <a:spcBef>
                          <a:spcPts val="0"/>
                        </a:spcBef>
                        <a:spcAft>
                          <a:spcPts val="0"/>
                        </a:spcAft>
                      </a:pPr>
                      <a:r>
                        <a:rPr lang="en-US" sz="1600" b="0" i="0" u="none" strike="noStrike" dirty="0">
                          <a:solidFill>
                            <a:srgbClr val="0000FF"/>
                          </a:solidFill>
                          <a:effectLst/>
                          <a:latin typeface="Consolas" panose="020B0609020204030204" pitchFamily="49" charset="0"/>
                        </a:rPr>
                        <a:t>int</a:t>
                      </a:r>
                      <a:r>
                        <a:rPr lang="en-US" sz="1600" b="0" i="0" u="none" strike="noStrike" dirty="0">
                          <a:solidFill>
                            <a:srgbClr val="000000"/>
                          </a:solidFill>
                          <a:effectLst/>
                          <a:latin typeface="Consolas" panose="020B0609020204030204" pitchFamily="49" charset="0"/>
                        </a:rPr>
                        <a:t> main() {</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&lt;&lt; std::</a:t>
                      </a:r>
                      <a:r>
                        <a:rPr lang="en-US" sz="1600" b="0" i="0" u="none" strike="noStrike" dirty="0" err="1">
                          <a:solidFill>
                            <a:srgbClr val="000000"/>
                          </a:solidFill>
                          <a:effectLst/>
                          <a:latin typeface="Consolas" panose="020B0609020204030204" pitchFamily="49" charset="0"/>
                        </a:rPr>
                        <a:t>boolalpha</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&lt;&lt; </a:t>
                      </a:r>
                      <a:r>
                        <a:rPr lang="en-US" sz="1600" b="0" i="0" u="none" strike="noStrike" dirty="0">
                          <a:solidFill>
                            <a:srgbClr val="A31515"/>
                          </a:solidFill>
                          <a:effectLst/>
                          <a:latin typeface="Consolas" panose="020B0609020204030204" pitchFamily="49" charset="0"/>
                        </a:rPr>
                        <a:t>"2 &lt; 5?  "</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lessThan</a:t>
                      </a:r>
                      <a:r>
                        <a:rPr lang="en-US" sz="1600" b="0" i="0" u="none" strike="noStrike" dirty="0">
                          <a:solidFill>
                            <a:srgbClr val="000000"/>
                          </a:solidFill>
                          <a:effectLst/>
                          <a:latin typeface="Consolas" panose="020B0609020204030204" pitchFamily="49" charset="0"/>
                        </a:rPr>
                        <a:t>(</a:t>
                      </a:r>
                      <a:r>
                        <a:rPr lang="en-US" sz="1600" b="0" i="0" u="none" strike="noStrike" dirty="0">
                          <a:solidFill>
                            <a:srgbClr val="098658"/>
                          </a:solidFill>
                          <a:effectLst/>
                          <a:latin typeface="Consolas" panose="020B0609020204030204" pitchFamily="49" charset="0"/>
                        </a:rPr>
                        <a:t>2</a:t>
                      </a: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endl</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&lt;&lt; </a:t>
                      </a:r>
                      <a:r>
                        <a:rPr lang="en-US" sz="1600" b="0" i="0" u="none" strike="noStrike" dirty="0">
                          <a:solidFill>
                            <a:srgbClr val="A31515"/>
                          </a:solidFill>
                          <a:effectLst/>
                          <a:latin typeface="Consolas" panose="020B0609020204030204" pitchFamily="49" charset="0"/>
                        </a:rPr>
                        <a:t>"2 == 5? "</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equalTo</a:t>
                      </a:r>
                      <a:r>
                        <a:rPr lang="en-US" sz="1600" b="0" i="0" u="none" strike="noStrike" dirty="0">
                          <a:solidFill>
                            <a:srgbClr val="000000"/>
                          </a:solidFill>
                          <a:effectLst/>
                          <a:latin typeface="Consolas" panose="020B0609020204030204" pitchFamily="49" charset="0"/>
                        </a:rPr>
                        <a:t>(</a:t>
                      </a:r>
                      <a:r>
                        <a:rPr lang="en-US" sz="1600" b="0" i="0" u="none" strike="noStrike" dirty="0">
                          <a:solidFill>
                            <a:srgbClr val="098658"/>
                          </a:solidFill>
                          <a:effectLst/>
                          <a:latin typeface="Consolas" panose="020B0609020204030204" pitchFamily="49" charset="0"/>
                        </a:rPr>
                        <a:t>2</a:t>
                      </a: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endl</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&lt;&lt; </a:t>
                      </a:r>
                      <a:r>
                        <a:rPr lang="en-US" sz="1600" b="0" i="0" u="none" strike="noStrike" dirty="0">
                          <a:solidFill>
                            <a:srgbClr val="A31515"/>
                          </a:solidFill>
                          <a:effectLst/>
                          <a:latin typeface="Consolas" panose="020B0609020204030204" pitchFamily="49" charset="0"/>
                        </a:rPr>
                        <a:t>"5 &lt; 5?  "</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lessThan</a:t>
                      </a:r>
                      <a:r>
                        <a:rPr lang="en-US" sz="1600" b="0" i="0" u="none" strike="noStrike" dirty="0">
                          <a:solidFill>
                            <a:srgbClr val="000000"/>
                          </a:solidFill>
                          <a:effectLst/>
                          <a:latin typeface="Consolas" panose="020B0609020204030204" pitchFamily="49" charset="0"/>
                        </a:rPr>
                        <a:t>(</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endl</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&lt;&lt; </a:t>
                      </a:r>
                      <a:r>
                        <a:rPr lang="en-US" sz="1600" b="0" i="0" u="none" strike="noStrike" dirty="0">
                          <a:solidFill>
                            <a:srgbClr val="A31515"/>
                          </a:solidFill>
                          <a:effectLst/>
                          <a:latin typeface="Consolas" panose="020B0609020204030204" pitchFamily="49" charset="0"/>
                        </a:rPr>
                        <a:t>"5 == 5? "</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equalTo</a:t>
                      </a:r>
                      <a:r>
                        <a:rPr lang="en-US" sz="1600" b="0" i="0" u="none" strike="noStrike" dirty="0">
                          <a:solidFill>
                            <a:srgbClr val="000000"/>
                          </a:solidFill>
                          <a:effectLst/>
                          <a:latin typeface="Consolas" panose="020B0609020204030204" pitchFamily="49" charset="0"/>
                        </a:rPr>
                        <a:t>(</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endl</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&lt;&lt; </a:t>
                      </a:r>
                      <a:r>
                        <a:rPr lang="en-US" sz="1600" b="0" i="0" u="none" strike="noStrike" dirty="0">
                          <a:solidFill>
                            <a:srgbClr val="A31515"/>
                          </a:solidFill>
                          <a:effectLst/>
                          <a:latin typeface="Consolas" panose="020B0609020204030204" pitchFamily="49" charset="0"/>
                        </a:rPr>
                        <a:t>"7 &lt; 5?  "</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lessThan</a:t>
                      </a:r>
                      <a:r>
                        <a:rPr lang="en-US" sz="1600" b="0" i="0" u="none" strike="noStrike" dirty="0">
                          <a:solidFill>
                            <a:srgbClr val="000000"/>
                          </a:solidFill>
                          <a:effectLst/>
                          <a:latin typeface="Consolas" panose="020B0609020204030204" pitchFamily="49" charset="0"/>
                        </a:rPr>
                        <a:t>(</a:t>
                      </a:r>
                      <a:r>
                        <a:rPr lang="en-US" sz="1600" b="0" i="0" u="none" strike="noStrike" dirty="0">
                          <a:solidFill>
                            <a:srgbClr val="098658"/>
                          </a:solidFill>
                          <a:effectLst/>
                          <a:latin typeface="Consolas" panose="020B0609020204030204" pitchFamily="49" charset="0"/>
                        </a:rPr>
                        <a:t>7</a:t>
                      </a: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endl</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&lt;&lt; </a:t>
                      </a:r>
                      <a:r>
                        <a:rPr lang="en-US" sz="1600" b="0" i="0" u="none" strike="noStrike" dirty="0">
                          <a:solidFill>
                            <a:srgbClr val="A31515"/>
                          </a:solidFill>
                          <a:effectLst/>
                          <a:latin typeface="Consolas" panose="020B0609020204030204" pitchFamily="49" charset="0"/>
                        </a:rPr>
                        <a:t>"7 == 5? "</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equalTo</a:t>
                      </a:r>
                      <a:r>
                        <a:rPr lang="en-US" sz="1600" b="0" i="0" u="none" strike="noStrike" dirty="0">
                          <a:solidFill>
                            <a:srgbClr val="000000"/>
                          </a:solidFill>
                          <a:effectLst/>
                          <a:latin typeface="Consolas" panose="020B0609020204030204" pitchFamily="49" charset="0"/>
                        </a:rPr>
                        <a:t>(</a:t>
                      </a:r>
                      <a:r>
                        <a:rPr lang="en-US" sz="1600" b="0" i="0" u="none" strike="noStrike" dirty="0">
                          <a:solidFill>
                            <a:srgbClr val="098658"/>
                          </a:solidFill>
                          <a:effectLst/>
                          <a:latin typeface="Consolas" panose="020B0609020204030204" pitchFamily="49" charset="0"/>
                        </a:rPr>
                        <a:t>7</a:t>
                      </a: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endl</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000FF"/>
                          </a:solidFill>
                          <a:effectLst/>
                          <a:latin typeface="Consolas" panose="020B0609020204030204" pitchFamily="49" charset="0"/>
                        </a:rPr>
                        <a:t>return</a:t>
                      </a: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98658"/>
                          </a:solidFill>
                          <a:effectLst/>
                          <a:latin typeface="Consolas" panose="020B0609020204030204" pitchFamily="49" charset="0"/>
                        </a:rPr>
                        <a:t>0</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a:t>
                      </a:r>
                      <a:endParaRPr lang="en-US" sz="1600" b="0" dirty="0">
                        <a:effectLst/>
                      </a:endParaRPr>
                    </a:p>
                  </a:txBody>
                  <a:tcPr/>
                </a:tc>
                <a:extLst>
                  <a:ext uri="{0D108BD9-81ED-4DB2-BD59-A6C34878D82A}">
                    <a16:rowId xmlns:a16="http://schemas.microsoft.com/office/drawing/2014/main" val="1646940307"/>
                  </a:ext>
                </a:extLst>
              </a:tr>
            </a:tbl>
          </a:graphicData>
        </a:graphic>
      </p:graphicFrame>
      <p:graphicFrame>
        <p:nvGraphicFramePr>
          <p:cNvPr id="6" name="Content Placeholder 11">
            <a:extLst>
              <a:ext uri="{FF2B5EF4-FFF2-40B4-BE49-F238E27FC236}">
                <a16:creationId xmlns:a16="http://schemas.microsoft.com/office/drawing/2014/main" id="{B65FD1D6-5CB2-414D-BF37-395CAE903D60}"/>
              </a:ext>
            </a:extLst>
          </p:cNvPr>
          <p:cNvGraphicFramePr>
            <a:graphicFrameLocks/>
          </p:cNvGraphicFramePr>
          <p:nvPr>
            <p:extLst/>
          </p:nvPr>
        </p:nvGraphicFramePr>
        <p:xfrm>
          <a:off x="4905375" y="3870960"/>
          <a:ext cx="7286625" cy="1950720"/>
        </p:xfrm>
        <a:graphic>
          <a:graphicData uri="http://schemas.openxmlformats.org/drawingml/2006/table">
            <a:tbl>
              <a:tblPr firstRow="1" bandRow="1">
                <a:tableStyleId>{5940675A-B579-460E-94D1-54222C63F5DA}</a:tableStyleId>
              </a:tblPr>
              <a:tblGrid>
                <a:gridCol w="484033">
                  <a:extLst>
                    <a:ext uri="{9D8B030D-6E8A-4147-A177-3AD203B41FA5}">
                      <a16:colId xmlns:a16="http://schemas.microsoft.com/office/drawing/2014/main" val="3462305556"/>
                    </a:ext>
                  </a:extLst>
                </a:gridCol>
                <a:gridCol w="6802592">
                  <a:extLst>
                    <a:ext uri="{9D8B030D-6E8A-4147-A177-3AD203B41FA5}">
                      <a16:colId xmlns:a16="http://schemas.microsoft.com/office/drawing/2014/main" val="2357295524"/>
                    </a:ext>
                  </a:extLst>
                </a:gridCol>
              </a:tblGrid>
              <a:tr h="329611">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tx1"/>
                          </a:solidFill>
                          <a:effectLst/>
                          <a:latin typeface="Consolas" panose="020B0609020204030204" pitchFamily="49" charset="0"/>
                          <a:ea typeface="+mn-ea"/>
                          <a:cs typeface="+mn-cs"/>
                        </a:rPr>
                        <a:t>helper.cpp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706709">
                <a:tc>
                  <a:txBody>
                    <a:bodyPr/>
                    <a:lstStyle/>
                    <a:p>
                      <a:pPr algn="ctr"/>
                      <a:r>
                        <a:rPr lang="en-US" sz="1400" dirty="0">
                          <a:latin typeface="Consolas" panose="020B0609020204030204" pitchFamily="49" charset="0"/>
                        </a:rPr>
                        <a:t>1</a:t>
                      </a:r>
                    </a:p>
                    <a:p>
                      <a:pPr algn="ctr"/>
                      <a:r>
                        <a:rPr lang="en-US" sz="1400" dirty="0">
                          <a:latin typeface="Consolas" panose="020B0609020204030204" pitchFamily="49" charset="0"/>
                        </a:rPr>
                        <a:t>2</a:t>
                      </a:r>
                    </a:p>
                    <a:p>
                      <a:pPr algn="ctr"/>
                      <a:r>
                        <a:rPr lang="en-US" sz="1400" dirty="0">
                          <a:latin typeface="Consolas" panose="020B0609020204030204" pitchFamily="49" charset="0"/>
                        </a:rPr>
                        <a:t>3</a:t>
                      </a:r>
                    </a:p>
                    <a:p>
                      <a:pPr algn="ctr"/>
                      <a:r>
                        <a:rPr lang="en-US" sz="1400" dirty="0">
                          <a:latin typeface="Consolas" panose="020B0609020204030204" pitchFamily="49" charset="0"/>
                        </a:rPr>
                        <a:t>4</a:t>
                      </a:r>
                    </a:p>
                    <a:p>
                      <a:pPr algn="ctr"/>
                      <a:r>
                        <a:rPr lang="en-US" sz="1400" dirty="0">
                          <a:latin typeface="Consolas" panose="020B0609020204030204" pitchFamily="49" charset="0"/>
                        </a:rPr>
                        <a:t>5</a:t>
                      </a:r>
                    </a:p>
                    <a:p>
                      <a:pPr algn="ctr"/>
                      <a:r>
                        <a:rPr lang="en-US" sz="1400" dirty="0">
                          <a:latin typeface="Consolas" panose="020B0609020204030204" pitchFamily="49" charset="0"/>
                        </a:rPr>
                        <a:t>6</a:t>
                      </a:r>
                    </a:p>
                    <a:p>
                      <a:pPr algn="ctr"/>
                      <a:r>
                        <a:rPr lang="en-US" sz="1400" dirty="0">
                          <a:latin typeface="Consolas" panose="020B0609020204030204" pitchFamily="49" charset="0"/>
                        </a:rPr>
                        <a:t>7</a:t>
                      </a:r>
                    </a:p>
                  </a:txBody>
                  <a:tcPr/>
                </a:tc>
                <a:tc>
                  <a:txBody>
                    <a:bodyPr/>
                    <a:lstStyle/>
                    <a:p>
                      <a:pPr rtl="0">
                        <a:spcBef>
                          <a:spcPts val="0"/>
                        </a:spcBef>
                        <a:spcAft>
                          <a:spcPts val="0"/>
                        </a:spcAft>
                      </a:pPr>
                      <a:r>
                        <a:rPr lang="en-US" sz="1400" b="0" i="0" u="none" strike="noStrike" dirty="0">
                          <a:solidFill>
                            <a:srgbClr val="0000FF"/>
                          </a:solidFill>
                          <a:effectLst/>
                          <a:latin typeface="Consolas" panose="020B0609020204030204" pitchFamily="49" charset="0"/>
                        </a:rPr>
                        <a:t>bool</a:t>
                      </a: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lessThan</a:t>
                      </a:r>
                      <a:r>
                        <a:rPr lang="en-US" sz="1400" b="0" i="0" u="none" strike="noStrike" dirty="0">
                          <a:solidFill>
                            <a:srgbClr val="000000"/>
                          </a:solidFill>
                          <a:effectLst/>
                          <a:latin typeface="Consolas" panose="020B0609020204030204" pitchFamily="49" charset="0"/>
                        </a:rPr>
                        <a:t>(</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left,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right) {</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return</a:t>
                      </a:r>
                      <a:r>
                        <a:rPr lang="en-US" sz="1400" b="0" i="0" u="none" strike="noStrike" dirty="0">
                          <a:solidFill>
                            <a:srgbClr val="000000"/>
                          </a:solidFill>
                          <a:effectLst/>
                          <a:latin typeface="Consolas" panose="020B0609020204030204" pitchFamily="49" charset="0"/>
                        </a:rPr>
                        <a:t> left &lt; right;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dirty="0">
                          <a:effectLst/>
                        </a:rPr>
                        <a:t> </a:t>
                      </a:r>
                    </a:p>
                    <a:p>
                      <a:pPr rtl="0">
                        <a:spcBef>
                          <a:spcPts val="0"/>
                        </a:spcBef>
                        <a:spcAft>
                          <a:spcPts val="0"/>
                        </a:spcAft>
                      </a:pPr>
                      <a:r>
                        <a:rPr lang="en-US" sz="1400" b="0" i="0" u="none" strike="noStrike" dirty="0">
                          <a:solidFill>
                            <a:srgbClr val="0000FF"/>
                          </a:solidFill>
                          <a:effectLst/>
                          <a:latin typeface="Consolas" panose="020B0609020204030204" pitchFamily="49" charset="0"/>
                        </a:rPr>
                        <a:t>bool</a:t>
                      </a: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equalTo</a:t>
                      </a:r>
                      <a:r>
                        <a:rPr lang="en-US" sz="1400" b="0" i="0" u="none" strike="noStrike" dirty="0">
                          <a:solidFill>
                            <a:srgbClr val="000000"/>
                          </a:solidFill>
                          <a:effectLst/>
                          <a:latin typeface="Consolas" panose="020B0609020204030204" pitchFamily="49" charset="0"/>
                        </a:rPr>
                        <a:t>(</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left,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right) {</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return</a:t>
                      </a:r>
                      <a:r>
                        <a:rPr lang="en-US" sz="1400" b="0" i="0" u="none" strike="noStrike" dirty="0">
                          <a:solidFill>
                            <a:srgbClr val="000000"/>
                          </a:solidFill>
                          <a:effectLst/>
                          <a:latin typeface="Consolas" panose="020B0609020204030204" pitchFamily="49" charset="0"/>
                        </a:rPr>
                        <a:t> left == right;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a:t>
                      </a:r>
                      <a:endParaRPr lang="en-US" sz="1400" b="0" dirty="0">
                        <a:effectLst/>
                      </a:endParaRPr>
                    </a:p>
                  </a:txBody>
                  <a:tcPr/>
                </a:tc>
                <a:extLst>
                  <a:ext uri="{0D108BD9-81ED-4DB2-BD59-A6C34878D82A}">
                    <a16:rowId xmlns:a16="http://schemas.microsoft.com/office/drawing/2014/main" val="1646940307"/>
                  </a:ext>
                </a:extLst>
              </a:tr>
            </a:tbl>
          </a:graphicData>
        </a:graphic>
      </p:graphicFrame>
      <p:graphicFrame>
        <p:nvGraphicFramePr>
          <p:cNvPr id="9" name="Content Placeholder 11">
            <a:extLst>
              <a:ext uri="{FF2B5EF4-FFF2-40B4-BE49-F238E27FC236}">
                <a16:creationId xmlns:a16="http://schemas.microsoft.com/office/drawing/2014/main" id="{D39571CE-74B8-49DF-BF81-28168C085D27}"/>
              </a:ext>
            </a:extLst>
          </p:cNvPr>
          <p:cNvGraphicFramePr>
            <a:graphicFrameLocks/>
          </p:cNvGraphicFramePr>
          <p:nvPr>
            <p:extLst/>
          </p:nvPr>
        </p:nvGraphicFramePr>
        <p:xfrm>
          <a:off x="4905375" y="5821680"/>
          <a:ext cx="7286625" cy="1045845"/>
        </p:xfrm>
        <a:graphic>
          <a:graphicData uri="http://schemas.openxmlformats.org/drawingml/2006/table">
            <a:tbl>
              <a:tblPr firstRow="1" bandRow="1">
                <a:tableStyleId>{5940675A-B579-460E-94D1-54222C63F5DA}</a:tableStyleId>
              </a:tblPr>
              <a:tblGrid>
                <a:gridCol w="484033">
                  <a:extLst>
                    <a:ext uri="{9D8B030D-6E8A-4147-A177-3AD203B41FA5}">
                      <a16:colId xmlns:a16="http://schemas.microsoft.com/office/drawing/2014/main" val="3462305556"/>
                    </a:ext>
                  </a:extLst>
                </a:gridCol>
                <a:gridCol w="6802592">
                  <a:extLst>
                    <a:ext uri="{9D8B030D-6E8A-4147-A177-3AD203B41FA5}">
                      <a16:colId xmlns:a16="http://schemas.microsoft.com/office/drawing/2014/main" val="2357295524"/>
                    </a:ext>
                  </a:extLst>
                </a:gridCol>
              </a:tblGrid>
              <a:tr h="329611">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err="1">
                          <a:solidFill>
                            <a:schemeClr val="tx1"/>
                          </a:solidFill>
                          <a:effectLst/>
                          <a:latin typeface="Consolas" panose="020B0609020204030204" pitchFamily="49" charset="0"/>
                          <a:ea typeface="+mn-ea"/>
                          <a:cs typeface="+mn-cs"/>
                        </a:rPr>
                        <a:t>helper.h</a:t>
                      </a:r>
                      <a:endParaRPr lang="en-US" sz="1800" b="1" i="0" u="none" strike="noStrike" kern="1200" dirty="0">
                        <a:solidFill>
                          <a:schemeClr val="tx1"/>
                        </a:solidFill>
                        <a:effectLst/>
                        <a:latin typeface="Consolas" panose="020B0609020204030204" pitchFamily="49" charset="0"/>
                        <a:ea typeface="+mn-ea"/>
                        <a:cs typeface="+mn-cs"/>
                      </a:endParaRP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680085">
                <a:tc>
                  <a:txBody>
                    <a:bodyPr/>
                    <a:lstStyle/>
                    <a:p>
                      <a:pPr algn="ctr"/>
                      <a:r>
                        <a:rPr lang="en-US" sz="1400" dirty="0">
                          <a:latin typeface="Consolas" panose="020B0609020204030204" pitchFamily="49" charset="0"/>
                        </a:rPr>
                        <a:t>1</a:t>
                      </a:r>
                    </a:p>
                    <a:p>
                      <a:pPr algn="ctr"/>
                      <a:r>
                        <a:rPr lang="en-US" sz="1400" dirty="0">
                          <a:latin typeface="Consolas" panose="020B0609020204030204" pitchFamily="49" charset="0"/>
                        </a:rPr>
                        <a:t>2</a:t>
                      </a:r>
                    </a:p>
                  </a:txBody>
                  <a:tcPr/>
                </a:tc>
                <a:tc>
                  <a:txBody>
                    <a:bodyPr/>
                    <a:lstStyle/>
                    <a:p>
                      <a:pPr rtl="0">
                        <a:spcBef>
                          <a:spcPts val="0"/>
                        </a:spcBef>
                        <a:spcAft>
                          <a:spcPts val="0"/>
                        </a:spcAft>
                      </a:pPr>
                      <a:r>
                        <a:rPr lang="en-US" sz="1400" b="0" i="0" u="none" strike="noStrike" dirty="0">
                          <a:solidFill>
                            <a:srgbClr val="0000FF"/>
                          </a:solidFill>
                          <a:effectLst/>
                          <a:latin typeface="Consolas" panose="020B0609020204030204" pitchFamily="49" charset="0"/>
                        </a:rPr>
                        <a:t>bool</a:t>
                      </a: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lessThan</a:t>
                      </a:r>
                      <a:r>
                        <a:rPr lang="en-US" sz="1400" b="0" i="0" u="none" strike="noStrike" dirty="0">
                          <a:solidFill>
                            <a:srgbClr val="000000"/>
                          </a:solidFill>
                          <a:effectLst/>
                          <a:latin typeface="Consolas" panose="020B0609020204030204" pitchFamily="49" charset="0"/>
                        </a:rPr>
                        <a:t>(</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left,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right);</a:t>
                      </a:r>
                      <a:endParaRPr lang="en-US" sz="1400" b="0" dirty="0">
                        <a:effectLst/>
                      </a:endParaRPr>
                    </a:p>
                    <a:p>
                      <a:r>
                        <a:rPr lang="en-US" sz="1400" b="0" i="0" u="none" strike="noStrike" dirty="0">
                          <a:solidFill>
                            <a:srgbClr val="0000FF"/>
                          </a:solidFill>
                          <a:effectLst/>
                          <a:latin typeface="Consolas" panose="020B0609020204030204" pitchFamily="49" charset="0"/>
                        </a:rPr>
                        <a:t>bool</a:t>
                      </a: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equalTo</a:t>
                      </a:r>
                      <a:r>
                        <a:rPr lang="en-US" sz="1400" b="0" i="0" u="none" strike="noStrike" dirty="0">
                          <a:solidFill>
                            <a:srgbClr val="000000"/>
                          </a:solidFill>
                          <a:effectLst/>
                          <a:latin typeface="Consolas" panose="020B0609020204030204" pitchFamily="49" charset="0"/>
                        </a:rPr>
                        <a:t>(</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left,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right);</a:t>
                      </a:r>
                      <a:endParaRPr lang="en-US" sz="1400" b="0" dirty="0">
                        <a:effectLst/>
                      </a:endParaRPr>
                    </a:p>
                  </a:txBody>
                  <a:tcPr/>
                </a:tc>
                <a:extLst>
                  <a:ext uri="{0D108BD9-81ED-4DB2-BD59-A6C34878D82A}">
                    <a16:rowId xmlns:a16="http://schemas.microsoft.com/office/drawing/2014/main" val="1646940307"/>
                  </a:ext>
                </a:extLst>
              </a:tr>
            </a:tbl>
          </a:graphicData>
        </a:graphic>
      </p:graphicFrame>
    </p:spTree>
    <p:extLst>
      <p:ext uri="{BB962C8B-B14F-4D97-AF65-F5344CB8AC3E}">
        <p14:creationId xmlns:p14="http://schemas.microsoft.com/office/powerpoint/2010/main" val="2480110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FBAA9C-261C-4A85-82C1-A13E4F629F50}"/>
              </a:ext>
            </a:extLst>
          </p:cNvPr>
          <p:cNvSpPr>
            <a:spLocks noGrp="1"/>
          </p:cNvSpPr>
          <p:nvPr>
            <p:ph type="title"/>
          </p:nvPr>
        </p:nvSpPr>
        <p:spPr>
          <a:xfrm>
            <a:off x="0" y="1162"/>
            <a:ext cx="3932237" cy="1057701"/>
          </a:xfrm>
        </p:spPr>
        <p:txBody>
          <a:bodyPr>
            <a:normAutofit/>
          </a:bodyPr>
          <a:lstStyle/>
          <a:p>
            <a:r>
              <a:rPr lang="en-US" dirty="0" smtClean="0"/>
              <a:t>Functions </a:t>
            </a:r>
            <a:r>
              <a:rPr lang="en-US" dirty="0"/>
              <a:t>in a Separate C++ </a:t>
            </a:r>
            <a:r>
              <a:rPr lang="en-US" dirty="0" smtClean="0"/>
              <a:t>File (2)</a:t>
            </a:r>
            <a:endParaRPr lang="en-US" dirty="0"/>
          </a:p>
        </p:txBody>
      </p:sp>
      <p:sp>
        <p:nvSpPr>
          <p:cNvPr id="7" name="Text Placeholder 6">
            <a:extLst>
              <a:ext uri="{FF2B5EF4-FFF2-40B4-BE49-F238E27FC236}">
                <a16:creationId xmlns:a16="http://schemas.microsoft.com/office/drawing/2014/main" id="{F998BDFB-8E89-4982-AB96-05E77C112D12}"/>
              </a:ext>
            </a:extLst>
          </p:cNvPr>
          <p:cNvSpPr>
            <a:spLocks noGrp="1"/>
          </p:cNvSpPr>
          <p:nvPr>
            <p:ph type="body" sz="half" idx="2"/>
          </p:nvPr>
        </p:nvSpPr>
        <p:spPr>
          <a:xfrm>
            <a:off x="0" y="1118234"/>
            <a:ext cx="4905375" cy="4518291"/>
          </a:xfrm>
        </p:spPr>
        <p:txBody>
          <a:bodyPr>
            <a:normAutofit fontScale="92500" lnSpcReduction="20000"/>
          </a:bodyPr>
          <a:lstStyle/>
          <a:p>
            <a:pPr algn="ctr"/>
            <a:r>
              <a:rPr lang="en-US" sz="3600" b="1" dirty="0" err="1" smtClean="0"/>
              <a:t>main.cpp</a:t>
            </a:r>
            <a:endParaRPr lang="en-US" sz="3600" b="1" dirty="0" smtClean="0"/>
          </a:p>
          <a:p>
            <a:pPr fontAlgn="base"/>
            <a:r>
              <a:rPr lang="en-US" sz="2200" b="1" i="1" dirty="0"/>
              <a:t>Line 2.</a:t>
            </a:r>
            <a:r>
              <a:rPr lang="en-US" sz="2200" dirty="0"/>
              <a:t> A new </a:t>
            </a:r>
            <a:r>
              <a:rPr lang="en-US" sz="2200" b="1" dirty="0"/>
              <a:t>include</a:t>
            </a:r>
            <a:r>
              <a:rPr lang="en-US" sz="2200" dirty="0"/>
              <a:t> statement is created for including code from the </a:t>
            </a:r>
            <a:r>
              <a:rPr lang="en-US" sz="2200" dirty="0" err="1"/>
              <a:t>helper.h</a:t>
            </a:r>
            <a:r>
              <a:rPr lang="en-US" sz="2200" dirty="0"/>
              <a:t> header file, which is located in the same directory as the current </a:t>
            </a:r>
            <a:r>
              <a:rPr lang="en-US" sz="2200" dirty="0" err="1"/>
              <a:t>main.cpp</a:t>
            </a:r>
            <a:r>
              <a:rPr lang="en-US" sz="2200" dirty="0"/>
              <a:t> file.</a:t>
            </a:r>
          </a:p>
          <a:p>
            <a:pPr marL="285750" indent="-285750" fontAlgn="base">
              <a:buFont typeface="Arial" panose="020B0604020202020204" pitchFamily="34" charset="0"/>
              <a:buChar char="•"/>
            </a:pPr>
            <a:r>
              <a:rPr lang="en-US" sz="2200" dirty="0"/>
              <a:t>When the program is compiled, this include statement is </a:t>
            </a:r>
            <a:r>
              <a:rPr lang="en-US" sz="2200" b="1" dirty="0"/>
              <a:t>replaced</a:t>
            </a:r>
            <a:r>
              <a:rPr lang="en-US" sz="2200" dirty="0"/>
              <a:t> with the entire code from the listed header file </a:t>
            </a:r>
            <a:r>
              <a:rPr lang="en-US" sz="2200" dirty="0" err="1"/>
              <a:t>helper.h</a:t>
            </a:r>
            <a:r>
              <a:rPr lang="en-US" sz="2200" dirty="0" smtClean="0"/>
              <a:t>.</a:t>
            </a:r>
            <a:endParaRPr lang="en-US" sz="2200" b="1" i="1" dirty="0" smtClean="0"/>
          </a:p>
          <a:p>
            <a:pPr fontAlgn="base"/>
            <a:r>
              <a:rPr lang="en-US" sz="2200" b="1" i="1" dirty="0" smtClean="0"/>
              <a:t>Lines 6 to 12.</a:t>
            </a:r>
            <a:r>
              <a:rPr lang="en-US" sz="2200" dirty="0"/>
              <a:t> The main method that calls the two functions used in the program multiple times</a:t>
            </a:r>
            <a:r>
              <a:rPr lang="en-US" sz="2200" dirty="0" smtClean="0"/>
              <a:t>.</a:t>
            </a:r>
          </a:p>
        </p:txBody>
      </p:sp>
      <p:graphicFrame>
        <p:nvGraphicFramePr>
          <p:cNvPr id="8" name="Content Placeholder 11">
            <a:extLst>
              <a:ext uri="{FF2B5EF4-FFF2-40B4-BE49-F238E27FC236}">
                <a16:creationId xmlns:a16="http://schemas.microsoft.com/office/drawing/2014/main" id="{96442E80-7A5C-4993-9FA1-A3B44B3F1219}"/>
              </a:ext>
            </a:extLst>
          </p:cNvPr>
          <p:cNvGraphicFramePr>
            <a:graphicFrameLocks noGrp="1"/>
          </p:cNvGraphicFramePr>
          <p:nvPr>
            <p:ph idx="1"/>
            <p:extLst/>
          </p:nvPr>
        </p:nvGraphicFramePr>
        <p:xfrm>
          <a:off x="4905375" y="0"/>
          <a:ext cx="7286625" cy="3870960"/>
        </p:xfrm>
        <a:graphic>
          <a:graphicData uri="http://schemas.openxmlformats.org/drawingml/2006/table">
            <a:tbl>
              <a:tblPr firstRow="1" bandRow="1">
                <a:tableStyleId>{5940675A-B579-460E-94D1-54222C63F5DA}</a:tableStyleId>
              </a:tblPr>
              <a:tblGrid>
                <a:gridCol w="484033">
                  <a:extLst>
                    <a:ext uri="{9D8B030D-6E8A-4147-A177-3AD203B41FA5}">
                      <a16:colId xmlns:a16="http://schemas.microsoft.com/office/drawing/2014/main" val="3462305556"/>
                    </a:ext>
                  </a:extLst>
                </a:gridCol>
                <a:gridCol w="6802592">
                  <a:extLst>
                    <a:ext uri="{9D8B030D-6E8A-4147-A177-3AD203B41FA5}">
                      <a16:colId xmlns:a16="http://schemas.microsoft.com/office/drawing/2014/main" val="2357295524"/>
                    </a:ext>
                  </a:extLst>
                </a:gridCol>
              </a:tblGrid>
              <a:tr h="24158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tx1"/>
                          </a:solidFill>
                          <a:effectLst/>
                          <a:latin typeface="Consolas" panose="020B0609020204030204" pitchFamily="49" charset="0"/>
                          <a:ea typeface="+mn-ea"/>
                          <a:cs typeface="+mn-cs"/>
                        </a:rPr>
                        <a:t>main.cpp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1069987">
                <a:tc>
                  <a:txBody>
                    <a:bodyPr/>
                    <a:lstStyle/>
                    <a:p>
                      <a:pPr algn="ctr"/>
                      <a:r>
                        <a:rPr lang="en-US" sz="1600" dirty="0">
                          <a:latin typeface="Consolas" panose="020B0609020204030204" pitchFamily="49" charset="0"/>
                        </a:rPr>
                        <a:t>1</a:t>
                      </a:r>
                    </a:p>
                    <a:p>
                      <a:pPr algn="ctr"/>
                      <a:r>
                        <a:rPr lang="en-US" sz="1600" dirty="0">
                          <a:latin typeface="Consolas" panose="020B0609020204030204" pitchFamily="49" charset="0"/>
                        </a:rPr>
                        <a:t>2</a:t>
                      </a:r>
                    </a:p>
                    <a:p>
                      <a:pPr algn="ctr"/>
                      <a:r>
                        <a:rPr lang="en-US" sz="1600" dirty="0">
                          <a:latin typeface="Consolas" panose="020B0609020204030204" pitchFamily="49" charset="0"/>
                        </a:rPr>
                        <a:t>3</a:t>
                      </a:r>
                    </a:p>
                    <a:p>
                      <a:pPr algn="ctr"/>
                      <a:r>
                        <a:rPr lang="en-US" sz="1600" dirty="0">
                          <a:latin typeface="Consolas" panose="020B0609020204030204" pitchFamily="49" charset="0"/>
                        </a:rPr>
                        <a:t>4</a:t>
                      </a:r>
                    </a:p>
                    <a:p>
                      <a:pPr algn="ctr"/>
                      <a:r>
                        <a:rPr lang="en-US" sz="1600" dirty="0">
                          <a:latin typeface="Consolas" panose="020B0609020204030204" pitchFamily="49" charset="0"/>
                        </a:rPr>
                        <a:t>5</a:t>
                      </a:r>
                    </a:p>
                    <a:p>
                      <a:pPr algn="ctr"/>
                      <a:r>
                        <a:rPr lang="en-US" sz="1600" dirty="0">
                          <a:latin typeface="Consolas" panose="020B0609020204030204" pitchFamily="49" charset="0"/>
                        </a:rPr>
                        <a:t>6</a:t>
                      </a:r>
                    </a:p>
                    <a:p>
                      <a:pPr algn="ctr"/>
                      <a:r>
                        <a:rPr lang="en-US" sz="1600" dirty="0">
                          <a:latin typeface="Consolas" panose="020B0609020204030204" pitchFamily="49" charset="0"/>
                        </a:rPr>
                        <a:t>7</a:t>
                      </a:r>
                    </a:p>
                    <a:p>
                      <a:pPr algn="ctr"/>
                      <a:r>
                        <a:rPr lang="en-US" sz="1600" dirty="0">
                          <a:latin typeface="Consolas" panose="020B0609020204030204" pitchFamily="49" charset="0"/>
                        </a:rPr>
                        <a:t>8</a:t>
                      </a:r>
                    </a:p>
                    <a:p>
                      <a:pPr algn="ctr"/>
                      <a:r>
                        <a:rPr lang="en-US" sz="1600" dirty="0">
                          <a:latin typeface="Consolas" panose="020B0609020204030204" pitchFamily="49" charset="0"/>
                        </a:rPr>
                        <a:t>9</a:t>
                      </a:r>
                    </a:p>
                    <a:p>
                      <a:pPr algn="ctr"/>
                      <a:r>
                        <a:rPr lang="en-US" sz="1600" dirty="0">
                          <a:latin typeface="Consolas" panose="020B0609020204030204" pitchFamily="49" charset="0"/>
                        </a:rPr>
                        <a:t>10</a:t>
                      </a:r>
                    </a:p>
                    <a:p>
                      <a:pPr algn="ctr"/>
                      <a:r>
                        <a:rPr lang="en-US" sz="1600" dirty="0">
                          <a:latin typeface="Consolas" panose="020B0609020204030204" pitchFamily="49" charset="0"/>
                        </a:rPr>
                        <a:t>11</a:t>
                      </a:r>
                    </a:p>
                    <a:p>
                      <a:pPr algn="ctr"/>
                      <a:r>
                        <a:rPr lang="en-US" sz="1600" dirty="0">
                          <a:latin typeface="Consolas" panose="020B0609020204030204" pitchFamily="49" charset="0"/>
                        </a:rPr>
                        <a:t>12</a:t>
                      </a:r>
                    </a:p>
                    <a:p>
                      <a:pPr algn="ctr"/>
                      <a:r>
                        <a:rPr lang="en-US" sz="1600" dirty="0">
                          <a:latin typeface="Consolas" panose="020B0609020204030204" pitchFamily="49" charset="0"/>
                        </a:rPr>
                        <a:t>13</a:t>
                      </a:r>
                    </a:p>
                    <a:p>
                      <a:pPr algn="ctr"/>
                      <a:r>
                        <a:rPr lang="en-US" sz="1600" dirty="0">
                          <a:latin typeface="Consolas" panose="020B0609020204030204" pitchFamily="49" charset="0"/>
                        </a:rPr>
                        <a:t>14</a:t>
                      </a:r>
                    </a:p>
                  </a:txBody>
                  <a:tcPr/>
                </a:tc>
                <a:tc>
                  <a:txBody>
                    <a:bodyPr/>
                    <a:lstStyle/>
                    <a:p>
                      <a:pPr rtl="0">
                        <a:spcBef>
                          <a:spcPts val="0"/>
                        </a:spcBef>
                        <a:spcAft>
                          <a:spcPts val="0"/>
                        </a:spcAft>
                      </a:pPr>
                      <a:r>
                        <a:rPr lang="en-US" sz="1600" b="0" i="0" u="none" strike="noStrike" dirty="0">
                          <a:solidFill>
                            <a:srgbClr val="0000FF"/>
                          </a:solidFill>
                          <a:effectLst/>
                          <a:latin typeface="Consolas" panose="020B0609020204030204" pitchFamily="49" charset="0"/>
                        </a:rPr>
                        <a:t>#include </a:t>
                      </a:r>
                      <a:r>
                        <a:rPr lang="en-US" sz="1600" b="0" i="0" u="none" strike="noStrike" dirty="0">
                          <a:solidFill>
                            <a:srgbClr val="A31515"/>
                          </a:solidFill>
                          <a:effectLst/>
                          <a:latin typeface="Consolas" panose="020B0609020204030204" pitchFamily="49" charset="0"/>
                        </a:rPr>
                        <a:t>&lt;iostream&gt;</a:t>
                      </a:r>
                      <a:endParaRPr lang="en-US" sz="1600" b="0" dirty="0">
                        <a:effectLst/>
                      </a:endParaRPr>
                    </a:p>
                    <a:p>
                      <a:pPr rtl="0">
                        <a:spcBef>
                          <a:spcPts val="0"/>
                        </a:spcBef>
                        <a:spcAft>
                          <a:spcPts val="0"/>
                        </a:spcAft>
                      </a:pPr>
                      <a:r>
                        <a:rPr lang="en-US" sz="1600" b="0" i="0" u="none" strike="noStrike" dirty="0">
                          <a:solidFill>
                            <a:srgbClr val="0000FF"/>
                          </a:solidFill>
                          <a:effectLst/>
                          <a:latin typeface="Consolas" panose="020B0609020204030204" pitchFamily="49" charset="0"/>
                        </a:rPr>
                        <a:t>#include </a:t>
                      </a:r>
                      <a:r>
                        <a:rPr lang="en-US" sz="1600" b="0" i="0" u="none" strike="noStrike" dirty="0">
                          <a:solidFill>
                            <a:srgbClr val="A31515"/>
                          </a:solidFill>
                          <a:effectLst/>
                          <a:latin typeface="Consolas" panose="020B0609020204030204" pitchFamily="49" charset="0"/>
                        </a:rPr>
                        <a:t>"</a:t>
                      </a:r>
                      <a:r>
                        <a:rPr lang="en-US" sz="1600" b="0" i="0" u="none" strike="noStrike" dirty="0" err="1">
                          <a:solidFill>
                            <a:srgbClr val="A31515"/>
                          </a:solidFill>
                          <a:effectLst/>
                          <a:latin typeface="Consolas" panose="020B0609020204030204" pitchFamily="49" charset="0"/>
                        </a:rPr>
                        <a:t>helper.h</a:t>
                      </a:r>
                      <a:r>
                        <a:rPr lang="en-US" sz="1600" b="0" i="0" u="none" strike="noStrike" dirty="0">
                          <a:solidFill>
                            <a:srgbClr val="A31515"/>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FF"/>
                          </a:solidFill>
                          <a:effectLst/>
                          <a:latin typeface="Consolas" panose="020B0609020204030204" pitchFamily="49" charset="0"/>
                        </a:rPr>
                        <a:t>using</a:t>
                      </a:r>
                      <a:r>
                        <a:rPr lang="en-US" sz="1600" b="0" i="0" u="none" strike="noStrike" dirty="0">
                          <a:solidFill>
                            <a:srgbClr val="000000"/>
                          </a:solidFill>
                          <a:effectLst/>
                          <a:latin typeface="Consolas" panose="020B0609020204030204" pitchFamily="49" charset="0"/>
                        </a:rPr>
                        <a:t> std::</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std::</a:t>
                      </a:r>
                      <a:r>
                        <a:rPr lang="en-US" sz="1600" b="0" i="0" u="none" strike="noStrike" dirty="0" err="1">
                          <a:solidFill>
                            <a:srgbClr val="000000"/>
                          </a:solidFill>
                          <a:effectLst/>
                          <a:latin typeface="Consolas" panose="020B0609020204030204" pitchFamily="49" charset="0"/>
                        </a:rPr>
                        <a:t>endl</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dirty="0">
                          <a:effectLst/>
                        </a:rPr>
                        <a:t> </a:t>
                      </a:r>
                    </a:p>
                    <a:p>
                      <a:pPr rtl="0">
                        <a:spcBef>
                          <a:spcPts val="0"/>
                        </a:spcBef>
                        <a:spcAft>
                          <a:spcPts val="0"/>
                        </a:spcAft>
                      </a:pPr>
                      <a:r>
                        <a:rPr lang="en-US" sz="1600" b="0" i="0" u="none" strike="noStrike" dirty="0">
                          <a:solidFill>
                            <a:srgbClr val="0000FF"/>
                          </a:solidFill>
                          <a:effectLst/>
                          <a:latin typeface="Consolas" panose="020B0609020204030204" pitchFamily="49" charset="0"/>
                        </a:rPr>
                        <a:t>int</a:t>
                      </a:r>
                      <a:r>
                        <a:rPr lang="en-US" sz="1600" b="0" i="0" u="none" strike="noStrike" dirty="0">
                          <a:solidFill>
                            <a:srgbClr val="000000"/>
                          </a:solidFill>
                          <a:effectLst/>
                          <a:latin typeface="Consolas" panose="020B0609020204030204" pitchFamily="49" charset="0"/>
                        </a:rPr>
                        <a:t> main() {</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&lt;&lt; std::</a:t>
                      </a:r>
                      <a:r>
                        <a:rPr lang="en-US" sz="1600" b="0" i="0" u="none" strike="noStrike" dirty="0" err="1">
                          <a:solidFill>
                            <a:srgbClr val="000000"/>
                          </a:solidFill>
                          <a:effectLst/>
                          <a:latin typeface="Consolas" panose="020B0609020204030204" pitchFamily="49" charset="0"/>
                        </a:rPr>
                        <a:t>boolalpha</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&lt;&lt; </a:t>
                      </a:r>
                      <a:r>
                        <a:rPr lang="en-US" sz="1600" b="0" i="0" u="none" strike="noStrike" dirty="0">
                          <a:solidFill>
                            <a:srgbClr val="A31515"/>
                          </a:solidFill>
                          <a:effectLst/>
                          <a:latin typeface="Consolas" panose="020B0609020204030204" pitchFamily="49" charset="0"/>
                        </a:rPr>
                        <a:t>"2 &lt; 5?  "</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lessThan</a:t>
                      </a:r>
                      <a:r>
                        <a:rPr lang="en-US" sz="1600" b="0" i="0" u="none" strike="noStrike" dirty="0">
                          <a:solidFill>
                            <a:srgbClr val="000000"/>
                          </a:solidFill>
                          <a:effectLst/>
                          <a:latin typeface="Consolas" panose="020B0609020204030204" pitchFamily="49" charset="0"/>
                        </a:rPr>
                        <a:t>(</a:t>
                      </a:r>
                      <a:r>
                        <a:rPr lang="en-US" sz="1600" b="0" i="0" u="none" strike="noStrike" dirty="0">
                          <a:solidFill>
                            <a:srgbClr val="098658"/>
                          </a:solidFill>
                          <a:effectLst/>
                          <a:latin typeface="Consolas" panose="020B0609020204030204" pitchFamily="49" charset="0"/>
                        </a:rPr>
                        <a:t>2</a:t>
                      </a: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endl</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&lt;&lt; </a:t>
                      </a:r>
                      <a:r>
                        <a:rPr lang="en-US" sz="1600" b="0" i="0" u="none" strike="noStrike" dirty="0">
                          <a:solidFill>
                            <a:srgbClr val="A31515"/>
                          </a:solidFill>
                          <a:effectLst/>
                          <a:latin typeface="Consolas" panose="020B0609020204030204" pitchFamily="49" charset="0"/>
                        </a:rPr>
                        <a:t>"2 == 5? "</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equalTo</a:t>
                      </a:r>
                      <a:r>
                        <a:rPr lang="en-US" sz="1600" b="0" i="0" u="none" strike="noStrike" dirty="0">
                          <a:solidFill>
                            <a:srgbClr val="000000"/>
                          </a:solidFill>
                          <a:effectLst/>
                          <a:latin typeface="Consolas" panose="020B0609020204030204" pitchFamily="49" charset="0"/>
                        </a:rPr>
                        <a:t>(</a:t>
                      </a:r>
                      <a:r>
                        <a:rPr lang="en-US" sz="1600" b="0" i="0" u="none" strike="noStrike" dirty="0">
                          <a:solidFill>
                            <a:srgbClr val="098658"/>
                          </a:solidFill>
                          <a:effectLst/>
                          <a:latin typeface="Consolas" panose="020B0609020204030204" pitchFamily="49" charset="0"/>
                        </a:rPr>
                        <a:t>2</a:t>
                      </a: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endl</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&lt;&lt; </a:t>
                      </a:r>
                      <a:r>
                        <a:rPr lang="en-US" sz="1600" b="0" i="0" u="none" strike="noStrike" dirty="0">
                          <a:solidFill>
                            <a:srgbClr val="A31515"/>
                          </a:solidFill>
                          <a:effectLst/>
                          <a:latin typeface="Consolas" panose="020B0609020204030204" pitchFamily="49" charset="0"/>
                        </a:rPr>
                        <a:t>"5 &lt; 5?  "</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lessThan</a:t>
                      </a:r>
                      <a:r>
                        <a:rPr lang="en-US" sz="1600" b="0" i="0" u="none" strike="noStrike" dirty="0">
                          <a:solidFill>
                            <a:srgbClr val="000000"/>
                          </a:solidFill>
                          <a:effectLst/>
                          <a:latin typeface="Consolas" panose="020B0609020204030204" pitchFamily="49" charset="0"/>
                        </a:rPr>
                        <a:t>(</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endl</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&lt;&lt; </a:t>
                      </a:r>
                      <a:r>
                        <a:rPr lang="en-US" sz="1600" b="0" i="0" u="none" strike="noStrike" dirty="0">
                          <a:solidFill>
                            <a:srgbClr val="A31515"/>
                          </a:solidFill>
                          <a:effectLst/>
                          <a:latin typeface="Consolas" panose="020B0609020204030204" pitchFamily="49" charset="0"/>
                        </a:rPr>
                        <a:t>"5 == 5? "</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equalTo</a:t>
                      </a:r>
                      <a:r>
                        <a:rPr lang="en-US" sz="1600" b="0" i="0" u="none" strike="noStrike" dirty="0">
                          <a:solidFill>
                            <a:srgbClr val="000000"/>
                          </a:solidFill>
                          <a:effectLst/>
                          <a:latin typeface="Consolas" panose="020B0609020204030204" pitchFamily="49" charset="0"/>
                        </a:rPr>
                        <a:t>(</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endl</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&lt;&lt; </a:t>
                      </a:r>
                      <a:r>
                        <a:rPr lang="en-US" sz="1600" b="0" i="0" u="none" strike="noStrike" dirty="0">
                          <a:solidFill>
                            <a:srgbClr val="A31515"/>
                          </a:solidFill>
                          <a:effectLst/>
                          <a:latin typeface="Consolas" panose="020B0609020204030204" pitchFamily="49" charset="0"/>
                        </a:rPr>
                        <a:t>"7 &lt; 5?  "</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lessThan</a:t>
                      </a:r>
                      <a:r>
                        <a:rPr lang="en-US" sz="1600" b="0" i="0" u="none" strike="noStrike" dirty="0">
                          <a:solidFill>
                            <a:srgbClr val="000000"/>
                          </a:solidFill>
                          <a:effectLst/>
                          <a:latin typeface="Consolas" panose="020B0609020204030204" pitchFamily="49" charset="0"/>
                        </a:rPr>
                        <a:t>(</a:t>
                      </a:r>
                      <a:r>
                        <a:rPr lang="en-US" sz="1600" b="0" i="0" u="none" strike="noStrike" dirty="0">
                          <a:solidFill>
                            <a:srgbClr val="098658"/>
                          </a:solidFill>
                          <a:effectLst/>
                          <a:latin typeface="Consolas" panose="020B0609020204030204" pitchFamily="49" charset="0"/>
                        </a:rPr>
                        <a:t>7</a:t>
                      </a: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endl</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&lt;&lt; </a:t>
                      </a:r>
                      <a:r>
                        <a:rPr lang="en-US" sz="1600" b="0" i="0" u="none" strike="noStrike" dirty="0">
                          <a:solidFill>
                            <a:srgbClr val="A31515"/>
                          </a:solidFill>
                          <a:effectLst/>
                          <a:latin typeface="Consolas" panose="020B0609020204030204" pitchFamily="49" charset="0"/>
                        </a:rPr>
                        <a:t>"7 == 5? "</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equalTo</a:t>
                      </a:r>
                      <a:r>
                        <a:rPr lang="en-US" sz="1600" b="0" i="0" u="none" strike="noStrike" dirty="0">
                          <a:solidFill>
                            <a:srgbClr val="000000"/>
                          </a:solidFill>
                          <a:effectLst/>
                          <a:latin typeface="Consolas" panose="020B0609020204030204" pitchFamily="49" charset="0"/>
                        </a:rPr>
                        <a:t>(</a:t>
                      </a:r>
                      <a:r>
                        <a:rPr lang="en-US" sz="1600" b="0" i="0" u="none" strike="noStrike" dirty="0">
                          <a:solidFill>
                            <a:srgbClr val="098658"/>
                          </a:solidFill>
                          <a:effectLst/>
                          <a:latin typeface="Consolas" panose="020B0609020204030204" pitchFamily="49" charset="0"/>
                        </a:rPr>
                        <a:t>7</a:t>
                      </a: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endl</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000FF"/>
                          </a:solidFill>
                          <a:effectLst/>
                          <a:latin typeface="Consolas" panose="020B0609020204030204" pitchFamily="49" charset="0"/>
                        </a:rPr>
                        <a:t>return</a:t>
                      </a: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98658"/>
                          </a:solidFill>
                          <a:effectLst/>
                          <a:latin typeface="Consolas" panose="020B0609020204030204" pitchFamily="49" charset="0"/>
                        </a:rPr>
                        <a:t>0</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a:t>
                      </a:r>
                      <a:endParaRPr lang="en-US" sz="1600" b="0" dirty="0">
                        <a:effectLst/>
                      </a:endParaRPr>
                    </a:p>
                  </a:txBody>
                  <a:tcPr/>
                </a:tc>
                <a:extLst>
                  <a:ext uri="{0D108BD9-81ED-4DB2-BD59-A6C34878D82A}">
                    <a16:rowId xmlns:a16="http://schemas.microsoft.com/office/drawing/2014/main" val="1646940307"/>
                  </a:ext>
                </a:extLst>
              </a:tr>
            </a:tbl>
          </a:graphicData>
        </a:graphic>
      </p:graphicFrame>
      <p:graphicFrame>
        <p:nvGraphicFramePr>
          <p:cNvPr id="6" name="Content Placeholder 11">
            <a:extLst>
              <a:ext uri="{FF2B5EF4-FFF2-40B4-BE49-F238E27FC236}">
                <a16:creationId xmlns:a16="http://schemas.microsoft.com/office/drawing/2014/main" id="{B65FD1D6-5CB2-414D-BF37-395CAE903D60}"/>
              </a:ext>
            </a:extLst>
          </p:cNvPr>
          <p:cNvGraphicFramePr>
            <a:graphicFrameLocks/>
          </p:cNvGraphicFramePr>
          <p:nvPr>
            <p:extLst/>
          </p:nvPr>
        </p:nvGraphicFramePr>
        <p:xfrm>
          <a:off x="4905375" y="3870960"/>
          <a:ext cx="7286625" cy="1950720"/>
        </p:xfrm>
        <a:graphic>
          <a:graphicData uri="http://schemas.openxmlformats.org/drawingml/2006/table">
            <a:tbl>
              <a:tblPr firstRow="1" bandRow="1">
                <a:tableStyleId>{5940675A-B579-460E-94D1-54222C63F5DA}</a:tableStyleId>
              </a:tblPr>
              <a:tblGrid>
                <a:gridCol w="484033">
                  <a:extLst>
                    <a:ext uri="{9D8B030D-6E8A-4147-A177-3AD203B41FA5}">
                      <a16:colId xmlns:a16="http://schemas.microsoft.com/office/drawing/2014/main" val="3462305556"/>
                    </a:ext>
                  </a:extLst>
                </a:gridCol>
                <a:gridCol w="6802592">
                  <a:extLst>
                    <a:ext uri="{9D8B030D-6E8A-4147-A177-3AD203B41FA5}">
                      <a16:colId xmlns:a16="http://schemas.microsoft.com/office/drawing/2014/main" val="2357295524"/>
                    </a:ext>
                  </a:extLst>
                </a:gridCol>
              </a:tblGrid>
              <a:tr h="329611">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tx1"/>
                          </a:solidFill>
                          <a:effectLst/>
                          <a:latin typeface="Consolas" panose="020B0609020204030204" pitchFamily="49" charset="0"/>
                          <a:ea typeface="+mn-ea"/>
                          <a:cs typeface="+mn-cs"/>
                        </a:rPr>
                        <a:t>helper.cpp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706709">
                <a:tc>
                  <a:txBody>
                    <a:bodyPr/>
                    <a:lstStyle/>
                    <a:p>
                      <a:pPr algn="ctr"/>
                      <a:r>
                        <a:rPr lang="en-US" sz="1400" dirty="0">
                          <a:latin typeface="Consolas" panose="020B0609020204030204" pitchFamily="49" charset="0"/>
                        </a:rPr>
                        <a:t>1</a:t>
                      </a:r>
                    </a:p>
                    <a:p>
                      <a:pPr algn="ctr"/>
                      <a:r>
                        <a:rPr lang="en-US" sz="1400" dirty="0">
                          <a:latin typeface="Consolas" panose="020B0609020204030204" pitchFamily="49" charset="0"/>
                        </a:rPr>
                        <a:t>2</a:t>
                      </a:r>
                    </a:p>
                    <a:p>
                      <a:pPr algn="ctr"/>
                      <a:r>
                        <a:rPr lang="en-US" sz="1400" dirty="0">
                          <a:latin typeface="Consolas" panose="020B0609020204030204" pitchFamily="49" charset="0"/>
                        </a:rPr>
                        <a:t>3</a:t>
                      </a:r>
                    </a:p>
                    <a:p>
                      <a:pPr algn="ctr"/>
                      <a:r>
                        <a:rPr lang="en-US" sz="1400" dirty="0">
                          <a:latin typeface="Consolas" panose="020B0609020204030204" pitchFamily="49" charset="0"/>
                        </a:rPr>
                        <a:t>4</a:t>
                      </a:r>
                    </a:p>
                    <a:p>
                      <a:pPr algn="ctr"/>
                      <a:r>
                        <a:rPr lang="en-US" sz="1400" dirty="0">
                          <a:latin typeface="Consolas" panose="020B0609020204030204" pitchFamily="49" charset="0"/>
                        </a:rPr>
                        <a:t>5</a:t>
                      </a:r>
                    </a:p>
                    <a:p>
                      <a:pPr algn="ctr"/>
                      <a:r>
                        <a:rPr lang="en-US" sz="1400" dirty="0">
                          <a:latin typeface="Consolas" panose="020B0609020204030204" pitchFamily="49" charset="0"/>
                        </a:rPr>
                        <a:t>6</a:t>
                      </a:r>
                    </a:p>
                    <a:p>
                      <a:pPr algn="ctr"/>
                      <a:r>
                        <a:rPr lang="en-US" sz="1400" dirty="0">
                          <a:latin typeface="Consolas" panose="020B0609020204030204" pitchFamily="49" charset="0"/>
                        </a:rPr>
                        <a:t>7</a:t>
                      </a:r>
                    </a:p>
                  </a:txBody>
                  <a:tcPr/>
                </a:tc>
                <a:tc>
                  <a:txBody>
                    <a:bodyPr/>
                    <a:lstStyle/>
                    <a:p>
                      <a:pPr rtl="0">
                        <a:spcBef>
                          <a:spcPts val="0"/>
                        </a:spcBef>
                        <a:spcAft>
                          <a:spcPts val="0"/>
                        </a:spcAft>
                      </a:pPr>
                      <a:r>
                        <a:rPr lang="en-US" sz="1400" b="0" i="0" u="none" strike="noStrike" dirty="0">
                          <a:solidFill>
                            <a:srgbClr val="0000FF"/>
                          </a:solidFill>
                          <a:effectLst/>
                          <a:latin typeface="Consolas" panose="020B0609020204030204" pitchFamily="49" charset="0"/>
                        </a:rPr>
                        <a:t>bool</a:t>
                      </a: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lessThan</a:t>
                      </a:r>
                      <a:r>
                        <a:rPr lang="en-US" sz="1400" b="0" i="0" u="none" strike="noStrike" dirty="0">
                          <a:solidFill>
                            <a:srgbClr val="000000"/>
                          </a:solidFill>
                          <a:effectLst/>
                          <a:latin typeface="Consolas" panose="020B0609020204030204" pitchFamily="49" charset="0"/>
                        </a:rPr>
                        <a:t>(</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left,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right) {</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return</a:t>
                      </a:r>
                      <a:r>
                        <a:rPr lang="en-US" sz="1400" b="0" i="0" u="none" strike="noStrike" dirty="0">
                          <a:solidFill>
                            <a:srgbClr val="000000"/>
                          </a:solidFill>
                          <a:effectLst/>
                          <a:latin typeface="Consolas" panose="020B0609020204030204" pitchFamily="49" charset="0"/>
                        </a:rPr>
                        <a:t> left &lt; right;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dirty="0">
                          <a:effectLst/>
                        </a:rPr>
                        <a:t> </a:t>
                      </a:r>
                    </a:p>
                    <a:p>
                      <a:pPr rtl="0">
                        <a:spcBef>
                          <a:spcPts val="0"/>
                        </a:spcBef>
                        <a:spcAft>
                          <a:spcPts val="0"/>
                        </a:spcAft>
                      </a:pPr>
                      <a:r>
                        <a:rPr lang="en-US" sz="1400" b="0" i="0" u="none" strike="noStrike" dirty="0">
                          <a:solidFill>
                            <a:srgbClr val="0000FF"/>
                          </a:solidFill>
                          <a:effectLst/>
                          <a:latin typeface="Consolas" panose="020B0609020204030204" pitchFamily="49" charset="0"/>
                        </a:rPr>
                        <a:t>bool</a:t>
                      </a: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equalTo</a:t>
                      </a:r>
                      <a:r>
                        <a:rPr lang="en-US" sz="1400" b="0" i="0" u="none" strike="noStrike" dirty="0">
                          <a:solidFill>
                            <a:srgbClr val="000000"/>
                          </a:solidFill>
                          <a:effectLst/>
                          <a:latin typeface="Consolas" panose="020B0609020204030204" pitchFamily="49" charset="0"/>
                        </a:rPr>
                        <a:t>(</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left,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right) {</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return</a:t>
                      </a:r>
                      <a:r>
                        <a:rPr lang="en-US" sz="1400" b="0" i="0" u="none" strike="noStrike" dirty="0">
                          <a:solidFill>
                            <a:srgbClr val="000000"/>
                          </a:solidFill>
                          <a:effectLst/>
                          <a:latin typeface="Consolas" panose="020B0609020204030204" pitchFamily="49" charset="0"/>
                        </a:rPr>
                        <a:t> left == right;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a:t>
                      </a:r>
                      <a:endParaRPr lang="en-US" sz="1400" b="0" dirty="0">
                        <a:effectLst/>
                      </a:endParaRPr>
                    </a:p>
                  </a:txBody>
                  <a:tcPr/>
                </a:tc>
                <a:extLst>
                  <a:ext uri="{0D108BD9-81ED-4DB2-BD59-A6C34878D82A}">
                    <a16:rowId xmlns:a16="http://schemas.microsoft.com/office/drawing/2014/main" val="1646940307"/>
                  </a:ext>
                </a:extLst>
              </a:tr>
            </a:tbl>
          </a:graphicData>
        </a:graphic>
      </p:graphicFrame>
      <p:graphicFrame>
        <p:nvGraphicFramePr>
          <p:cNvPr id="9" name="Content Placeholder 11">
            <a:extLst>
              <a:ext uri="{FF2B5EF4-FFF2-40B4-BE49-F238E27FC236}">
                <a16:creationId xmlns:a16="http://schemas.microsoft.com/office/drawing/2014/main" id="{D39571CE-74B8-49DF-BF81-28168C085D27}"/>
              </a:ext>
            </a:extLst>
          </p:cNvPr>
          <p:cNvGraphicFramePr>
            <a:graphicFrameLocks/>
          </p:cNvGraphicFramePr>
          <p:nvPr>
            <p:extLst/>
          </p:nvPr>
        </p:nvGraphicFramePr>
        <p:xfrm>
          <a:off x="4905375" y="5821680"/>
          <a:ext cx="7286625" cy="1045845"/>
        </p:xfrm>
        <a:graphic>
          <a:graphicData uri="http://schemas.openxmlformats.org/drawingml/2006/table">
            <a:tbl>
              <a:tblPr firstRow="1" bandRow="1">
                <a:tableStyleId>{5940675A-B579-460E-94D1-54222C63F5DA}</a:tableStyleId>
              </a:tblPr>
              <a:tblGrid>
                <a:gridCol w="484033">
                  <a:extLst>
                    <a:ext uri="{9D8B030D-6E8A-4147-A177-3AD203B41FA5}">
                      <a16:colId xmlns:a16="http://schemas.microsoft.com/office/drawing/2014/main" val="3462305556"/>
                    </a:ext>
                  </a:extLst>
                </a:gridCol>
                <a:gridCol w="6802592">
                  <a:extLst>
                    <a:ext uri="{9D8B030D-6E8A-4147-A177-3AD203B41FA5}">
                      <a16:colId xmlns:a16="http://schemas.microsoft.com/office/drawing/2014/main" val="2357295524"/>
                    </a:ext>
                  </a:extLst>
                </a:gridCol>
              </a:tblGrid>
              <a:tr h="329611">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err="1">
                          <a:solidFill>
                            <a:schemeClr val="tx1"/>
                          </a:solidFill>
                          <a:effectLst/>
                          <a:latin typeface="Consolas" panose="020B0609020204030204" pitchFamily="49" charset="0"/>
                          <a:ea typeface="+mn-ea"/>
                          <a:cs typeface="+mn-cs"/>
                        </a:rPr>
                        <a:t>helper.h</a:t>
                      </a:r>
                      <a:endParaRPr lang="en-US" sz="1800" b="1" i="0" u="none" strike="noStrike" kern="1200" dirty="0">
                        <a:solidFill>
                          <a:schemeClr val="tx1"/>
                        </a:solidFill>
                        <a:effectLst/>
                        <a:latin typeface="Consolas" panose="020B0609020204030204" pitchFamily="49" charset="0"/>
                        <a:ea typeface="+mn-ea"/>
                        <a:cs typeface="+mn-cs"/>
                      </a:endParaRP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680085">
                <a:tc>
                  <a:txBody>
                    <a:bodyPr/>
                    <a:lstStyle/>
                    <a:p>
                      <a:pPr algn="ctr"/>
                      <a:r>
                        <a:rPr lang="en-US" sz="1400" dirty="0">
                          <a:latin typeface="Consolas" panose="020B0609020204030204" pitchFamily="49" charset="0"/>
                        </a:rPr>
                        <a:t>1</a:t>
                      </a:r>
                    </a:p>
                    <a:p>
                      <a:pPr algn="ctr"/>
                      <a:r>
                        <a:rPr lang="en-US" sz="1400" dirty="0">
                          <a:latin typeface="Consolas" panose="020B0609020204030204" pitchFamily="49" charset="0"/>
                        </a:rPr>
                        <a:t>2</a:t>
                      </a:r>
                    </a:p>
                  </a:txBody>
                  <a:tcPr/>
                </a:tc>
                <a:tc>
                  <a:txBody>
                    <a:bodyPr/>
                    <a:lstStyle/>
                    <a:p>
                      <a:pPr rtl="0">
                        <a:spcBef>
                          <a:spcPts val="0"/>
                        </a:spcBef>
                        <a:spcAft>
                          <a:spcPts val="0"/>
                        </a:spcAft>
                      </a:pPr>
                      <a:r>
                        <a:rPr lang="en-US" sz="1400" b="0" i="0" u="none" strike="noStrike" dirty="0">
                          <a:solidFill>
                            <a:srgbClr val="0000FF"/>
                          </a:solidFill>
                          <a:effectLst/>
                          <a:latin typeface="Consolas" panose="020B0609020204030204" pitchFamily="49" charset="0"/>
                        </a:rPr>
                        <a:t>bool</a:t>
                      </a: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lessThan</a:t>
                      </a:r>
                      <a:r>
                        <a:rPr lang="en-US" sz="1400" b="0" i="0" u="none" strike="noStrike" dirty="0">
                          <a:solidFill>
                            <a:srgbClr val="000000"/>
                          </a:solidFill>
                          <a:effectLst/>
                          <a:latin typeface="Consolas" panose="020B0609020204030204" pitchFamily="49" charset="0"/>
                        </a:rPr>
                        <a:t>(</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left,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right);</a:t>
                      </a:r>
                      <a:endParaRPr lang="en-US" sz="1400" b="0" dirty="0">
                        <a:effectLst/>
                      </a:endParaRPr>
                    </a:p>
                    <a:p>
                      <a:r>
                        <a:rPr lang="en-US" sz="1400" b="0" i="0" u="none" strike="noStrike" dirty="0">
                          <a:solidFill>
                            <a:srgbClr val="0000FF"/>
                          </a:solidFill>
                          <a:effectLst/>
                          <a:latin typeface="Consolas" panose="020B0609020204030204" pitchFamily="49" charset="0"/>
                        </a:rPr>
                        <a:t>bool</a:t>
                      </a: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equalTo</a:t>
                      </a:r>
                      <a:r>
                        <a:rPr lang="en-US" sz="1400" b="0" i="0" u="none" strike="noStrike" dirty="0">
                          <a:solidFill>
                            <a:srgbClr val="000000"/>
                          </a:solidFill>
                          <a:effectLst/>
                          <a:latin typeface="Consolas" panose="020B0609020204030204" pitchFamily="49" charset="0"/>
                        </a:rPr>
                        <a:t>(</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left,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right);</a:t>
                      </a:r>
                      <a:endParaRPr lang="en-US" sz="1400" b="0" dirty="0">
                        <a:effectLst/>
                      </a:endParaRPr>
                    </a:p>
                  </a:txBody>
                  <a:tcPr/>
                </a:tc>
                <a:extLst>
                  <a:ext uri="{0D108BD9-81ED-4DB2-BD59-A6C34878D82A}">
                    <a16:rowId xmlns:a16="http://schemas.microsoft.com/office/drawing/2014/main" val="1646940307"/>
                  </a:ext>
                </a:extLst>
              </a:tr>
            </a:tbl>
          </a:graphicData>
        </a:graphic>
      </p:graphicFrame>
    </p:spTree>
    <p:extLst>
      <p:ext uri="{BB962C8B-B14F-4D97-AF65-F5344CB8AC3E}">
        <p14:creationId xmlns:p14="http://schemas.microsoft.com/office/powerpoint/2010/main" val="2520454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Process</a:t>
            </a:r>
          </a:p>
        </p:txBody>
      </p:sp>
      <p:sp>
        <p:nvSpPr>
          <p:cNvPr id="3" name="Content Placeholder 2"/>
          <p:cNvSpPr>
            <a:spLocks noGrp="1"/>
          </p:cNvSpPr>
          <p:nvPr>
            <p:ph sz="half" idx="1"/>
          </p:nvPr>
        </p:nvSpPr>
        <p:spPr>
          <a:xfrm>
            <a:off x="838200" y="1825625"/>
            <a:ext cx="5941742" cy="4351338"/>
          </a:xfrm>
        </p:spPr>
        <p:txBody>
          <a:bodyPr/>
          <a:lstStyle/>
          <a:p>
            <a:r>
              <a:rPr lang="en-US" dirty="0" smtClean="0"/>
              <a:t>Figure out </a:t>
            </a:r>
            <a:r>
              <a:rPr lang="en-US" b="1" dirty="0" smtClean="0"/>
              <a:t>what</a:t>
            </a:r>
            <a:r>
              <a:rPr lang="en-US" dirty="0" smtClean="0"/>
              <a:t> needs to be done (requirements/specifications)</a:t>
            </a:r>
          </a:p>
          <a:p>
            <a:r>
              <a:rPr lang="en-US" dirty="0" smtClean="0"/>
              <a:t>Break the problem into smaller problems to be solved</a:t>
            </a:r>
          </a:p>
          <a:p>
            <a:r>
              <a:rPr lang="en-US" dirty="0" smtClean="0"/>
              <a:t>What is known / given?</a:t>
            </a:r>
          </a:p>
          <a:p>
            <a:r>
              <a:rPr lang="en-US" dirty="0" smtClean="0"/>
              <a:t>What can/must be assumed?</a:t>
            </a:r>
          </a:p>
          <a:p>
            <a:r>
              <a:rPr lang="en-US" dirty="0" smtClean="0"/>
              <a:t>What is being asked for?</a:t>
            </a:r>
          </a:p>
          <a:p>
            <a:r>
              <a:rPr lang="en-US" dirty="0" smtClean="0"/>
              <a:t>Express requirements as tests</a:t>
            </a:r>
          </a:p>
          <a:p>
            <a:endParaRPr lang="en-US" dirty="0" smtClean="0"/>
          </a:p>
        </p:txBody>
      </p:sp>
      <p:sp>
        <p:nvSpPr>
          <p:cNvPr id="4" name="Content Placeholder 3"/>
          <p:cNvSpPr>
            <a:spLocks noGrp="1"/>
          </p:cNvSpPr>
          <p:nvPr>
            <p:ph sz="half" idx="2"/>
          </p:nvPr>
        </p:nvSpPr>
        <p:spPr>
          <a:xfrm>
            <a:off x="6779941" y="1825625"/>
            <a:ext cx="4573859" cy="4351338"/>
          </a:xfrm>
        </p:spPr>
        <p:txBody>
          <a:bodyPr>
            <a:normAutofit/>
          </a:bodyPr>
          <a:lstStyle/>
          <a:p>
            <a:pPr marL="514350" indent="-514350">
              <a:buFont typeface="+mj-lt"/>
              <a:buAutoNum type="arabicPeriod"/>
            </a:pPr>
            <a:r>
              <a:rPr lang="en-US" sz="4400" dirty="0" smtClean="0">
                <a:solidFill>
                  <a:srgbClr val="7030A0"/>
                </a:solidFill>
              </a:rPr>
              <a:t>Analysis</a:t>
            </a:r>
          </a:p>
          <a:p>
            <a:pPr marL="514350" indent="-514350">
              <a:buFont typeface="+mj-lt"/>
              <a:buAutoNum type="arabicPeriod"/>
            </a:pPr>
            <a:r>
              <a:rPr lang="en-US" sz="4400" dirty="0" smtClean="0">
                <a:solidFill>
                  <a:schemeClr val="bg1">
                    <a:lumMod val="85000"/>
                  </a:schemeClr>
                </a:solidFill>
              </a:rPr>
              <a:t>Design</a:t>
            </a:r>
          </a:p>
          <a:p>
            <a:pPr marL="514350" indent="-514350">
              <a:buFont typeface="+mj-lt"/>
              <a:buAutoNum type="arabicPeriod"/>
            </a:pPr>
            <a:r>
              <a:rPr lang="en-US" sz="4400" dirty="0" smtClean="0">
                <a:solidFill>
                  <a:schemeClr val="bg1">
                    <a:lumMod val="85000"/>
                  </a:schemeClr>
                </a:solidFill>
              </a:rPr>
              <a:t>Implement</a:t>
            </a:r>
          </a:p>
          <a:p>
            <a:pPr marL="514350" indent="-514350">
              <a:buFont typeface="+mj-lt"/>
              <a:buAutoNum type="arabicPeriod"/>
            </a:pPr>
            <a:r>
              <a:rPr lang="en-US" sz="4400" dirty="0" smtClean="0">
                <a:solidFill>
                  <a:schemeClr val="bg1">
                    <a:lumMod val="85000"/>
                  </a:schemeClr>
                </a:solidFill>
              </a:rPr>
              <a:t>Test</a:t>
            </a:r>
          </a:p>
          <a:p>
            <a:pPr marL="514350" indent="-514350">
              <a:buFont typeface="+mj-lt"/>
              <a:buAutoNum type="arabicPeriod"/>
            </a:pPr>
            <a:r>
              <a:rPr lang="en-US" sz="4400" dirty="0" smtClean="0">
                <a:solidFill>
                  <a:schemeClr val="bg1">
                    <a:lumMod val="85000"/>
                  </a:schemeClr>
                </a:solidFill>
              </a:rPr>
              <a:t>Repeat</a:t>
            </a:r>
          </a:p>
        </p:txBody>
      </p:sp>
    </p:spTree>
    <p:extLst>
      <p:ext uri="{BB962C8B-B14F-4D97-AF65-F5344CB8AC3E}">
        <p14:creationId xmlns:p14="http://schemas.microsoft.com/office/powerpoint/2010/main" val="2968325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FBAA9C-261C-4A85-82C1-A13E4F629F50}"/>
              </a:ext>
            </a:extLst>
          </p:cNvPr>
          <p:cNvSpPr>
            <a:spLocks noGrp="1"/>
          </p:cNvSpPr>
          <p:nvPr>
            <p:ph type="title"/>
          </p:nvPr>
        </p:nvSpPr>
        <p:spPr>
          <a:xfrm>
            <a:off x="0" y="1162"/>
            <a:ext cx="3932237" cy="1057701"/>
          </a:xfrm>
        </p:spPr>
        <p:txBody>
          <a:bodyPr>
            <a:normAutofit/>
          </a:bodyPr>
          <a:lstStyle/>
          <a:p>
            <a:r>
              <a:rPr lang="en-US" dirty="0" smtClean="0"/>
              <a:t>Functions </a:t>
            </a:r>
            <a:r>
              <a:rPr lang="en-US" dirty="0"/>
              <a:t>in a Separate C++ </a:t>
            </a:r>
            <a:r>
              <a:rPr lang="en-US" dirty="0" smtClean="0"/>
              <a:t>File (3)</a:t>
            </a:r>
            <a:endParaRPr lang="en-US" dirty="0"/>
          </a:p>
        </p:txBody>
      </p:sp>
      <p:sp>
        <p:nvSpPr>
          <p:cNvPr id="7" name="Text Placeholder 6">
            <a:extLst>
              <a:ext uri="{FF2B5EF4-FFF2-40B4-BE49-F238E27FC236}">
                <a16:creationId xmlns:a16="http://schemas.microsoft.com/office/drawing/2014/main" id="{F998BDFB-8E89-4982-AB96-05E77C112D12}"/>
              </a:ext>
            </a:extLst>
          </p:cNvPr>
          <p:cNvSpPr>
            <a:spLocks noGrp="1"/>
          </p:cNvSpPr>
          <p:nvPr>
            <p:ph type="body" sz="half" idx="2"/>
          </p:nvPr>
        </p:nvSpPr>
        <p:spPr>
          <a:xfrm>
            <a:off x="0" y="1118234"/>
            <a:ext cx="4905375" cy="4926305"/>
          </a:xfrm>
        </p:spPr>
        <p:txBody>
          <a:bodyPr>
            <a:normAutofit lnSpcReduction="10000"/>
          </a:bodyPr>
          <a:lstStyle/>
          <a:p>
            <a:pPr algn="ctr"/>
            <a:r>
              <a:rPr lang="en-US" sz="2400" b="1" dirty="0"/>
              <a:t>helper.cpp</a:t>
            </a:r>
            <a:endParaRPr lang="en-US" sz="4000" dirty="0"/>
          </a:p>
          <a:p>
            <a:pPr fontAlgn="base"/>
            <a:r>
              <a:rPr lang="en-US" sz="2400" b="1" i="1" dirty="0"/>
              <a:t>Lines 1 to 7.</a:t>
            </a:r>
            <a:r>
              <a:rPr lang="en-US" sz="2400" dirty="0"/>
              <a:t> The </a:t>
            </a:r>
            <a:r>
              <a:rPr lang="en-US" sz="2400" dirty="0" smtClean="0"/>
              <a:t>function definitions.</a:t>
            </a:r>
            <a:endParaRPr lang="en-US" sz="2400" dirty="0"/>
          </a:p>
          <a:p>
            <a:pPr marL="342900" indent="-342900" fontAlgn="base">
              <a:buFont typeface="Arial" panose="020B0604020202020204" pitchFamily="34" charset="0"/>
              <a:buChar char="•"/>
            </a:pPr>
            <a:r>
              <a:rPr lang="en-US" sz="2400" b="1" dirty="0"/>
              <a:t>Note</a:t>
            </a:r>
            <a:r>
              <a:rPr lang="en-US" sz="2400" dirty="0"/>
              <a:t> that since the program from the main file now executes code from this separate C++ file, the compile command in the console must now be updated to also compile this </a:t>
            </a:r>
            <a:r>
              <a:rPr lang="en-US" sz="2400" dirty="0" smtClean="0"/>
              <a:t>file: </a:t>
            </a:r>
            <a:br>
              <a:rPr lang="en-US" sz="2400" dirty="0" smtClean="0"/>
            </a:br>
            <a:r>
              <a:rPr lang="en-US" sz="2400" dirty="0" smtClean="0">
                <a:solidFill>
                  <a:srgbClr val="000000"/>
                </a:solidFill>
                <a:latin typeface="Consolas" panose="020B0609020204030204" pitchFamily="49" charset="0"/>
              </a:rPr>
              <a:t>g</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c++</a:t>
            </a:r>
            <a:r>
              <a:rPr lang="en-US" sz="2400" dirty="0">
                <a:solidFill>
                  <a:srgbClr val="000000"/>
                </a:solidFill>
                <a:latin typeface="Consolas" panose="020B0609020204030204" pitchFamily="49" charset="0"/>
              </a:rPr>
              <a:t>17 </a:t>
            </a:r>
            <a:r>
              <a:rPr lang="en-US" sz="2400" dirty="0" smtClean="0">
                <a:solidFill>
                  <a:srgbClr val="000000"/>
                </a:solidFill>
                <a:latin typeface="Consolas" panose="020B0609020204030204" pitchFamily="49" charset="0"/>
              </a:rPr>
              <a:t>main.cpp helper.cpp</a:t>
            </a:r>
            <a:endParaRPr lang="en-US" sz="2400" dirty="0"/>
          </a:p>
          <a:p>
            <a:pPr marL="342900" indent="-342900" fontAlgn="base">
              <a:buFont typeface="Arial" panose="020B0604020202020204" pitchFamily="34" charset="0"/>
              <a:buChar char="•"/>
            </a:pPr>
            <a:endParaRPr lang="en-US" sz="2800" dirty="0"/>
          </a:p>
        </p:txBody>
      </p:sp>
      <p:graphicFrame>
        <p:nvGraphicFramePr>
          <p:cNvPr id="8" name="Content Placeholder 11">
            <a:extLst>
              <a:ext uri="{FF2B5EF4-FFF2-40B4-BE49-F238E27FC236}">
                <a16:creationId xmlns:a16="http://schemas.microsoft.com/office/drawing/2014/main" id="{96442E80-7A5C-4993-9FA1-A3B44B3F1219}"/>
              </a:ext>
            </a:extLst>
          </p:cNvPr>
          <p:cNvGraphicFramePr>
            <a:graphicFrameLocks noGrp="1"/>
          </p:cNvGraphicFramePr>
          <p:nvPr>
            <p:ph idx="1"/>
            <p:extLst/>
          </p:nvPr>
        </p:nvGraphicFramePr>
        <p:xfrm>
          <a:off x="4905375" y="0"/>
          <a:ext cx="7286625" cy="3870960"/>
        </p:xfrm>
        <a:graphic>
          <a:graphicData uri="http://schemas.openxmlformats.org/drawingml/2006/table">
            <a:tbl>
              <a:tblPr firstRow="1" bandRow="1">
                <a:tableStyleId>{5940675A-B579-460E-94D1-54222C63F5DA}</a:tableStyleId>
              </a:tblPr>
              <a:tblGrid>
                <a:gridCol w="484033">
                  <a:extLst>
                    <a:ext uri="{9D8B030D-6E8A-4147-A177-3AD203B41FA5}">
                      <a16:colId xmlns:a16="http://schemas.microsoft.com/office/drawing/2014/main" val="3462305556"/>
                    </a:ext>
                  </a:extLst>
                </a:gridCol>
                <a:gridCol w="6802592">
                  <a:extLst>
                    <a:ext uri="{9D8B030D-6E8A-4147-A177-3AD203B41FA5}">
                      <a16:colId xmlns:a16="http://schemas.microsoft.com/office/drawing/2014/main" val="2357295524"/>
                    </a:ext>
                  </a:extLst>
                </a:gridCol>
              </a:tblGrid>
              <a:tr h="24158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tx1"/>
                          </a:solidFill>
                          <a:effectLst/>
                          <a:latin typeface="Consolas" panose="020B0609020204030204" pitchFamily="49" charset="0"/>
                          <a:ea typeface="+mn-ea"/>
                          <a:cs typeface="+mn-cs"/>
                        </a:rPr>
                        <a:t>main.cpp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1069987">
                <a:tc>
                  <a:txBody>
                    <a:bodyPr/>
                    <a:lstStyle/>
                    <a:p>
                      <a:pPr algn="ctr"/>
                      <a:r>
                        <a:rPr lang="en-US" sz="1600" dirty="0">
                          <a:latin typeface="Consolas" panose="020B0609020204030204" pitchFamily="49" charset="0"/>
                        </a:rPr>
                        <a:t>1</a:t>
                      </a:r>
                    </a:p>
                    <a:p>
                      <a:pPr algn="ctr"/>
                      <a:r>
                        <a:rPr lang="en-US" sz="1600" dirty="0">
                          <a:latin typeface="Consolas" panose="020B0609020204030204" pitchFamily="49" charset="0"/>
                        </a:rPr>
                        <a:t>2</a:t>
                      </a:r>
                    </a:p>
                    <a:p>
                      <a:pPr algn="ctr"/>
                      <a:r>
                        <a:rPr lang="en-US" sz="1600" dirty="0">
                          <a:latin typeface="Consolas" panose="020B0609020204030204" pitchFamily="49" charset="0"/>
                        </a:rPr>
                        <a:t>3</a:t>
                      </a:r>
                    </a:p>
                    <a:p>
                      <a:pPr algn="ctr"/>
                      <a:r>
                        <a:rPr lang="en-US" sz="1600" dirty="0">
                          <a:latin typeface="Consolas" panose="020B0609020204030204" pitchFamily="49" charset="0"/>
                        </a:rPr>
                        <a:t>4</a:t>
                      </a:r>
                    </a:p>
                    <a:p>
                      <a:pPr algn="ctr"/>
                      <a:r>
                        <a:rPr lang="en-US" sz="1600" dirty="0">
                          <a:latin typeface="Consolas" panose="020B0609020204030204" pitchFamily="49" charset="0"/>
                        </a:rPr>
                        <a:t>5</a:t>
                      </a:r>
                    </a:p>
                    <a:p>
                      <a:pPr algn="ctr"/>
                      <a:r>
                        <a:rPr lang="en-US" sz="1600" dirty="0">
                          <a:latin typeface="Consolas" panose="020B0609020204030204" pitchFamily="49" charset="0"/>
                        </a:rPr>
                        <a:t>6</a:t>
                      </a:r>
                    </a:p>
                    <a:p>
                      <a:pPr algn="ctr"/>
                      <a:r>
                        <a:rPr lang="en-US" sz="1600" dirty="0">
                          <a:latin typeface="Consolas" panose="020B0609020204030204" pitchFamily="49" charset="0"/>
                        </a:rPr>
                        <a:t>7</a:t>
                      </a:r>
                    </a:p>
                    <a:p>
                      <a:pPr algn="ctr"/>
                      <a:r>
                        <a:rPr lang="en-US" sz="1600" dirty="0">
                          <a:latin typeface="Consolas" panose="020B0609020204030204" pitchFamily="49" charset="0"/>
                        </a:rPr>
                        <a:t>8</a:t>
                      </a:r>
                    </a:p>
                    <a:p>
                      <a:pPr algn="ctr"/>
                      <a:r>
                        <a:rPr lang="en-US" sz="1600" dirty="0">
                          <a:latin typeface="Consolas" panose="020B0609020204030204" pitchFamily="49" charset="0"/>
                        </a:rPr>
                        <a:t>9</a:t>
                      </a:r>
                    </a:p>
                    <a:p>
                      <a:pPr algn="ctr"/>
                      <a:r>
                        <a:rPr lang="en-US" sz="1600" dirty="0">
                          <a:latin typeface="Consolas" panose="020B0609020204030204" pitchFamily="49" charset="0"/>
                        </a:rPr>
                        <a:t>10</a:t>
                      </a:r>
                    </a:p>
                    <a:p>
                      <a:pPr algn="ctr"/>
                      <a:r>
                        <a:rPr lang="en-US" sz="1600" dirty="0">
                          <a:latin typeface="Consolas" panose="020B0609020204030204" pitchFamily="49" charset="0"/>
                        </a:rPr>
                        <a:t>11</a:t>
                      </a:r>
                    </a:p>
                    <a:p>
                      <a:pPr algn="ctr"/>
                      <a:r>
                        <a:rPr lang="en-US" sz="1600" dirty="0">
                          <a:latin typeface="Consolas" panose="020B0609020204030204" pitchFamily="49" charset="0"/>
                        </a:rPr>
                        <a:t>12</a:t>
                      </a:r>
                    </a:p>
                    <a:p>
                      <a:pPr algn="ctr"/>
                      <a:r>
                        <a:rPr lang="en-US" sz="1600" dirty="0">
                          <a:latin typeface="Consolas" panose="020B0609020204030204" pitchFamily="49" charset="0"/>
                        </a:rPr>
                        <a:t>13</a:t>
                      </a:r>
                    </a:p>
                    <a:p>
                      <a:pPr algn="ctr"/>
                      <a:r>
                        <a:rPr lang="en-US" sz="1600" dirty="0">
                          <a:latin typeface="Consolas" panose="020B0609020204030204" pitchFamily="49" charset="0"/>
                        </a:rPr>
                        <a:t>14</a:t>
                      </a:r>
                    </a:p>
                  </a:txBody>
                  <a:tcPr/>
                </a:tc>
                <a:tc>
                  <a:txBody>
                    <a:bodyPr/>
                    <a:lstStyle/>
                    <a:p>
                      <a:pPr rtl="0">
                        <a:spcBef>
                          <a:spcPts val="0"/>
                        </a:spcBef>
                        <a:spcAft>
                          <a:spcPts val="0"/>
                        </a:spcAft>
                      </a:pPr>
                      <a:r>
                        <a:rPr lang="en-US" sz="1600" b="0" i="0" u="none" strike="noStrike" dirty="0">
                          <a:solidFill>
                            <a:srgbClr val="0000FF"/>
                          </a:solidFill>
                          <a:effectLst/>
                          <a:latin typeface="Consolas" panose="020B0609020204030204" pitchFamily="49" charset="0"/>
                        </a:rPr>
                        <a:t>#include </a:t>
                      </a:r>
                      <a:r>
                        <a:rPr lang="en-US" sz="1600" b="0" i="0" u="none" strike="noStrike" dirty="0">
                          <a:solidFill>
                            <a:srgbClr val="A31515"/>
                          </a:solidFill>
                          <a:effectLst/>
                          <a:latin typeface="Consolas" panose="020B0609020204030204" pitchFamily="49" charset="0"/>
                        </a:rPr>
                        <a:t>&lt;iostream&gt;</a:t>
                      </a:r>
                      <a:endParaRPr lang="en-US" sz="1600" b="0" dirty="0">
                        <a:effectLst/>
                      </a:endParaRPr>
                    </a:p>
                    <a:p>
                      <a:pPr rtl="0">
                        <a:spcBef>
                          <a:spcPts val="0"/>
                        </a:spcBef>
                        <a:spcAft>
                          <a:spcPts val="0"/>
                        </a:spcAft>
                      </a:pPr>
                      <a:r>
                        <a:rPr lang="en-US" sz="1600" b="0" i="0" u="none" strike="noStrike" dirty="0">
                          <a:solidFill>
                            <a:srgbClr val="0000FF"/>
                          </a:solidFill>
                          <a:effectLst/>
                          <a:latin typeface="Consolas" panose="020B0609020204030204" pitchFamily="49" charset="0"/>
                        </a:rPr>
                        <a:t>#include </a:t>
                      </a:r>
                      <a:r>
                        <a:rPr lang="en-US" sz="1600" b="0" i="0" u="none" strike="noStrike" dirty="0">
                          <a:solidFill>
                            <a:srgbClr val="A31515"/>
                          </a:solidFill>
                          <a:effectLst/>
                          <a:latin typeface="Consolas" panose="020B0609020204030204" pitchFamily="49" charset="0"/>
                        </a:rPr>
                        <a:t>"</a:t>
                      </a:r>
                      <a:r>
                        <a:rPr lang="en-US" sz="1600" b="0" i="0" u="none" strike="noStrike" dirty="0" err="1">
                          <a:solidFill>
                            <a:srgbClr val="A31515"/>
                          </a:solidFill>
                          <a:effectLst/>
                          <a:latin typeface="Consolas" panose="020B0609020204030204" pitchFamily="49" charset="0"/>
                        </a:rPr>
                        <a:t>helper.h</a:t>
                      </a:r>
                      <a:r>
                        <a:rPr lang="en-US" sz="1600" b="0" i="0" u="none" strike="noStrike" dirty="0">
                          <a:solidFill>
                            <a:srgbClr val="A31515"/>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FF"/>
                          </a:solidFill>
                          <a:effectLst/>
                          <a:latin typeface="Consolas" panose="020B0609020204030204" pitchFamily="49" charset="0"/>
                        </a:rPr>
                        <a:t>using</a:t>
                      </a:r>
                      <a:r>
                        <a:rPr lang="en-US" sz="1600" b="0" i="0" u="none" strike="noStrike" dirty="0">
                          <a:solidFill>
                            <a:srgbClr val="000000"/>
                          </a:solidFill>
                          <a:effectLst/>
                          <a:latin typeface="Consolas" panose="020B0609020204030204" pitchFamily="49" charset="0"/>
                        </a:rPr>
                        <a:t> std::</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std::</a:t>
                      </a:r>
                      <a:r>
                        <a:rPr lang="en-US" sz="1600" b="0" i="0" u="none" strike="noStrike" dirty="0" err="1">
                          <a:solidFill>
                            <a:srgbClr val="000000"/>
                          </a:solidFill>
                          <a:effectLst/>
                          <a:latin typeface="Consolas" panose="020B0609020204030204" pitchFamily="49" charset="0"/>
                        </a:rPr>
                        <a:t>endl</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dirty="0">
                          <a:effectLst/>
                        </a:rPr>
                        <a:t> </a:t>
                      </a:r>
                    </a:p>
                    <a:p>
                      <a:pPr rtl="0">
                        <a:spcBef>
                          <a:spcPts val="0"/>
                        </a:spcBef>
                        <a:spcAft>
                          <a:spcPts val="0"/>
                        </a:spcAft>
                      </a:pPr>
                      <a:r>
                        <a:rPr lang="en-US" sz="1600" b="0" i="0" u="none" strike="noStrike" dirty="0">
                          <a:solidFill>
                            <a:srgbClr val="0000FF"/>
                          </a:solidFill>
                          <a:effectLst/>
                          <a:latin typeface="Consolas" panose="020B0609020204030204" pitchFamily="49" charset="0"/>
                        </a:rPr>
                        <a:t>int</a:t>
                      </a:r>
                      <a:r>
                        <a:rPr lang="en-US" sz="1600" b="0" i="0" u="none" strike="noStrike" dirty="0">
                          <a:solidFill>
                            <a:srgbClr val="000000"/>
                          </a:solidFill>
                          <a:effectLst/>
                          <a:latin typeface="Consolas" panose="020B0609020204030204" pitchFamily="49" charset="0"/>
                        </a:rPr>
                        <a:t> main() {</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&lt;&lt; std::</a:t>
                      </a:r>
                      <a:r>
                        <a:rPr lang="en-US" sz="1600" b="0" i="0" u="none" strike="noStrike" dirty="0" err="1">
                          <a:solidFill>
                            <a:srgbClr val="000000"/>
                          </a:solidFill>
                          <a:effectLst/>
                          <a:latin typeface="Consolas" panose="020B0609020204030204" pitchFamily="49" charset="0"/>
                        </a:rPr>
                        <a:t>boolalpha</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&lt;&lt; </a:t>
                      </a:r>
                      <a:r>
                        <a:rPr lang="en-US" sz="1600" b="0" i="0" u="none" strike="noStrike" dirty="0">
                          <a:solidFill>
                            <a:srgbClr val="A31515"/>
                          </a:solidFill>
                          <a:effectLst/>
                          <a:latin typeface="Consolas" panose="020B0609020204030204" pitchFamily="49" charset="0"/>
                        </a:rPr>
                        <a:t>"2 &lt; 5?  "</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lessThan</a:t>
                      </a:r>
                      <a:r>
                        <a:rPr lang="en-US" sz="1600" b="0" i="0" u="none" strike="noStrike" dirty="0">
                          <a:solidFill>
                            <a:srgbClr val="000000"/>
                          </a:solidFill>
                          <a:effectLst/>
                          <a:latin typeface="Consolas" panose="020B0609020204030204" pitchFamily="49" charset="0"/>
                        </a:rPr>
                        <a:t>(</a:t>
                      </a:r>
                      <a:r>
                        <a:rPr lang="en-US" sz="1600" b="0" i="0" u="none" strike="noStrike" dirty="0">
                          <a:solidFill>
                            <a:srgbClr val="098658"/>
                          </a:solidFill>
                          <a:effectLst/>
                          <a:latin typeface="Consolas" panose="020B0609020204030204" pitchFamily="49" charset="0"/>
                        </a:rPr>
                        <a:t>2</a:t>
                      </a: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endl</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&lt;&lt; </a:t>
                      </a:r>
                      <a:r>
                        <a:rPr lang="en-US" sz="1600" b="0" i="0" u="none" strike="noStrike" dirty="0">
                          <a:solidFill>
                            <a:srgbClr val="A31515"/>
                          </a:solidFill>
                          <a:effectLst/>
                          <a:latin typeface="Consolas" panose="020B0609020204030204" pitchFamily="49" charset="0"/>
                        </a:rPr>
                        <a:t>"2 == 5? "</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equalTo</a:t>
                      </a:r>
                      <a:r>
                        <a:rPr lang="en-US" sz="1600" b="0" i="0" u="none" strike="noStrike" dirty="0">
                          <a:solidFill>
                            <a:srgbClr val="000000"/>
                          </a:solidFill>
                          <a:effectLst/>
                          <a:latin typeface="Consolas" panose="020B0609020204030204" pitchFamily="49" charset="0"/>
                        </a:rPr>
                        <a:t>(</a:t>
                      </a:r>
                      <a:r>
                        <a:rPr lang="en-US" sz="1600" b="0" i="0" u="none" strike="noStrike" dirty="0">
                          <a:solidFill>
                            <a:srgbClr val="098658"/>
                          </a:solidFill>
                          <a:effectLst/>
                          <a:latin typeface="Consolas" panose="020B0609020204030204" pitchFamily="49" charset="0"/>
                        </a:rPr>
                        <a:t>2</a:t>
                      </a: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endl</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&lt;&lt; </a:t>
                      </a:r>
                      <a:r>
                        <a:rPr lang="en-US" sz="1600" b="0" i="0" u="none" strike="noStrike" dirty="0">
                          <a:solidFill>
                            <a:srgbClr val="A31515"/>
                          </a:solidFill>
                          <a:effectLst/>
                          <a:latin typeface="Consolas" panose="020B0609020204030204" pitchFamily="49" charset="0"/>
                        </a:rPr>
                        <a:t>"5 &lt; 5?  "</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lessThan</a:t>
                      </a:r>
                      <a:r>
                        <a:rPr lang="en-US" sz="1600" b="0" i="0" u="none" strike="noStrike" dirty="0">
                          <a:solidFill>
                            <a:srgbClr val="000000"/>
                          </a:solidFill>
                          <a:effectLst/>
                          <a:latin typeface="Consolas" panose="020B0609020204030204" pitchFamily="49" charset="0"/>
                        </a:rPr>
                        <a:t>(</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endl</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&lt;&lt; </a:t>
                      </a:r>
                      <a:r>
                        <a:rPr lang="en-US" sz="1600" b="0" i="0" u="none" strike="noStrike" dirty="0">
                          <a:solidFill>
                            <a:srgbClr val="A31515"/>
                          </a:solidFill>
                          <a:effectLst/>
                          <a:latin typeface="Consolas" panose="020B0609020204030204" pitchFamily="49" charset="0"/>
                        </a:rPr>
                        <a:t>"5 == 5? "</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equalTo</a:t>
                      </a:r>
                      <a:r>
                        <a:rPr lang="en-US" sz="1600" b="0" i="0" u="none" strike="noStrike" dirty="0">
                          <a:solidFill>
                            <a:srgbClr val="000000"/>
                          </a:solidFill>
                          <a:effectLst/>
                          <a:latin typeface="Consolas" panose="020B0609020204030204" pitchFamily="49" charset="0"/>
                        </a:rPr>
                        <a:t>(</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endl</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&lt;&lt; </a:t>
                      </a:r>
                      <a:r>
                        <a:rPr lang="en-US" sz="1600" b="0" i="0" u="none" strike="noStrike" dirty="0">
                          <a:solidFill>
                            <a:srgbClr val="A31515"/>
                          </a:solidFill>
                          <a:effectLst/>
                          <a:latin typeface="Consolas" panose="020B0609020204030204" pitchFamily="49" charset="0"/>
                        </a:rPr>
                        <a:t>"7 &lt; 5?  "</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lessThan</a:t>
                      </a:r>
                      <a:r>
                        <a:rPr lang="en-US" sz="1600" b="0" i="0" u="none" strike="noStrike" dirty="0">
                          <a:solidFill>
                            <a:srgbClr val="000000"/>
                          </a:solidFill>
                          <a:effectLst/>
                          <a:latin typeface="Consolas" panose="020B0609020204030204" pitchFamily="49" charset="0"/>
                        </a:rPr>
                        <a:t>(</a:t>
                      </a:r>
                      <a:r>
                        <a:rPr lang="en-US" sz="1600" b="0" i="0" u="none" strike="noStrike" dirty="0">
                          <a:solidFill>
                            <a:srgbClr val="098658"/>
                          </a:solidFill>
                          <a:effectLst/>
                          <a:latin typeface="Consolas" panose="020B0609020204030204" pitchFamily="49" charset="0"/>
                        </a:rPr>
                        <a:t>7</a:t>
                      </a: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endl</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cout</a:t>
                      </a:r>
                      <a:r>
                        <a:rPr lang="en-US" sz="1600" b="0" i="0" u="none" strike="noStrike" dirty="0">
                          <a:solidFill>
                            <a:srgbClr val="000000"/>
                          </a:solidFill>
                          <a:effectLst/>
                          <a:latin typeface="Consolas" panose="020B0609020204030204" pitchFamily="49" charset="0"/>
                        </a:rPr>
                        <a:t> &lt;&lt; </a:t>
                      </a:r>
                      <a:r>
                        <a:rPr lang="en-US" sz="1600" b="0" i="0" u="none" strike="noStrike" dirty="0">
                          <a:solidFill>
                            <a:srgbClr val="A31515"/>
                          </a:solidFill>
                          <a:effectLst/>
                          <a:latin typeface="Consolas" panose="020B0609020204030204" pitchFamily="49" charset="0"/>
                        </a:rPr>
                        <a:t>"7 == 5? "</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equalTo</a:t>
                      </a:r>
                      <a:r>
                        <a:rPr lang="en-US" sz="1600" b="0" i="0" u="none" strike="noStrike" dirty="0">
                          <a:solidFill>
                            <a:srgbClr val="000000"/>
                          </a:solidFill>
                          <a:effectLst/>
                          <a:latin typeface="Consolas" panose="020B0609020204030204" pitchFamily="49" charset="0"/>
                        </a:rPr>
                        <a:t>(</a:t>
                      </a:r>
                      <a:r>
                        <a:rPr lang="en-US" sz="1600" b="0" i="0" u="none" strike="noStrike" dirty="0">
                          <a:solidFill>
                            <a:srgbClr val="098658"/>
                          </a:solidFill>
                          <a:effectLst/>
                          <a:latin typeface="Consolas" panose="020B0609020204030204" pitchFamily="49" charset="0"/>
                        </a:rPr>
                        <a:t>7</a:t>
                      </a: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98658"/>
                          </a:solidFill>
                          <a:effectLst/>
                          <a:latin typeface="Consolas" panose="020B0609020204030204" pitchFamily="49" charset="0"/>
                        </a:rPr>
                        <a:t>5</a:t>
                      </a:r>
                      <a:r>
                        <a:rPr lang="en-US" sz="1600" b="0" i="0" u="none" strike="noStrike" dirty="0">
                          <a:solidFill>
                            <a:srgbClr val="000000"/>
                          </a:solidFill>
                          <a:effectLst/>
                          <a:latin typeface="Consolas" panose="020B0609020204030204" pitchFamily="49" charset="0"/>
                        </a:rPr>
                        <a:t>)  &lt;&lt; </a:t>
                      </a:r>
                      <a:r>
                        <a:rPr lang="en-US" sz="1600" b="0" i="0" u="none" strike="noStrike" dirty="0" err="1">
                          <a:solidFill>
                            <a:srgbClr val="000000"/>
                          </a:solidFill>
                          <a:effectLst/>
                          <a:latin typeface="Consolas" panose="020B0609020204030204" pitchFamily="49" charset="0"/>
                        </a:rPr>
                        <a:t>endl</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000FF"/>
                          </a:solidFill>
                          <a:effectLst/>
                          <a:latin typeface="Consolas" panose="020B0609020204030204" pitchFamily="49" charset="0"/>
                        </a:rPr>
                        <a:t>return</a:t>
                      </a:r>
                      <a:r>
                        <a:rPr lang="en-US" sz="1600" b="0" i="0" u="none" strike="noStrike" dirty="0">
                          <a:solidFill>
                            <a:srgbClr val="000000"/>
                          </a:solidFill>
                          <a:effectLst/>
                          <a:latin typeface="Consolas" panose="020B0609020204030204" pitchFamily="49" charset="0"/>
                        </a:rPr>
                        <a:t> </a:t>
                      </a:r>
                      <a:r>
                        <a:rPr lang="en-US" sz="1600" b="0" i="0" u="none" strike="noStrike" dirty="0">
                          <a:solidFill>
                            <a:srgbClr val="098658"/>
                          </a:solidFill>
                          <a:effectLst/>
                          <a:latin typeface="Consolas" panose="020B0609020204030204" pitchFamily="49" charset="0"/>
                        </a:rPr>
                        <a:t>0</a:t>
                      </a:r>
                      <a:r>
                        <a:rPr lang="en-US" sz="1600" b="0" i="0" u="none" strike="noStrike" dirty="0">
                          <a:solidFill>
                            <a:srgbClr val="000000"/>
                          </a:solidFill>
                          <a:effectLst/>
                          <a:latin typeface="Consolas" panose="020B0609020204030204" pitchFamily="49" charset="0"/>
                        </a:rPr>
                        <a:t>;</a:t>
                      </a:r>
                      <a:endParaRPr lang="en-US" sz="1600" b="0" dirty="0">
                        <a:effectLst/>
                      </a:endParaRPr>
                    </a:p>
                    <a:p>
                      <a:pPr rtl="0">
                        <a:spcBef>
                          <a:spcPts val="0"/>
                        </a:spcBef>
                        <a:spcAft>
                          <a:spcPts val="0"/>
                        </a:spcAft>
                      </a:pPr>
                      <a:r>
                        <a:rPr lang="en-US" sz="1600" b="0" i="0" u="none" strike="noStrike" dirty="0">
                          <a:solidFill>
                            <a:srgbClr val="000000"/>
                          </a:solidFill>
                          <a:effectLst/>
                          <a:latin typeface="Consolas" panose="020B0609020204030204" pitchFamily="49" charset="0"/>
                        </a:rPr>
                        <a:t>}</a:t>
                      </a:r>
                      <a:endParaRPr lang="en-US" sz="1600" b="0" dirty="0">
                        <a:effectLst/>
                      </a:endParaRPr>
                    </a:p>
                  </a:txBody>
                  <a:tcPr/>
                </a:tc>
                <a:extLst>
                  <a:ext uri="{0D108BD9-81ED-4DB2-BD59-A6C34878D82A}">
                    <a16:rowId xmlns:a16="http://schemas.microsoft.com/office/drawing/2014/main" val="1646940307"/>
                  </a:ext>
                </a:extLst>
              </a:tr>
            </a:tbl>
          </a:graphicData>
        </a:graphic>
      </p:graphicFrame>
      <p:graphicFrame>
        <p:nvGraphicFramePr>
          <p:cNvPr id="6" name="Content Placeholder 11">
            <a:extLst>
              <a:ext uri="{FF2B5EF4-FFF2-40B4-BE49-F238E27FC236}">
                <a16:creationId xmlns:a16="http://schemas.microsoft.com/office/drawing/2014/main" id="{B65FD1D6-5CB2-414D-BF37-395CAE903D60}"/>
              </a:ext>
            </a:extLst>
          </p:cNvPr>
          <p:cNvGraphicFramePr>
            <a:graphicFrameLocks/>
          </p:cNvGraphicFramePr>
          <p:nvPr>
            <p:extLst/>
          </p:nvPr>
        </p:nvGraphicFramePr>
        <p:xfrm>
          <a:off x="4905375" y="3870960"/>
          <a:ext cx="7286625" cy="1950720"/>
        </p:xfrm>
        <a:graphic>
          <a:graphicData uri="http://schemas.openxmlformats.org/drawingml/2006/table">
            <a:tbl>
              <a:tblPr firstRow="1" bandRow="1">
                <a:tableStyleId>{5940675A-B579-460E-94D1-54222C63F5DA}</a:tableStyleId>
              </a:tblPr>
              <a:tblGrid>
                <a:gridCol w="484033">
                  <a:extLst>
                    <a:ext uri="{9D8B030D-6E8A-4147-A177-3AD203B41FA5}">
                      <a16:colId xmlns:a16="http://schemas.microsoft.com/office/drawing/2014/main" val="3462305556"/>
                    </a:ext>
                  </a:extLst>
                </a:gridCol>
                <a:gridCol w="6802592">
                  <a:extLst>
                    <a:ext uri="{9D8B030D-6E8A-4147-A177-3AD203B41FA5}">
                      <a16:colId xmlns:a16="http://schemas.microsoft.com/office/drawing/2014/main" val="2357295524"/>
                    </a:ext>
                  </a:extLst>
                </a:gridCol>
              </a:tblGrid>
              <a:tr h="329611">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tx1"/>
                          </a:solidFill>
                          <a:effectLst/>
                          <a:latin typeface="Consolas" panose="020B0609020204030204" pitchFamily="49" charset="0"/>
                          <a:ea typeface="+mn-ea"/>
                          <a:cs typeface="+mn-cs"/>
                        </a:rPr>
                        <a:t>helper.cpp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706709">
                <a:tc>
                  <a:txBody>
                    <a:bodyPr/>
                    <a:lstStyle/>
                    <a:p>
                      <a:pPr algn="ctr"/>
                      <a:r>
                        <a:rPr lang="en-US" sz="1400" dirty="0">
                          <a:latin typeface="Consolas" panose="020B0609020204030204" pitchFamily="49" charset="0"/>
                        </a:rPr>
                        <a:t>1</a:t>
                      </a:r>
                    </a:p>
                    <a:p>
                      <a:pPr algn="ctr"/>
                      <a:r>
                        <a:rPr lang="en-US" sz="1400" dirty="0">
                          <a:latin typeface="Consolas" panose="020B0609020204030204" pitchFamily="49" charset="0"/>
                        </a:rPr>
                        <a:t>2</a:t>
                      </a:r>
                    </a:p>
                    <a:p>
                      <a:pPr algn="ctr"/>
                      <a:r>
                        <a:rPr lang="en-US" sz="1400" dirty="0">
                          <a:latin typeface="Consolas" panose="020B0609020204030204" pitchFamily="49" charset="0"/>
                        </a:rPr>
                        <a:t>3</a:t>
                      </a:r>
                    </a:p>
                    <a:p>
                      <a:pPr algn="ctr"/>
                      <a:r>
                        <a:rPr lang="en-US" sz="1400" dirty="0">
                          <a:latin typeface="Consolas" panose="020B0609020204030204" pitchFamily="49" charset="0"/>
                        </a:rPr>
                        <a:t>4</a:t>
                      </a:r>
                    </a:p>
                    <a:p>
                      <a:pPr algn="ctr"/>
                      <a:r>
                        <a:rPr lang="en-US" sz="1400" dirty="0">
                          <a:latin typeface="Consolas" panose="020B0609020204030204" pitchFamily="49" charset="0"/>
                        </a:rPr>
                        <a:t>5</a:t>
                      </a:r>
                    </a:p>
                    <a:p>
                      <a:pPr algn="ctr"/>
                      <a:r>
                        <a:rPr lang="en-US" sz="1400" dirty="0">
                          <a:latin typeface="Consolas" panose="020B0609020204030204" pitchFamily="49" charset="0"/>
                        </a:rPr>
                        <a:t>6</a:t>
                      </a:r>
                    </a:p>
                    <a:p>
                      <a:pPr algn="ctr"/>
                      <a:r>
                        <a:rPr lang="en-US" sz="1400" dirty="0">
                          <a:latin typeface="Consolas" panose="020B0609020204030204" pitchFamily="49" charset="0"/>
                        </a:rPr>
                        <a:t>7</a:t>
                      </a:r>
                    </a:p>
                  </a:txBody>
                  <a:tcPr/>
                </a:tc>
                <a:tc>
                  <a:txBody>
                    <a:bodyPr/>
                    <a:lstStyle/>
                    <a:p>
                      <a:pPr rtl="0">
                        <a:spcBef>
                          <a:spcPts val="0"/>
                        </a:spcBef>
                        <a:spcAft>
                          <a:spcPts val="0"/>
                        </a:spcAft>
                      </a:pPr>
                      <a:r>
                        <a:rPr lang="en-US" sz="1400" b="0" i="0" u="none" strike="noStrike" dirty="0">
                          <a:solidFill>
                            <a:srgbClr val="0000FF"/>
                          </a:solidFill>
                          <a:effectLst/>
                          <a:latin typeface="Consolas" panose="020B0609020204030204" pitchFamily="49" charset="0"/>
                        </a:rPr>
                        <a:t>bool</a:t>
                      </a: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lessThan</a:t>
                      </a:r>
                      <a:r>
                        <a:rPr lang="en-US" sz="1400" b="0" i="0" u="none" strike="noStrike" dirty="0">
                          <a:solidFill>
                            <a:srgbClr val="000000"/>
                          </a:solidFill>
                          <a:effectLst/>
                          <a:latin typeface="Consolas" panose="020B0609020204030204" pitchFamily="49" charset="0"/>
                        </a:rPr>
                        <a:t>(</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left,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right) {</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return</a:t>
                      </a:r>
                      <a:r>
                        <a:rPr lang="en-US" sz="1400" b="0" i="0" u="none" strike="noStrike" dirty="0">
                          <a:solidFill>
                            <a:srgbClr val="000000"/>
                          </a:solidFill>
                          <a:effectLst/>
                          <a:latin typeface="Consolas" panose="020B0609020204030204" pitchFamily="49" charset="0"/>
                        </a:rPr>
                        <a:t> left &lt; right;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dirty="0">
                          <a:effectLst/>
                        </a:rPr>
                        <a:t> </a:t>
                      </a:r>
                    </a:p>
                    <a:p>
                      <a:pPr rtl="0">
                        <a:spcBef>
                          <a:spcPts val="0"/>
                        </a:spcBef>
                        <a:spcAft>
                          <a:spcPts val="0"/>
                        </a:spcAft>
                      </a:pPr>
                      <a:r>
                        <a:rPr lang="en-US" sz="1400" b="0" i="0" u="none" strike="noStrike" dirty="0">
                          <a:solidFill>
                            <a:srgbClr val="0000FF"/>
                          </a:solidFill>
                          <a:effectLst/>
                          <a:latin typeface="Consolas" panose="020B0609020204030204" pitchFamily="49" charset="0"/>
                        </a:rPr>
                        <a:t>bool</a:t>
                      </a: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equalTo</a:t>
                      </a:r>
                      <a:r>
                        <a:rPr lang="en-US" sz="1400" b="0" i="0" u="none" strike="noStrike" dirty="0">
                          <a:solidFill>
                            <a:srgbClr val="000000"/>
                          </a:solidFill>
                          <a:effectLst/>
                          <a:latin typeface="Consolas" panose="020B0609020204030204" pitchFamily="49" charset="0"/>
                        </a:rPr>
                        <a:t>(</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left,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right) {</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return</a:t>
                      </a:r>
                      <a:r>
                        <a:rPr lang="en-US" sz="1400" b="0" i="0" u="none" strike="noStrike" dirty="0">
                          <a:solidFill>
                            <a:srgbClr val="000000"/>
                          </a:solidFill>
                          <a:effectLst/>
                          <a:latin typeface="Consolas" panose="020B0609020204030204" pitchFamily="49" charset="0"/>
                        </a:rPr>
                        <a:t> left == right;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a:t>
                      </a:r>
                      <a:endParaRPr lang="en-US" sz="1400" b="0" dirty="0">
                        <a:effectLst/>
                      </a:endParaRPr>
                    </a:p>
                  </a:txBody>
                  <a:tcPr/>
                </a:tc>
                <a:extLst>
                  <a:ext uri="{0D108BD9-81ED-4DB2-BD59-A6C34878D82A}">
                    <a16:rowId xmlns:a16="http://schemas.microsoft.com/office/drawing/2014/main" val="1646940307"/>
                  </a:ext>
                </a:extLst>
              </a:tr>
            </a:tbl>
          </a:graphicData>
        </a:graphic>
      </p:graphicFrame>
      <p:graphicFrame>
        <p:nvGraphicFramePr>
          <p:cNvPr id="9" name="Content Placeholder 11">
            <a:extLst>
              <a:ext uri="{FF2B5EF4-FFF2-40B4-BE49-F238E27FC236}">
                <a16:creationId xmlns:a16="http://schemas.microsoft.com/office/drawing/2014/main" id="{D39571CE-74B8-49DF-BF81-28168C085D27}"/>
              </a:ext>
            </a:extLst>
          </p:cNvPr>
          <p:cNvGraphicFramePr>
            <a:graphicFrameLocks/>
          </p:cNvGraphicFramePr>
          <p:nvPr>
            <p:extLst/>
          </p:nvPr>
        </p:nvGraphicFramePr>
        <p:xfrm>
          <a:off x="4905375" y="5821680"/>
          <a:ext cx="7286625" cy="1045845"/>
        </p:xfrm>
        <a:graphic>
          <a:graphicData uri="http://schemas.openxmlformats.org/drawingml/2006/table">
            <a:tbl>
              <a:tblPr firstRow="1" bandRow="1">
                <a:tableStyleId>{5940675A-B579-460E-94D1-54222C63F5DA}</a:tableStyleId>
              </a:tblPr>
              <a:tblGrid>
                <a:gridCol w="484033">
                  <a:extLst>
                    <a:ext uri="{9D8B030D-6E8A-4147-A177-3AD203B41FA5}">
                      <a16:colId xmlns:a16="http://schemas.microsoft.com/office/drawing/2014/main" val="3462305556"/>
                    </a:ext>
                  </a:extLst>
                </a:gridCol>
                <a:gridCol w="6802592">
                  <a:extLst>
                    <a:ext uri="{9D8B030D-6E8A-4147-A177-3AD203B41FA5}">
                      <a16:colId xmlns:a16="http://schemas.microsoft.com/office/drawing/2014/main" val="2357295524"/>
                    </a:ext>
                  </a:extLst>
                </a:gridCol>
              </a:tblGrid>
              <a:tr h="329611">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err="1">
                          <a:solidFill>
                            <a:schemeClr val="tx1"/>
                          </a:solidFill>
                          <a:effectLst/>
                          <a:latin typeface="Consolas" panose="020B0609020204030204" pitchFamily="49" charset="0"/>
                          <a:ea typeface="+mn-ea"/>
                          <a:cs typeface="+mn-cs"/>
                        </a:rPr>
                        <a:t>helper.h</a:t>
                      </a:r>
                      <a:endParaRPr lang="en-US" sz="1800" b="1" i="0" u="none" strike="noStrike" kern="1200" dirty="0">
                        <a:solidFill>
                          <a:schemeClr val="tx1"/>
                        </a:solidFill>
                        <a:effectLst/>
                        <a:latin typeface="Consolas" panose="020B0609020204030204" pitchFamily="49" charset="0"/>
                        <a:ea typeface="+mn-ea"/>
                        <a:cs typeface="+mn-cs"/>
                      </a:endParaRP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680085">
                <a:tc>
                  <a:txBody>
                    <a:bodyPr/>
                    <a:lstStyle/>
                    <a:p>
                      <a:pPr algn="ctr"/>
                      <a:r>
                        <a:rPr lang="en-US" sz="1400" dirty="0">
                          <a:latin typeface="Consolas" panose="020B0609020204030204" pitchFamily="49" charset="0"/>
                        </a:rPr>
                        <a:t>1</a:t>
                      </a:r>
                    </a:p>
                    <a:p>
                      <a:pPr algn="ctr"/>
                      <a:r>
                        <a:rPr lang="en-US" sz="1400" dirty="0">
                          <a:latin typeface="Consolas" panose="020B0609020204030204" pitchFamily="49" charset="0"/>
                        </a:rPr>
                        <a:t>2</a:t>
                      </a:r>
                    </a:p>
                  </a:txBody>
                  <a:tcPr/>
                </a:tc>
                <a:tc>
                  <a:txBody>
                    <a:bodyPr/>
                    <a:lstStyle/>
                    <a:p>
                      <a:pPr rtl="0">
                        <a:spcBef>
                          <a:spcPts val="0"/>
                        </a:spcBef>
                        <a:spcAft>
                          <a:spcPts val="0"/>
                        </a:spcAft>
                      </a:pPr>
                      <a:r>
                        <a:rPr lang="en-US" sz="1400" b="0" i="0" u="none" strike="noStrike" dirty="0">
                          <a:solidFill>
                            <a:srgbClr val="0000FF"/>
                          </a:solidFill>
                          <a:effectLst/>
                          <a:latin typeface="Consolas" panose="020B0609020204030204" pitchFamily="49" charset="0"/>
                        </a:rPr>
                        <a:t>bool</a:t>
                      </a: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lessThan</a:t>
                      </a:r>
                      <a:r>
                        <a:rPr lang="en-US" sz="1400" b="0" i="0" u="none" strike="noStrike" dirty="0">
                          <a:solidFill>
                            <a:srgbClr val="000000"/>
                          </a:solidFill>
                          <a:effectLst/>
                          <a:latin typeface="Consolas" panose="020B0609020204030204" pitchFamily="49" charset="0"/>
                        </a:rPr>
                        <a:t>(</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left,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right);</a:t>
                      </a:r>
                      <a:endParaRPr lang="en-US" sz="1400" b="0" dirty="0">
                        <a:effectLst/>
                      </a:endParaRPr>
                    </a:p>
                    <a:p>
                      <a:r>
                        <a:rPr lang="en-US" sz="1400" b="0" i="0" u="none" strike="noStrike" dirty="0">
                          <a:solidFill>
                            <a:srgbClr val="0000FF"/>
                          </a:solidFill>
                          <a:effectLst/>
                          <a:latin typeface="Consolas" panose="020B0609020204030204" pitchFamily="49" charset="0"/>
                        </a:rPr>
                        <a:t>bool</a:t>
                      </a: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equalTo</a:t>
                      </a:r>
                      <a:r>
                        <a:rPr lang="en-US" sz="1400" b="0" i="0" u="none" strike="noStrike" dirty="0">
                          <a:solidFill>
                            <a:srgbClr val="000000"/>
                          </a:solidFill>
                          <a:effectLst/>
                          <a:latin typeface="Consolas" panose="020B0609020204030204" pitchFamily="49" charset="0"/>
                        </a:rPr>
                        <a:t>(</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left,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right);</a:t>
                      </a:r>
                      <a:endParaRPr lang="en-US" sz="1400" b="0" dirty="0">
                        <a:effectLst/>
                      </a:endParaRPr>
                    </a:p>
                  </a:txBody>
                  <a:tcPr/>
                </a:tc>
                <a:extLst>
                  <a:ext uri="{0D108BD9-81ED-4DB2-BD59-A6C34878D82A}">
                    <a16:rowId xmlns:a16="http://schemas.microsoft.com/office/drawing/2014/main" val="1646940307"/>
                  </a:ext>
                </a:extLst>
              </a:tr>
            </a:tbl>
          </a:graphicData>
        </a:graphic>
      </p:graphicFrame>
    </p:spTree>
    <p:extLst>
      <p:ext uri="{BB962C8B-B14F-4D97-AF65-F5344CB8AC3E}">
        <p14:creationId xmlns:p14="http://schemas.microsoft.com/office/powerpoint/2010/main" val="27389807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Separate Declaration from Definition</a:t>
            </a:r>
            <a:endParaRPr lang="en-US" dirty="0"/>
          </a:p>
        </p:txBody>
      </p:sp>
      <p:sp>
        <p:nvSpPr>
          <p:cNvPr id="4" name="Content Placeholder 3"/>
          <p:cNvSpPr>
            <a:spLocks noGrp="1"/>
          </p:cNvSpPr>
          <p:nvPr>
            <p:ph sz="half" idx="1"/>
          </p:nvPr>
        </p:nvSpPr>
        <p:spPr>
          <a:xfrm>
            <a:off x="591457" y="1295400"/>
            <a:ext cx="5181600" cy="5032374"/>
          </a:xfrm>
        </p:spPr>
        <p:txBody>
          <a:bodyPr>
            <a:normAutofit fontScale="85000" lnSpcReduction="10000"/>
          </a:bodyPr>
          <a:lstStyle/>
          <a:p>
            <a:pPr marL="0" indent="0">
              <a:buNone/>
            </a:pPr>
            <a:r>
              <a:rPr lang="en-US" dirty="0" smtClean="0">
                <a:latin typeface="Source Code Pro" panose="020B0509030403020204" pitchFamily="49" charset="0"/>
                <a:ea typeface="Source Code Pro" panose="020B0509030403020204" pitchFamily="49" charset="0"/>
              </a:rPr>
              <a:t>// </a:t>
            </a:r>
            <a:r>
              <a:rPr lang="en-US" dirty="0" err="1" smtClean="0">
                <a:latin typeface="Source Code Pro" panose="020B0509030403020204" pitchFamily="49" charset="0"/>
                <a:ea typeface="Source Code Pro" panose="020B0509030403020204" pitchFamily="49" charset="0"/>
              </a:rPr>
              <a:t>functions.h</a:t>
            </a:r>
            <a:endParaRPr lang="en-US" dirty="0" smtClean="0">
              <a:latin typeface="Source Code Pro" panose="020B0509030403020204" pitchFamily="49" charset="0"/>
              <a:ea typeface="Source Code Pro" panose="020B0509030403020204" pitchFamily="49" charset="0"/>
            </a:endParaRPr>
          </a:p>
          <a:p>
            <a:pPr marL="0" indent="0">
              <a:buNone/>
            </a:pPr>
            <a:r>
              <a:rPr lang="en-US" dirty="0" smtClean="0">
                <a:latin typeface="Source Code Pro" panose="020B0509030403020204" pitchFamily="49" charset="0"/>
                <a:ea typeface="Source Code Pro" panose="020B0509030403020204" pitchFamily="49" charset="0"/>
              </a:rPr>
              <a:t>#</a:t>
            </a:r>
            <a:r>
              <a:rPr lang="en-US" dirty="0" err="1" smtClean="0">
                <a:latin typeface="Source Code Pro" panose="020B0509030403020204" pitchFamily="49" charset="0"/>
                <a:ea typeface="Source Code Pro" panose="020B0509030403020204" pitchFamily="49" charset="0"/>
              </a:rPr>
              <a:t>ifndef</a:t>
            </a:r>
            <a:r>
              <a:rPr lang="en-US" dirty="0" smtClean="0">
                <a:latin typeface="Source Code Pro" panose="020B0509030403020204" pitchFamily="49" charset="0"/>
                <a:ea typeface="Source Code Pro" panose="020B0509030403020204" pitchFamily="49" charset="0"/>
              </a:rPr>
              <a:t> FUNCTIONS_H</a:t>
            </a:r>
          </a:p>
          <a:p>
            <a:pPr marL="0" indent="0">
              <a:buNone/>
            </a:pPr>
            <a:r>
              <a:rPr lang="en-US" dirty="0" smtClean="0">
                <a:latin typeface="Source Code Pro" panose="020B0509030403020204" pitchFamily="49" charset="0"/>
                <a:ea typeface="Source Code Pro" panose="020B0509030403020204" pitchFamily="49" charset="0"/>
              </a:rPr>
              <a:t>#define FUNCTIONS_H</a:t>
            </a:r>
          </a:p>
          <a:p>
            <a:pPr marL="0" indent="0">
              <a:buNone/>
            </a:pPr>
            <a:endParaRPr lang="en-US" dirty="0" smtClean="0">
              <a:latin typeface="Source Code Pro" panose="020B0509030403020204" pitchFamily="49" charset="0"/>
              <a:ea typeface="Source Code Pro" panose="020B0509030403020204" pitchFamily="49" charset="0"/>
            </a:endParaRPr>
          </a:p>
          <a:p>
            <a:pPr marL="0" indent="0">
              <a:buNone/>
            </a:pPr>
            <a:r>
              <a:rPr lang="en-US" dirty="0" err="1">
                <a:latin typeface="Source Code Pro" panose="020B0509030403020204" pitchFamily="49" charset="0"/>
                <a:ea typeface="Source Code Pro" panose="020B0509030403020204" pitchFamily="49" charset="0"/>
              </a:rPr>
              <a:t>i</a:t>
            </a:r>
            <a:r>
              <a:rPr lang="en-US" dirty="0" err="1" smtClean="0">
                <a:latin typeface="Source Code Pro" panose="020B0509030403020204" pitchFamily="49" charset="0"/>
                <a:ea typeface="Source Code Pro" panose="020B0509030403020204" pitchFamily="49" charset="0"/>
              </a:rPr>
              <a:t>nt</a:t>
            </a:r>
            <a:r>
              <a:rPr lang="en-US" dirty="0" smtClean="0">
                <a:latin typeface="Source Code Pro" panose="020B0509030403020204" pitchFamily="49" charset="0"/>
                <a:ea typeface="Source Code Pro" panose="020B0509030403020204" pitchFamily="49" charset="0"/>
              </a:rPr>
              <a:t> </a:t>
            </a:r>
            <a:r>
              <a:rPr lang="en-US" dirty="0" err="1" smtClean="0">
                <a:latin typeface="Source Code Pro" panose="020B0509030403020204" pitchFamily="49" charset="0"/>
                <a:ea typeface="Source Code Pro" panose="020B0509030403020204" pitchFamily="49" charset="0"/>
              </a:rPr>
              <a:t>gcd</a:t>
            </a:r>
            <a:r>
              <a:rPr lang="en-US" dirty="0" smtClean="0">
                <a:latin typeface="Source Code Pro" panose="020B0509030403020204" pitchFamily="49" charset="0"/>
                <a:ea typeface="Source Code Pro" panose="020B0509030403020204" pitchFamily="49" charset="0"/>
              </a:rPr>
              <a:t>(</a:t>
            </a:r>
            <a:r>
              <a:rPr lang="en-US" dirty="0" err="1" smtClean="0">
                <a:latin typeface="Source Code Pro" panose="020B0509030403020204" pitchFamily="49" charset="0"/>
                <a:ea typeface="Source Code Pro" panose="020B0509030403020204" pitchFamily="49" charset="0"/>
              </a:rPr>
              <a:t>int</a:t>
            </a:r>
            <a:r>
              <a:rPr lang="en-US" dirty="0" smtClean="0">
                <a:latin typeface="Source Code Pro" panose="020B0509030403020204" pitchFamily="49" charset="0"/>
                <a:ea typeface="Source Code Pro" panose="020B0509030403020204" pitchFamily="49" charset="0"/>
              </a:rPr>
              <a:t>, </a:t>
            </a:r>
            <a:r>
              <a:rPr lang="en-US" dirty="0" err="1" smtClean="0">
                <a:latin typeface="Source Code Pro" panose="020B0509030403020204" pitchFamily="49" charset="0"/>
                <a:ea typeface="Source Code Pro" panose="020B0509030403020204" pitchFamily="49" charset="0"/>
              </a:rPr>
              <a:t>int</a:t>
            </a:r>
            <a:r>
              <a:rPr lang="en-US" dirty="0" smtClean="0">
                <a:latin typeface="Source Code Pro" panose="020B0509030403020204" pitchFamily="49" charset="0"/>
                <a:ea typeface="Source Code Pro" panose="020B0509030403020204" pitchFamily="49" charset="0"/>
              </a:rPr>
              <a:t>);</a:t>
            </a:r>
          </a:p>
          <a:p>
            <a:pPr marL="0" indent="0">
              <a:buNone/>
            </a:pPr>
            <a:r>
              <a:rPr lang="en-US" dirty="0" err="1" smtClean="0">
                <a:latin typeface="Source Code Pro" panose="020B0509030403020204" pitchFamily="49" charset="0"/>
                <a:ea typeface="Source Code Pro" panose="020B0509030403020204" pitchFamily="49" charset="0"/>
              </a:rPr>
              <a:t>int</a:t>
            </a:r>
            <a:r>
              <a:rPr lang="en-US" dirty="0" smtClean="0">
                <a:latin typeface="Source Code Pro" panose="020B0509030403020204" pitchFamily="49" charset="0"/>
                <a:ea typeface="Source Code Pro" panose="020B0509030403020204" pitchFamily="49" charset="0"/>
              </a:rPr>
              <a:t> factorial(</a:t>
            </a:r>
            <a:r>
              <a:rPr lang="en-US" dirty="0" err="1" smtClean="0">
                <a:latin typeface="Source Code Pro" panose="020B0509030403020204" pitchFamily="49" charset="0"/>
                <a:ea typeface="Source Code Pro" panose="020B0509030403020204" pitchFamily="49" charset="0"/>
              </a:rPr>
              <a:t>int</a:t>
            </a:r>
            <a:r>
              <a:rPr lang="en-US" dirty="0" smtClean="0">
                <a:latin typeface="Source Code Pro" panose="020B0509030403020204" pitchFamily="49" charset="0"/>
                <a:ea typeface="Source Code Pro" panose="020B0509030403020204" pitchFamily="49" charset="0"/>
              </a:rPr>
              <a:t>);</a:t>
            </a:r>
          </a:p>
          <a:p>
            <a:pPr marL="0" indent="0">
              <a:buNone/>
            </a:pPr>
            <a:r>
              <a:rPr lang="en-US" dirty="0" err="1">
                <a:latin typeface="Source Code Pro" panose="020B0509030403020204" pitchFamily="49" charset="0"/>
                <a:ea typeface="Source Code Pro" panose="020B0509030403020204" pitchFamily="49" charset="0"/>
              </a:rPr>
              <a:t>i</a:t>
            </a:r>
            <a:r>
              <a:rPr lang="en-US" dirty="0" err="1" smtClean="0">
                <a:latin typeface="Source Code Pro" panose="020B0509030403020204" pitchFamily="49" charset="0"/>
                <a:ea typeface="Source Code Pro" panose="020B0509030403020204" pitchFamily="49" charset="0"/>
              </a:rPr>
              <a:t>nt</a:t>
            </a:r>
            <a:r>
              <a:rPr lang="en-US" dirty="0" smtClean="0">
                <a:latin typeface="Source Code Pro" panose="020B0509030403020204" pitchFamily="49" charset="0"/>
                <a:ea typeface="Source Code Pro" panose="020B0509030403020204" pitchFamily="49" charset="0"/>
              </a:rPr>
              <a:t> </a:t>
            </a:r>
            <a:r>
              <a:rPr lang="en-US" dirty="0" err="1" smtClean="0">
                <a:latin typeface="Source Code Pro" panose="020B0509030403020204" pitchFamily="49" charset="0"/>
                <a:ea typeface="Source Code Pro" panose="020B0509030403020204" pitchFamily="49" charset="0"/>
              </a:rPr>
              <a:t>mod_pow</a:t>
            </a:r>
            <a:r>
              <a:rPr lang="en-US" dirty="0" smtClean="0">
                <a:latin typeface="Source Code Pro" panose="020B0509030403020204" pitchFamily="49" charset="0"/>
                <a:ea typeface="Source Code Pro" panose="020B0509030403020204" pitchFamily="49" charset="0"/>
              </a:rPr>
              <a:t>(</a:t>
            </a:r>
            <a:r>
              <a:rPr lang="en-US" dirty="0" err="1" smtClean="0">
                <a:latin typeface="Source Code Pro" panose="020B0509030403020204" pitchFamily="49" charset="0"/>
                <a:ea typeface="Source Code Pro" panose="020B0509030403020204" pitchFamily="49" charset="0"/>
              </a:rPr>
              <a:t>int</a:t>
            </a:r>
            <a:r>
              <a:rPr lang="en-US" dirty="0" smtClean="0">
                <a:latin typeface="Source Code Pro" panose="020B0509030403020204" pitchFamily="49" charset="0"/>
                <a:ea typeface="Source Code Pro" panose="020B0509030403020204" pitchFamily="49" charset="0"/>
              </a:rPr>
              <a:t>, </a:t>
            </a:r>
            <a:r>
              <a:rPr lang="en-US" dirty="0" err="1" smtClean="0">
                <a:latin typeface="Source Code Pro" panose="020B0509030403020204" pitchFamily="49" charset="0"/>
                <a:ea typeface="Source Code Pro" panose="020B0509030403020204" pitchFamily="49" charset="0"/>
              </a:rPr>
              <a:t>int</a:t>
            </a:r>
            <a:r>
              <a:rPr lang="en-US" dirty="0" smtClean="0">
                <a:latin typeface="Source Code Pro" panose="020B0509030403020204" pitchFamily="49" charset="0"/>
                <a:ea typeface="Source Code Pro" panose="020B0509030403020204" pitchFamily="49" charset="0"/>
              </a:rPr>
              <a:t>, </a:t>
            </a:r>
            <a:r>
              <a:rPr lang="en-US" dirty="0" err="1" smtClean="0">
                <a:latin typeface="Source Code Pro" panose="020B0509030403020204" pitchFamily="49" charset="0"/>
                <a:ea typeface="Source Code Pro" panose="020B0509030403020204" pitchFamily="49" charset="0"/>
              </a:rPr>
              <a:t>int</a:t>
            </a:r>
            <a:r>
              <a:rPr lang="en-US" dirty="0" smtClean="0">
                <a:latin typeface="Source Code Pro" panose="020B0509030403020204" pitchFamily="49" charset="0"/>
                <a:ea typeface="Source Code Pro" panose="020B0509030403020204" pitchFamily="49" charset="0"/>
              </a:rPr>
              <a:t>);</a:t>
            </a:r>
            <a:endParaRPr lang="en-US" dirty="0">
              <a:latin typeface="Source Code Pro" panose="020B0509030403020204" pitchFamily="49" charset="0"/>
              <a:ea typeface="Source Code Pro" panose="020B0509030403020204" pitchFamily="49" charset="0"/>
            </a:endParaRPr>
          </a:p>
          <a:p>
            <a:pPr marL="0" indent="0">
              <a:buNone/>
            </a:pPr>
            <a:endParaRPr lang="en-US" dirty="0" smtClean="0">
              <a:latin typeface="Source Code Pro" panose="020B0509030403020204" pitchFamily="49" charset="0"/>
              <a:ea typeface="Source Code Pro" panose="020B0509030403020204" pitchFamily="49" charset="0"/>
            </a:endParaRPr>
          </a:p>
          <a:p>
            <a:pPr marL="0" indent="0">
              <a:buNone/>
            </a:pPr>
            <a:endParaRPr lang="en-US" dirty="0">
              <a:latin typeface="Source Code Pro" panose="020B0509030403020204" pitchFamily="49" charset="0"/>
              <a:ea typeface="Source Code Pro" panose="020B0509030403020204" pitchFamily="49" charset="0"/>
            </a:endParaRPr>
          </a:p>
          <a:p>
            <a:pPr marL="0" indent="0">
              <a:buNone/>
            </a:pPr>
            <a:endParaRPr lang="en-US" dirty="0">
              <a:latin typeface="Source Code Pro" panose="020B0509030403020204" pitchFamily="49" charset="0"/>
              <a:ea typeface="Source Code Pro" panose="020B0509030403020204" pitchFamily="49" charset="0"/>
            </a:endParaRPr>
          </a:p>
          <a:p>
            <a:pPr marL="0" indent="0">
              <a:buNone/>
            </a:pPr>
            <a:endParaRPr lang="en-US" dirty="0" smtClean="0">
              <a:latin typeface="Source Code Pro" panose="020B0509030403020204" pitchFamily="49" charset="0"/>
              <a:ea typeface="Source Code Pro" panose="020B0509030403020204" pitchFamily="49" charset="0"/>
            </a:endParaRPr>
          </a:p>
          <a:p>
            <a:pPr marL="0" indent="0">
              <a:buNone/>
            </a:pPr>
            <a:r>
              <a:rPr lang="en-US" dirty="0" smtClean="0">
                <a:latin typeface="Source Code Pro" panose="020B0509030403020204" pitchFamily="49" charset="0"/>
                <a:ea typeface="Source Code Pro" panose="020B0509030403020204" pitchFamily="49" charset="0"/>
              </a:rPr>
              <a:t>#</a:t>
            </a:r>
            <a:r>
              <a:rPr lang="en-US" dirty="0" err="1" smtClean="0">
                <a:latin typeface="Source Code Pro" panose="020B0509030403020204" pitchFamily="49" charset="0"/>
                <a:ea typeface="Source Code Pro" panose="020B0509030403020204" pitchFamily="49" charset="0"/>
              </a:rPr>
              <a:t>endif</a:t>
            </a:r>
            <a:endParaRPr lang="en-US" dirty="0">
              <a:latin typeface="Source Code Pro" panose="020B0509030403020204" pitchFamily="49" charset="0"/>
              <a:ea typeface="Source Code Pro" panose="020B0509030403020204" pitchFamily="49" charset="0"/>
            </a:endParaRPr>
          </a:p>
        </p:txBody>
      </p:sp>
      <p:sp>
        <p:nvSpPr>
          <p:cNvPr id="5" name="Content Placeholder 4"/>
          <p:cNvSpPr>
            <a:spLocks noGrp="1"/>
          </p:cNvSpPr>
          <p:nvPr>
            <p:ph sz="half" idx="2"/>
          </p:nvPr>
        </p:nvSpPr>
        <p:spPr>
          <a:xfrm>
            <a:off x="6096000" y="1295400"/>
            <a:ext cx="5181600" cy="5032375"/>
          </a:xfrm>
        </p:spPr>
        <p:txBody>
          <a:bodyPr>
            <a:normAutofit fontScale="85000" lnSpcReduction="10000"/>
          </a:bodyPr>
          <a:lstStyle/>
          <a:p>
            <a:pPr marL="0" indent="0">
              <a:buNone/>
            </a:pPr>
            <a:r>
              <a:rPr lang="en-US" dirty="0" smtClean="0">
                <a:latin typeface="Source Code Pro" panose="020B0509030403020204" pitchFamily="49" charset="0"/>
                <a:ea typeface="Source Code Pro" panose="020B0509030403020204" pitchFamily="49" charset="0"/>
              </a:rPr>
              <a:t>// functions.cpp</a:t>
            </a:r>
          </a:p>
          <a:p>
            <a:pPr marL="0" indent="0">
              <a:buNone/>
            </a:pPr>
            <a:r>
              <a:rPr lang="en-US" dirty="0" smtClean="0">
                <a:latin typeface="Source Code Pro" panose="020B0509030403020204" pitchFamily="49" charset="0"/>
                <a:ea typeface="Source Code Pro" panose="020B0509030403020204" pitchFamily="49" charset="0"/>
              </a:rPr>
              <a:t>#include “</a:t>
            </a:r>
            <a:r>
              <a:rPr lang="en-US" dirty="0" err="1" smtClean="0">
                <a:latin typeface="Source Code Pro" panose="020B0509030403020204" pitchFamily="49" charset="0"/>
                <a:ea typeface="Source Code Pro" panose="020B0509030403020204" pitchFamily="49" charset="0"/>
              </a:rPr>
              <a:t>functions.h</a:t>
            </a:r>
            <a:r>
              <a:rPr lang="en-US" dirty="0" smtClean="0">
                <a:latin typeface="Source Code Pro" panose="020B0509030403020204" pitchFamily="49" charset="0"/>
                <a:ea typeface="Source Code Pro" panose="020B0509030403020204" pitchFamily="49" charset="0"/>
              </a:rPr>
              <a:t>”</a:t>
            </a:r>
          </a:p>
          <a:p>
            <a:pPr marL="0" indent="0">
              <a:buNone/>
            </a:pPr>
            <a:endParaRPr lang="en-US" dirty="0">
              <a:latin typeface="Source Code Pro" panose="020B0509030403020204" pitchFamily="49" charset="0"/>
              <a:ea typeface="Source Code Pro" panose="020B0509030403020204" pitchFamily="49" charset="0"/>
            </a:endParaRPr>
          </a:p>
          <a:p>
            <a:pPr marL="0" indent="0">
              <a:buNone/>
            </a:pPr>
            <a:r>
              <a:rPr lang="en-US" dirty="0" err="1">
                <a:latin typeface="Source Code Pro" panose="020B0509030403020204" pitchFamily="49" charset="0"/>
                <a:ea typeface="Source Code Pro" panose="020B0509030403020204" pitchFamily="49" charset="0"/>
              </a:rPr>
              <a:t>i</a:t>
            </a:r>
            <a:r>
              <a:rPr lang="en-US" dirty="0" err="1" smtClean="0">
                <a:latin typeface="Source Code Pro" panose="020B0509030403020204" pitchFamily="49" charset="0"/>
                <a:ea typeface="Source Code Pro" panose="020B0509030403020204" pitchFamily="49" charset="0"/>
              </a:rPr>
              <a:t>nt</a:t>
            </a:r>
            <a:r>
              <a:rPr lang="en-US" dirty="0" smtClean="0">
                <a:latin typeface="Source Code Pro" panose="020B0509030403020204" pitchFamily="49" charset="0"/>
                <a:ea typeface="Source Code Pro" panose="020B0509030403020204" pitchFamily="49" charset="0"/>
              </a:rPr>
              <a:t> </a:t>
            </a:r>
            <a:r>
              <a:rPr lang="en-US" dirty="0" err="1" smtClean="0">
                <a:latin typeface="Source Code Pro" panose="020B0509030403020204" pitchFamily="49" charset="0"/>
                <a:ea typeface="Source Code Pro" panose="020B0509030403020204" pitchFamily="49" charset="0"/>
              </a:rPr>
              <a:t>gcd</a:t>
            </a:r>
            <a:r>
              <a:rPr lang="en-US" dirty="0" smtClean="0">
                <a:latin typeface="Source Code Pro" panose="020B0509030403020204" pitchFamily="49" charset="0"/>
                <a:ea typeface="Source Code Pro" panose="020B0509030403020204" pitchFamily="49" charset="0"/>
              </a:rPr>
              <a:t>(</a:t>
            </a:r>
            <a:r>
              <a:rPr lang="en-US" dirty="0" err="1" smtClean="0">
                <a:latin typeface="Source Code Pro" panose="020B0509030403020204" pitchFamily="49" charset="0"/>
                <a:ea typeface="Source Code Pro" panose="020B0509030403020204" pitchFamily="49" charset="0"/>
              </a:rPr>
              <a:t>int</a:t>
            </a:r>
            <a:r>
              <a:rPr lang="en-US" dirty="0" smtClean="0">
                <a:latin typeface="Source Code Pro" panose="020B0509030403020204" pitchFamily="49" charset="0"/>
                <a:ea typeface="Source Code Pro" panose="020B0509030403020204" pitchFamily="49" charset="0"/>
              </a:rPr>
              <a:t> a, </a:t>
            </a:r>
            <a:r>
              <a:rPr lang="en-US" dirty="0" err="1" smtClean="0">
                <a:latin typeface="Source Code Pro" panose="020B0509030403020204" pitchFamily="49" charset="0"/>
                <a:ea typeface="Source Code Pro" panose="020B0509030403020204" pitchFamily="49" charset="0"/>
              </a:rPr>
              <a:t>int</a:t>
            </a:r>
            <a:r>
              <a:rPr lang="en-US" dirty="0" smtClean="0">
                <a:latin typeface="Source Code Pro" panose="020B0509030403020204" pitchFamily="49" charset="0"/>
                <a:ea typeface="Source Code Pro" panose="020B0509030403020204" pitchFamily="49" charset="0"/>
              </a:rPr>
              <a:t> b) {</a:t>
            </a:r>
          </a:p>
          <a:p>
            <a:pPr marL="0" indent="0">
              <a:buNone/>
            </a:pPr>
            <a:r>
              <a:rPr lang="en-US" dirty="0">
                <a:latin typeface="Source Code Pro" panose="020B0509030403020204" pitchFamily="49" charset="0"/>
                <a:ea typeface="Source Code Pro" panose="020B0509030403020204" pitchFamily="49" charset="0"/>
              </a:rPr>
              <a:t>	</a:t>
            </a:r>
            <a:r>
              <a:rPr lang="en-US" dirty="0" smtClean="0">
                <a:latin typeface="Source Code Pro" panose="020B0509030403020204" pitchFamily="49" charset="0"/>
                <a:ea typeface="Source Code Pro" panose="020B0509030403020204" pitchFamily="49" charset="0"/>
              </a:rPr>
              <a:t>…</a:t>
            </a:r>
          </a:p>
          <a:p>
            <a:pPr marL="0" indent="0">
              <a:buNone/>
            </a:pPr>
            <a:r>
              <a:rPr lang="en-US" dirty="0" smtClean="0">
                <a:latin typeface="Source Code Pro" panose="020B0509030403020204" pitchFamily="49" charset="0"/>
                <a:ea typeface="Source Code Pro" panose="020B0509030403020204" pitchFamily="49" charset="0"/>
              </a:rPr>
              <a:t>}</a:t>
            </a:r>
          </a:p>
          <a:p>
            <a:pPr marL="0" indent="0">
              <a:buNone/>
            </a:pPr>
            <a:endParaRPr lang="en-US" dirty="0">
              <a:latin typeface="Source Code Pro" panose="020B0509030403020204" pitchFamily="49" charset="0"/>
              <a:ea typeface="Source Code Pro" panose="020B0509030403020204" pitchFamily="49" charset="0"/>
            </a:endParaRPr>
          </a:p>
          <a:p>
            <a:pPr marL="0" indent="0">
              <a:buNone/>
            </a:pPr>
            <a:r>
              <a:rPr lang="en-US" dirty="0" err="1">
                <a:latin typeface="Source Code Pro" panose="020B0509030403020204" pitchFamily="49" charset="0"/>
                <a:ea typeface="Source Code Pro" panose="020B0509030403020204" pitchFamily="49" charset="0"/>
              </a:rPr>
              <a:t>i</a:t>
            </a:r>
            <a:r>
              <a:rPr lang="en-US" dirty="0" err="1" smtClean="0">
                <a:latin typeface="Source Code Pro" panose="020B0509030403020204" pitchFamily="49" charset="0"/>
                <a:ea typeface="Source Code Pro" panose="020B0509030403020204" pitchFamily="49" charset="0"/>
              </a:rPr>
              <a:t>nt</a:t>
            </a:r>
            <a:r>
              <a:rPr lang="en-US" dirty="0" smtClean="0">
                <a:latin typeface="Source Code Pro" panose="020B0509030403020204" pitchFamily="49" charset="0"/>
                <a:ea typeface="Source Code Pro" panose="020B0509030403020204" pitchFamily="49" charset="0"/>
              </a:rPr>
              <a:t> factorial(</a:t>
            </a:r>
            <a:r>
              <a:rPr lang="en-US" dirty="0" err="1" smtClean="0">
                <a:latin typeface="Source Code Pro" panose="020B0509030403020204" pitchFamily="49" charset="0"/>
                <a:ea typeface="Source Code Pro" panose="020B0509030403020204" pitchFamily="49" charset="0"/>
              </a:rPr>
              <a:t>int</a:t>
            </a:r>
            <a:r>
              <a:rPr lang="en-US" dirty="0" smtClean="0">
                <a:latin typeface="Source Code Pro" panose="020B0509030403020204" pitchFamily="49" charset="0"/>
                <a:ea typeface="Source Code Pro" panose="020B0509030403020204" pitchFamily="49" charset="0"/>
              </a:rPr>
              <a:t> n) {</a:t>
            </a:r>
          </a:p>
          <a:p>
            <a:pPr marL="0" indent="0">
              <a:buNone/>
            </a:pPr>
            <a:r>
              <a:rPr lang="en-US" dirty="0">
                <a:latin typeface="Source Code Pro" panose="020B0509030403020204" pitchFamily="49" charset="0"/>
                <a:ea typeface="Source Code Pro" panose="020B0509030403020204" pitchFamily="49" charset="0"/>
              </a:rPr>
              <a:t>	</a:t>
            </a:r>
            <a:r>
              <a:rPr lang="en-US" dirty="0" smtClean="0">
                <a:latin typeface="Source Code Pro" panose="020B0509030403020204" pitchFamily="49" charset="0"/>
                <a:ea typeface="Source Code Pro" panose="020B0509030403020204" pitchFamily="49" charset="0"/>
              </a:rPr>
              <a:t>…</a:t>
            </a:r>
          </a:p>
          <a:p>
            <a:pPr marL="0" indent="0">
              <a:buNone/>
            </a:pPr>
            <a:r>
              <a:rPr lang="en-US" dirty="0" smtClean="0">
                <a:latin typeface="Source Code Pro" panose="020B0509030403020204" pitchFamily="49" charset="0"/>
                <a:ea typeface="Source Code Pro" panose="020B0509030403020204" pitchFamily="49" charset="0"/>
              </a:rPr>
              <a:t>}</a:t>
            </a:r>
          </a:p>
          <a:p>
            <a:pPr marL="0" indent="0">
              <a:buNone/>
            </a:pPr>
            <a:endParaRPr lang="en-US" dirty="0">
              <a:latin typeface="Source Code Pro" panose="020B0509030403020204" pitchFamily="49" charset="0"/>
              <a:ea typeface="Source Code Pro" panose="020B0509030403020204" pitchFamily="49" charset="0"/>
            </a:endParaRPr>
          </a:p>
          <a:p>
            <a:pPr marL="0" indent="0">
              <a:buNone/>
            </a:pPr>
            <a:r>
              <a:rPr lang="en-US" dirty="0" smtClean="0">
                <a:latin typeface="Source Code Pro" panose="020B0509030403020204" pitchFamily="49" charset="0"/>
                <a:ea typeface="Source Code Pro" panose="020B0509030403020204" pitchFamily="49" charset="0"/>
              </a:rPr>
              <a:t>…</a:t>
            </a:r>
            <a:endParaRPr lang="en-US"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1275702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Related Functions Together</a:t>
            </a:r>
            <a:endParaRPr lang="en-US" dirty="0"/>
          </a:p>
        </p:txBody>
      </p:sp>
      <p:sp>
        <p:nvSpPr>
          <p:cNvPr id="3" name="Content Placeholder 2"/>
          <p:cNvSpPr>
            <a:spLocks noGrp="1"/>
          </p:cNvSpPr>
          <p:nvPr>
            <p:ph sz="half" idx="1"/>
          </p:nvPr>
        </p:nvSpPr>
        <p:spPr>
          <a:xfrm>
            <a:off x="838200" y="1447800"/>
            <a:ext cx="5181600" cy="5032375"/>
          </a:xfrm>
        </p:spPr>
        <p:txBody>
          <a:bodyPr>
            <a:normAutofit fontScale="85000" lnSpcReduction="20000"/>
          </a:bodyPr>
          <a:lstStyle/>
          <a:p>
            <a:pPr marL="0" indent="0">
              <a:buNone/>
            </a:pPr>
            <a:r>
              <a:rPr lang="en-US" dirty="0" smtClean="0">
                <a:latin typeface="Source Code Pro" panose="020B0509030403020204" pitchFamily="49" charset="0"/>
                <a:ea typeface="Source Code Pro" panose="020B0509030403020204" pitchFamily="49" charset="0"/>
              </a:rPr>
              <a:t>// math functions</a:t>
            </a:r>
          </a:p>
          <a:p>
            <a:pPr marL="0" indent="0">
              <a:buNone/>
            </a:pPr>
            <a:r>
              <a:rPr lang="en-US" dirty="0" smtClean="0">
                <a:latin typeface="Source Code Pro" panose="020B0509030403020204" pitchFamily="49" charset="0"/>
                <a:ea typeface="Source Code Pro" panose="020B0509030403020204" pitchFamily="49" charset="0"/>
              </a:rPr>
              <a:t>#</a:t>
            </a:r>
            <a:r>
              <a:rPr lang="en-US" dirty="0" err="1" smtClean="0">
                <a:latin typeface="Source Code Pro" panose="020B0509030403020204" pitchFamily="49" charset="0"/>
                <a:ea typeface="Source Code Pro" panose="020B0509030403020204" pitchFamily="49" charset="0"/>
              </a:rPr>
              <a:t>ifndef</a:t>
            </a:r>
            <a:r>
              <a:rPr lang="en-US" dirty="0" smtClean="0">
                <a:latin typeface="Source Code Pro" panose="020B0509030403020204" pitchFamily="49" charset="0"/>
                <a:ea typeface="Source Code Pro" panose="020B0509030403020204" pitchFamily="49" charset="0"/>
              </a:rPr>
              <a:t> MATH_H</a:t>
            </a:r>
          </a:p>
          <a:p>
            <a:pPr marL="0" indent="0">
              <a:buNone/>
            </a:pPr>
            <a:r>
              <a:rPr lang="en-US" dirty="0" smtClean="0">
                <a:latin typeface="Source Code Pro" panose="020B0509030403020204" pitchFamily="49" charset="0"/>
                <a:ea typeface="Source Code Pro" panose="020B0509030403020204" pitchFamily="49" charset="0"/>
              </a:rPr>
              <a:t>#define MATH_H</a:t>
            </a:r>
          </a:p>
          <a:p>
            <a:pPr marL="0" indent="0">
              <a:buNone/>
            </a:pPr>
            <a:endParaRPr lang="en-US" dirty="0" smtClean="0">
              <a:latin typeface="Source Code Pro" panose="020B0509030403020204" pitchFamily="49" charset="0"/>
              <a:ea typeface="Source Code Pro" panose="020B0509030403020204" pitchFamily="49" charset="0"/>
            </a:endParaRPr>
          </a:p>
          <a:p>
            <a:pPr marL="0" indent="0">
              <a:buNone/>
            </a:pPr>
            <a:r>
              <a:rPr lang="en-US" dirty="0" smtClean="0">
                <a:latin typeface="Source Code Pro" panose="020B0509030403020204" pitchFamily="49" charset="0"/>
                <a:ea typeface="Source Code Pro" panose="020B0509030403020204" pitchFamily="49" charset="0"/>
              </a:rPr>
              <a:t>…</a:t>
            </a:r>
          </a:p>
          <a:p>
            <a:pPr marL="0" indent="0">
              <a:buNone/>
            </a:pPr>
            <a:r>
              <a:rPr lang="en-US" dirty="0" smtClean="0">
                <a:latin typeface="Source Code Pro" panose="020B0509030403020204" pitchFamily="49" charset="0"/>
                <a:ea typeface="Source Code Pro" panose="020B0509030403020204" pitchFamily="49" charset="0"/>
              </a:rPr>
              <a:t>double </a:t>
            </a:r>
            <a:r>
              <a:rPr lang="en-US" dirty="0" err="1" smtClean="0">
                <a:latin typeface="Source Code Pro" panose="020B0509030403020204" pitchFamily="49" charset="0"/>
                <a:ea typeface="Source Code Pro" panose="020B0509030403020204" pitchFamily="49" charset="0"/>
              </a:rPr>
              <a:t>exp</a:t>
            </a:r>
            <a:r>
              <a:rPr lang="en-US" dirty="0" smtClean="0">
                <a:latin typeface="Source Code Pro" panose="020B0509030403020204" pitchFamily="49" charset="0"/>
                <a:ea typeface="Source Code Pro" panose="020B0509030403020204" pitchFamily="49" charset="0"/>
              </a:rPr>
              <a:t>(double);</a:t>
            </a:r>
          </a:p>
          <a:p>
            <a:pPr marL="0" indent="0">
              <a:buNone/>
            </a:pPr>
            <a:r>
              <a:rPr lang="en-US" dirty="0">
                <a:latin typeface="Source Code Pro" panose="020B0509030403020204" pitchFamily="49" charset="0"/>
                <a:ea typeface="Source Code Pro" panose="020B0509030403020204" pitchFamily="49" charset="0"/>
              </a:rPr>
              <a:t>d</a:t>
            </a:r>
            <a:r>
              <a:rPr lang="en-US" dirty="0" smtClean="0">
                <a:latin typeface="Source Code Pro" panose="020B0509030403020204" pitchFamily="49" charset="0"/>
                <a:ea typeface="Source Code Pro" panose="020B0509030403020204" pitchFamily="49" charset="0"/>
              </a:rPr>
              <a:t>ouble log(double);</a:t>
            </a:r>
          </a:p>
          <a:p>
            <a:pPr marL="0" indent="0">
              <a:buNone/>
            </a:pPr>
            <a:r>
              <a:rPr lang="en-US" dirty="0" smtClean="0">
                <a:latin typeface="Source Code Pro" panose="020B0509030403020204" pitchFamily="49" charset="0"/>
                <a:ea typeface="Source Code Pro" panose="020B0509030403020204" pitchFamily="49" charset="0"/>
              </a:rPr>
              <a:t>double pow(double, double);</a:t>
            </a:r>
          </a:p>
          <a:p>
            <a:pPr marL="0" indent="0">
              <a:buNone/>
            </a:pPr>
            <a:r>
              <a:rPr lang="en-US" dirty="0">
                <a:latin typeface="Source Code Pro" panose="020B0509030403020204" pitchFamily="49" charset="0"/>
                <a:ea typeface="Source Code Pro" panose="020B0509030403020204" pitchFamily="49" charset="0"/>
              </a:rPr>
              <a:t>d</a:t>
            </a:r>
            <a:r>
              <a:rPr lang="en-US" dirty="0" smtClean="0">
                <a:latin typeface="Source Code Pro" panose="020B0509030403020204" pitchFamily="49" charset="0"/>
                <a:ea typeface="Source Code Pro" panose="020B0509030403020204" pitchFamily="49" charset="0"/>
              </a:rPr>
              <a:t>ouble </a:t>
            </a:r>
            <a:r>
              <a:rPr lang="en-US" dirty="0" err="1" smtClean="0">
                <a:latin typeface="Source Code Pro" panose="020B0509030403020204" pitchFamily="49" charset="0"/>
                <a:ea typeface="Source Code Pro" panose="020B0509030403020204" pitchFamily="49" charset="0"/>
              </a:rPr>
              <a:t>sqrt</a:t>
            </a:r>
            <a:r>
              <a:rPr lang="en-US" dirty="0" smtClean="0">
                <a:latin typeface="Source Code Pro" panose="020B0509030403020204" pitchFamily="49" charset="0"/>
                <a:ea typeface="Source Code Pro" panose="020B0509030403020204" pitchFamily="49" charset="0"/>
              </a:rPr>
              <a:t>(double);</a:t>
            </a:r>
          </a:p>
          <a:p>
            <a:pPr marL="0" indent="0">
              <a:buNone/>
            </a:pPr>
            <a:r>
              <a:rPr lang="en-US" dirty="0" smtClean="0">
                <a:latin typeface="Source Code Pro" panose="020B0509030403020204" pitchFamily="49" charset="0"/>
                <a:ea typeface="Source Code Pro" panose="020B0509030403020204" pitchFamily="49" charset="0"/>
              </a:rPr>
              <a:t>…</a:t>
            </a:r>
            <a:endParaRPr lang="en-US" dirty="0">
              <a:latin typeface="Source Code Pro" panose="020B0509030403020204" pitchFamily="49" charset="0"/>
              <a:ea typeface="Source Code Pro" panose="020B0509030403020204" pitchFamily="49" charset="0"/>
            </a:endParaRPr>
          </a:p>
          <a:p>
            <a:pPr marL="0" indent="0">
              <a:buNone/>
            </a:pPr>
            <a:endParaRPr lang="en-US" dirty="0" smtClean="0">
              <a:latin typeface="Source Code Pro" panose="020B0509030403020204" pitchFamily="49" charset="0"/>
              <a:ea typeface="Source Code Pro" panose="020B0509030403020204" pitchFamily="49" charset="0"/>
            </a:endParaRPr>
          </a:p>
          <a:p>
            <a:pPr marL="0" indent="0">
              <a:buNone/>
            </a:pPr>
            <a:r>
              <a:rPr lang="en-US" dirty="0" smtClean="0">
                <a:latin typeface="Source Code Pro" panose="020B0509030403020204" pitchFamily="49" charset="0"/>
                <a:ea typeface="Source Code Pro" panose="020B0509030403020204" pitchFamily="49" charset="0"/>
              </a:rPr>
              <a:t>#</a:t>
            </a:r>
            <a:r>
              <a:rPr lang="en-US" dirty="0" err="1" smtClean="0">
                <a:latin typeface="Source Code Pro" panose="020B0509030403020204" pitchFamily="49" charset="0"/>
                <a:ea typeface="Source Code Pro" panose="020B0509030403020204" pitchFamily="49" charset="0"/>
              </a:rPr>
              <a:t>endif</a:t>
            </a:r>
            <a:endParaRPr lang="en-US" dirty="0">
              <a:latin typeface="Source Code Pro" panose="020B0509030403020204" pitchFamily="49" charset="0"/>
              <a:ea typeface="Source Code Pro" panose="020B0509030403020204" pitchFamily="49" charset="0"/>
            </a:endParaRPr>
          </a:p>
        </p:txBody>
      </p:sp>
      <p:sp>
        <p:nvSpPr>
          <p:cNvPr id="4" name="Content Placeholder 3"/>
          <p:cNvSpPr>
            <a:spLocks noGrp="1"/>
          </p:cNvSpPr>
          <p:nvPr>
            <p:ph sz="half" idx="2"/>
          </p:nvPr>
        </p:nvSpPr>
        <p:spPr>
          <a:xfrm>
            <a:off x="6248400" y="1295400"/>
            <a:ext cx="5181600" cy="5032374"/>
          </a:xfrm>
        </p:spPr>
        <p:txBody>
          <a:bodyPr>
            <a:normAutofit fontScale="85000" lnSpcReduction="20000"/>
          </a:bodyPr>
          <a:lstStyle/>
          <a:p>
            <a:pPr marL="0" indent="0">
              <a:buNone/>
            </a:pPr>
            <a:r>
              <a:rPr lang="en-US" dirty="0" smtClean="0">
                <a:latin typeface="Source Code Pro" panose="020B0509030403020204" pitchFamily="49" charset="0"/>
                <a:ea typeface="Source Code Pro" panose="020B0509030403020204" pitchFamily="49" charset="0"/>
              </a:rPr>
              <a:t>// string functions</a:t>
            </a:r>
          </a:p>
          <a:p>
            <a:pPr marL="0" indent="0">
              <a:buNone/>
            </a:pPr>
            <a:r>
              <a:rPr lang="en-US" dirty="0" smtClean="0">
                <a:latin typeface="Source Code Pro" panose="020B0509030403020204" pitchFamily="49" charset="0"/>
                <a:ea typeface="Source Code Pro" panose="020B0509030403020204" pitchFamily="49" charset="0"/>
              </a:rPr>
              <a:t>#</a:t>
            </a:r>
            <a:r>
              <a:rPr lang="en-US" dirty="0" err="1" smtClean="0">
                <a:latin typeface="Source Code Pro" panose="020B0509030403020204" pitchFamily="49" charset="0"/>
                <a:ea typeface="Source Code Pro" panose="020B0509030403020204" pitchFamily="49" charset="0"/>
              </a:rPr>
              <a:t>ifndef</a:t>
            </a:r>
            <a:r>
              <a:rPr lang="en-US" dirty="0" smtClean="0">
                <a:latin typeface="Source Code Pro" panose="020B0509030403020204" pitchFamily="49" charset="0"/>
                <a:ea typeface="Source Code Pro" panose="020B0509030403020204" pitchFamily="49" charset="0"/>
              </a:rPr>
              <a:t> STRING_H</a:t>
            </a:r>
          </a:p>
          <a:p>
            <a:pPr marL="0" indent="0">
              <a:buNone/>
            </a:pPr>
            <a:r>
              <a:rPr lang="en-US" dirty="0" smtClean="0">
                <a:latin typeface="Source Code Pro" panose="020B0509030403020204" pitchFamily="49" charset="0"/>
                <a:ea typeface="Source Code Pro" panose="020B0509030403020204" pitchFamily="49" charset="0"/>
              </a:rPr>
              <a:t>#define STRING_H</a:t>
            </a:r>
          </a:p>
          <a:p>
            <a:pPr marL="0" indent="0">
              <a:buNone/>
            </a:pPr>
            <a:endParaRPr lang="en-US" dirty="0">
              <a:latin typeface="Source Code Pro" panose="020B0509030403020204" pitchFamily="49" charset="0"/>
              <a:ea typeface="Source Code Pro" panose="020B0509030403020204" pitchFamily="49" charset="0"/>
            </a:endParaRPr>
          </a:p>
          <a:p>
            <a:pPr marL="0" indent="0">
              <a:buNone/>
            </a:pPr>
            <a:r>
              <a:rPr lang="en-US" dirty="0" smtClean="0">
                <a:latin typeface="Source Code Pro" panose="020B0509030403020204" pitchFamily="49" charset="0"/>
                <a:ea typeface="Source Code Pro" panose="020B0509030403020204" pitchFamily="49" charset="0"/>
              </a:rPr>
              <a:t>…</a:t>
            </a:r>
          </a:p>
          <a:p>
            <a:pPr marL="0" indent="0">
              <a:buNone/>
            </a:pPr>
            <a:r>
              <a:rPr lang="en-US" dirty="0" err="1" smtClean="0">
                <a:latin typeface="Source Code Pro" panose="020B0509030403020204" pitchFamily="49" charset="0"/>
                <a:ea typeface="Source Code Pro" panose="020B0509030403020204" pitchFamily="49" charset="0"/>
              </a:rPr>
              <a:t>int</a:t>
            </a:r>
            <a:r>
              <a:rPr lang="en-US" dirty="0" smtClean="0">
                <a:latin typeface="Source Code Pro" panose="020B0509030403020204" pitchFamily="49" charset="0"/>
                <a:ea typeface="Source Code Pro" panose="020B0509030403020204" pitchFamily="49" charset="0"/>
              </a:rPr>
              <a:t> find(string, string);</a:t>
            </a:r>
          </a:p>
          <a:p>
            <a:pPr marL="0" indent="0">
              <a:buNone/>
            </a:pPr>
            <a:r>
              <a:rPr lang="en-US" dirty="0" err="1" smtClean="0">
                <a:latin typeface="Source Code Pro" panose="020B0509030403020204" pitchFamily="49" charset="0"/>
                <a:ea typeface="Source Code Pro" panose="020B0509030403020204" pitchFamily="49" charset="0"/>
              </a:rPr>
              <a:t>int</a:t>
            </a:r>
            <a:r>
              <a:rPr lang="en-US" dirty="0" smtClean="0">
                <a:latin typeface="Source Code Pro" panose="020B0509030403020204" pitchFamily="49" charset="0"/>
                <a:ea typeface="Source Code Pro" panose="020B0509030403020204" pitchFamily="49" charset="0"/>
              </a:rPr>
              <a:t> length(string);</a:t>
            </a:r>
          </a:p>
          <a:p>
            <a:pPr marL="0" indent="0">
              <a:buNone/>
            </a:pPr>
            <a:r>
              <a:rPr lang="en-US" dirty="0" smtClean="0">
                <a:latin typeface="Source Code Pro" panose="020B0509030403020204" pitchFamily="49" charset="0"/>
                <a:ea typeface="Source Code Pro" panose="020B0509030403020204" pitchFamily="49" charset="0"/>
              </a:rPr>
              <a:t>string lower(string);</a:t>
            </a:r>
          </a:p>
          <a:p>
            <a:pPr marL="0" indent="0">
              <a:buNone/>
            </a:pPr>
            <a:r>
              <a:rPr lang="en-US" dirty="0">
                <a:latin typeface="Source Code Pro" panose="020B0509030403020204" pitchFamily="49" charset="0"/>
                <a:ea typeface="Source Code Pro" panose="020B0509030403020204" pitchFamily="49" charset="0"/>
              </a:rPr>
              <a:t>s</a:t>
            </a:r>
            <a:r>
              <a:rPr lang="en-US" dirty="0" smtClean="0">
                <a:latin typeface="Source Code Pro" panose="020B0509030403020204" pitchFamily="49" charset="0"/>
                <a:ea typeface="Source Code Pro" panose="020B0509030403020204" pitchFamily="49" charset="0"/>
              </a:rPr>
              <a:t>tring upper(string);</a:t>
            </a:r>
          </a:p>
          <a:p>
            <a:pPr marL="0" indent="0">
              <a:buNone/>
            </a:pPr>
            <a:r>
              <a:rPr lang="en-US" dirty="0">
                <a:latin typeface="Source Code Pro" panose="020B0509030403020204" pitchFamily="49" charset="0"/>
                <a:ea typeface="Source Code Pro" panose="020B0509030403020204" pitchFamily="49" charset="0"/>
              </a:rPr>
              <a:t>s</a:t>
            </a:r>
            <a:r>
              <a:rPr lang="en-US" dirty="0" smtClean="0">
                <a:latin typeface="Source Code Pro" panose="020B0509030403020204" pitchFamily="49" charset="0"/>
                <a:ea typeface="Source Code Pro" panose="020B0509030403020204" pitchFamily="49" charset="0"/>
              </a:rPr>
              <a:t>tring reverse(string);</a:t>
            </a:r>
          </a:p>
          <a:p>
            <a:pPr marL="0" indent="0">
              <a:buNone/>
            </a:pPr>
            <a:r>
              <a:rPr lang="en-US" dirty="0" smtClean="0">
                <a:latin typeface="Source Code Pro" panose="020B0509030403020204" pitchFamily="49" charset="0"/>
                <a:ea typeface="Source Code Pro" panose="020B0509030403020204" pitchFamily="49" charset="0"/>
              </a:rPr>
              <a:t>…</a:t>
            </a:r>
          </a:p>
          <a:p>
            <a:pPr marL="0" indent="0">
              <a:buNone/>
            </a:pPr>
            <a:endParaRPr lang="en-US" dirty="0">
              <a:latin typeface="Source Code Pro" panose="020B0509030403020204" pitchFamily="49" charset="0"/>
              <a:ea typeface="Source Code Pro" panose="020B0509030403020204" pitchFamily="49" charset="0"/>
            </a:endParaRPr>
          </a:p>
          <a:p>
            <a:pPr marL="0" indent="0">
              <a:buNone/>
            </a:pPr>
            <a:r>
              <a:rPr lang="en-US" dirty="0" smtClean="0">
                <a:latin typeface="Source Code Pro" panose="020B0509030403020204" pitchFamily="49" charset="0"/>
                <a:ea typeface="Source Code Pro" panose="020B0509030403020204" pitchFamily="49" charset="0"/>
              </a:rPr>
              <a:t>#</a:t>
            </a:r>
            <a:r>
              <a:rPr lang="en-US" dirty="0" err="1" smtClean="0">
                <a:latin typeface="Source Code Pro" panose="020B0509030403020204" pitchFamily="49" charset="0"/>
                <a:ea typeface="Source Code Pro" panose="020B0509030403020204" pitchFamily="49" charset="0"/>
              </a:rPr>
              <a:t>endif</a:t>
            </a:r>
            <a:endParaRPr lang="en-US"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809960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Header Guards</a:t>
            </a:r>
            <a:endParaRPr lang="en-US" dirty="0"/>
          </a:p>
        </p:txBody>
      </p:sp>
      <p:sp>
        <p:nvSpPr>
          <p:cNvPr id="8" name="Content Placeholder 7"/>
          <p:cNvSpPr>
            <a:spLocks noGrp="1"/>
          </p:cNvSpPr>
          <p:nvPr>
            <p:ph sz="half" idx="1"/>
          </p:nvPr>
        </p:nvSpPr>
        <p:spPr/>
        <p:txBody>
          <a:bodyPr/>
          <a:lstStyle/>
          <a:p>
            <a:pPr marL="0" indent="0">
              <a:buNone/>
            </a:pPr>
            <a:r>
              <a:rPr lang="en-US" dirty="0" smtClean="0">
                <a:latin typeface="Source Code Pro" panose="020B0509030403020204" pitchFamily="49" charset="0"/>
                <a:ea typeface="Source Code Pro" panose="020B0509030403020204" pitchFamily="49" charset="0"/>
              </a:rPr>
              <a:t>#</a:t>
            </a:r>
            <a:r>
              <a:rPr lang="en-US" dirty="0" err="1" smtClean="0">
                <a:latin typeface="Source Code Pro" panose="020B0509030403020204" pitchFamily="49" charset="0"/>
                <a:ea typeface="Source Code Pro" panose="020B0509030403020204" pitchFamily="49" charset="0"/>
              </a:rPr>
              <a:t>ifndef</a:t>
            </a:r>
            <a:r>
              <a:rPr lang="en-US" dirty="0" smtClean="0">
                <a:latin typeface="Source Code Pro" panose="020B0509030403020204" pitchFamily="49" charset="0"/>
                <a:ea typeface="Source Code Pro" panose="020B0509030403020204" pitchFamily="49" charset="0"/>
              </a:rPr>
              <a:t> NAME_OF_FILE_H</a:t>
            </a:r>
          </a:p>
          <a:p>
            <a:pPr marL="0" indent="0">
              <a:buNone/>
            </a:pPr>
            <a:r>
              <a:rPr lang="en-US" dirty="0" smtClean="0">
                <a:latin typeface="Source Code Pro" panose="020B0509030403020204" pitchFamily="49" charset="0"/>
                <a:ea typeface="Source Code Pro" panose="020B0509030403020204" pitchFamily="49" charset="0"/>
              </a:rPr>
              <a:t>#define NAME_OF_FILE_H</a:t>
            </a:r>
          </a:p>
          <a:p>
            <a:pPr marL="0" indent="0">
              <a:buNone/>
            </a:pPr>
            <a:endParaRPr lang="en-US" dirty="0">
              <a:latin typeface="Source Code Pro" panose="020B0509030403020204" pitchFamily="49" charset="0"/>
              <a:ea typeface="Source Code Pro" panose="020B0509030403020204" pitchFamily="49" charset="0"/>
            </a:endParaRPr>
          </a:p>
          <a:p>
            <a:pPr marL="0" indent="0">
              <a:buNone/>
            </a:pPr>
            <a:r>
              <a:rPr lang="en-US" dirty="0" smtClean="0">
                <a:latin typeface="Source Code Pro" panose="020B0509030403020204" pitchFamily="49" charset="0"/>
                <a:ea typeface="Source Code Pro" panose="020B0509030403020204" pitchFamily="49" charset="0"/>
              </a:rPr>
              <a:t>…</a:t>
            </a:r>
          </a:p>
          <a:p>
            <a:pPr marL="0" indent="0">
              <a:buNone/>
            </a:pPr>
            <a:endParaRPr lang="en-US" dirty="0">
              <a:latin typeface="Source Code Pro" panose="020B0509030403020204" pitchFamily="49" charset="0"/>
              <a:ea typeface="Source Code Pro" panose="020B0509030403020204" pitchFamily="49" charset="0"/>
            </a:endParaRPr>
          </a:p>
          <a:p>
            <a:pPr marL="0" indent="0">
              <a:buNone/>
            </a:pPr>
            <a:r>
              <a:rPr lang="en-US" dirty="0" smtClean="0">
                <a:latin typeface="Source Code Pro" panose="020B0509030403020204" pitchFamily="49" charset="0"/>
                <a:ea typeface="Source Code Pro" panose="020B0509030403020204" pitchFamily="49" charset="0"/>
              </a:rPr>
              <a:t>#</a:t>
            </a:r>
            <a:r>
              <a:rPr lang="en-US" dirty="0" err="1" smtClean="0">
                <a:latin typeface="Source Code Pro" panose="020B0509030403020204" pitchFamily="49" charset="0"/>
                <a:ea typeface="Source Code Pro" panose="020B0509030403020204" pitchFamily="49" charset="0"/>
              </a:rPr>
              <a:t>endif</a:t>
            </a:r>
            <a:endParaRPr lang="en-US" dirty="0">
              <a:latin typeface="Source Code Pro" panose="020B0509030403020204" pitchFamily="49" charset="0"/>
              <a:ea typeface="Source Code Pro" panose="020B0509030403020204" pitchFamily="49" charset="0"/>
            </a:endParaRPr>
          </a:p>
        </p:txBody>
      </p:sp>
      <p:sp>
        <p:nvSpPr>
          <p:cNvPr id="9" name="Content Placeholder 8"/>
          <p:cNvSpPr>
            <a:spLocks noGrp="1"/>
          </p:cNvSpPr>
          <p:nvPr>
            <p:ph sz="half" idx="2"/>
          </p:nvPr>
        </p:nvSpPr>
        <p:spPr/>
        <p:txBody>
          <a:bodyPr/>
          <a:lstStyle/>
          <a:p>
            <a:r>
              <a:rPr lang="en-US" dirty="0"/>
              <a:t>P</a:t>
            </a:r>
            <a:r>
              <a:rPr lang="en-US" dirty="0" smtClean="0"/>
              <a:t>revents double inclusion: inclusion of same header file multiple times</a:t>
            </a:r>
          </a:p>
          <a:p>
            <a:pPr lvl="1"/>
            <a:r>
              <a:rPr lang="en-US" dirty="0" smtClean="0"/>
              <a:t>Helps prevent linker error due to multiple definitions (re-definition)</a:t>
            </a:r>
          </a:p>
          <a:p>
            <a:r>
              <a:rPr lang="en-US" dirty="0" smtClean="0">
                <a:latin typeface="Source Code Pro" panose="020B0509030403020204" pitchFamily="49" charset="0"/>
                <a:ea typeface="Source Code Pro" panose="020B0509030403020204" pitchFamily="49" charset="0"/>
              </a:rPr>
              <a:t>#</a:t>
            </a:r>
            <a:r>
              <a:rPr lang="en-US" dirty="0" err="1" smtClean="0">
                <a:latin typeface="Source Code Pro" panose="020B0509030403020204" pitchFamily="49" charset="0"/>
                <a:ea typeface="Source Code Pro" panose="020B0509030403020204" pitchFamily="49" charset="0"/>
              </a:rPr>
              <a:t>ifndef</a:t>
            </a:r>
            <a:endParaRPr lang="en-US" dirty="0" smtClean="0">
              <a:latin typeface="Source Code Pro" panose="020B0509030403020204" pitchFamily="49" charset="0"/>
              <a:ea typeface="Source Code Pro" panose="020B0509030403020204" pitchFamily="49" charset="0"/>
            </a:endParaRPr>
          </a:p>
          <a:p>
            <a:pPr lvl="1"/>
            <a:r>
              <a:rPr lang="en-US" dirty="0" smtClean="0"/>
              <a:t>pre-processor directive “if not defined”</a:t>
            </a:r>
          </a:p>
        </p:txBody>
      </p:sp>
    </p:spTree>
    <p:extLst>
      <p:ext uri="{BB962C8B-B14F-4D97-AF65-F5344CB8AC3E}">
        <p14:creationId xmlns:p14="http://schemas.microsoft.com/office/powerpoint/2010/main" val="18281693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Including and Compiling</a:t>
            </a:r>
            <a:endParaRPr lang="en-US" dirty="0"/>
          </a:p>
        </p:txBody>
      </p:sp>
      <p:sp>
        <p:nvSpPr>
          <p:cNvPr id="3" name="Content Placeholder 2"/>
          <p:cNvSpPr>
            <a:spLocks noGrp="1"/>
          </p:cNvSpPr>
          <p:nvPr>
            <p:ph sz="half" idx="1"/>
          </p:nvPr>
        </p:nvSpPr>
        <p:spPr>
          <a:xfrm>
            <a:off x="8363165" y="1978023"/>
            <a:ext cx="3662736" cy="2900487"/>
          </a:xfrm>
        </p:spPr>
        <p:txBody>
          <a:bodyPr>
            <a:normAutofit lnSpcReduction="10000"/>
          </a:bodyPr>
          <a:lstStyle/>
          <a:p>
            <a:pPr marL="0" indent="0">
              <a:buNone/>
            </a:pPr>
            <a:r>
              <a:rPr lang="en-US" sz="2400" dirty="0" smtClean="0">
                <a:latin typeface="Source Code Pro" panose="020B0509030403020204" pitchFamily="49" charset="0"/>
                <a:ea typeface="Source Code Pro" panose="020B0509030403020204" pitchFamily="49" charset="0"/>
              </a:rPr>
              <a:t>// source2.cpp</a:t>
            </a:r>
          </a:p>
          <a:p>
            <a:pPr marL="0" indent="0">
              <a:buNone/>
            </a:pPr>
            <a:r>
              <a:rPr lang="en-US" sz="2400" dirty="0" smtClean="0">
                <a:latin typeface="Source Code Pro" panose="020B0509030403020204" pitchFamily="49" charset="0"/>
                <a:ea typeface="Source Code Pro" panose="020B0509030403020204" pitchFamily="49" charset="0"/>
              </a:rPr>
              <a:t>#include &lt;</a:t>
            </a:r>
            <a:r>
              <a:rPr lang="en-US" sz="2400" dirty="0" err="1" smtClean="0">
                <a:latin typeface="Source Code Pro" panose="020B0509030403020204" pitchFamily="49" charset="0"/>
                <a:ea typeface="Source Code Pro" panose="020B0509030403020204" pitchFamily="49" charset="0"/>
              </a:rPr>
              <a:t>iostream</a:t>
            </a:r>
            <a:r>
              <a:rPr lang="en-US" sz="2400" dirty="0" smtClean="0">
                <a:latin typeface="Source Code Pro" panose="020B0509030403020204" pitchFamily="49" charset="0"/>
                <a:ea typeface="Source Code Pro" panose="020B0509030403020204" pitchFamily="49" charset="0"/>
              </a:rPr>
              <a:t>&gt;</a:t>
            </a:r>
          </a:p>
          <a:p>
            <a:pPr marL="0" indent="0">
              <a:buNone/>
            </a:pPr>
            <a:r>
              <a:rPr lang="en-US" sz="2400" dirty="0" smtClean="0">
                <a:latin typeface="Source Code Pro" panose="020B0509030403020204" pitchFamily="49" charset="0"/>
                <a:ea typeface="Source Code Pro" panose="020B0509030403020204" pitchFamily="49" charset="0"/>
              </a:rPr>
              <a:t>…</a:t>
            </a:r>
          </a:p>
          <a:p>
            <a:pPr marL="0" indent="0">
              <a:buNone/>
            </a:pPr>
            <a:r>
              <a:rPr lang="en-US" sz="2400" dirty="0" err="1">
                <a:latin typeface="Source Code Pro" panose="020B0509030403020204" pitchFamily="49" charset="0"/>
                <a:ea typeface="Source Code Pro" panose="020B0509030403020204" pitchFamily="49" charset="0"/>
              </a:rPr>
              <a:t>i</a:t>
            </a:r>
            <a:r>
              <a:rPr lang="en-US" sz="2400" dirty="0" err="1" smtClean="0">
                <a:latin typeface="Source Code Pro" panose="020B0509030403020204" pitchFamily="49" charset="0"/>
                <a:ea typeface="Source Code Pro" panose="020B0509030403020204" pitchFamily="49" charset="0"/>
              </a:rPr>
              <a:t>nt</a:t>
            </a:r>
            <a:r>
              <a:rPr lang="en-US" sz="2400" dirty="0" smtClean="0">
                <a:latin typeface="Source Code Pro" panose="020B0509030403020204" pitchFamily="49" charset="0"/>
                <a:ea typeface="Source Code Pro" panose="020B0509030403020204" pitchFamily="49" charset="0"/>
              </a:rPr>
              <a:t> main() {</a:t>
            </a:r>
          </a:p>
          <a:p>
            <a:pPr marL="0" indent="0">
              <a:buNone/>
            </a:pPr>
            <a:r>
              <a:rPr lang="en-US" sz="2400" dirty="0">
                <a:latin typeface="Source Code Pro" panose="020B0509030403020204" pitchFamily="49" charset="0"/>
                <a:ea typeface="Source Code Pro" panose="020B0509030403020204" pitchFamily="49" charset="0"/>
              </a:rPr>
              <a:t>	</a:t>
            </a:r>
            <a:r>
              <a:rPr lang="en-US" sz="2400" dirty="0" smtClean="0">
                <a:latin typeface="Source Code Pro" panose="020B0509030403020204" pitchFamily="49" charset="0"/>
                <a:ea typeface="Source Code Pro" panose="020B0509030403020204" pitchFamily="49" charset="0"/>
              </a:rPr>
              <a:t>…</a:t>
            </a:r>
          </a:p>
          <a:p>
            <a:pPr marL="0" indent="0">
              <a:buNone/>
            </a:pPr>
            <a:r>
              <a:rPr lang="en-US" sz="2400" dirty="0">
                <a:latin typeface="Source Code Pro" panose="020B0509030403020204" pitchFamily="49" charset="0"/>
                <a:ea typeface="Source Code Pro" panose="020B0509030403020204" pitchFamily="49" charset="0"/>
              </a:rPr>
              <a:t>}</a:t>
            </a:r>
          </a:p>
        </p:txBody>
      </p:sp>
      <p:sp>
        <p:nvSpPr>
          <p:cNvPr id="4" name="Content Placeholder 3"/>
          <p:cNvSpPr>
            <a:spLocks noGrp="1"/>
          </p:cNvSpPr>
          <p:nvPr>
            <p:ph sz="half" idx="2"/>
          </p:nvPr>
        </p:nvSpPr>
        <p:spPr>
          <a:xfrm>
            <a:off x="838200" y="5165845"/>
            <a:ext cx="10515600" cy="876870"/>
          </a:xfrm>
        </p:spPr>
        <p:txBody>
          <a:bodyPr>
            <a:normAutofit lnSpcReduction="10000"/>
          </a:bodyPr>
          <a:lstStyle/>
          <a:p>
            <a:pPr marL="0" indent="0">
              <a:buNone/>
            </a:pPr>
            <a:r>
              <a:rPr lang="en-US" dirty="0" smtClean="0">
                <a:latin typeface="Source Code Pro" panose="020B0509030403020204" pitchFamily="49" charset="0"/>
                <a:ea typeface="Source Code Pro" panose="020B0509030403020204" pitchFamily="49" charset="0"/>
              </a:rPr>
              <a:t>$ g++ source1.cpp source2.cpp source3.cpp</a:t>
            </a:r>
            <a:endParaRPr lang="en-US" dirty="0">
              <a:latin typeface="Source Code Pro" panose="020B0509030403020204" pitchFamily="49" charset="0"/>
              <a:ea typeface="Source Code Pro" panose="020B0509030403020204" pitchFamily="49" charset="0"/>
            </a:endParaRPr>
          </a:p>
        </p:txBody>
      </p:sp>
      <p:sp>
        <p:nvSpPr>
          <p:cNvPr id="5" name="Content Placeholder 2"/>
          <p:cNvSpPr txBox="1">
            <a:spLocks/>
          </p:cNvSpPr>
          <p:nvPr/>
        </p:nvSpPr>
        <p:spPr>
          <a:xfrm>
            <a:off x="990600" y="1978024"/>
            <a:ext cx="6230420" cy="29004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latin typeface="Source Code Pro" panose="020B0509030403020204" pitchFamily="49" charset="0"/>
                <a:ea typeface="Source Code Pro" panose="020B0509030403020204" pitchFamily="49" charset="0"/>
              </a:rPr>
              <a:t>// source1.cpp</a:t>
            </a:r>
          </a:p>
          <a:p>
            <a:pPr marL="0" indent="0">
              <a:buFont typeface="Arial" panose="020B0604020202020204" pitchFamily="34" charset="0"/>
              <a:buNone/>
            </a:pPr>
            <a:r>
              <a:rPr lang="en-US" sz="2400" dirty="0" smtClean="0">
                <a:latin typeface="Source Code Pro" panose="020B0509030403020204" pitchFamily="49" charset="0"/>
                <a:ea typeface="Source Code Pro" panose="020B0509030403020204" pitchFamily="49" charset="0"/>
              </a:rPr>
              <a:t>#include &lt;</a:t>
            </a:r>
            <a:r>
              <a:rPr lang="en-US" sz="2400" dirty="0" err="1" smtClean="0">
                <a:latin typeface="Source Code Pro" panose="020B0509030403020204" pitchFamily="49" charset="0"/>
                <a:ea typeface="Source Code Pro" panose="020B0509030403020204" pitchFamily="49" charset="0"/>
              </a:rPr>
              <a:t>c++</a:t>
            </a:r>
            <a:r>
              <a:rPr lang="en-US" sz="2400" dirty="0" smtClean="0">
                <a:latin typeface="Source Code Pro" panose="020B0509030403020204" pitchFamily="49" charset="0"/>
                <a:ea typeface="Source Code Pro" panose="020B0509030403020204" pitchFamily="49" charset="0"/>
              </a:rPr>
              <a:t>_library&gt;</a:t>
            </a:r>
          </a:p>
          <a:p>
            <a:pPr marL="0" indent="0">
              <a:buFont typeface="Arial" panose="020B0604020202020204" pitchFamily="34" charset="0"/>
              <a:buNone/>
            </a:pPr>
            <a:r>
              <a:rPr lang="en-US" sz="2400" dirty="0" smtClean="0">
                <a:latin typeface="Source Code Pro" panose="020B0509030403020204" pitchFamily="49" charset="0"/>
                <a:ea typeface="Source Code Pro" panose="020B0509030403020204" pitchFamily="49" charset="0"/>
              </a:rPr>
              <a:t>#include &lt;</a:t>
            </a:r>
            <a:r>
              <a:rPr lang="en-US" sz="2400" dirty="0" err="1" smtClean="0">
                <a:latin typeface="Source Code Pro" panose="020B0509030403020204" pitchFamily="49" charset="0"/>
                <a:ea typeface="Source Code Pro" panose="020B0509030403020204" pitchFamily="49" charset="0"/>
              </a:rPr>
              <a:t>c_library.h</a:t>
            </a:r>
            <a:r>
              <a:rPr lang="en-US" sz="2400" dirty="0" smtClean="0">
                <a:latin typeface="Source Code Pro" panose="020B0509030403020204" pitchFamily="49" charset="0"/>
                <a:ea typeface="Source Code Pro" panose="020B0509030403020204" pitchFamily="49" charset="0"/>
              </a:rPr>
              <a:t>&gt;</a:t>
            </a:r>
          </a:p>
          <a:p>
            <a:pPr marL="0" indent="0">
              <a:buFont typeface="Arial" panose="020B0604020202020204" pitchFamily="34" charset="0"/>
              <a:buNone/>
            </a:pPr>
            <a:r>
              <a:rPr lang="en-US" sz="2400" dirty="0" smtClean="0">
                <a:latin typeface="Source Code Pro" panose="020B0509030403020204" pitchFamily="49" charset="0"/>
                <a:ea typeface="Source Code Pro" panose="020B0509030403020204" pitchFamily="49" charset="0"/>
              </a:rPr>
              <a:t>#include “</a:t>
            </a:r>
            <a:r>
              <a:rPr lang="en-US" sz="2400" dirty="0" err="1" smtClean="0">
                <a:latin typeface="Source Code Pro" panose="020B0509030403020204" pitchFamily="49" charset="0"/>
                <a:ea typeface="Source Code Pro" panose="020B0509030403020204" pitchFamily="49" charset="0"/>
              </a:rPr>
              <a:t>user_defined_library.h</a:t>
            </a:r>
            <a:r>
              <a:rPr lang="en-US" sz="2400" dirty="0" smtClean="0">
                <a:latin typeface="Source Code Pro" panose="020B0509030403020204" pitchFamily="49" charset="0"/>
                <a:ea typeface="Source Code Pro" panose="020B0509030403020204" pitchFamily="49" charset="0"/>
              </a:rPr>
              <a:t>”</a:t>
            </a:r>
          </a:p>
          <a:p>
            <a:pPr marL="0" indent="0">
              <a:buFont typeface="Arial" panose="020B0604020202020204" pitchFamily="34" charset="0"/>
              <a:buNone/>
            </a:pPr>
            <a:r>
              <a:rPr lang="en-US" sz="2400" dirty="0" smtClean="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76129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7E9DC0F-9078-4192-8348-A3FEB3769E91}" type="slidenum">
              <a:rPr lang="en-US" altLang="en-US" sz="1400"/>
              <a:pPr eaLnBrk="1" hangingPunct="1"/>
              <a:t>25</a:t>
            </a:fld>
            <a:endParaRPr lang="en-US" altLang="en-US" sz="1400"/>
          </a:p>
        </p:txBody>
      </p:sp>
      <p:sp>
        <p:nvSpPr>
          <p:cNvPr id="38915" name="Rectangle 4"/>
          <p:cNvSpPr>
            <a:spLocks noGrp="1" noChangeArrowheads="1"/>
          </p:cNvSpPr>
          <p:nvPr>
            <p:ph type="ctrTitle"/>
          </p:nvPr>
        </p:nvSpPr>
        <p:spPr/>
        <p:txBody>
          <a:bodyPr>
            <a:normAutofit/>
          </a:bodyPr>
          <a:lstStyle/>
          <a:p>
            <a:r>
              <a:rPr lang="en-US" dirty="0"/>
              <a:t>Unit Testing</a:t>
            </a:r>
          </a:p>
        </p:txBody>
      </p:sp>
      <p:sp>
        <p:nvSpPr>
          <p:cNvPr id="38916" name="Rectangle 5"/>
          <p:cNvSpPr>
            <a:spLocks noGrp="1" noChangeArrowheads="1"/>
          </p:cNvSpPr>
          <p:nvPr>
            <p:ph type="subTitle" idx="1"/>
          </p:nvPr>
        </p:nvSpPr>
        <p:spPr/>
        <p:txBody>
          <a:bodyPr>
            <a:normAutofit/>
          </a:bodyPr>
          <a:lstStyle/>
          <a:p>
            <a:endParaRPr lang="en-US" altLang="en-US" dirty="0"/>
          </a:p>
        </p:txBody>
      </p:sp>
      <p:pic>
        <p:nvPicPr>
          <p:cNvPr id="1026" name="Picture 2" descr="(Click to see options)">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675" y="-136525"/>
            <a:ext cx="114300" cy="11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3356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gist of testing</a:t>
            </a:r>
            <a:endParaRPr lang="en-US" dirty="0"/>
          </a:p>
        </p:txBody>
      </p:sp>
      <p:sp>
        <p:nvSpPr>
          <p:cNvPr id="3" name="Content Placeholder 2"/>
          <p:cNvSpPr>
            <a:spLocks noGrp="1"/>
          </p:cNvSpPr>
          <p:nvPr>
            <p:ph idx="1"/>
          </p:nvPr>
        </p:nvSpPr>
        <p:spPr>
          <a:xfrm>
            <a:off x="533400" y="1447800"/>
            <a:ext cx="11264757" cy="5032375"/>
          </a:xfrm>
        </p:spPr>
        <p:txBody>
          <a:bodyPr>
            <a:normAutofit fontScale="92500" lnSpcReduction="10000"/>
          </a:bodyPr>
          <a:lstStyle/>
          <a:p>
            <a:r>
              <a:rPr lang="en-US" dirty="0" smtClean="0"/>
              <a:t>Programming introduces bugs</a:t>
            </a:r>
          </a:p>
          <a:p>
            <a:r>
              <a:rPr lang="en-US" dirty="0" smtClean="0"/>
              <a:t>Testing helps find bugs</a:t>
            </a:r>
          </a:p>
          <a:p>
            <a:r>
              <a:rPr lang="en-US" dirty="0" smtClean="0"/>
              <a:t>Debugging finds and fixes bugs</a:t>
            </a:r>
          </a:p>
          <a:p>
            <a:r>
              <a:rPr lang="en-US" dirty="0" smtClean="0"/>
              <a:t>Many types of testing: different levels of abstraction and methodologies</a:t>
            </a:r>
          </a:p>
          <a:p>
            <a:r>
              <a:rPr lang="en-US" dirty="0" smtClean="0"/>
              <a:t>Testing measures code correctness/quality</a:t>
            </a:r>
          </a:p>
          <a:p>
            <a:pPr lvl="1"/>
            <a:r>
              <a:rPr lang="en-US" dirty="0" smtClean="0"/>
              <a:t>You cannot test correctness/quality into code</a:t>
            </a:r>
          </a:p>
          <a:p>
            <a:r>
              <a:rPr lang="en-US" dirty="0" smtClean="0"/>
              <a:t>You usually can’t test all possible inputs or even all code paths</a:t>
            </a:r>
          </a:p>
          <a:p>
            <a:pPr lvl="1"/>
            <a:r>
              <a:rPr lang="en-US" dirty="0" smtClean="0"/>
              <a:t>Aim to get “enough” code coverage.  “Enough” is about 85% - 90%.</a:t>
            </a:r>
          </a:p>
          <a:p>
            <a:pPr lvl="1"/>
            <a:r>
              <a:rPr lang="en-US" dirty="0" smtClean="0"/>
              <a:t>Quality over quantity</a:t>
            </a:r>
          </a:p>
          <a:p>
            <a:r>
              <a:rPr lang="en-US" dirty="0" smtClean="0"/>
              <a:t>TDD: Write tests first, then write code to pass the tests</a:t>
            </a:r>
          </a:p>
          <a:p>
            <a:pPr lvl="1"/>
            <a:r>
              <a:rPr lang="en-US" dirty="0" smtClean="0"/>
              <a:t>Tests are formal expressions of the requirements</a:t>
            </a:r>
          </a:p>
          <a:p>
            <a:pPr lvl="1"/>
            <a:endParaRPr lang="en-US" dirty="0" smtClean="0"/>
          </a:p>
        </p:txBody>
      </p:sp>
      <p:graphicFrame>
        <p:nvGraphicFramePr>
          <p:cNvPr id="5" name="Diagram 4"/>
          <p:cNvGraphicFramePr/>
          <p:nvPr/>
        </p:nvGraphicFramePr>
        <p:xfrm>
          <a:off x="8915400" y="4953000"/>
          <a:ext cx="3035157" cy="10772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758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normAutofit/>
          </a:bodyPr>
          <a:lstStyle/>
          <a:p>
            <a:r>
              <a:rPr lang="en-US" dirty="0" smtClean="0"/>
              <a:t>Unit := “smallest testable part of software”</a:t>
            </a:r>
          </a:p>
          <a:p>
            <a:pPr lvl="1"/>
            <a:r>
              <a:rPr lang="en-US" dirty="0" smtClean="0"/>
              <a:t>Usually few inputs and a single output</a:t>
            </a:r>
          </a:p>
          <a:p>
            <a:r>
              <a:rPr lang="en-US" dirty="0" smtClean="0"/>
              <a:t>Unit Test: Test a single unit (in isolation)</a:t>
            </a:r>
          </a:p>
          <a:p>
            <a:r>
              <a:rPr lang="en-US" dirty="0" smtClean="0"/>
              <a:t>Goal: validate that each unit is correct</a:t>
            </a:r>
          </a:p>
          <a:p>
            <a:pPr lvl="1"/>
            <a:r>
              <a:rPr lang="en-US" dirty="0" smtClean="0"/>
              <a:t>If units are correct, they can be (correctly) combined to solve problems</a:t>
            </a:r>
          </a:p>
          <a:p>
            <a:r>
              <a:rPr lang="en-US" dirty="0" smtClean="0"/>
              <a:t>Typically automated</a:t>
            </a:r>
          </a:p>
          <a:p>
            <a:pPr lvl="1"/>
            <a:r>
              <a:rPr lang="en-US" dirty="0" smtClean="0"/>
              <a:t>Many frameworks exist.  </a:t>
            </a:r>
            <a:r>
              <a:rPr lang="en-US" dirty="0" err="1" smtClean="0"/>
              <a:t>Gradescope</a:t>
            </a:r>
            <a:r>
              <a:rPr lang="en-US" dirty="0" smtClean="0"/>
              <a:t> uses a Python-based framework.</a:t>
            </a:r>
          </a:p>
          <a:p>
            <a:r>
              <a:rPr lang="en-US" dirty="0" smtClean="0"/>
              <a:t>TDD: write the tests before you write the function</a:t>
            </a:r>
          </a:p>
        </p:txBody>
      </p:sp>
    </p:spTree>
    <p:extLst>
      <p:ext uri="{BB962C8B-B14F-4D97-AF65-F5344CB8AC3E}">
        <p14:creationId xmlns:p14="http://schemas.microsoft.com/office/powerpoint/2010/main" val="21641150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C251-F06D-49C4-ADA1-4DE8C2841565}"/>
              </a:ext>
            </a:extLst>
          </p:cNvPr>
          <p:cNvSpPr>
            <a:spLocks noGrp="1"/>
          </p:cNvSpPr>
          <p:nvPr>
            <p:ph type="title"/>
          </p:nvPr>
        </p:nvSpPr>
        <p:spPr>
          <a:xfrm>
            <a:off x="609600" y="0"/>
            <a:ext cx="10972800" cy="996287"/>
          </a:xfrm>
        </p:spPr>
        <p:txBody>
          <a:bodyPr/>
          <a:lstStyle/>
          <a:p>
            <a:r>
              <a:rPr lang="en-US" dirty="0"/>
              <a:t>Debugging Strategies: Unit </a:t>
            </a:r>
            <a:r>
              <a:rPr lang="en-US" dirty="0" smtClean="0"/>
              <a:t>Testing</a:t>
            </a:r>
            <a:endParaRPr lang="en-US" dirty="0"/>
          </a:p>
        </p:txBody>
      </p:sp>
      <p:sp>
        <p:nvSpPr>
          <p:cNvPr id="4" name="Content Placeholder 3">
            <a:extLst>
              <a:ext uri="{FF2B5EF4-FFF2-40B4-BE49-F238E27FC236}">
                <a16:creationId xmlns:a16="http://schemas.microsoft.com/office/drawing/2014/main" id="{DAAFEBB3-D8E6-481E-B3CF-77F95A2BC7E9}"/>
              </a:ext>
            </a:extLst>
          </p:cNvPr>
          <p:cNvSpPr>
            <a:spLocks noGrp="1"/>
          </p:cNvSpPr>
          <p:nvPr>
            <p:ph sz="half" idx="4294967295"/>
          </p:nvPr>
        </p:nvSpPr>
        <p:spPr>
          <a:xfrm>
            <a:off x="313899" y="1173707"/>
            <a:ext cx="11586949" cy="5003256"/>
          </a:xfrm>
          <a:prstGeom prst="rect">
            <a:avLst/>
          </a:prstGeom>
        </p:spPr>
        <p:txBody>
          <a:bodyPr>
            <a:normAutofit/>
          </a:bodyPr>
          <a:lstStyle/>
          <a:p>
            <a:pPr>
              <a:buFont typeface="Arial" charset="0"/>
              <a:buChar char="•"/>
            </a:pPr>
            <a:r>
              <a:rPr lang="en-US" dirty="0" smtClean="0"/>
              <a:t>A unit test is typically conducted by creating a </a:t>
            </a:r>
            <a:r>
              <a:rPr lang="en-US" b="1" dirty="0" err="1" smtClean="0"/>
              <a:t>testbench</a:t>
            </a:r>
            <a:r>
              <a:rPr lang="en-US" dirty="0" smtClean="0"/>
              <a:t>, which is a separate program whose purpose is to check that a function returns correct output values for a variety of input values. </a:t>
            </a:r>
          </a:p>
          <a:p>
            <a:pPr>
              <a:buFont typeface="Arial" charset="0"/>
              <a:buChar char="•"/>
            </a:pPr>
            <a:endParaRPr lang="en-US" dirty="0"/>
          </a:p>
          <a:p>
            <a:pPr>
              <a:buFont typeface="Arial" charset="0"/>
              <a:buChar char="•"/>
            </a:pPr>
            <a:r>
              <a:rPr lang="en-US" dirty="0" smtClean="0"/>
              <a:t>Each unique set of input values is known as a </a:t>
            </a:r>
            <a:r>
              <a:rPr lang="en-US" b="1" dirty="0" smtClean="0"/>
              <a:t>test vector</a:t>
            </a:r>
            <a:r>
              <a:rPr lang="en-US" dirty="0" smtClean="0"/>
              <a:t>.</a:t>
            </a:r>
          </a:p>
        </p:txBody>
      </p:sp>
    </p:spTree>
    <p:extLst>
      <p:ext uri="{BB962C8B-B14F-4D97-AF65-F5344CB8AC3E}">
        <p14:creationId xmlns:p14="http://schemas.microsoft.com/office/powerpoint/2010/main" val="3154679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C251-F06D-49C4-ADA1-4DE8C2841565}"/>
              </a:ext>
            </a:extLst>
          </p:cNvPr>
          <p:cNvSpPr>
            <a:spLocks noGrp="1"/>
          </p:cNvSpPr>
          <p:nvPr>
            <p:ph type="title"/>
          </p:nvPr>
        </p:nvSpPr>
        <p:spPr>
          <a:xfrm>
            <a:off x="609600" y="0"/>
            <a:ext cx="10972800" cy="996287"/>
          </a:xfrm>
        </p:spPr>
        <p:txBody>
          <a:bodyPr/>
          <a:lstStyle/>
          <a:p>
            <a:r>
              <a:rPr lang="en-US" dirty="0"/>
              <a:t>Debugging Strategies: Unit </a:t>
            </a:r>
            <a:r>
              <a:rPr lang="en-US" dirty="0" smtClean="0"/>
              <a:t>Testing (2)</a:t>
            </a:r>
            <a:endParaRPr lang="en-US" dirty="0"/>
          </a:p>
        </p:txBody>
      </p:sp>
      <p:sp>
        <p:nvSpPr>
          <p:cNvPr id="4" name="Content Placeholder 3">
            <a:extLst>
              <a:ext uri="{FF2B5EF4-FFF2-40B4-BE49-F238E27FC236}">
                <a16:creationId xmlns:a16="http://schemas.microsoft.com/office/drawing/2014/main" id="{DAAFEBB3-D8E6-481E-B3CF-77F95A2BC7E9}"/>
              </a:ext>
            </a:extLst>
          </p:cNvPr>
          <p:cNvSpPr>
            <a:spLocks noGrp="1"/>
          </p:cNvSpPr>
          <p:nvPr>
            <p:ph sz="half" idx="4294967295"/>
          </p:nvPr>
        </p:nvSpPr>
        <p:spPr>
          <a:xfrm>
            <a:off x="313899" y="1173707"/>
            <a:ext cx="11586949" cy="5003256"/>
          </a:xfrm>
          <a:prstGeom prst="rect">
            <a:avLst/>
          </a:prstGeom>
        </p:spPr>
        <p:txBody>
          <a:bodyPr>
            <a:normAutofit/>
          </a:bodyPr>
          <a:lstStyle/>
          <a:p>
            <a:pPr>
              <a:buFont typeface="Arial" charset="0"/>
              <a:buChar char="•"/>
            </a:pPr>
            <a:r>
              <a:rPr lang="en-US" dirty="0" smtClean="0"/>
              <a:t>A </a:t>
            </a:r>
            <a:r>
              <a:rPr lang="en-US" dirty="0"/>
              <a:t>programmer should choose test vectors that thoroughly exercise a function. Ideally the programmer would test all possible input values for a function, but such testing is simply not practical due to the large number of </a:t>
            </a:r>
            <a:r>
              <a:rPr lang="en-US" dirty="0" smtClean="0"/>
              <a:t>possibilities. </a:t>
            </a:r>
          </a:p>
          <a:p>
            <a:pPr>
              <a:buFont typeface="Arial" charset="0"/>
              <a:buChar char="•"/>
            </a:pPr>
            <a:r>
              <a:rPr lang="en-US" dirty="0" smtClean="0"/>
              <a:t>Good test vectors should include: </a:t>
            </a:r>
          </a:p>
          <a:p>
            <a:pPr lvl="1">
              <a:buFont typeface="Arial" charset="0"/>
              <a:buChar char="•"/>
            </a:pPr>
            <a:r>
              <a:rPr lang="en-US" sz="2200" dirty="0" smtClean="0"/>
              <a:t>a </a:t>
            </a:r>
            <a:r>
              <a:rPr lang="en-US" sz="2200" dirty="0"/>
              <a:t>number of normal cases that represent a rich variety of typical input values</a:t>
            </a:r>
            <a:r>
              <a:rPr lang="en-US" sz="2200" dirty="0" smtClean="0"/>
              <a:t>.</a:t>
            </a:r>
          </a:p>
          <a:p>
            <a:pPr lvl="1">
              <a:buFont typeface="Arial" charset="0"/>
              <a:buChar char="•"/>
            </a:pPr>
            <a:r>
              <a:rPr lang="en-US" sz="2200" dirty="0" smtClean="0"/>
              <a:t>a number of </a:t>
            </a:r>
            <a:r>
              <a:rPr lang="en-US" sz="2200" b="1" i="1" dirty="0" smtClean="0"/>
              <a:t>border </a:t>
            </a:r>
            <a:r>
              <a:rPr lang="en-US" sz="2200" b="1" i="1" dirty="0"/>
              <a:t>cases</a:t>
            </a:r>
            <a:r>
              <a:rPr lang="en-US" sz="2200" dirty="0"/>
              <a:t> that represent fringe scenarios</a:t>
            </a:r>
            <a:r>
              <a:rPr lang="en-US" sz="2200" dirty="0" smtClean="0"/>
              <a:t>.</a:t>
            </a:r>
          </a:p>
          <a:p>
            <a:pPr lvl="1">
              <a:buFont typeface="Arial" charset="0"/>
              <a:buChar char="•"/>
            </a:pPr>
            <a:r>
              <a:rPr lang="en-US" sz="2200" dirty="0" smtClean="0"/>
              <a:t>any </a:t>
            </a:r>
            <a:r>
              <a:rPr lang="en-US" sz="2200" b="1" dirty="0"/>
              <a:t>extreme</a:t>
            </a:r>
            <a:r>
              <a:rPr lang="en-US" sz="2200" dirty="0"/>
              <a:t> (or "weird") inputs that might cause the function to fail. </a:t>
            </a:r>
          </a:p>
        </p:txBody>
      </p:sp>
    </p:spTree>
    <p:extLst>
      <p:ext uri="{BB962C8B-B14F-4D97-AF65-F5344CB8AC3E}">
        <p14:creationId xmlns:p14="http://schemas.microsoft.com/office/powerpoint/2010/main" val="1312166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a:t>
            </a:r>
            <a:r>
              <a:rPr lang="en-US" dirty="0" smtClean="0"/>
              <a:t>Process (2)</a:t>
            </a:r>
            <a:endParaRPr lang="en-US" dirty="0"/>
          </a:p>
        </p:txBody>
      </p:sp>
      <p:sp>
        <p:nvSpPr>
          <p:cNvPr id="3" name="Content Placeholder 2"/>
          <p:cNvSpPr>
            <a:spLocks noGrp="1"/>
          </p:cNvSpPr>
          <p:nvPr>
            <p:ph sz="half" idx="1"/>
          </p:nvPr>
        </p:nvSpPr>
        <p:spPr>
          <a:xfrm>
            <a:off x="838200" y="1825625"/>
            <a:ext cx="5941742" cy="4351338"/>
          </a:xfrm>
        </p:spPr>
        <p:txBody>
          <a:bodyPr/>
          <a:lstStyle/>
          <a:p>
            <a:r>
              <a:rPr lang="en-US" dirty="0" smtClean="0"/>
              <a:t>Decide </a:t>
            </a:r>
            <a:r>
              <a:rPr lang="en-US" b="1" dirty="0" smtClean="0"/>
              <a:t>how</a:t>
            </a:r>
            <a:r>
              <a:rPr lang="en-US" dirty="0" smtClean="0"/>
              <a:t> to </a:t>
            </a:r>
            <a:r>
              <a:rPr lang="en-US" dirty="0"/>
              <a:t>solve the </a:t>
            </a:r>
            <a:r>
              <a:rPr lang="en-US" dirty="0" smtClean="0"/>
              <a:t>problem</a:t>
            </a:r>
          </a:p>
          <a:p>
            <a:r>
              <a:rPr lang="en-US" dirty="0" smtClean="0"/>
              <a:t>Overall structure of system</a:t>
            </a:r>
          </a:p>
          <a:p>
            <a:r>
              <a:rPr lang="en-US" dirty="0" smtClean="0"/>
              <a:t>How do the parts interact?</a:t>
            </a:r>
          </a:p>
          <a:p>
            <a:r>
              <a:rPr lang="en-US" dirty="0" smtClean="0"/>
              <a:t>What is the flow?</a:t>
            </a:r>
          </a:p>
          <a:p>
            <a:r>
              <a:rPr lang="en-US" dirty="0" smtClean="0"/>
              <a:t>What libraries/tools/frameworks can help solve the problem?</a:t>
            </a:r>
          </a:p>
        </p:txBody>
      </p:sp>
      <p:sp>
        <p:nvSpPr>
          <p:cNvPr id="4" name="Content Placeholder 3"/>
          <p:cNvSpPr>
            <a:spLocks noGrp="1"/>
          </p:cNvSpPr>
          <p:nvPr>
            <p:ph sz="half" idx="2"/>
          </p:nvPr>
        </p:nvSpPr>
        <p:spPr>
          <a:xfrm>
            <a:off x="6779941" y="1825625"/>
            <a:ext cx="4573859" cy="4351338"/>
          </a:xfrm>
        </p:spPr>
        <p:txBody>
          <a:bodyPr>
            <a:normAutofit/>
          </a:bodyPr>
          <a:lstStyle/>
          <a:p>
            <a:pPr marL="514350" indent="-514350">
              <a:buFont typeface="+mj-lt"/>
              <a:buAutoNum type="arabicPeriod"/>
            </a:pPr>
            <a:r>
              <a:rPr lang="en-US" sz="4400" dirty="0" smtClean="0">
                <a:solidFill>
                  <a:schemeClr val="bg1">
                    <a:lumMod val="85000"/>
                  </a:schemeClr>
                </a:solidFill>
              </a:rPr>
              <a:t>Analysis</a:t>
            </a:r>
          </a:p>
          <a:p>
            <a:pPr marL="514350" indent="-514350">
              <a:buFont typeface="+mj-lt"/>
              <a:buAutoNum type="arabicPeriod"/>
            </a:pPr>
            <a:r>
              <a:rPr lang="en-US" sz="4400" dirty="0" smtClean="0">
                <a:solidFill>
                  <a:srgbClr val="7030A0"/>
                </a:solidFill>
              </a:rPr>
              <a:t>Design</a:t>
            </a:r>
          </a:p>
          <a:p>
            <a:pPr marL="514350" indent="-514350">
              <a:buFont typeface="+mj-lt"/>
              <a:buAutoNum type="arabicPeriod"/>
            </a:pPr>
            <a:r>
              <a:rPr lang="en-US" sz="4400" dirty="0" smtClean="0">
                <a:solidFill>
                  <a:schemeClr val="bg1">
                    <a:lumMod val="85000"/>
                  </a:schemeClr>
                </a:solidFill>
              </a:rPr>
              <a:t>Implement</a:t>
            </a:r>
          </a:p>
          <a:p>
            <a:pPr marL="514350" indent="-514350">
              <a:buFont typeface="+mj-lt"/>
              <a:buAutoNum type="arabicPeriod"/>
            </a:pPr>
            <a:r>
              <a:rPr lang="en-US" sz="4400" dirty="0" smtClean="0">
                <a:solidFill>
                  <a:schemeClr val="bg1">
                    <a:lumMod val="85000"/>
                  </a:schemeClr>
                </a:solidFill>
              </a:rPr>
              <a:t>Test</a:t>
            </a:r>
          </a:p>
          <a:p>
            <a:pPr marL="514350" indent="-514350">
              <a:buFont typeface="+mj-lt"/>
              <a:buAutoNum type="arabicPeriod"/>
            </a:pPr>
            <a:r>
              <a:rPr lang="en-US" sz="4400" dirty="0" smtClean="0">
                <a:solidFill>
                  <a:schemeClr val="bg1">
                    <a:lumMod val="85000"/>
                  </a:schemeClr>
                </a:solidFill>
              </a:rPr>
              <a:t>Repeat</a:t>
            </a:r>
          </a:p>
        </p:txBody>
      </p:sp>
    </p:spTree>
    <p:extLst>
      <p:ext uri="{BB962C8B-B14F-4D97-AF65-F5344CB8AC3E}">
        <p14:creationId xmlns:p14="http://schemas.microsoft.com/office/powerpoint/2010/main" val="154071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C251-F06D-49C4-ADA1-4DE8C2841565}"/>
              </a:ext>
            </a:extLst>
          </p:cNvPr>
          <p:cNvSpPr>
            <a:spLocks noGrp="1"/>
          </p:cNvSpPr>
          <p:nvPr>
            <p:ph type="title"/>
          </p:nvPr>
        </p:nvSpPr>
        <p:spPr>
          <a:xfrm>
            <a:off x="609600" y="0"/>
            <a:ext cx="10972800" cy="996287"/>
          </a:xfrm>
        </p:spPr>
        <p:txBody>
          <a:bodyPr/>
          <a:lstStyle/>
          <a:p>
            <a:r>
              <a:rPr lang="en-US" dirty="0" smtClean="0"/>
              <a:t>Unit Testing Example</a:t>
            </a:r>
            <a:endParaRPr lang="en-US" dirty="0"/>
          </a:p>
        </p:txBody>
      </p:sp>
      <p:sp>
        <p:nvSpPr>
          <p:cNvPr id="4" name="Content Placeholder 3">
            <a:extLst>
              <a:ext uri="{FF2B5EF4-FFF2-40B4-BE49-F238E27FC236}">
                <a16:creationId xmlns:a16="http://schemas.microsoft.com/office/drawing/2014/main" id="{DAAFEBB3-D8E6-481E-B3CF-77F95A2BC7E9}"/>
              </a:ext>
            </a:extLst>
          </p:cNvPr>
          <p:cNvSpPr>
            <a:spLocks noGrp="1"/>
          </p:cNvSpPr>
          <p:nvPr>
            <p:ph sz="half" idx="4294967295"/>
          </p:nvPr>
        </p:nvSpPr>
        <p:spPr>
          <a:xfrm>
            <a:off x="313900" y="1173707"/>
            <a:ext cx="11547174" cy="5003256"/>
          </a:xfrm>
          <a:prstGeom prst="rect">
            <a:avLst/>
          </a:prstGeom>
        </p:spPr>
        <p:txBody>
          <a:bodyPr>
            <a:normAutofit/>
          </a:bodyPr>
          <a:lstStyle/>
          <a:p>
            <a:pPr>
              <a:buFont typeface="Arial" charset="0"/>
              <a:buChar char="•"/>
            </a:pPr>
            <a:r>
              <a:rPr lang="en-US" dirty="0" smtClean="0"/>
              <a:t>Suppose we have a function </a:t>
            </a:r>
            <a:r>
              <a:rPr lang="en-US" dirty="0" err="1" smtClean="0"/>
              <a:t>isLeapYear</a:t>
            </a:r>
            <a:r>
              <a:rPr lang="en-US" dirty="0" smtClean="0"/>
              <a:t>(), that checks for leap years. We want to do a unit testing for this function. </a:t>
            </a:r>
          </a:p>
          <a:p>
            <a:pPr>
              <a:buFont typeface="Arial" charset="0"/>
              <a:buChar char="•"/>
            </a:pPr>
            <a:endParaRPr lang="en-US" dirty="0" smtClean="0"/>
          </a:p>
          <a:p>
            <a:pPr>
              <a:buFont typeface="Arial" charset="0"/>
              <a:buChar char="•"/>
            </a:pPr>
            <a:r>
              <a:rPr lang="en-US" dirty="0" smtClean="0"/>
              <a:t>So we need to write a </a:t>
            </a:r>
            <a:r>
              <a:rPr lang="en-US" dirty="0" err="1" smtClean="0"/>
              <a:t>testbench</a:t>
            </a:r>
            <a:r>
              <a:rPr lang="en-US" dirty="0" smtClean="0"/>
              <a:t> to check whether </a:t>
            </a:r>
            <a:r>
              <a:rPr lang="en-US" dirty="0" err="1" smtClean="0"/>
              <a:t>isLeapYear</a:t>
            </a:r>
            <a:r>
              <a:rPr lang="en-US" dirty="0" smtClean="0"/>
              <a:t>() is correct. </a:t>
            </a:r>
          </a:p>
          <a:p>
            <a:pPr>
              <a:buFont typeface="Arial" charset="0"/>
              <a:buChar char="•"/>
            </a:pPr>
            <a:r>
              <a:rPr lang="en-US" dirty="0" smtClean="0"/>
              <a:t>We also need to design test cases such as normal and border cases:</a:t>
            </a:r>
          </a:p>
          <a:p>
            <a:pPr marL="685800" lvl="1"/>
            <a:r>
              <a:rPr lang="en-US" sz="2000" dirty="0"/>
              <a:t>Years before 1582 (not leap years) </a:t>
            </a:r>
          </a:p>
          <a:p>
            <a:pPr marL="685800" lvl="1"/>
            <a:r>
              <a:rPr lang="en-US" sz="2000" dirty="0" smtClean="0"/>
              <a:t>Years not divisible by 4 (non-leap years)</a:t>
            </a:r>
          </a:p>
          <a:p>
            <a:pPr marL="685800" lvl="1"/>
            <a:r>
              <a:rPr lang="en-US" sz="2000" dirty="0" smtClean="0"/>
              <a:t>Years divisible by 4 but not divisible by 100 (leap years)</a:t>
            </a:r>
            <a:endParaRPr lang="en-US" sz="2000" dirty="0"/>
          </a:p>
          <a:p>
            <a:pPr marL="685800" lvl="1"/>
            <a:r>
              <a:rPr lang="en-US" sz="2000" dirty="0" smtClean="0"/>
              <a:t>Years </a:t>
            </a:r>
            <a:r>
              <a:rPr lang="en-US" sz="2000" dirty="0"/>
              <a:t>divisible by 100 but not by 400 (not leap years</a:t>
            </a:r>
            <a:r>
              <a:rPr lang="en-US" sz="2000" dirty="0" smtClean="0"/>
              <a:t>)</a:t>
            </a:r>
          </a:p>
          <a:p>
            <a:pPr marL="685800" lvl="1"/>
            <a:r>
              <a:rPr lang="en-US" sz="2000" dirty="0"/>
              <a:t>Years divisible by 400 (leap years</a:t>
            </a:r>
            <a:r>
              <a:rPr lang="en-US" sz="2000" dirty="0" smtClean="0"/>
              <a:t>)</a:t>
            </a:r>
            <a:endParaRPr lang="en-US" sz="2000" dirty="0"/>
          </a:p>
          <a:p>
            <a:pPr>
              <a:buFont typeface="Arial" charset="0"/>
              <a:buChar char="•"/>
            </a:pPr>
            <a:endParaRPr lang="en-US" dirty="0" smtClean="0"/>
          </a:p>
          <a:p>
            <a:pPr>
              <a:buFont typeface="Arial" charset="0"/>
              <a:buChar char="•"/>
            </a:pPr>
            <a:endParaRPr lang="en-US" dirty="0"/>
          </a:p>
        </p:txBody>
      </p:sp>
    </p:spTree>
    <p:extLst>
      <p:ext uri="{BB962C8B-B14F-4D97-AF65-F5344CB8AC3E}">
        <p14:creationId xmlns:p14="http://schemas.microsoft.com/office/powerpoint/2010/main" val="8821332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10C5489-1098-4A71-BA51-FACB3118EA52}"/>
              </a:ext>
            </a:extLst>
          </p:cNvPr>
          <p:cNvSpPr>
            <a:spLocks noGrp="1"/>
          </p:cNvSpPr>
          <p:nvPr>
            <p:ph type="body" sz="half" idx="2"/>
          </p:nvPr>
        </p:nvSpPr>
        <p:spPr>
          <a:xfrm>
            <a:off x="412636" y="1116329"/>
            <a:ext cx="4159364" cy="5566411"/>
          </a:xfrm>
        </p:spPr>
        <p:txBody>
          <a:bodyPr>
            <a:normAutofit fontScale="77500" lnSpcReduction="20000"/>
          </a:bodyPr>
          <a:lstStyle/>
          <a:p>
            <a:r>
              <a:rPr lang="en-US" sz="2100" b="1" dirty="0"/>
              <a:t>About</a:t>
            </a:r>
          </a:p>
          <a:p>
            <a:pPr marL="285750" indent="-285750" algn="l">
              <a:buFont typeface="Arial" panose="020B0604020202020204" pitchFamily="34" charset="0"/>
              <a:buChar char="•"/>
            </a:pPr>
            <a:r>
              <a:rPr lang="en-US" sz="2400" dirty="0"/>
              <a:t>The following program </a:t>
            </a:r>
            <a:r>
              <a:rPr lang="en-US" sz="2400" dirty="0" smtClean="0"/>
              <a:t>is a </a:t>
            </a:r>
            <a:r>
              <a:rPr lang="en-US" sz="2400" b="1" dirty="0" err="1" smtClean="0"/>
              <a:t>testbench</a:t>
            </a:r>
            <a:r>
              <a:rPr lang="en-US" sz="2400" dirty="0" smtClean="0"/>
              <a:t> that tests the function </a:t>
            </a:r>
            <a:r>
              <a:rPr lang="en-US" sz="2400" dirty="0" err="1" smtClean="0"/>
              <a:t>isLeapYear</a:t>
            </a:r>
            <a:r>
              <a:rPr lang="en-US" sz="2400" dirty="0" smtClean="0"/>
              <a:t>(). </a:t>
            </a:r>
            <a:r>
              <a:rPr lang="en-US" sz="2400" dirty="0" err="1" smtClean="0"/>
              <a:t>isLeapYear</a:t>
            </a:r>
            <a:r>
              <a:rPr lang="en-US" sz="2400" dirty="0" smtClean="0"/>
              <a:t>() </a:t>
            </a:r>
            <a:r>
              <a:rPr lang="en-US" sz="2400" dirty="0"/>
              <a:t>checks for leap years</a:t>
            </a:r>
            <a:r>
              <a:rPr lang="en-US" sz="2400" dirty="0" smtClean="0"/>
              <a:t>.</a:t>
            </a:r>
            <a:endParaRPr lang="en-US" sz="2400" dirty="0"/>
          </a:p>
          <a:p>
            <a:pPr marL="285750" indent="-285750" algn="l">
              <a:buFont typeface="Arial" panose="020B0604020202020204" pitchFamily="34" charset="0"/>
              <a:buChar char="•"/>
            </a:pPr>
            <a:r>
              <a:rPr lang="en-US" sz="2400" dirty="0" smtClean="0"/>
              <a:t>The </a:t>
            </a:r>
            <a:r>
              <a:rPr lang="en-US" sz="2400" b="1" dirty="0" err="1" smtClean="0"/>
              <a:t>testbench</a:t>
            </a:r>
            <a:r>
              <a:rPr lang="en-US" sz="2400" dirty="0" smtClean="0"/>
              <a:t> supplies various input vectors like (1999), (2004), (1700), (1800), (1204).</a:t>
            </a:r>
          </a:p>
          <a:p>
            <a:pPr algn="l"/>
            <a:r>
              <a:rPr lang="en-US" sz="2100" b="1" dirty="0" smtClean="0"/>
              <a:t>Border cases:</a:t>
            </a:r>
          </a:p>
          <a:p>
            <a:pPr marL="285750" indent="-285750" algn="l">
              <a:buFont typeface="Arial" panose="020B0604020202020204" pitchFamily="34" charset="0"/>
              <a:buChar char="•"/>
            </a:pPr>
            <a:r>
              <a:rPr lang="en-US" sz="2100" dirty="0"/>
              <a:t>Years before 1582 (not leap years</a:t>
            </a:r>
            <a:r>
              <a:rPr lang="en-US" sz="2100" dirty="0" smtClean="0"/>
              <a:t>)</a:t>
            </a:r>
          </a:p>
          <a:p>
            <a:pPr marL="285750" indent="-285750" algn="l">
              <a:buFont typeface="Arial" panose="020B0604020202020204" pitchFamily="34" charset="0"/>
              <a:buChar char="•"/>
            </a:pPr>
            <a:r>
              <a:rPr lang="en-US" sz="2100" dirty="0"/>
              <a:t>Years not divisible by 4 (non-leap years</a:t>
            </a:r>
            <a:r>
              <a:rPr lang="en-US" sz="2100" dirty="0" smtClean="0"/>
              <a:t>)</a:t>
            </a:r>
          </a:p>
          <a:p>
            <a:pPr marL="285750" indent="-285750" algn="l">
              <a:buFont typeface="Arial" panose="020B0604020202020204" pitchFamily="34" charset="0"/>
              <a:buChar char="•"/>
            </a:pPr>
            <a:r>
              <a:rPr lang="en-US" sz="2100" dirty="0"/>
              <a:t>Years divisible by 4 but not divisible by 100 (leap years</a:t>
            </a:r>
            <a:r>
              <a:rPr lang="en-US" sz="2100" dirty="0" smtClean="0"/>
              <a:t>)</a:t>
            </a:r>
          </a:p>
          <a:p>
            <a:pPr marL="285750" indent="-285750" algn="l">
              <a:buFont typeface="Arial" panose="020B0604020202020204" pitchFamily="34" charset="0"/>
              <a:buChar char="•"/>
            </a:pPr>
            <a:r>
              <a:rPr lang="en-US" sz="2100" dirty="0"/>
              <a:t>Years divisible by 100 but not by 400 (not leap years)</a:t>
            </a:r>
          </a:p>
          <a:p>
            <a:pPr marL="285750" indent="-285750" algn="l">
              <a:buFont typeface="Arial" panose="020B0604020202020204" pitchFamily="34" charset="0"/>
              <a:buChar char="•"/>
            </a:pPr>
            <a:r>
              <a:rPr lang="en-US" sz="2100" dirty="0"/>
              <a:t>Years divisible by 400 (leap years</a:t>
            </a:r>
            <a:r>
              <a:rPr lang="en-US" sz="2100" dirty="0" smtClean="0"/>
              <a:t>)</a:t>
            </a:r>
            <a:endParaRPr lang="en-US" sz="2100" dirty="0"/>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endParaRPr lang="en-US" sz="1800" dirty="0"/>
          </a:p>
          <a:p>
            <a:pPr algn="l"/>
            <a:endParaRPr lang="en-US" sz="1800" b="1" dirty="0"/>
          </a:p>
        </p:txBody>
      </p:sp>
      <p:graphicFrame>
        <p:nvGraphicFramePr>
          <p:cNvPr id="5" name="Content Placeholder 11">
            <a:extLst>
              <a:ext uri="{FF2B5EF4-FFF2-40B4-BE49-F238E27FC236}">
                <a16:creationId xmlns:a16="http://schemas.microsoft.com/office/drawing/2014/main" id="{C1C1C078-7F95-4B8E-AEF6-CFE8B24A1C3D}"/>
              </a:ext>
            </a:extLst>
          </p:cNvPr>
          <p:cNvGraphicFramePr>
            <a:graphicFrameLocks noGrp="1"/>
          </p:cNvGraphicFramePr>
          <p:nvPr>
            <p:ph idx="1"/>
            <p:extLst/>
          </p:nvPr>
        </p:nvGraphicFramePr>
        <p:xfrm>
          <a:off x="4905375" y="175260"/>
          <a:ext cx="7286625" cy="6507480"/>
        </p:xfrm>
        <a:graphic>
          <a:graphicData uri="http://schemas.openxmlformats.org/drawingml/2006/table">
            <a:tbl>
              <a:tblPr firstRow="1" bandRow="1">
                <a:tableStyleId>{5940675A-B579-460E-94D1-54222C63F5DA}</a:tableStyleId>
              </a:tblPr>
              <a:tblGrid>
                <a:gridCol w="484033">
                  <a:extLst>
                    <a:ext uri="{9D8B030D-6E8A-4147-A177-3AD203B41FA5}">
                      <a16:colId xmlns:a16="http://schemas.microsoft.com/office/drawing/2014/main" val="3462305556"/>
                    </a:ext>
                  </a:extLst>
                </a:gridCol>
                <a:gridCol w="6802592">
                  <a:extLst>
                    <a:ext uri="{9D8B030D-6E8A-4147-A177-3AD203B41FA5}">
                      <a16:colId xmlns:a16="http://schemas.microsoft.com/office/drawing/2014/main" val="2357295524"/>
                    </a:ext>
                  </a:extLst>
                </a:gridCol>
              </a:tblGrid>
              <a:tr h="24158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i="0" u="none" strike="noStrike" kern="1200" dirty="0">
                          <a:solidFill>
                            <a:schemeClr val="tx1"/>
                          </a:solidFill>
                          <a:effectLst/>
                          <a:latin typeface="Consolas" panose="020B0609020204030204" pitchFamily="49" charset="0"/>
                          <a:ea typeface="+mn-ea"/>
                          <a:cs typeface="+mn-cs"/>
                        </a:rPr>
                        <a:t>example1.cpp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347802">
                <a:tc>
                  <a:txBody>
                    <a:bodyPr/>
                    <a:lstStyle/>
                    <a:p>
                      <a:pPr algn="ctr"/>
                      <a:r>
                        <a:rPr lang="en-US" sz="1600" dirty="0">
                          <a:latin typeface="Consolas" panose="020B0609020204030204" pitchFamily="49" charset="0"/>
                        </a:rPr>
                        <a:t>1</a:t>
                      </a:r>
                    </a:p>
                    <a:p>
                      <a:pPr algn="ctr"/>
                      <a:r>
                        <a:rPr lang="en-US" sz="1600" dirty="0">
                          <a:latin typeface="Consolas" panose="020B0609020204030204" pitchFamily="49" charset="0"/>
                        </a:rPr>
                        <a:t>2</a:t>
                      </a:r>
                    </a:p>
                    <a:p>
                      <a:pPr algn="ctr"/>
                      <a:r>
                        <a:rPr lang="en-US" sz="1600" dirty="0">
                          <a:latin typeface="Consolas" panose="020B0609020204030204" pitchFamily="49" charset="0"/>
                        </a:rPr>
                        <a:t>3</a:t>
                      </a:r>
                    </a:p>
                    <a:p>
                      <a:pPr algn="ctr"/>
                      <a:r>
                        <a:rPr lang="en-US" sz="1600" dirty="0">
                          <a:latin typeface="Consolas" panose="020B0609020204030204" pitchFamily="49" charset="0"/>
                        </a:rPr>
                        <a:t>4</a:t>
                      </a:r>
                    </a:p>
                    <a:p>
                      <a:pPr algn="ctr"/>
                      <a:r>
                        <a:rPr lang="en-US" sz="1600" dirty="0">
                          <a:latin typeface="Consolas" panose="020B0609020204030204" pitchFamily="49" charset="0"/>
                        </a:rPr>
                        <a:t>5</a:t>
                      </a:r>
                    </a:p>
                    <a:p>
                      <a:pPr algn="ctr"/>
                      <a:r>
                        <a:rPr lang="en-US" sz="1600" dirty="0">
                          <a:latin typeface="Consolas" panose="020B0609020204030204" pitchFamily="49" charset="0"/>
                        </a:rPr>
                        <a:t>6</a:t>
                      </a:r>
                    </a:p>
                    <a:p>
                      <a:pPr algn="ctr"/>
                      <a:r>
                        <a:rPr lang="en-US" sz="1600" dirty="0">
                          <a:latin typeface="Consolas" panose="020B0609020204030204" pitchFamily="49" charset="0"/>
                        </a:rPr>
                        <a:t>7</a:t>
                      </a:r>
                    </a:p>
                    <a:p>
                      <a:pPr algn="ctr"/>
                      <a:r>
                        <a:rPr lang="en-US" sz="1600" dirty="0">
                          <a:latin typeface="Consolas" panose="020B0609020204030204" pitchFamily="49" charset="0"/>
                        </a:rPr>
                        <a:t>8</a:t>
                      </a:r>
                    </a:p>
                    <a:p>
                      <a:pPr algn="ctr"/>
                      <a:r>
                        <a:rPr lang="en-US" sz="1600" dirty="0">
                          <a:latin typeface="Consolas" panose="020B0609020204030204" pitchFamily="49" charset="0"/>
                        </a:rPr>
                        <a:t>9</a:t>
                      </a:r>
                    </a:p>
                    <a:p>
                      <a:pPr algn="ctr"/>
                      <a:r>
                        <a:rPr lang="en-US" sz="1600" dirty="0">
                          <a:latin typeface="Consolas" panose="020B0609020204030204" pitchFamily="49" charset="0"/>
                        </a:rPr>
                        <a:t>10</a:t>
                      </a:r>
                    </a:p>
                    <a:p>
                      <a:pPr algn="ctr"/>
                      <a:r>
                        <a:rPr lang="en-US" sz="1600" dirty="0">
                          <a:latin typeface="Consolas" panose="020B0609020204030204" pitchFamily="49" charset="0"/>
                        </a:rPr>
                        <a:t>11</a:t>
                      </a:r>
                    </a:p>
                    <a:p>
                      <a:pPr algn="ctr"/>
                      <a:r>
                        <a:rPr lang="en-US" sz="1600" dirty="0">
                          <a:latin typeface="Consolas" panose="020B0609020204030204" pitchFamily="49" charset="0"/>
                        </a:rPr>
                        <a:t>12</a:t>
                      </a:r>
                    </a:p>
                    <a:p>
                      <a:pPr algn="ctr"/>
                      <a:r>
                        <a:rPr lang="en-US" sz="1600" dirty="0">
                          <a:latin typeface="Consolas" panose="020B0609020204030204" pitchFamily="49" charset="0"/>
                        </a:rPr>
                        <a:t>13</a:t>
                      </a:r>
                    </a:p>
                    <a:p>
                      <a:pPr algn="ctr"/>
                      <a:r>
                        <a:rPr lang="en-US" sz="1600" dirty="0">
                          <a:latin typeface="Consolas" panose="020B0609020204030204" pitchFamily="49" charset="0"/>
                        </a:rPr>
                        <a:t>14</a:t>
                      </a:r>
                    </a:p>
                    <a:p>
                      <a:pPr algn="ctr"/>
                      <a:r>
                        <a:rPr lang="en-US" sz="1600" dirty="0">
                          <a:latin typeface="Consolas" panose="020B0609020204030204" pitchFamily="49" charset="0"/>
                        </a:rPr>
                        <a:t>15</a:t>
                      </a:r>
                    </a:p>
                    <a:p>
                      <a:pPr algn="ctr"/>
                      <a:r>
                        <a:rPr lang="en-US" sz="1600" dirty="0">
                          <a:latin typeface="Consolas" panose="020B0609020204030204" pitchFamily="49" charset="0"/>
                        </a:rPr>
                        <a:t>16</a:t>
                      </a:r>
                    </a:p>
                    <a:p>
                      <a:pPr algn="ctr"/>
                      <a:r>
                        <a:rPr lang="en-US" sz="1600" dirty="0">
                          <a:latin typeface="Consolas" panose="020B0609020204030204" pitchFamily="49" charset="0"/>
                        </a:rPr>
                        <a:t>17</a:t>
                      </a:r>
                    </a:p>
                    <a:p>
                      <a:pPr algn="ctr"/>
                      <a:r>
                        <a:rPr lang="en-US" sz="1600" dirty="0">
                          <a:latin typeface="Consolas" panose="020B0609020204030204" pitchFamily="49" charset="0"/>
                        </a:rPr>
                        <a:t>18</a:t>
                      </a:r>
                    </a:p>
                    <a:p>
                      <a:pPr algn="ctr"/>
                      <a:r>
                        <a:rPr lang="en-US" sz="1600" dirty="0">
                          <a:latin typeface="Consolas" panose="020B0609020204030204" pitchFamily="49" charset="0"/>
                        </a:rPr>
                        <a:t>19</a:t>
                      </a:r>
                    </a:p>
                    <a:p>
                      <a:pPr algn="ctr"/>
                      <a:r>
                        <a:rPr lang="en-US" sz="1600" dirty="0">
                          <a:latin typeface="Consolas" panose="020B0609020204030204" pitchFamily="49" charset="0"/>
                        </a:rPr>
                        <a:t>20</a:t>
                      </a:r>
                    </a:p>
                    <a:p>
                      <a:pPr algn="ctr"/>
                      <a:r>
                        <a:rPr lang="en-US" sz="1600" dirty="0">
                          <a:latin typeface="Consolas" panose="020B0609020204030204" pitchFamily="49" charset="0"/>
                        </a:rPr>
                        <a:t>21</a:t>
                      </a:r>
                    </a:p>
                    <a:p>
                      <a:pPr algn="ctr"/>
                      <a:r>
                        <a:rPr lang="en-US" sz="1600" dirty="0">
                          <a:latin typeface="Consolas" panose="020B0609020204030204" pitchFamily="49" charset="0"/>
                        </a:rPr>
                        <a:t>22</a:t>
                      </a:r>
                    </a:p>
                    <a:p>
                      <a:pPr algn="ctr"/>
                      <a:r>
                        <a:rPr lang="en-US" sz="1600" dirty="0">
                          <a:latin typeface="Consolas" panose="020B0609020204030204" pitchFamily="49" charset="0"/>
                        </a:rPr>
                        <a:t>23</a:t>
                      </a:r>
                    </a:p>
                    <a:p>
                      <a:pPr algn="ctr"/>
                      <a:r>
                        <a:rPr lang="en-US" sz="1600" dirty="0">
                          <a:latin typeface="Consolas" panose="020B0609020204030204" pitchFamily="49" charset="0"/>
                        </a:rPr>
                        <a:t>24</a:t>
                      </a:r>
                    </a:p>
                    <a:p>
                      <a:pPr algn="ctr"/>
                      <a:r>
                        <a:rPr lang="en-US" sz="1600" dirty="0">
                          <a:latin typeface="Consolas" panose="020B0609020204030204" pitchFamily="49" charset="0"/>
                        </a:rPr>
                        <a:t>25</a:t>
                      </a:r>
                    </a:p>
                  </a:txBody>
                  <a:tcPr/>
                </a:tc>
                <a:tc>
                  <a:txBody>
                    <a:bodyPr/>
                    <a:lstStyle/>
                    <a:p>
                      <a:r>
                        <a:rPr lang="en-US" sz="1600" b="0" dirty="0">
                          <a:solidFill>
                            <a:srgbClr val="0000FF"/>
                          </a:solidFill>
                          <a:effectLst/>
                          <a:latin typeface="Consolas" panose="020B0609020204030204" pitchFamily="49" charset="0"/>
                        </a:rPr>
                        <a:t>#include </a:t>
                      </a:r>
                      <a:r>
                        <a:rPr lang="en-US" sz="1600" b="0" dirty="0">
                          <a:solidFill>
                            <a:srgbClr val="A31515"/>
                          </a:solidFill>
                          <a:effectLst/>
                          <a:latin typeface="Consolas" panose="020B0609020204030204" pitchFamily="49" charset="0"/>
                        </a:rPr>
                        <a:t>&lt;iostream&gt;</a:t>
                      </a:r>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#include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my_time.h</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using</a:t>
                      </a:r>
                      <a:r>
                        <a:rPr lang="en-US" sz="1600" b="0" dirty="0">
                          <a:solidFill>
                            <a:srgbClr val="000000"/>
                          </a:solidFill>
                          <a:effectLst/>
                          <a:latin typeface="Consolas" panose="020B0609020204030204" pitchFamily="49" charset="0"/>
                        </a:rPr>
                        <a:t> std::</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std::</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000000"/>
                          </a:solidFill>
                          <a:effectLst/>
                          <a:latin typeface="Consolas" panose="020B0609020204030204" pitchFamily="49" charset="0"/>
                        </a:rPr>
                        <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main() </a:t>
                      </a:r>
                      <a:r>
                        <a:rPr lang="en-US" sz="1600" b="0" dirty="0" smtClean="0">
                          <a:solidFill>
                            <a:srgbClr val="000000"/>
                          </a:solidFill>
                          <a:effectLst/>
                          <a:latin typeface="Consolas" panose="020B0609020204030204" pitchFamily="49" charset="0"/>
                        </a:rPr>
                        <a:t>{</a:t>
                      </a:r>
                      <a:r>
                        <a:rPr lang="en-US" sz="1600" b="0" dirty="0" smtClean="0">
                          <a:solidFill>
                            <a:srgbClr val="00B050"/>
                          </a:solidFill>
                          <a:effectLst/>
                          <a:latin typeface="Consolas" panose="020B0609020204030204" pitchFamily="49" charset="0"/>
                        </a:rPr>
                        <a:t>//</a:t>
                      </a:r>
                      <a:r>
                        <a:rPr lang="en-US" sz="1600" dirty="0" smtClean="0">
                          <a:solidFill>
                            <a:srgbClr val="00B050"/>
                          </a:solidFill>
                        </a:rPr>
                        <a:t>Allows </a:t>
                      </a:r>
                      <a:r>
                        <a:rPr lang="en-US" sz="1600" dirty="0" smtClean="0">
                          <a:solidFill>
                            <a:srgbClr val="00B050"/>
                          </a:solidFill>
                          <a:latin typeface="Consolas" panose="020B0609020204030204" pitchFamily="49" charset="0"/>
                        </a:rPr>
                        <a:t>bool</a:t>
                      </a:r>
                      <a:r>
                        <a:rPr lang="en-US" sz="1600" dirty="0" smtClean="0">
                          <a:solidFill>
                            <a:srgbClr val="00B050"/>
                          </a:solidFill>
                        </a:rPr>
                        <a:t> values to be displayed as text </a:t>
                      </a:r>
                      <a:endParaRPr lang="en-US" sz="1600" b="0" dirty="0">
                        <a:solidFill>
                          <a:srgbClr val="00B05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std::</a:t>
                      </a:r>
                      <a:r>
                        <a:rPr lang="en-US" sz="1600" b="0" dirty="0" err="1">
                          <a:solidFill>
                            <a:srgbClr val="000000"/>
                          </a:solidFill>
                          <a:effectLst/>
                          <a:latin typeface="Consolas" panose="020B0609020204030204" pitchFamily="49" charset="0"/>
                        </a:rPr>
                        <a:t>boolalpha</a:t>
                      </a:r>
                      <a:r>
                        <a:rPr lang="en-US" sz="1600" b="0" dirty="0" smtClean="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"Is 1999 a leap year?"</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  predicted: "</a:t>
                      </a:r>
                      <a:r>
                        <a:rPr lang="en-US" sz="1600" b="0" dirty="0">
                          <a:solidFill>
                            <a:srgbClr val="000000"/>
                          </a:solidFill>
                          <a:effectLst/>
                          <a:latin typeface="Consolas" panose="020B0609020204030204" pitchFamily="49" charset="0"/>
                        </a:rPr>
                        <a:t> &lt;&lt; </a:t>
                      </a:r>
                      <a:r>
                        <a:rPr lang="en-US" sz="1600" b="0" dirty="0">
                          <a:solidFill>
                            <a:srgbClr val="0000FF"/>
                          </a:solidFill>
                          <a:effectLst/>
                          <a:latin typeface="Consolas" panose="020B0609020204030204" pitchFamily="49" charset="0"/>
                        </a:rPr>
                        <a:t>false</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  actual:    "</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isLeapYear</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1999</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"Is 2004 a leap year?"</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  predicted: "</a:t>
                      </a:r>
                      <a:r>
                        <a:rPr lang="en-US" sz="1600" b="0" dirty="0">
                          <a:solidFill>
                            <a:srgbClr val="000000"/>
                          </a:solidFill>
                          <a:effectLst/>
                          <a:latin typeface="Consolas" panose="020B0609020204030204" pitchFamily="49" charset="0"/>
                        </a:rPr>
                        <a:t> &lt;&lt; </a:t>
                      </a:r>
                      <a:r>
                        <a:rPr lang="en-US" sz="1600" b="0" dirty="0">
                          <a:solidFill>
                            <a:srgbClr val="0000FF"/>
                          </a:solidFill>
                          <a:effectLst/>
                          <a:latin typeface="Consolas" panose="020B0609020204030204" pitchFamily="49" charset="0"/>
                        </a:rPr>
                        <a:t>true</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  actual:    "</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isLeapYear</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2004</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"Is 1700 a leap year?"</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  predicted: "</a:t>
                      </a:r>
                      <a:r>
                        <a:rPr lang="en-US" sz="1600" b="0" dirty="0">
                          <a:solidFill>
                            <a:srgbClr val="000000"/>
                          </a:solidFill>
                          <a:effectLst/>
                          <a:latin typeface="Consolas" panose="020B0609020204030204" pitchFamily="49" charset="0"/>
                        </a:rPr>
                        <a:t> &lt;&lt; </a:t>
                      </a:r>
                      <a:r>
                        <a:rPr lang="en-US" sz="1600" b="0" dirty="0">
                          <a:solidFill>
                            <a:srgbClr val="0000FF"/>
                          </a:solidFill>
                          <a:effectLst/>
                          <a:latin typeface="Consolas" panose="020B0609020204030204" pitchFamily="49" charset="0"/>
                        </a:rPr>
                        <a:t>false</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  actual:    "</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isLeapYear</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1700</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"Is 1800 a leap year?"</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  predicted: "</a:t>
                      </a:r>
                      <a:r>
                        <a:rPr lang="en-US" sz="1600" b="0" dirty="0">
                          <a:solidFill>
                            <a:srgbClr val="000000"/>
                          </a:solidFill>
                          <a:effectLst/>
                          <a:latin typeface="Consolas" panose="020B0609020204030204" pitchFamily="49" charset="0"/>
                        </a:rPr>
                        <a:t> &lt;&lt; </a:t>
                      </a:r>
                      <a:r>
                        <a:rPr lang="en-US" sz="1600" b="0" dirty="0">
                          <a:solidFill>
                            <a:srgbClr val="0000FF"/>
                          </a:solidFill>
                          <a:effectLst/>
                          <a:latin typeface="Consolas" panose="020B0609020204030204" pitchFamily="49" charset="0"/>
                        </a:rPr>
                        <a:t>true</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  actual:    "</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isLeapYear</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1800</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"Is 1204 a leap year?"</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  predicted: "</a:t>
                      </a:r>
                      <a:r>
                        <a:rPr lang="en-US" sz="1600" b="0" dirty="0">
                          <a:solidFill>
                            <a:srgbClr val="000000"/>
                          </a:solidFill>
                          <a:effectLst/>
                          <a:latin typeface="Consolas" panose="020B0609020204030204" pitchFamily="49" charset="0"/>
                        </a:rPr>
                        <a:t> &lt;&lt; </a:t>
                      </a:r>
                      <a:r>
                        <a:rPr lang="en-US" sz="1600" b="0" dirty="0">
                          <a:solidFill>
                            <a:srgbClr val="0000FF"/>
                          </a:solidFill>
                          <a:effectLst/>
                          <a:latin typeface="Consolas" panose="020B0609020204030204" pitchFamily="49" charset="0"/>
                        </a:rPr>
                        <a:t>false</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  actual:    "</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isLeapYear</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1204</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txBody>
                  <a:tcPr/>
                </a:tc>
                <a:extLst>
                  <a:ext uri="{0D108BD9-81ED-4DB2-BD59-A6C34878D82A}">
                    <a16:rowId xmlns:a16="http://schemas.microsoft.com/office/drawing/2014/main" val="1646940307"/>
                  </a:ext>
                </a:extLst>
              </a:tr>
            </a:tbl>
          </a:graphicData>
        </a:graphic>
      </p:graphicFrame>
      <p:sp>
        <p:nvSpPr>
          <p:cNvPr id="8" name="Title 1">
            <a:extLst>
              <a:ext uri="{FF2B5EF4-FFF2-40B4-BE49-F238E27FC236}">
                <a16:creationId xmlns:a16="http://schemas.microsoft.com/office/drawing/2014/main" id="{D4DF7583-DA91-44DE-A4C5-FAAA7C5C4C60}"/>
              </a:ext>
            </a:extLst>
          </p:cNvPr>
          <p:cNvSpPr>
            <a:spLocks noGrp="1"/>
          </p:cNvSpPr>
          <p:nvPr>
            <p:ph type="title"/>
          </p:nvPr>
        </p:nvSpPr>
        <p:spPr>
          <a:xfrm>
            <a:off x="0" y="40349"/>
            <a:ext cx="4757511" cy="739140"/>
          </a:xfrm>
        </p:spPr>
        <p:txBody>
          <a:bodyPr/>
          <a:lstStyle/>
          <a:p>
            <a:r>
              <a:rPr lang="en-US" dirty="0" smtClean="0"/>
              <a:t>Unit </a:t>
            </a:r>
            <a:r>
              <a:rPr lang="en-US" dirty="0"/>
              <a:t>Testing </a:t>
            </a:r>
            <a:r>
              <a:rPr lang="en-US" dirty="0" smtClean="0"/>
              <a:t>Example (2)</a:t>
            </a:r>
            <a:endParaRPr lang="en-US" dirty="0"/>
          </a:p>
        </p:txBody>
      </p:sp>
    </p:spTree>
    <p:extLst>
      <p:ext uri="{BB962C8B-B14F-4D97-AF65-F5344CB8AC3E}">
        <p14:creationId xmlns:p14="http://schemas.microsoft.com/office/powerpoint/2010/main" val="7249689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DEDB-DFDF-4040-A699-AAD0474CD6D0}"/>
              </a:ext>
            </a:extLst>
          </p:cNvPr>
          <p:cNvSpPr>
            <a:spLocks noGrp="1"/>
          </p:cNvSpPr>
          <p:nvPr>
            <p:ph type="title"/>
          </p:nvPr>
        </p:nvSpPr>
        <p:spPr>
          <a:xfrm>
            <a:off x="675372" y="0"/>
            <a:ext cx="3932237" cy="679179"/>
          </a:xfrm>
        </p:spPr>
        <p:txBody>
          <a:bodyPr/>
          <a:lstStyle/>
          <a:p>
            <a:r>
              <a:rPr lang="en-US" dirty="0" smtClean="0"/>
              <a:t>Unit </a:t>
            </a:r>
            <a:r>
              <a:rPr lang="en-US" dirty="0"/>
              <a:t>Testing </a:t>
            </a:r>
            <a:r>
              <a:rPr lang="en-US" dirty="0" smtClean="0"/>
              <a:t>Example (3)</a:t>
            </a:r>
            <a:endParaRPr lang="en-US" dirty="0"/>
          </a:p>
        </p:txBody>
      </p:sp>
      <p:graphicFrame>
        <p:nvGraphicFramePr>
          <p:cNvPr id="5" name="Content Placeholder 11">
            <a:extLst>
              <a:ext uri="{FF2B5EF4-FFF2-40B4-BE49-F238E27FC236}">
                <a16:creationId xmlns:a16="http://schemas.microsoft.com/office/drawing/2014/main" id="{C1C1C078-7F95-4B8E-AEF6-CFE8B24A1C3D}"/>
              </a:ext>
            </a:extLst>
          </p:cNvPr>
          <p:cNvGraphicFramePr>
            <a:graphicFrameLocks noGrp="1"/>
          </p:cNvGraphicFramePr>
          <p:nvPr>
            <p:ph idx="1"/>
            <p:extLst/>
          </p:nvPr>
        </p:nvGraphicFramePr>
        <p:xfrm>
          <a:off x="4905375" y="175260"/>
          <a:ext cx="7286625" cy="6507480"/>
        </p:xfrm>
        <a:graphic>
          <a:graphicData uri="http://schemas.openxmlformats.org/drawingml/2006/table">
            <a:tbl>
              <a:tblPr firstRow="1" bandRow="1">
                <a:tableStyleId>{5940675A-B579-460E-94D1-54222C63F5DA}</a:tableStyleId>
              </a:tblPr>
              <a:tblGrid>
                <a:gridCol w="484033">
                  <a:extLst>
                    <a:ext uri="{9D8B030D-6E8A-4147-A177-3AD203B41FA5}">
                      <a16:colId xmlns:a16="http://schemas.microsoft.com/office/drawing/2014/main" val="3462305556"/>
                    </a:ext>
                  </a:extLst>
                </a:gridCol>
                <a:gridCol w="6802592">
                  <a:extLst>
                    <a:ext uri="{9D8B030D-6E8A-4147-A177-3AD203B41FA5}">
                      <a16:colId xmlns:a16="http://schemas.microsoft.com/office/drawing/2014/main" val="2357295524"/>
                    </a:ext>
                  </a:extLst>
                </a:gridCol>
              </a:tblGrid>
              <a:tr h="24158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i="0" u="none" strike="noStrike" kern="1200" dirty="0">
                          <a:solidFill>
                            <a:schemeClr val="tx1"/>
                          </a:solidFill>
                          <a:effectLst/>
                          <a:latin typeface="Consolas" panose="020B0609020204030204" pitchFamily="49" charset="0"/>
                          <a:ea typeface="+mn-ea"/>
                          <a:cs typeface="+mn-cs"/>
                        </a:rPr>
                        <a:t>example1.cpp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347802">
                <a:tc>
                  <a:txBody>
                    <a:bodyPr/>
                    <a:lstStyle/>
                    <a:p>
                      <a:pPr algn="ctr"/>
                      <a:r>
                        <a:rPr lang="en-US" sz="1600" dirty="0">
                          <a:latin typeface="Consolas" panose="020B0609020204030204" pitchFamily="49" charset="0"/>
                        </a:rPr>
                        <a:t>1</a:t>
                      </a:r>
                    </a:p>
                    <a:p>
                      <a:pPr algn="ctr"/>
                      <a:r>
                        <a:rPr lang="en-US" sz="1600" dirty="0">
                          <a:latin typeface="Consolas" panose="020B0609020204030204" pitchFamily="49" charset="0"/>
                        </a:rPr>
                        <a:t>2</a:t>
                      </a:r>
                    </a:p>
                    <a:p>
                      <a:pPr algn="ctr"/>
                      <a:r>
                        <a:rPr lang="en-US" sz="1600" dirty="0">
                          <a:latin typeface="Consolas" panose="020B0609020204030204" pitchFamily="49" charset="0"/>
                        </a:rPr>
                        <a:t>3</a:t>
                      </a:r>
                    </a:p>
                    <a:p>
                      <a:pPr algn="ctr"/>
                      <a:r>
                        <a:rPr lang="en-US" sz="1600" dirty="0">
                          <a:latin typeface="Consolas" panose="020B0609020204030204" pitchFamily="49" charset="0"/>
                        </a:rPr>
                        <a:t>4</a:t>
                      </a:r>
                    </a:p>
                    <a:p>
                      <a:pPr algn="ctr"/>
                      <a:r>
                        <a:rPr lang="en-US" sz="1600" dirty="0">
                          <a:latin typeface="Consolas" panose="020B0609020204030204" pitchFamily="49" charset="0"/>
                        </a:rPr>
                        <a:t>5</a:t>
                      </a:r>
                    </a:p>
                    <a:p>
                      <a:pPr algn="ctr"/>
                      <a:r>
                        <a:rPr lang="en-US" sz="1600" dirty="0">
                          <a:latin typeface="Consolas" panose="020B0609020204030204" pitchFamily="49" charset="0"/>
                        </a:rPr>
                        <a:t>6</a:t>
                      </a:r>
                    </a:p>
                    <a:p>
                      <a:pPr algn="ctr"/>
                      <a:r>
                        <a:rPr lang="en-US" sz="1600" dirty="0">
                          <a:latin typeface="Consolas" panose="020B0609020204030204" pitchFamily="49" charset="0"/>
                        </a:rPr>
                        <a:t>7</a:t>
                      </a:r>
                    </a:p>
                    <a:p>
                      <a:pPr algn="ctr"/>
                      <a:r>
                        <a:rPr lang="en-US" sz="1600" dirty="0">
                          <a:latin typeface="Consolas" panose="020B0609020204030204" pitchFamily="49" charset="0"/>
                        </a:rPr>
                        <a:t>8</a:t>
                      </a:r>
                    </a:p>
                    <a:p>
                      <a:pPr algn="ctr"/>
                      <a:r>
                        <a:rPr lang="en-US" sz="1600" dirty="0">
                          <a:latin typeface="Consolas" panose="020B0609020204030204" pitchFamily="49" charset="0"/>
                        </a:rPr>
                        <a:t>9</a:t>
                      </a:r>
                    </a:p>
                    <a:p>
                      <a:pPr algn="ctr"/>
                      <a:r>
                        <a:rPr lang="en-US" sz="1600" dirty="0">
                          <a:latin typeface="Consolas" panose="020B0609020204030204" pitchFamily="49" charset="0"/>
                        </a:rPr>
                        <a:t>10</a:t>
                      </a:r>
                    </a:p>
                    <a:p>
                      <a:pPr algn="ctr"/>
                      <a:r>
                        <a:rPr lang="en-US" sz="1600" dirty="0">
                          <a:latin typeface="Consolas" panose="020B0609020204030204" pitchFamily="49" charset="0"/>
                        </a:rPr>
                        <a:t>11</a:t>
                      </a:r>
                    </a:p>
                    <a:p>
                      <a:pPr algn="ctr"/>
                      <a:r>
                        <a:rPr lang="en-US" sz="1600" dirty="0">
                          <a:latin typeface="Consolas" panose="020B0609020204030204" pitchFamily="49" charset="0"/>
                        </a:rPr>
                        <a:t>12</a:t>
                      </a:r>
                    </a:p>
                    <a:p>
                      <a:pPr algn="ctr"/>
                      <a:r>
                        <a:rPr lang="en-US" sz="1600" dirty="0">
                          <a:latin typeface="Consolas" panose="020B0609020204030204" pitchFamily="49" charset="0"/>
                        </a:rPr>
                        <a:t>13</a:t>
                      </a:r>
                    </a:p>
                    <a:p>
                      <a:pPr algn="ctr"/>
                      <a:r>
                        <a:rPr lang="en-US" sz="1600" dirty="0">
                          <a:latin typeface="Consolas" panose="020B0609020204030204" pitchFamily="49" charset="0"/>
                        </a:rPr>
                        <a:t>14</a:t>
                      </a:r>
                    </a:p>
                    <a:p>
                      <a:pPr algn="ctr"/>
                      <a:r>
                        <a:rPr lang="en-US" sz="1600" dirty="0">
                          <a:latin typeface="Consolas" panose="020B0609020204030204" pitchFamily="49" charset="0"/>
                        </a:rPr>
                        <a:t>15</a:t>
                      </a:r>
                    </a:p>
                    <a:p>
                      <a:pPr algn="ctr"/>
                      <a:r>
                        <a:rPr lang="en-US" sz="1600" dirty="0">
                          <a:latin typeface="Consolas" panose="020B0609020204030204" pitchFamily="49" charset="0"/>
                        </a:rPr>
                        <a:t>16</a:t>
                      </a:r>
                    </a:p>
                    <a:p>
                      <a:pPr algn="ctr"/>
                      <a:r>
                        <a:rPr lang="en-US" sz="1600" dirty="0">
                          <a:latin typeface="Consolas" panose="020B0609020204030204" pitchFamily="49" charset="0"/>
                        </a:rPr>
                        <a:t>17</a:t>
                      </a:r>
                    </a:p>
                    <a:p>
                      <a:pPr algn="ctr"/>
                      <a:r>
                        <a:rPr lang="en-US" sz="1600" dirty="0">
                          <a:latin typeface="Consolas" panose="020B0609020204030204" pitchFamily="49" charset="0"/>
                        </a:rPr>
                        <a:t>18</a:t>
                      </a:r>
                    </a:p>
                    <a:p>
                      <a:pPr algn="ctr"/>
                      <a:r>
                        <a:rPr lang="en-US" sz="1600" dirty="0">
                          <a:latin typeface="Consolas" panose="020B0609020204030204" pitchFamily="49" charset="0"/>
                        </a:rPr>
                        <a:t>19</a:t>
                      </a:r>
                    </a:p>
                    <a:p>
                      <a:pPr algn="ctr"/>
                      <a:r>
                        <a:rPr lang="en-US" sz="1600" dirty="0">
                          <a:latin typeface="Consolas" panose="020B0609020204030204" pitchFamily="49" charset="0"/>
                        </a:rPr>
                        <a:t>20</a:t>
                      </a:r>
                    </a:p>
                    <a:p>
                      <a:pPr algn="ctr"/>
                      <a:r>
                        <a:rPr lang="en-US" sz="1600" dirty="0">
                          <a:latin typeface="Consolas" panose="020B0609020204030204" pitchFamily="49" charset="0"/>
                        </a:rPr>
                        <a:t>21</a:t>
                      </a:r>
                    </a:p>
                    <a:p>
                      <a:pPr algn="ctr"/>
                      <a:r>
                        <a:rPr lang="en-US" sz="1600" dirty="0">
                          <a:latin typeface="Consolas" panose="020B0609020204030204" pitchFamily="49" charset="0"/>
                        </a:rPr>
                        <a:t>22</a:t>
                      </a:r>
                    </a:p>
                    <a:p>
                      <a:pPr algn="ctr"/>
                      <a:r>
                        <a:rPr lang="en-US" sz="1600" dirty="0">
                          <a:latin typeface="Consolas" panose="020B0609020204030204" pitchFamily="49" charset="0"/>
                        </a:rPr>
                        <a:t>23</a:t>
                      </a:r>
                    </a:p>
                    <a:p>
                      <a:pPr algn="ctr"/>
                      <a:r>
                        <a:rPr lang="en-US" sz="1600" dirty="0">
                          <a:latin typeface="Consolas" panose="020B0609020204030204" pitchFamily="49" charset="0"/>
                        </a:rPr>
                        <a:t>24</a:t>
                      </a:r>
                    </a:p>
                    <a:p>
                      <a:pPr algn="ctr"/>
                      <a:r>
                        <a:rPr lang="en-US" sz="1600" dirty="0">
                          <a:latin typeface="Consolas" panose="020B0609020204030204" pitchFamily="49" charset="0"/>
                        </a:rPr>
                        <a:t>25</a:t>
                      </a:r>
                    </a:p>
                  </a:txBody>
                  <a:tcPr/>
                </a:tc>
                <a:tc>
                  <a:txBody>
                    <a:bodyPr/>
                    <a:lstStyle/>
                    <a:p>
                      <a:r>
                        <a:rPr lang="en-US" sz="1600" b="0" dirty="0">
                          <a:solidFill>
                            <a:srgbClr val="0000FF"/>
                          </a:solidFill>
                          <a:effectLst/>
                          <a:latin typeface="Consolas" panose="020B0609020204030204" pitchFamily="49" charset="0"/>
                        </a:rPr>
                        <a:t>#include </a:t>
                      </a:r>
                      <a:r>
                        <a:rPr lang="en-US" sz="1600" b="0" dirty="0">
                          <a:solidFill>
                            <a:srgbClr val="A31515"/>
                          </a:solidFill>
                          <a:effectLst/>
                          <a:latin typeface="Consolas" panose="020B0609020204030204" pitchFamily="49" charset="0"/>
                        </a:rPr>
                        <a:t>&lt;iostream&gt;</a:t>
                      </a:r>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#include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my_time.h</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using</a:t>
                      </a:r>
                      <a:r>
                        <a:rPr lang="en-US" sz="1600" b="0" dirty="0">
                          <a:solidFill>
                            <a:srgbClr val="000000"/>
                          </a:solidFill>
                          <a:effectLst/>
                          <a:latin typeface="Consolas" panose="020B0609020204030204" pitchFamily="49" charset="0"/>
                        </a:rPr>
                        <a:t> std::</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std::</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000000"/>
                          </a:solidFill>
                          <a:effectLst/>
                          <a:latin typeface="Consolas" panose="020B0609020204030204" pitchFamily="49" charset="0"/>
                        </a:rPr>
                        <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main() </a:t>
                      </a:r>
                      <a:r>
                        <a:rPr lang="en-US" sz="1600" b="0" dirty="0" smtClean="0">
                          <a:solidFill>
                            <a:srgbClr val="000000"/>
                          </a:solidFill>
                          <a:effectLst/>
                          <a:latin typeface="Consolas" panose="020B0609020204030204" pitchFamily="49" charset="0"/>
                        </a:rPr>
                        <a:t>{</a:t>
                      </a:r>
                      <a:r>
                        <a:rPr lang="en-US" sz="1600" b="0" dirty="0" smtClean="0">
                          <a:solidFill>
                            <a:srgbClr val="00B050"/>
                          </a:solidFill>
                          <a:effectLst/>
                          <a:latin typeface="Consolas" panose="020B0609020204030204" pitchFamily="49" charset="0"/>
                        </a:rPr>
                        <a:t>//</a:t>
                      </a:r>
                      <a:r>
                        <a:rPr lang="en-US" sz="1600" dirty="0" smtClean="0">
                          <a:solidFill>
                            <a:srgbClr val="00B050"/>
                          </a:solidFill>
                        </a:rPr>
                        <a:t>Allows </a:t>
                      </a:r>
                      <a:r>
                        <a:rPr lang="en-US" sz="1600" dirty="0" smtClean="0">
                          <a:solidFill>
                            <a:srgbClr val="00B050"/>
                          </a:solidFill>
                          <a:latin typeface="Consolas" panose="020B0609020204030204" pitchFamily="49" charset="0"/>
                        </a:rPr>
                        <a:t>bool</a:t>
                      </a:r>
                      <a:r>
                        <a:rPr lang="en-US" sz="1600" dirty="0" smtClean="0">
                          <a:solidFill>
                            <a:srgbClr val="00B050"/>
                          </a:solidFill>
                        </a:rPr>
                        <a:t> values to be displayed as text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std::</a:t>
                      </a:r>
                      <a:r>
                        <a:rPr lang="en-US" sz="1600" b="0" dirty="0" err="1">
                          <a:solidFill>
                            <a:srgbClr val="000000"/>
                          </a:solidFill>
                          <a:effectLst/>
                          <a:latin typeface="Consolas" panose="020B0609020204030204" pitchFamily="49" charset="0"/>
                        </a:rPr>
                        <a:t>boolalpha</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"Is 1999 a leap year?"</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  predicted: "</a:t>
                      </a:r>
                      <a:r>
                        <a:rPr lang="en-US" sz="1600" b="0" dirty="0">
                          <a:solidFill>
                            <a:srgbClr val="000000"/>
                          </a:solidFill>
                          <a:effectLst/>
                          <a:latin typeface="Consolas" panose="020B0609020204030204" pitchFamily="49" charset="0"/>
                        </a:rPr>
                        <a:t> &lt;&lt; </a:t>
                      </a:r>
                      <a:r>
                        <a:rPr lang="en-US" sz="1600" b="0" dirty="0">
                          <a:solidFill>
                            <a:srgbClr val="0000FF"/>
                          </a:solidFill>
                          <a:effectLst/>
                          <a:latin typeface="Consolas" panose="020B0609020204030204" pitchFamily="49" charset="0"/>
                        </a:rPr>
                        <a:t>false</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  actual:    "</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isLeapYear</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1999</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"Is 2004 a leap year?"</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  predicted: "</a:t>
                      </a:r>
                      <a:r>
                        <a:rPr lang="en-US" sz="1600" b="0" dirty="0">
                          <a:solidFill>
                            <a:srgbClr val="000000"/>
                          </a:solidFill>
                          <a:effectLst/>
                          <a:latin typeface="Consolas" panose="020B0609020204030204" pitchFamily="49" charset="0"/>
                        </a:rPr>
                        <a:t> &lt;&lt; </a:t>
                      </a:r>
                      <a:r>
                        <a:rPr lang="en-US" sz="1600" b="0" dirty="0">
                          <a:solidFill>
                            <a:srgbClr val="0000FF"/>
                          </a:solidFill>
                          <a:effectLst/>
                          <a:latin typeface="Consolas" panose="020B0609020204030204" pitchFamily="49" charset="0"/>
                        </a:rPr>
                        <a:t>true</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  actual:    "</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isLeapYear</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2004</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"Is 1700 a leap year?"</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  predicted: "</a:t>
                      </a:r>
                      <a:r>
                        <a:rPr lang="en-US" sz="1600" b="0" dirty="0">
                          <a:solidFill>
                            <a:srgbClr val="000000"/>
                          </a:solidFill>
                          <a:effectLst/>
                          <a:latin typeface="Consolas" panose="020B0609020204030204" pitchFamily="49" charset="0"/>
                        </a:rPr>
                        <a:t> &lt;&lt; </a:t>
                      </a:r>
                      <a:r>
                        <a:rPr lang="en-US" sz="1600" b="0" dirty="0">
                          <a:solidFill>
                            <a:srgbClr val="0000FF"/>
                          </a:solidFill>
                          <a:effectLst/>
                          <a:latin typeface="Consolas" panose="020B0609020204030204" pitchFamily="49" charset="0"/>
                        </a:rPr>
                        <a:t>false</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  actual:    "</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isLeapYear</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1700</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"Is 1800 a leap year?"</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  predicted: "</a:t>
                      </a:r>
                      <a:r>
                        <a:rPr lang="en-US" sz="1600" b="0" dirty="0">
                          <a:solidFill>
                            <a:srgbClr val="000000"/>
                          </a:solidFill>
                          <a:effectLst/>
                          <a:latin typeface="Consolas" panose="020B0609020204030204" pitchFamily="49" charset="0"/>
                        </a:rPr>
                        <a:t> &lt;&lt; </a:t>
                      </a:r>
                      <a:r>
                        <a:rPr lang="en-US" sz="1600" b="0" dirty="0">
                          <a:solidFill>
                            <a:srgbClr val="0000FF"/>
                          </a:solidFill>
                          <a:effectLst/>
                          <a:latin typeface="Consolas" panose="020B0609020204030204" pitchFamily="49" charset="0"/>
                        </a:rPr>
                        <a:t>true</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  actual:    "</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isLeapYear</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1800</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"Is 1204 a leap year?"</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  predicted: "</a:t>
                      </a:r>
                      <a:r>
                        <a:rPr lang="en-US" sz="1600" b="0" dirty="0">
                          <a:solidFill>
                            <a:srgbClr val="000000"/>
                          </a:solidFill>
                          <a:effectLst/>
                          <a:latin typeface="Consolas" panose="020B0609020204030204" pitchFamily="49" charset="0"/>
                        </a:rPr>
                        <a:t> &lt;&lt; </a:t>
                      </a:r>
                      <a:r>
                        <a:rPr lang="en-US" sz="1600" b="0" dirty="0">
                          <a:solidFill>
                            <a:srgbClr val="0000FF"/>
                          </a:solidFill>
                          <a:effectLst/>
                          <a:latin typeface="Consolas" panose="020B0609020204030204" pitchFamily="49" charset="0"/>
                        </a:rPr>
                        <a:t>false</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  actual:    "</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isLeapYear</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1204</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txBody>
                  <a:tcPr/>
                </a:tc>
                <a:extLst>
                  <a:ext uri="{0D108BD9-81ED-4DB2-BD59-A6C34878D82A}">
                    <a16:rowId xmlns:a16="http://schemas.microsoft.com/office/drawing/2014/main" val="1646940307"/>
                  </a:ext>
                </a:extLst>
              </a:tr>
            </a:tbl>
          </a:graphicData>
        </a:graphic>
      </p:graphicFrame>
      <p:graphicFrame>
        <p:nvGraphicFramePr>
          <p:cNvPr id="7" name="Content Placeholder 1">
            <a:extLst>
              <a:ext uri="{FF2B5EF4-FFF2-40B4-BE49-F238E27FC236}">
                <a16:creationId xmlns:a16="http://schemas.microsoft.com/office/drawing/2014/main" id="{D25CA86D-395A-4324-914B-2C514F33DC7D}"/>
              </a:ext>
            </a:extLst>
          </p:cNvPr>
          <p:cNvGraphicFramePr>
            <a:graphicFrameLocks/>
          </p:cNvGraphicFramePr>
          <p:nvPr>
            <p:extLst/>
          </p:nvPr>
        </p:nvGraphicFramePr>
        <p:xfrm>
          <a:off x="0" y="758008"/>
          <a:ext cx="4905375" cy="5425440"/>
        </p:xfrm>
        <a:graphic>
          <a:graphicData uri="http://schemas.openxmlformats.org/drawingml/2006/table">
            <a:tbl>
              <a:tblPr firstRow="1" bandRow="1">
                <a:tableStyleId>{5940675A-B579-460E-94D1-54222C63F5DA}</a:tableStyleId>
              </a:tblPr>
              <a:tblGrid>
                <a:gridCol w="4905375">
                  <a:extLst>
                    <a:ext uri="{9D8B030D-6E8A-4147-A177-3AD203B41FA5}">
                      <a16:colId xmlns:a16="http://schemas.microsoft.com/office/drawing/2014/main" val="2633463279"/>
                    </a:ext>
                  </a:extLst>
                </a:gridCol>
              </a:tblGrid>
              <a:tr h="373743">
                <a:tc>
                  <a:txBody>
                    <a:bodyPr/>
                    <a:lstStyle/>
                    <a:p>
                      <a:pPr algn="ctr" rtl="0"/>
                      <a:r>
                        <a:rPr lang="en-US" b="1" dirty="0">
                          <a:effectLst/>
                          <a:latin typeface="Consolas" panose="020B0609020204030204" pitchFamily="49" charset="0"/>
                        </a:rPr>
                        <a:t>Console Output</a:t>
                      </a:r>
                    </a:p>
                  </a:txBody>
                  <a:tcPr/>
                </a:tc>
                <a:extLst>
                  <a:ext uri="{0D108BD9-81ED-4DB2-BD59-A6C34878D82A}">
                    <a16:rowId xmlns:a16="http://schemas.microsoft.com/office/drawing/2014/main" val="951103939"/>
                  </a:ext>
                </a:extLst>
              </a:tr>
              <a:tr h="4254366">
                <a:tc>
                  <a:txBody>
                    <a:bodyPr/>
                    <a:lstStyle/>
                    <a:p>
                      <a:pPr rtl="0">
                        <a:spcBef>
                          <a:spcPts val="0"/>
                        </a:spcBef>
                        <a:spcAft>
                          <a:spcPts val="0"/>
                        </a:spcAft>
                      </a:pPr>
                      <a:r>
                        <a:rPr lang="en-US" sz="1600" b="1" i="0" u="none" strike="noStrike" dirty="0" err="1">
                          <a:solidFill>
                            <a:srgbClr val="000000"/>
                          </a:solidFill>
                          <a:effectLst/>
                          <a:latin typeface="Consolas" panose="020B0609020204030204" pitchFamily="49" charset="0"/>
                        </a:rPr>
                        <a:t>user@computer</a:t>
                      </a:r>
                      <a:r>
                        <a:rPr lang="en-US" sz="1600" b="1" i="0" u="none" strike="noStrike" dirty="0">
                          <a:solidFill>
                            <a:srgbClr val="000000"/>
                          </a:solidFill>
                          <a:effectLst/>
                          <a:latin typeface="Consolas" panose="020B0609020204030204" pitchFamily="49" charset="0"/>
                        </a:rPr>
                        <a:t>:/</a:t>
                      </a:r>
                      <a:r>
                        <a:rPr lang="en-US" sz="1600" b="1" i="0" u="none" strike="noStrike" dirty="0" err="1">
                          <a:solidFill>
                            <a:srgbClr val="000000"/>
                          </a:solidFill>
                          <a:effectLst/>
                          <a:latin typeface="Consolas" panose="020B0609020204030204" pitchFamily="49" charset="0"/>
                        </a:rPr>
                        <a:t>mnt</a:t>
                      </a:r>
                      <a:r>
                        <a:rPr lang="en-US" sz="1600" b="1" i="0" u="none" strike="noStrike" dirty="0">
                          <a:solidFill>
                            <a:srgbClr val="000000"/>
                          </a:solidFill>
                          <a:effectLst/>
                          <a:latin typeface="Consolas" panose="020B0609020204030204" pitchFamily="49" charset="0"/>
                        </a:rPr>
                        <a:t>/c/code$</a:t>
                      </a:r>
                      <a:r>
                        <a:rPr lang="en-US" sz="1600" b="0" i="0" u="none" strike="noStrike" dirty="0">
                          <a:solidFill>
                            <a:srgbClr val="000000"/>
                          </a:solidFill>
                          <a:effectLst/>
                          <a:latin typeface="Consolas" panose="020B0609020204030204" pitchFamily="49" charset="0"/>
                        </a:rPr>
                        <a:t> g++ -std=</a:t>
                      </a:r>
                      <a:r>
                        <a:rPr lang="en-US" sz="1600" b="0" i="0" u="none" strike="noStrike" dirty="0" err="1">
                          <a:solidFill>
                            <a:srgbClr val="000000"/>
                          </a:solidFill>
                          <a:effectLst/>
                          <a:latin typeface="Consolas" panose="020B0609020204030204" pitchFamily="49" charset="0"/>
                        </a:rPr>
                        <a:t>c++</a:t>
                      </a:r>
                      <a:r>
                        <a:rPr lang="en-US" sz="1600" b="0" i="0" u="none" strike="noStrike" dirty="0">
                          <a:solidFill>
                            <a:srgbClr val="000000"/>
                          </a:solidFill>
                          <a:effectLst/>
                          <a:latin typeface="Consolas" panose="020B0609020204030204" pitchFamily="49" charset="0"/>
                        </a:rPr>
                        <a:t>17 example1.cpp my_time.cpp</a:t>
                      </a:r>
                      <a:endParaRPr lang="en-US" sz="1600" b="0" dirty="0">
                        <a:effectLst/>
                      </a:endParaRPr>
                    </a:p>
                    <a:p>
                      <a:pPr rtl="0">
                        <a:spcBef>
                          <a:spcPts val="0"/>
                        </a:spcBef>
                        <a:spcAft>
                          <a:spcPts val="0"/>
                        </a:spcAft>
                      </a:pPr>
                      <a:r>
                        <a:rPr lang="en-US" sz="1600" b="1" i="0" u="none" strike="noStrike" dirty="0" err="1">
                          <a:solidFill>
                            <a:srgbClr val="000000"/>
                          </a:solidFill>
                          <a:effectLst/>
                          <a:latin typeface="Consolas" panose="020B0609020204030204" pitchFamily="49" charset="0"/>
                        </a:rPr>
                        <a:t>user@computer</a:t>
                      </a:r>
                      <a:r>
                        <a:rPr lang="en-US" sz="1600" b="1" i="0" u="none" strike="noStrike" dirty="0">
                          <a:solidFill>
                            <a:srgbClr val="000000"/>
                          </a:solidFill>
                          <a:effectLst/>
                          <a:latin typeface="Consolas" panose="020B0609020204030204" pitchFamily="49" charset="0"/>
                        </a:rPr>
                        <a:t>:/</a:t>
                      </a:r>
                      <a:r>
                        <a:rPr lang="en-US" sz="1600" b="1" i="0" u="none" strike="noStrike" dirty="0" err="1">
                          <a:solidFill>
                            <a:srgbClr val="000000"/>
                          </a:solidFill>
                          <a:effectLst/>
                          <a:latin typeface="Consolas" panose="020B0609020204030204" pitchFamily="49" charset="0"/>
                        </a:rPr>
                        <a:t>mnt</a:t>
                      </a:r>
                      <a:r>
                        <a:rPr lang="en-US" sz="1600" b="1" i="0" u="none" strike="noStrike" dirty="0">
                          <a:solidFill>
                            <a:srgbClr val="000000"/>
                          </a:solidFill>
                          <a:effectLst/>
                          <a:latin typeface="Consolas" panose="020B0609020204030204" pitchFamily="49" charset="0"/>
                        </a:rPr>
                        <a:t>/c/code$</a:t>
                      </a: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a.out</a:t>
                      </a:r>
                      <a:endParaRPr lang="en-US" sz="1600" b="0" dirty="0">
                        <a:effectLst/>
                      </a:endParaRPr>
                    </a:p>
                    <a:p>
                      <a:pPr rtl="0">
                        <a:spcBef>
                          <a:spcPts val="0"/>
                        </a:spcBef>
                        <a:spcAft>
                          <a:spcPts val="0"/>
                        </a:spcAft>
                      </a:pPr>
                      <a:r>
                        <a:rPr lang="en-US" sz="1600" b="0" i="1" u="none" strike="noStrike" dirty="0">
                          <a:solidFill>
                            <a:srgbClr val="7030A0"/>
                          </a:solidFill>
                          <a:effectLst/>
                          <a:latin typeface="Consolas" panose="020B0609020204030204" pitchFamily="49" charset="0"/>
                        </a:rPr>
                        <a:t>Is 1999 a leap year?</a:t>
                      </a:r>
                    </a:p>
                    <a:p>
                      <a:pPr rtl="0">
                        <a:spcBef>
                          <a:spcPts val="0"/>
                        </a:spcBef>
                        <a:spcAft>
                          <a:spcPts val="0"/>
                        </a:spcAft>
                      </a:pPr>
                      <a:r>
                        <a:rPr lang="en-US" sz="1600" b="0" i="1" u="none" strike="noStrike" dirty="0">
                          <a:solidFill>
                            <a:srgbClr val="7030A0"/>
                          </a:solidFill>
                          <a:effectLst/>
                          <a:latin typeface="Consolas" panose="020B0609020204030204" pitchFamily="49" charset="0"/>
                        </a:rPr>
                        <a:t>  predicted: false</a:t>
                      </a:r>
                    </a:p>
                    <a:p>
                      <a:pPr rtl="0">
                        <a:spcBef>
                          <a:spcPts val="0"/>
                        </a:spcBef>
                        <a:spcAft>
                          <a:spcPts val="0"/>
                        </a:spcAft>
                      </a:pPr>
                      <a:r>
                        <a:rPr lang="en-US" sz="1600" b="0" i="1" u="none" strike="noStrike" dirty="0">
                          <a:solidFill>
                            <a:srgbClr val="7030A0"/>
                          </a:solidFill>
                          <a:effectLst/>
                          <a:latin typeface="Consolas" panose="020B0609020204030204" pitchFamily="49" charset="0"/>
                        </a:rPr>
                        <a:t>  actual:    false</a:t>
                      </a:r>
                    </a:p>
                    <a:p>
                      <a:pPr rtl="0">
                        <a:spcBef>
                          <a:spcPts val="0"/>
                        </a:spcBef>
                        <a:spcAft>
                          <a:spcPts val="0"/>
                        </a:spcAft>
                      </a:pPr>
                      <a:r>
                        <a:rPr lang="en-US" sz="1600" b="0" i="1" u="none" strike="noStrike" dirty="0">
                          <a:solidFill>
                            <a:srgbClr val="7030A0"/>
                          </a:solidFill>
                          <a:effectLst/>
                          <a:latin typeface="Consolas" panose="020B0609020204030204" pitchFamily="49" charset="0"/>
                        </a:rPr>
                        <a:t>Is 2004 a leap year?</a:t>
                      </a:r>
                    </a:p>
                    <a:p>
                      <a:pPr rtl="0">
                        <a:spcBef>
                          <a:spcPts val="0"/>
                        </a:spcBef>
                        <a:spcAft>
                          <a:spcPts val="0"/>
                        </a:spcAft>
                      </a:pPr>
                      <a:r>
                        <a:rPr lang="en-US" sz="1600" b="0" i="1" u="none" strike="noStrike" dirty="0">
                          <a:solidFill>
                            <a:srgbClr val="7030A0"/>
                          </a:solidFill>
                          <a:effectLst/>
                          <a:latin typeface="Consolas" panose="020B0609020204030204" pitchFamily="49" charset="0"/>
                        </a:rPr>
                        <a:t>  predicted: true</a:t>
                      </a:r>
                    </a:p>
                    <a:p>
                      <a:pPr rtl="0">
                        <a:spcBef>
                          <a:spcPts val="0"/>
                        </a:spcBef>
                        <a:spcAft>
                          <a:spcPts val="0"/>
                        </a:spcAft>
                      </a:pPr>
                      <a:r>
                        <a:rPr lang="en-US" sz="1600" b="0" i="1" u="none" strike="noStrike" dirty="0">
                          <a:solidFill>
                            <a:srgbClr val="7030A0"/>
                          </a:solidFill>
                          <a:effectLst/>
                          <a:latin typeface="Consolas" panose="020B0609020204030204" pitchFamily="49" charset="0"/>
                        </a:rPr>
                        <a:t>  actual:    true</a:t>
                      </a:r>
                    </a:p>
                    <a:p>
                      <a:pPr rtl="0">
                        <a:spcBef>
                          <a:spcPts val="0"/>
                        </a:spcBef>
                        <a:spcAft>
                          <a:spcPts val="0"/>
                        </a:spcAft>
                      </a:pPr>
                      <a:r>
                        <a:rPr lang="en-US" sz="1600" b="0" i="1" u="none" strike="noStrike" dirty="0">
                          <a:solidFill>
                            <a:srgbClr val="7030A0"/>
                          </a:solidFill>
                          <a:effectLst/>
                          <a:latin typeface="Consolas" panose="020B0609020204030204" pitchFamily="49" charset="0"/>
                        </a:rPr>
                        <a:t>Is 1700 a leap year?</a:t>
                      </a:r>
                    </a:p>
                    <a:p>
                      <a:pPr rtl="0">
                        <a:spcBef>
                          <a:spcPts val="0"/>
                        </a:spcBef>
                        <a:spcAft>
                          <a:spcPts val="0"/>
                        </a:spcAft>
                      </a:pPr>
                      <a:r>
                        <a:rPr lang="en-US" sz="1600" b="0" i="1" u="none" strike="noStrike" dirty="0">
                          <a:solidFill>
                            <a:srgbClr val="7030A0"/>
                          </a:solidFill>
                          <a:effectLst/>
                          <a:latin typeface="Consolas" panose="020B0609020204030204" pitchFamily="49" charset="0"/>
                        </a:rPr>
                        <a:t>  predicted: false</a:t>
                      </a:r>
                    </a:p>
                    <a:p>
                      <a:pPr rtl="0">
                        <a:spcBef>
                          <a:spcPts val="0"/>
                        </a:spcBef>
                        <a:spcAft>
                          <a:spcPts val="0"/>
                        </a:spcAft>
                      </a:pPr>
                      <a:r>
                        <a:rPr lang="en-US" sz="1600" b="0" i="1" u="none" strike="noStrike" dirty="0">
                          <a:solidFill>
                            <a:srgbClr val="7030A0"/>
                          </a:solidFill>
                          <a:effectLst/>
                          <a:latin typeface="Consolas" panose="020B0609020204030204" pitchFamily="49" charset="0"/>
                        </a:rPr>
                        <a:t>  actual:    true</a:t>
                      </a:r>
                    </a:p>
                    <a:p>
                      <a:pPr rtl="0">
                        <a:spcBef>
                          <a:spcPts val="0"/>
                        </a:spcBef>
                        <a:spcAft>
                          <a:spcPts val="0"/>
                        </a:spcAft>
                      </a:pPr>
                      <a:r>
                        <a:rPr lang="en-US" sz="1600" b="0" i="1" u="none" strike="noStrike" dirty="0">
                          <a:solidFill>
                            <a:srgbClr val="7030A0"/>
                          </a:solidFill>
                          <a:effectLst/>
                          <a:latin typeface="Consolas" panose="020B0609020204030204" pitchFamily="49" charset="0"/>
                        </a:rPr>
                        <a:t>Is 1800 a leap year?</a:t>
                      </a:r>
                    </a:p>
                    <a:p>
                      <a:pPr rtl="0">
                        <a:spcBef>
                          <a:spcPts val="0"/>
                        </a:spcBef>
                        <a:spcAft>
                          <a:spcPts val="0"/>
                        </a:spcAft>
                      </a:pPr>
                      <a:r>
                        <a:rPr lang="en-US" sz="1600" b="0" i="1" u="none" strike="noStrike" dirty="0">
                          <a:solidFill>
                            <a:srgbClr val="7030A0"/>
                          </a:solidFill>
                          <a:effectLst/>
                          <a:latin typeface="Consolas" panose="020B0609020204030204" pitchFamily="49" charset="0"/>
                        </a:rPr>
                        <a:t>  predicted: true</a:t>
                      </a:r>
                    </a:p>
                    <a:p>
                      <a:pPr rtl="0">
                        <a:spcBef>
                          <a:spcPts val="0"/>
                        </a:spcBef>
                        <a:spcAft>
                          <a:spcPts val="0"/>
                        </a:spcAft>
                      </a:pPr>
                      <a:r>
                        <a:rPr lang="en-US" sz="1600" b="0" i="1" u="none" strike="noStrike" dirty="0">
                          <a:solidFill>
                            <a:srgbClr val="7030A0"/>
                          </a:solidFill>
                          <a:effectLst/>
                          <a:latin typeface="Consolas" panose="020B0609020204030204" pitchFamily="49" charset="0"/>
                        </a:rPr>
                        <a:t>  actual:    true</a:t>
                      </a:r>
                    </a:p>
                    <a:p>
                      <a:pPr rtl="0">
                        <a:spcBef>
                          <a:spcPts val="0"/>
                        </a:spcBef>
                        <a:spcAft>
                          <a:spcPts val="0"/>
                        </a:spcAft>
                      </a:pPr>
                      <a:r>
                        <a:rPr lang="en-US" sz="1600" b="0" i="1" u="none" strike="noStrike" dirty="0">
                          <a:solidFill>
                            <a:srgbClr val="7030A0"/>
                          </a:solidFill>
                          <a:effectLst/>
                          <a:latin typeface="Consolas" panose="020B0609020204030204" pitchFamily="49" charset="0"/>
                        </a:rPr>
                        <a:t>Is 1204 a leap year?</a:t>
                      </a:r>
                    </a:p>
                    <a:p>
                      <a:pPr rtl="0">
                        <a:spcBef>
                          <a:spcPts val="0"/>
                        </a:spcBef>
                        <a:spcAft>
                          <a:spcPts val="0"/>
                        </a:spcAft>
                      </a:pPr>
                      <a:r>
                        <a:rPr lang="en-US" sz="1600" b="0" i="1" u="none" strike="noStrike" dirty="0">
                          <a:solidFill>
                            <a:srgbClr val="7030A0"/>
                          </a:solidFill>
                          <a:effectLst/>
                          <a:latin typeface="Consolas" panose="020B0609020204030204" pitchFamily="49" charset="0"/>
                        </a:rPr>
                        <a:t>  predicted: false</a:t>
                      </a:r>
                    </a:p>
                    <a:p>
                      <a:pPr rtl="0">
                        <a:spcBef>
                          <a:spcPts val="0"/>
                        </a:spcBef>
                        <a:spcAft>
                          <a:spcPts val="0"/>
                        </a:spcAft>
                      </a:pPr>
                      <a:r>
                        <a:rPr lang="en-US" sz="1600" b="0" i="1" u="none" strike="noStrike" dirty="0">
                          <a:solidFill>
                            <a:srgbClr val="7030A0"/>
                          </a:solidFill>
                          <a:effectLst/>
                          <a:latin typeface="Consolas" panose="020B0609020204030204" pitchFamily="49" charset="0"/>
                        </a:rPr>
                        <a:t>  actual:    true</a:t>
                      </a:r>
                    </a:p>
                    <a:p>
                      <a:pPr rtl="0">
                        <a:spcBef>
                          <a:spcPts val="0"/>
                        </a:spcBef>
                        <a:spcAft>
                          <a:spcPts val="0"/>
                        </a:spcAft>
                      </a:pPr>
                      <a:r>
                        <a:rPr lang="en-US" sz="1600" b="1" i="0" u="none" strike="noStrike" dirty="0" err="1">
                          <a:solidFill>
                            <a:srgbClr val="000000"/>
                          </a:solidFill>
                          <a:effectLst/>
                          <a:latin typeface="Consolas" panose="020B0609020204030204" pitchFamily="49" charset="0"/>
                        </a:rPr>
                        <a:t>user@computer</a:t>
                      </a:r>
                      <a:r>
                        <a:rPr lang="en-US" sz="1600" b="1" i="0" u="none" strike="noStrike" dirty="0">
                          <a:solidFill>
                            <a:srgbClr val="000000"/>
                          </a:solidFill>
                          <a:effectLst/>
                          <a:latin typeface="Consolas" panose="020B0609020204030204" pitchFamily="49" charset="0"/>
                        </a:rPr>
                        <a:t>:/</a:t>
                      </a:r>
                      <a:r>
                        <a:rPr lang="en-US" sz="1600" b="1" i="0" u="none" strike="noStrike" dirty="0" err="1">
                          <a:solidFill>
                            <a:srgbClr val="000000"/>
                          </a:solidFill>
                          <a:effectLst/>
                          <a:latin typeface="Consolas" panose="020B0609020204030204" pitchFamily="49" charset="0"/>
                        </a:rPr>
                        <a:t>mnt</a:t>
                      </a:r>
                      <a:r>
                        <a:rPr lang="en-US" sz="1600" b="1" i="0" u="none" strike="noStrike" dirty="0">
                          <a:solidFill>
                            <a:srgbClr val="000000"/>
                          </a:solidFill>
                          <a:effectLst/>
                          <a:latin typeface="Consolas" panose="020B0609020204030204" pitchFamily="49" charset="0"/>
                        </a:rPr>
                        <a:t>/c/code$</a:t>
                      </a:r>
                      <a:r>
                        <a:rPr lang="en-US" sz="1600" dirty="0"/>
                        <a:t/>
                      </a:r>
                      <a:br>
                        <a:rPr lang="en-US" sz="1600" dirty="0"/>
                      </a:br>
                      <a:endParaRPr lang="en-US" sz="1600" b="0" dirty="0">
                        <a:effectLst/>
                      </a:endParaRPr>
                    </a:p>
                  </a:txBody>
                  <a:tcPr/>
                </a:tc>
                <a:extLst>
                  <a:ext uri="{0D108BD9-81ED-4DB2-BD59-A6C34878D82A}">
                    <a16:rowId xmlns:a16="http://schemas.microsoft.com/office/drawing/2014/main" val="3104879806"/>
                  </a:ext>
                </a:extLst>
              </a:tr>
            </a:tbl>
          </a:graphicData>
        </a:graphic>
      </p:graphicFrame>
    </p:spTree>
    <p:extLst>
      <p:ext uri="{BB962C8B-B14F-4D97-AF65-F5344CB8AC3E}">
        <p14:creationId xmlns:p14="http://schemas.microsoft.com/office/powerpoint/2010/main" val="10426724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11">
            <a:extLst>
              <a:ext uri="{FF2B5EF4-FFF2-40B4-BE49-F238E27FC236}">
                <a16:creationId xmlns:a16="http://schemas.microsoft.com/office/drawing/2014/main" id="{C1C1C078-7F95-4B8E-AEF6-CFE8B24A1C3D}"/>
              </a:ext>
            </a:extLst>
          </p:cNvPr>
          <p:cNvGraphicFramePr>
            <a:graphicFrameLocks noGrp="1"/>
          </p:cNvGraphicFramePr>
          <p:nvPr>
            <p:ph idx="1"/>
            <p:extLst>
              <p:ext uri="{D42A27DB-BD31-4B8C-83A1-F6EECF244321}">
                <p14:modId xmlns:p14="http://schemas.microsoft.com/office/powerpoint/2010/main" val="1764064391"/>
              </p:ext>
            </p:extLst>
          </p:nvPr>
        </p:nvGraphicFramePr>
        <p:xfrm>
          <a:off x="7010400" y="1143000"/>
          <a:ext cx="4553420" cy="2286000"/>
        </p:xfrm>
        <a:graphic>
          <a:graphicData uri="http://schemas.openxmlformats.org/drawingml/2006/table">
            <a:tbl>
              <a:tblPr firstRow="1" bandRow="1">
                <a:tableStyleId>{5940675A-B579-460E-94D1-54222C63F5DA}</a:tableStyleId>
              </a:tblPr>
              <a:tblGrid>
                <a:gridCol w="302473">
                  <a:extLst>
                    <a:ext uri="{9D8B030D-6E8A-4147-A177-3AD203B41FA5}">
                      <a16:colId xmlns:a16="http://schemas.microsoft.com/office/drawing/2014/main" val="3462305556"/>
                    </a:ext>
                  </a:extLst>
                </a:gridCol>
                <a:gridCol w="4250947">
                  <a:extLst>
                    <a:ext uri="{9D8B030D-6E8A-4147-A177-3AD203B41FA5}">
                      <a16:colId xmlns:a16="http://schemas.microsoft.com/office/drawing/2014/main" val="2357295524"/>
                    </a:ext>
                  </a:extLst>
                </a:gridCol>
              </a:tblGrid>
              <a:tr h="325841">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err="1">
                          <a:solidFill>
                            <a:schemeClr val="tx1"/>
                          </a:solidFill>
                          <a:effectLst/>
                          <a:latin typeface="Consolas" panose="020B0609020204030204" pitchFamily="49" charset="0"/>
                          <a:ea typeface="+mn-ea"/>
                          <a:cs typeface="+mn-cs"/>
                        </a:rPr>
                        <a:t>my_time.h</a:t>
                      </a:r>
                      <a:endParaRPr lang="en-US" sz="1800" b="1" i="0" u="none" strike="noStrike" kern="1200" dirty="0">
                        <a:solidFill>
                          <a:schemeClr val="tx1"/>
                        </a:solidFill>
                        <a:effectLst/>
                        <a:latin typeface="Consolas" panose="020B0609020204030204" pitchFamily="49" charset="0"/>
                        <a:ea typeface="+mn-ea"/>
                        <a:cs typeface="+mn-cs"/>
                      </a:endParaRP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1626360">
                <a:tc>
                  <a:txBody>
                    <a:bodyPr/>
                    <a:lstStyle/>
                    <a:p>
                      <a:pPr algn="ctr"/>
                      <a:r>
                        <a:rPr lang="en-US" sz="2000" dirty="0">
                          <a:latin typeface="Consolas" panose="020B0609020204030204" pitchFamily="49" charset="0"/>
                        </a:rPr>
                        <a:t>1</a:t>
                      </a:r>
                    </a:p>
                    <a:p>
                      <a:pPr algn="ctr"/>
                      <a:r>
                        <a:rPr lang="en-US" sz="2000" dirty="0">
                          <a:latin typeface="Consolas" panose="020B0609020204030204" pitchFamily="49" charset="0"/>
                        </a:rPr>
                        <a:t>2</a:t>
                      </a:r>
                    </a:p>
                    <a:p>
                      <a:pPr algn="ctr"/>
                      <a:r>
                        <a:rPr lang="en-US" sz="2000" dirty="0">
                          <a:latin typeface="Consolas" panose="020B0609020204030204" pitchFamily="49" charset="0"/>
                        </a:rPr>
                        <a:t>3</a:t>
                      </a:r>
                    </a:p>
                    <a:p>
                      <a:pPr algn="ctr"/>
                      <a:r>
                        <a:rPr lang="en-US" sz="2000" dirty="0">
                          <a:latin typeface="Consolas" panose="020B0609020204030204" pitchFamily="49" charset="0"/>
                        </a:rPr>
                        <a:t>4</a:t>
                      </a:r>
                    </a:p>
                    <a:p>
                      <a:pPr algn="ctr"/>
                      <a:r>
                        <a:rPr lang="en-US" sz="2000" dirty="0">
                          <a:latin typeface="Consolas" panose="020B0609020204030204" pitchFamily="49" charset="0"/>
                        </a:rPr>
                        <a:t>5</a:t>
                      </a:r>
                    </a:p>
                    <a:p>
                      <a:pPr algn="ctr"/>
                      <a:r>
                        <a:rPr lang="en-US" sz="2000" dirty="0">
                          <a:latin typeface="Consolas" panose="020B0609020204030204" pitchFamily="49" charset="0"/>
                        </a:rPr>
                        <a:t>6</a:t>
                      </a:r>
                    </a:p>
                  </a:txBody>
                  <a:tcPr/>
                </a:tc>
                <a:tc>
                  <a:txBody>
                    <a:bodyPr/>
                    <a:lstStyle/>
                    <a:p>
                      <a:r>
                        <a:rPr lang="en-US" sz="2000" b="0" dirty="0">
                          <a:solidFill>
                            <a:srgbClr val="0000FF"/>
                          </a:solidFill>
                          <a:effectLst/>
                          <a:latin typeface="Consolas" panose="020B0609020204030204" pitchFamily="49" charset="0"/>
                        </a:rPr>
                        <a:t>#</a:t>
                      </a:r>
                      <a:r>
                        <a:rPr lang="en-US" sz="2000" b="0" dirty="0" err="1">
                          <a:solidFill>
                            <a:srgbClr val="0000FF"/>
                          </a:solidFill>
                          <a:effectLst/>
                          <a:latin typeface="Consolas" panose="020B0609020204030204" pitchFamily="49" charset="0"/>
                        </a:rPr>
                        <a:t>ifndef</a:t>
                      </a:r>
                      <a:r>
                        <a:rPr lang="en-US" sz="2000" b="0" dirty="0">
                          <a:solidFill>
                            <a:srgbClr val="0000FF"/>
                          </a:solidFill>
                          <a:effectLst/>
                          <a:latin typeface="Consolas" panose="020B0609020204030204" pitchFamily="49" charset="0"/>
                        </a:rPr>
                        <a:t> MY_TIME.H</a:t>
                      </a:r>
                      <a:endParaRPr lang="en-US" sz="2000" b="0" dirty="0">
                        <a:solidFill>
                          <a:srgbClr val="000000"/>
                        </a:solidFill>
                        <a:effectLst/>
                        <a:latin typeface="Consolas" panose="020B0609020204030204" pitchFamily="49" charset="0"/>
                      </a:endParaRPr>
                    </a:p>
                    <a:p>
                      <a:r>
                        <a:rPr lang="en-US" sz="2000" b="0" dirty="0">
                          <a:solidFill>
                            <a:srgbClr val="0000FF"/>
                          </a:solidFill>
                          <a:effectLst/>
                          <a:latin typeface="Consolas" panose="020B0609020204030204" pitchFamily="49" charset="0"/>
                        </a:rPr>
                        <a:t>#define MYTIME.H</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bool</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isLeapYear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int</a:t>
                      </a:r>
                      <a:r>
                        <a:rPr lang="en-US" sz="2000" b="0" dirty="0">
                          <a:solidFill>
                            <a:srgbClr val="000000"/>
                          </a:solidFill>
                          <a:effectLst/>
                          <a:latin typeface="Consolas" panose="020B0609020204030204" pitchFamily="49" charset="0"/>
                        </a:rPr>
                        <a:t> year);</a:t>
                      </a:r>
                    </a:p>
                    <a:p>
                      <a:r>
                        <a:rPr lang="en-US" sz="2000" b="0" dirty="0">
                          <a:solidFill>
                            <a:srgbClr val="000000"/>
                          </a:solidFill>
                          <a:effectLst/>
                          <a:latin typeface="Consolas" panose="020B0609020204030204" pitchFamily="49" charset="0"/>
                        </a:rPr>
                        <a:t/>
                      </a: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#endif</a:t>
                      </a:r>
                      <a:endParaRPr lang="en-US" sz="2000" b="0" dirty="0">
                        <a:solidFill>
                          <a:srgbClr val="000000"/>
                        </a:solidFill>
                        <a:effectLst/>
                        <a:latin typeface="Consolas" panose="020B0609020204030204" pitchFamily="49" charset="0"/>
                      </a:endParaRPr>
                    </a:p>
                  </a:txBody>
                  <a:tcPr/>
                </a:tc>
                <a:extLst>
                  <a:ext uri="{0D108BD9-81ED-4DB2-BD59-A6C34878D82A}">
                    <a16:rowId xmlns:a16="http://schemas.microsoft.com/office/drawing/2014/main" val="1646940307"/>
                  </a:ext>
                </a:extLst>
              </a:tr>
            </a:tbl>
          </a:graphicData>
        </a:graphic>
      </p:graphicFrame>
      <p:graphicFrame>
        <p:nvGraphicFramePr>
          <p:cNvPr id="6" name="Content Placeholder 11">
            <a:extLst>
              <a:ext uri="{FF2B5EF4-FFF2-40B4-BE49-F238E27FC236}">
                <a16:creationId xmlns:a16="http://schemas.microsoft.com/office/drawing/2014/main" id="{58A30FAA-1F75-4601-984F-46CEB38B4251}"/>
              </a:ext>
            </a:extLst>
          </p:cNvPr>
          <p:cNvGraphicFramePr>
            <a:graphicFrameLocks/>
          </p:cNvGraphicFramePr>
          <p:nvPr>
            <p:extLst>
              <p:ext uri="{D42A27DB-BD31-4B8C-83A1-F6EECF244321}">
                <p14:modId xmlns:p14="http://schemas.microsoft.com/office/powerpoint/2010/main" val="376518201"/>
              </p:ext>
            </p:extLst>
          </p:nvPr>
        </p:nvGraphicFramePr>
        <p:xfrm>
          <a:off x="7010400" y="3466648"/>
          <a:ext cx="4553419" cy="1371600"/>
        </p:xfrm>
        <a:graphic>
          <a:graphicData uri="http://schemas.openxmlformats.org/drawingml/2006/table">
            <a:tbl>
              <a:tblPr firstRow="1" bandRow="1">
                <a:tableStyleId>{5940675A-B579-460E-94D1-54222C63F5DA}</a:tableStyleId>
              </a:tblPr>
              <a:tblGrid>
                <a:gridCol w="302473">
                  <a:extLst>
                    <a:ext uri="{9D8B030D-6E8A-4147-A177-3AD203B41FA5}">
                      <a16:colId xmlns:a16="http://schemas.microsoft.com/office/drawing/2014/main" val="3462305556"/>
                    </a:ext>
                  </a:extLst>
                </a:gridCol>
                <a:gridCol w="4250946">
                  <a:extLst>
                    <a:ext uri="{9D8B030D-6E8A-4147-A177-3AD203B41FA5}">
                      <a16:colId xmlns:a16="http://schemas.microsoft.com/office/drawing/2014/main" val="2357295524"/>
                    </a:ext>
                  </a:extLst>
                </a:gridCol>
              </a:tblGrid>
              <a:tr h="300223">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tx1"/>
                          </a:solidFill>
                          <a:effectLst/>
                          <a:latin typeface="Consolas" panose="020B0609020204030204" pitchFamily="49" charset="0"/>
                          <a:ea typeface="+mn-ea"/>
                          <a:cs typeface="+mn-cs"/>
                        </a:rPr>
                        <a:t>my_time.cpp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915228">
                <a:tc>
                  <a:txBody>
                    <a:bodyPr/>
                    <a:lstStyle/>
                    <a:p>
                      <a:pPr algn="ctr"/>
                      <a:r>
                        <a:rPr lang="en-US" sz="1600">
                          <a:latin typeface="Consolas" panose="020B0609020204030204" pitchFamily="49" charset="0"/>
                        </a:rPr>
                        <a:t>1</a:t>
                      </a:r>
                    </a:p>
                    <a:p>
                      <a:pPr algn="ctr"/>
                      <a:r>
                        <a:rPr lang="en-US" sz="1600">
                          <a:latin typeface="Consolas" panose="020B0609020204030204" pitchFamily="49" charset="0"/>
                        </a:rPr>
                        <a:t>2</a:t>
                      </a:r>
                    </a:p>
                    <a:p>
                      <a:pPr algn="ctr"/>
                      <a:r>
                        <a:rPr lang="en-US" sz="1600">
                          <a:latin typeface="Consolas" panose="020B0609020204030204" pitchFamily="49" charset="0"/>
                        </a:rPr>
                        <a:t>3</a:t>
                      </a:r>
                      <a:endParaRPr lang="en-US" sz="1600" dirty="0">
                        <a:latin typeface="Consolas" panose="020B0609020204030204" pitchFamily="49" charset="0"/>
                      </a:endParaRPr>
                    </a:p>
                  </a:txBody>
                  <a:tcPr/>
                </a:tc>
                <a:tc>
                  <a:txBody>
                    <a:bodyPr/>
                    <a:lstStyle/>
                    <a:p>
                      <a:r>
                        <a:rPr lang="en-US" sz="2000" b="0" dirty="0">
                          <a:solidFill>
                            <a:srgbClr val="0000FF"/>
                          </a:solidFill>
                          <a:effectLst/>
                          <a:latin typeface="Consolas" panose="020B0609020204030204" pitchFamily="49" charset="0"/>
                        </a:rPr>
                        <a:t>bool</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isLeapYear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int</a:t>
                      </a:r>
                      <a:r>
                        <a:rPr lang="en-US" sz="2000" b="0" dirty="0">
                          <a:solidFill>
                            <a:srgbClr val="000000"/>
                          </a:solidFill>
                          <a:effectLst/>
                          <a:latin typeface="Consolas" panose="020B0609020204030204" pitchFamily="49" charset="0"/>
                        </a:rPr>
                        <a:t> year)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year % </a:t>
                      </a:r>
                      <a:r>
                        <a:rPr lang="en-US" sz="2000" b="0" dirty="0">
                          <a:solidFill>
                            <a:srgbClr val="098658"/>
                          </a:solidFill>
                          <a:effectLst/>
                          <a:latin typeface="Consolas" panose="020B0609020204030204" pitchFamily="49" charset="0"/>
                        </a:rPr>
                        <a:t>4</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a:txBody>
                  <a:tcPr/>
                </a:tc>
                <a:extLst>
                  <a:ext uri="{0D108BD9-81ED-4DB2-BD59-A6C34878D82A}">
                    <a16:rowId xmlns:a16="http://schemas.microsoft.com/office/drawing/2014/main" val="1646940307"/>
                  </a:ext>
                </a:extLst>
              </a:tr>
            </a:tbl>
          </a:graphicData>
        </a:graphic>
      </p:graphicFrame>
      <p:sp>
        <p:nvSpPr>
          <p:cNvPr id="8" name="Title 1">
            <a:extLst>
              <a:ext uri="{FF2B5EF4-FFF2-40B4-BE49-F238E27FC236}">
                <a16:creationId xmlns:a16="http://schemas.microsoft.com/office/drawing/2014/main" id="{4D92108B-5F48-4C0E-9B6A-85D56FD7C242}"/>
              </a:ext>
            </a:extLst>
          </p:cNvPr>
          <p:cNvSpPr>
            <a:spLocks noGrp="1"/>
          </p:cNvSpPr>
          <p:nvPr>
            <p:ph type="title"/>
          </p:nvPr>
        </p:nvSpPr>
        <p:spPr>
          <a:xfrm>
            <a:off x="105746" y="0"/>
            <a:ext cx="4466254" cy="754130"/>
          </a:xfrm>
        </p:spPr>
        <p:txBody>
          <a:bodyPr/>
          <a:lstStyle/>
          <a:p>
            <a:r>
              <a:rPr lang="en-US" dirty="0" smtClean="0"/>
              <a:t>Unit </a:t>
            </a:r>
            <a:r>
              <a:rPr lang="en-US" dirty="0"/>
              <a:t>Testing </a:t>
            </a:r>
            <a:r>
              <a:rPr lang="en-US" dirty="0" smtClean="0"/>
              <a:t>Example (4)</a:t>
            </a:r>
            <a:endParaRPr lang="en-US" dirty="0"/>
          </a:p>
        </p:txBody>
      </p:sp>
      <p:sp>
        <p:nvSpPr>
          <p:cNvPr id="9" name="Text Placeholder 3">
            <a:extLst>
              <a:ext uri="{FF2B5EF4-FFF2-40B4-BE49-F238E27FC236}">
                <a16:creationId xmlns:a16="http://schemas.microsoft.com/office/drawing/2014/main" id="{4D475499-D2CC-4B36-B40E-5B7D54D984A8}"/>
              </a:ext>
            </a:extLst>
          </p:cNvPr>
          <p:cNvSpPr>
            <a:spLocks noGrp="1"/>
          </p:cNvSpPr>
          <p:nvPr>
            <p:ph type="body" sz="half" idx="2"/>
          </p:nvPr>
        </p:nvSpPr>
        <p:spPr>
          <a:xfrm>
            <a:off x="432640" y="941980"/>
            <a:ext cx="5815760" cy="5013050"/>
          </a:xfrm>
        </p:spPr>
        <p:txBody>
          <a:bodyPr>
            <a:normAutofit fontScale="92500" lnSpcReduction="20000"/>
          </a:bodyPr>
          <a:lstStyle/>
          <a:p>
            <a:r>
              <a:rPr lang="en-US" sz="2800" b="1" dirty="0"/>
              <a:t>Reason</a:t>
            </a:r>
          </a:p>
          <a:p>
            <a:pPr marL="285750" indent="-285750" algn="l">
              <a:buFont typeface="Arial" panose="020B0604020202020204" pitchFamily="34" charset="0"/>
              <a:buChar char="•"/>
            </a:pPr>
            <a:r>
              <a:rPr lang="en-US" sz="2800" dirty="0"/>
              <a:t>Code handles leap years naively by only checking if divisible by 4.</a:t>
            </a:r>
          </a:p>
          <a:p>
            <a:pPr marL="285750" indent="-285750" algn="l">
              <a:buFont typeface="Arial" panose="020B0604020202020204" pitchFamily="34" charset="0"/>
              <a:buChar char="•"/>
            </a:pPr>
            <a:r>
              <a:rPr lang="en-US" sz="2800" dirty="0"/>
              <a:t>Does not handle any </a:t>
            </a:r>
            <a:r>
              <a:rPr lang="en-US" sz="2800" dirty="0" smtClean="0"/>
              <a:t>border cases:</a:t>
            </a:r>
            <a:endParaRPr lang="en-US" sz="2800" b="1" dirty="0"/>
          </a:p>
          <a:p>
            <a:pPr marL="742950" lvl="1" indent="-285750">
              <a:buFont typeface="Arial" panose="020B0604020202020204" pitchFamily="34" charset="0"/>
              <a:buChar char="•"/>
            </a:pPr>
            <a:r>
              <a:rPr lang="en-US" sz="2600" dirty="0">
                <a:solidFill>
                  <a:srgbClr val="FF0000"/>
                </a:solidFill>
              </a:rPr>
              <a:t>Years before 1582 (not leap years)</a:t>
            </a:r>
          </a:p>
          <a:p>
            <a:pPr marL="742950" lvl="1" indent="-285750">
              <a:buFont typeface="Arial" panose="020B0604020202020204" pitchFamily="34" charset="0"/>
              <a:buChar char="•"/>
            </a:pPr>
            <a:r>
              <a:rPr lang="en-US" sz="2600" dirty="0"/>
              <a:t>Years not divisible by 4 (non-leap years)</a:t>
            </a:r>
          </a:p>
          <a:p>
            <a:pPr marL="742950" lvl="1" indent="-285750">
              <a:buFont typeface="Arial" panose="020B0604020202020204" pitchFamily="34" charset="0"/>
              <a:buChar char="•"/>
            </a:pPr>
            <a:r>
              <a:rPr lang="en-US" sz="2600" dirty="0">
                <a:solidFill>
                  <a:srgbClr val="FF0000"/>
                </a:solidFill>
              </a:rPr>
              <a:t>Years divisible by 4 but not divisible by 100 (leap years)</a:t>
            </a:r>
          </a:p>
          <a:p>
            <a:pPr marL="742950" lvl="1" indent="-285750">
              <a:buFont typeface="Arial" panose="020B0604020202020204" pitchFamily="34" charset="0"/>
              <a:buChar char="•"/>
            </a:pPr>
            <a:r>
              <a:rPr lang="en-US" sz="2600" dirty="0">
                <a:solidFill>
                  <a:srgbClr val="FF0000"/>
                </a:solidFill>
              </a:rPr>
              <a:t>Years divisible by 100 but not by 400 (not leap years)</a:t>
            </a:r>
          </a:p>
          <a:p>
            <a:pPr marL="742950" lvl="1" indent="-285750">
              <a:buFont typeface="Arial" panose="020B0604020202020204" pitchFamily="34" charset="0"/>
              <a:buChar char="•"/>
            </a:pPr>
            <a:r>
              <a:rPr lang="en-US" sz="2600" dirty="0">
                <a:solidFill>
                  <a:srgbClr val="FF0000"/>
                </a:solidFill>
              </a:rPr>
              <a:t>Years divisible by 400 (leap years)</a:t>
            </a:r>
          </a:p>
          <a:p>
            <a:pPr marL="285750" indent="-285750">
              <a:buFont typeface="Arial" panose="020B0604020202020204" pitchFamily="34" charset="0"/>
              <a:buChar char="•"/>
            </a:pPr>
            <a:endParaRPr lang="en-US" sz="2800" dirty="0" smtClean="0"/>
          </a:p>
          <a:p>
            <a:pPr marL="685800" lvl="1"/>
            <a:endParaRPr lang="en-US" sz="2800" dirty="0"/>
          </a:p>
        </p:txBody>
      </p:sp>
    </p:spTree>
    <p:extLst>
      <p:ext uri="{BB962C8B-B14F-4D97-AF65-F5344CB8AC3E}">
        <p14:creationId xmlns:p14="http://schemas.microsoft.com/office/powerpoint/2010/main" val="16511693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C251-F06D-49C4-ADA1-4DE8C2841565}"/>
              </a:ext>
            </a:extLst>
          </p:cNvPr>
          <p:cNvSpPr>
            <a:spLocks noGrp="1"/>
          </p:cNvSpPr>
          <p:nvPr>
            <p:ph type="title"/>
          </p:nvPr>
        </p:nvSpPr>
        <p:spPr>
          <a:xfrm>
            <a:off x="609600" y="0"/>
            <a:ext cx="10972800" cy="996287"/>
          </a:xfrm>
        </p:spPr>
        <p:txBody>
          <a:bodyPr/>
          <a:lstStyle/>
          <a:p>
            <a:r>
              <a:rPr lang="en-US" dirty="0" smtClean="0"/>
              <a:t>Unit Testing </a:t>
            </a:r>
            <a:r>
              <a:rPr lang="en-US" dirty="0" smtClean="0"/>
              <a:t>Example (5)</a:t>
            </a:r>
            <a:endParaRPr lang="en-US" dirty="0"/>
          </a:p>
        </p:txBody>
      </p:sp>
      <p:sp>
        <p:nvSpPr>
          <p:cNvPr id="4" name="Content Placeholder 3">
            <a:extLst>
              <a:ext uri="{FF2B5EF4-FFF2-40B4-BE49-F238E27FC236}">
                <a16:creationId xmlns:a16="http://schemas.microsoft.com/office/drawing/2014/main" id="{DAAFEBB3-D8E6-481E-B3CF-77F95A2BC7E9}"/>
              </a:ext>
            </a:extLst>
          </p:cNvPr>
          <p:cNvSpPr>
            <a:spLocks noGrp="1"/>
          </p:cNvSpPr>
          <p:nvPr>
            <p:ph sz="half" idx="4294967295"/>
          </p:nvPr>
        </p:nvSpPr>
        <p:spPr>
          <a:xfrm>
            <a:off x="313899" y="1173707"/>
            <a:ext cx="11586949" cy="5003256"/>
          </a:xfrm>
          <a:prstGeom prst="rect">
            <a:avLst/>
          </a:prstGeom>
        </p:spPr>
        <p:txBody>
          <a:bodyPr>
            <a:normAutofit/>
          </a:bodyPr>
          <a:lstStyle/>
          <a:p>
            <a:pPr>
              <a:buFont typeface="Arial" charset="0"/>
              <a:buChar char="•"/>
            </a:pPr>
            <a:r>
              <a:rPr lang="en-US" dirty="0"/>
              <a:t>Manually examining a program's printed output is cumbersome and error prone. </a:t>
            </a:r>
            <a:endParaRPr lang="en-US" dirty="0" smtClean="0"/>
          </a:p>
          <a:p>
            <a:pPr>
              <a:buFont typeface="Arial" charset="0"/>
              <a:buChar char="•"/>
            </a:pPr>
            <a:r>
              <a:rPr lang="en-US" dirty="0" smtClean="0"/>
              <a:t>A better </a:t>
            </a:r>
            <a:r>
              <a:rPr lang="en-US" dirty="0" err="1" smtClean="0"/>
              <a:t>testbench</a:t>
            </a:r>
            <a:r>
              <a:rPr lang="en-US" dirty="0" smtClean="0"/>
              <a:t> would only print a me</a:t>
            </a:r>
            <a:r>
              <a:rPr lang="en-US" altLang="zh-CN" dirty="0" smtClean="0"/>
              <a:t>s</a:t>
            </a:r>
            <a:r>
              <a:rPr lang="en-US" dirty="0" smtClean="0"/>
              <a:t>sage for incorrect output. </a:t>
            </a:r>
          </a:p>
          <a:p>
            <a:pPr>
              <a:buFont typeface="Arial" charset="0"/>
              <a:buChar char="•"/>
            </a:pPr>
            <a:endParaRPr lang="en-US" dirty="0"/>
          </a:p>
          <a:p>
            <a:r>
              <a:rPr lang="en-US" dirty="0"/>
              <a:t>assert() is a macro </a:t>
            </a:r>
            <a:r>
              <a:rPr lang="en-US" dirty="0" smtClean="0"/>
              <a:t>that </a:t>
            </a:r>
            <a:r>
              <a:rPr lang="en-US" dirty="0"/>
              <a:t>prints an error message and exits the program if assert()'s input expression is false. The error message includes the current line number and the </a:t>
            </a:r>
            <a:r>
              <a:rPr lang="en-US" dirty="0" smtClean="0"/>
              <a:t>expression. </a:t>
            </a:r>
            <a:r>
              <a:rPr lang="en-US" dirty="0"/>
              <a:t>Using assert requires first including the </a:t>
            </a:r>
            <a:r>
              <a:rPr lang="en-US" dirty="0" err="1"/>
              <a:t>cassert</a:t>
            </a:r>
            <a:r>
              <a:rPr lang="en-US" dirty="0"/>
              <a:t> library, part of the standard </a:t>
            </a:r>
            <a:r>
              <a:rPr lang="en-US" dirty="0" smtClean="0"/>
              <a:t>library.</a:t>
            </a:r>
            <a:endParaRPr lang="en-US" dirty="0"/>
          </a:p>
          <a:p>
            <a:pPr>
              <a:buFont typeface="Arial" charset="0"/>
              <a:buChar char="•"/>
            </a:pPr>
            <a:endParaRPr lang="en-US" dirty="0"/>
          </a:p>
        </p:txBody>
      </p:sp>
    </p:spTree>
    <p:extLst>
      <p:ext uri="{BB962C8B-B14F-4D97-AF65-F5344CB8AC3E}">
        <p14:creationId xmlns:p14="http://schemas.microsoft.com/office/powerpoint/2010/main" val="3175673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DEDB-DFDF-4040-A699-AAD0474CD6D0}"/>
              </a:ext>
            </a:extLst>
          </p:cNvPr>
          <p:cNvSpPr>
            <a:spLocks noGrp="1"/>
          </p:cNvSpPr>
          <p:nvPr>
            <p:ph type="title"/>
          </p:nvPr>
        </p:nvSpPr>
        <p:spPr>
          <a:xfrm>
            <a:off x="675372" y="0"/>
            <a:ext cx="3932237" cy="679179"/>
          </a:xfrm>
        </p:spPr>
        <p:txBody>
          <a:bodyPr/>
          <a:lstStyle/>
          <a:p>
            <a:r>
              <a:rPr lang="en-US" dirty="0" smtClean="0"/>
              <a:t>Unit </a:t>
            </a:r>
            <a:r>
              <a:rPr lang="en-US" dirty="0"/>
              <a:t>Testing </a:t>
            </a:r>
            <a:r>
              <a:rPr lang="en-US" dirty="0" smtClean="0"/>
              <a:t>Example (6)</a:t>
            </a:r>
            <a:endParaRPr lang="en-US" dirty="0"/>
          </a:p>
        </p:txBody>
      </p:sp>
      <p:graphicFrame>
        <p:nvGraphicFramePr>
          <p:cNvPr id="5" name="Content Placeholder 11">
            <a:extLst>
              <a:ext uri="{FF2B5EF4-FFF2-40B4-BE49-F238E27FC236}">
                <a16:creationId xmlns:a16="http://schemas.microsoft.com/office/drawing/2014/main" id="{C1C1C078-7F95-4B8E-AEF6-CFE8B24A1C3D}"/>
              </a:ext>
            </a:extLst>
          </p:cNvPr>
          <p:cNvGraphicFramePr>
            <a:graphicFrameLocks noGrp="1"/>
          </p:cNvGraphicFramePr>
          <p:nvPr>
            <p:ph idx="1"/>
            <p:extLst/>
          </p:nvPr>
        </p:nvGraphicFramePr>
        <p:xfrm>
          <a:off x="4905375" y="175260"/>
          <a:ext cx="7286625" cy="6507480"/>
        </p:xfrm>
        <a:graphic>
          <a:graphicData uri="http://schemas.openxmlformats.org/drawingml/2006/table">
            <a:tbl>
              <a:tblPr firstRow="1" bandRow="1">
                <a:tableStyleId>{5940675A-B579-460E-94D1-54222C63F5DA}</a:tableStyleId>
              </a:tblPr>
              <a:tblGrid>
                <a:gridCol w="484033">
                  <a:extLst>
                    <a:ext uri="{9D8B030D-6E8A-4147-A177-3AD203B41FA5}">
                      <a16:colId xmlns:a16="http://schemas.microsoft.com/office/drawing/2014/main" val="3462305556"/>
                    </a:ext>
                  </a:extLst>
                </a:gridCol>
                <a:gridCol w="6802592">
                  <a:extLst>
                    <a:ext uri="{9D8B030D-6E8A-4147-A177-3AD203B41FA5}">
                      <a16:colId xmlns:a16="http://schemas.microsoft.com/office/drawing/2014/main" val="2357295524"/>
                    </a:ext>
                  </a:extLst>
                </a:gridCol>
              </a:tblGrid>
              <a:tr h="24158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i="0" u="none" strike="noStrike" kern="1200" dirty="0">
                          <a:solidFill>
                            <a:schemeClr val="tx1"/>
                          </a:solidFill>
                          <a:effectLst/>
                          <a:latin typeface="Consolas" panose="020B0609020204030204" pitchFamily="49" charset="0"/>
                          <a:ea typeface="+mn-ea"/>
                          <a:cs typeface="+mn-cs"/>
                        </a:rPr>
                        <a:t>example1.cpp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347802">
                <a:tc>
                  <a:txBody>
                    <a:bodyPr/>
                    <a:lstStyle/>
                    <a:p>
                      <a:pPr algn="ctr"/>
                      <a:r>
                        <a:rPr lang="en-US" sz="1600" dirty="0">
                          <a:latin typeface="Consolas" panose="020B0609020204030204" pitchFamily="49" charset="0"/>
                        </a:rPr>
                        <a:t>1</a:t>
                      </a:r>
                    </a:p>
                    <a:p>
                      <a:pPr algn="ctr"/>
                      <a:r>
                        <a:rPr lang="en-US" sz="1600" dirty="0">
                          <a:latin typeface="Consolas" panose="020B0609020204030204" pitchFamily="49" charset="0"/>
                        </a:rPr>
                        <a:t>2</a:t>
                      </a:r>
                    </a:p>
                    <a:p>
                      <a:pPr algn="ctr"/>
                      <a:r>
                        <a:rPr lang="en-US" sz="1600" dirty="0">
                          <a:latin typeface="Consolas" panose="020B0609020204030204" pitchFamily="49" charset="0"/>
                        </a:rPr>
                        <a:t>3</a:t>
                      </a:r>
                    </a:p>
                    <a:p>
                      <a:pPr algn="ctr"/>
                      <a:r>
                        <a:rPr lang="en-US" sz="1600" dirty="0">
                          <a:latin typeface="Consolas" panose="020B0609020204030204" pitchFamily="49" charset="0"/>
                        </a:rPr>
                        <a:t>4</a:t>
                      </a:r>
                    </a:p>
                    <a:p>
                      <a:pPr algn="ctr"/>
                      <a:r>
                        <a:rPr lang="en-US" sz="1600" dirty="0">
                          <a:latin typeface="Consolas" panose="020B0609020204030204" pitchFamily="49" charset="0"/>
                        </a:rPr>
                        <a:t>5</a:t>
                      </a:r>
                    </a:p>
                    <a:p>
                      <a:pPr algn="ctr"/>
                      <a:r>
                        <a:rPr lang="en-US" sz="1600" dirty="0">
                          <a:latin typeface="Consolas" panose="020B0609020204030204" pitchFamily="49" charset="0"/>
                        </a:rPr>
                        <a:t>6</a:t>
                      </a:r>
                    </a:p>
                    <a:p>
                      <a:pPr algn="ctr"/>
                      <a:r>
                        <a:rPr lang="en-US" sz="1600" dirty="0">
                          <a:latin typeface="Consolas" panose="020B0609020204030204" pitchFamily="49" charset="0"/>
                        </a:rPr>
                        <a:t>7</a:t>
                      </a:r>
                    </a:p>
                    <a:p>
                      <a:pPr algn="ctr"/>
                      <a:r>
                        <a:rPr lang="en-US" sz="1600" dirty="0">
                          <a:latin typeface="Consolas" panose="020B0609020204030204" pitchFamily="49" charset="0"/>
                        </a:rPr>
                        <a:t>8</a:t>
                      </a:r>
                    </a:p>
                    <a:p>
                      <a:pPr algn="ctr"/>
                      <a:r>
                        <a:rPr lang="en-US" sz="1600" dirty="0">
                          <a:latin typeface="Consolas" panose="020B0609020204030204" pitchFamily="49" charset="0"/>
                        </a:rPr>
                        <a:t>9</a:t>
                      </a:r>
                    </a:p>
                    <a:p>
                      <a:pPr algn="ctr"/>
                      <a:r>
                        <a:rPr lang="en-US" sz="1600" dirty="0">
                          <a:latin typeface="Consolas" panose="020B0609020204030204" pitchFamily="49" charset="0"/>
                        </a:rPr>
                        <a:t>10</a:t>
                      </a:r>
                    </a:p>
                    <a:p>
                      <a:pPr algn="ctr"/>
                      <a:r>
                        <a:rPr lang="en-US" sz="1600" dirty="0">
                          <a:latin typeface="Consolas" panose="020B0609020204030204" pitchFamily="49" charset="0"/>
                        </a:rPr>
                        <a:t>11</a:t>
                      </a:r>
                    </a:p>
                    <a:p>
                      <a:pPr algn="ctr"/>
                      <a:r>
                        <a:rPr lang="en-US" sz="1600" dirty="0">
                          <a:latin typeface="Consolas" panose="020B0609020204030204" pitchFamily="49" charset="0"/>
                        </a:rPr>
                        <a:t>12</a:t>
                      </a:r>
                    </a:p>
                    <a:p>
                      <a:pPr algn="ctr"/>
                      <a:r>
                        <a:rPr lang="en-US" sz="1600" dirty="0">
                          <a:latin typeface="Consolas" panose="020B0609020204030204" pitchFamily="49" charset="0"/>
                        </a:rPr>
                        <a:t>13</a:t>
                      </a:r>
                    </a:p>
                    <a:p>
                      <a:pPr algn="ctr"/>
                      <a:r>
                        <a:rPr lang="en-US" sz="1600" dirty="0">
                          <a:latin typeface="Consolas" panose="020B0609020204030204" pitchFamily="49" charset="0"/>
                        </a:rPr>
                        <a:t>14</a:t>
                      </a:r>
                    </a:p>
                    <a:p>
                      <a:pPr algn="ctr"/>
                      <a:r>
                        <a:rPr lang="en-US" sz="1600" dirty="0">
                          <a:latin typeface="Consolas" panose="020B0609020204030204" pitchFamily="49" charset="0"/>
                        </a:rPr>
                        <a:t>15</a:t>
                      </a:r>
                    </a:p>
                    <a:p>
                      <a:pPr algn="ctr"/>
                      <a:r>
                        <a:rPr lang="en-US" sz="1600" dirty="0">
                          <a:latin typeface="Consolas" panose="020B0609020204030204" pitchFamily="49" charset="0"/>
                        </a:rPr>
                        <a:t>16</a:t>
                      </a:r>
                    </a:p>
                    <a:p>
                      <a:pPr algn="ctr"/>
                      <a:r>
                        <a:rPr lang="en-US" sz="1600" dirty="0">
                          <a:latin typeface="Consolas" panose="020B0609020204030204" pitchFamily="49" charset="0"/>
                        </a:rPr>
                        <a:t>17</a:t>
                      </a:r>
                    </a:p>
                    <a:p>
                      <a:pPr algn="ctr"/>
                      <a:r>
                        <a:rPr lang="en-US" sz="1600" dirty="0">
                          <a:latin typeface="Consolas" panose="020B0609020204030204" pitchFamily="49" charset="0"/>
                        </a:rPr>
                        <a:t>18</a:t>
                      </a:r>
                    </a:p>
                    <a:p>
                      <a:pPr algn="ctr"/>
                      <a:r>
                        <a:rPr lang="en-US" sz="1600" dirty="0">
                          <a:latin typeface="Consolas" panose="020B0609020204030204" pitchFamily="49" charset="0"/>
                        </a:rPr>
                        <a:t>19</a:t>
                      </a:r>
                    </a:p>
                    <a:p>
                      <a:pPr algn="ctr"/>
                      <a:r>
                        <a:rPr lang="en-US" sz="1600" dirty="0">
                          <a:latin typeface="Consolas" panose="020B0609020204030204" pitchFamily="49" charset="0"/>
                        </a:rPr>
                        <a:t>20</a:t>
                      </a:r>
                    </a:p>
                    <a:p>
                      <a:pPr algn="ctr"/>
                      <a:r>
                        <a:rPr lang="en-US" sz="1600" dirty="0">
                          <a:latin typeface="Consolas" panose="020B0609020204030204" pitchFamily="49" charset="0"/>
                        </a:rPr>
                        <a:t>21</a:t>
                      </a:r>
                    </a:p>
                    <a:p>
                      <a:pPr algn="ctr"/>
                      <a:r>
                        <a:rPr lang="en-US" sz="1600" dirty="0">
                          <a:latin typeface="Consolas" panose="020B0609020204030204" pitchFamily="49" charset="0"/>
                        </a:rPr>
                        <a:t>22</a:t>
                      </a:r>
                    </a:p>
                    <a:p>
                      <a:pPr algn="ctr"/>
                      <a:r>
                        <a:rPr lang="en-US" sz="1600" dirty="0">
                          <a:latin typeface="Consolas" panose="020B0609020204030204" pitchFamily="49" charset="0"/>
                        </a:rPr>
                        <a:t>23</a:t>
                      </a:r>
                    </a:p>
                    <a:p>
                      <a:pPr algn="ctr"/>
                      <a:r>
                        <a:rPr lang="en-US" sz="1600" dirty="0">
                          <a:latin typeface="Consolas" panose="020B0609020204030204" pitchFamily="49" charset="0"/>
                        </a:rPr>
                        <a:t>24</a:t>
                      </a:r>
                    </a:p>
                    <a:p>
                      <a:pPr algn="ctr"/>
                      <a:r>
                        <a:rPr lang="en-US" sz="1600" dirty="0">
                          <a:latin typeface="Consolas" panose="020B0609020204030204" pitchFamily="49" charset="0"/>
                        </a:rPr>
                        <a:t>25</a:t>
                      </a:r>
                    </a:p>
                  </a:txBody>
                  <a:tcPr/>
                </a:tc>
                <a:tc>
                  <a:txBody>
                    <a:bodyPr/>
                    <a:lstStyle/>
                    <a:p>
                      <a:r>
                        <a:rPr lang="en-US" sz="1600" b="0" dirty="0">
                          <a:solidFill>
                            <a:srgbClr val="0000FF"/>
                          </a:solidFill>
                          <a:effectLst/>
                          <a:latin typeface="Consolas" panose="020B0609020204030204" pitchFamily="49" charset="0"/>
                        </a:rPr>
                        <a:t>#include </a:t>
                      </a:r>
                      <a:r>
                        <a:rPr lang="en-US" sz="1600" b="0" dirty="0">
                          <a:solidFill>
                            <a:srgbClr val="A31515"/>
                          </a:solidFill>
                          <a:effectLst/>
                          <a:latin typeface="Consolas" panose="020B0609020204030204" pitchFamily="49" charset="0"/>
                        </a:rPr>
                        <a:t>&lt;</a:t>
                      </a:r>
                      <a:r>
                        <a:rPr lang="en-US" sz="1600" b="0" dirty="0" err="1">
                          <a:solidFill>
                            <a:srgbClr val="A31515"/>
                          </a:solidFill>
                          <a:effectLst/>
                          <a:latin typeface="Consolas" panose="020B0609020204030204" pitchFamily="49" charset="0"/>
                        </a:rPr>
                        <a:t>iostream</a:t>
                      </a:r>
                      <a:r>
                        <a:rPr lang="en-US" sz="1600" b="0" dirty="0" smtClean="0">
                          <a:solidFill>
                            <a:srgbClr val="A31515"/>
                          </a:solidFill>
                          <a:effectLst/>
                          <a:latin typeface="Consolas" panose="020B0609020204030204"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000FF"/>
                          </a:solidFill>
                          <a:effectLst/>
                          <a:latin typeface="Consolas" panose="020B0609020204030204" pitchFamily="49" charset="0"/>
                        </a:rPr>
                        <a:t>#include </a:t>
                      </a:r>
                      <a:r>
                        <a:rPr lang="en-US" sz="1600" b="0" dirty="0" smtClean="0">
                          <a:solidFill>
                            <a:srgbClr val="A31515"/>
                          </a:solidFill>
                          <a:effectLst/>
                          <a:latin typeface="Consolas" panose="020B0609020204030204" pitchFamily="49" charset="0"/>
                        </a:rPr>
                        <a:t>&lt;</a:t>
                      </a:r>
                      <a:r>
                        <a:rPr lang="en-US" sz="1600" b="0" dirty="0" err="1" smtClean="0">
                          <a:solidFill>
                            <a:srgbClr val="A31515"/>
                          </a:solidFill>
                          <a:effectLst/>
                          <a:latin typeface="Consolas" panose="020B0609020204030204" pitchFamily="49" charset="0"/>
                        </a:rPr>
                        <a:t>cassert</a:t>
                      </a:r>
                      <a:r>
                        <a:rPr lang="en-US" sz="1600" b="0" dirty="0" smtClean="0">
                          <a:solidFill>
                            <a:srgbClr val="A31515"/>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#include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my_time.h</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using</a:t>
                      </a:r>
                      <a:r>
                        <a:rPr lang="en-US" sz="1600" b="0" dirty="0">
                          <a:solidFill>
                            <a:srgbClr val="000000"/>
                          </a:solidFill>
                          <a:effectLst/>
                          <a:latin typeface="Consolas" panose="020B0609020204030204" pitchFamily="49" charset="0"/>
                        </a:rPr>
                        <a:t> std::</a:t>
                      </a:r>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std::</a:t>
                      </a:r>
                      <a:r>
                        <a:rPr lang="en-US" sz="1600" b="0" dirty="0" err="1">
                          <a:solidFill>
                            <a:srgbClr val="000000"/>
                          </a:solidFill>
                          <a:effectLst/>
                          <a:latin typeface="Consolas" panose="020B0609020204030204" pitchFamily="49" charset="0"/>
                        </a:rPr>
                        <a:t>endl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main() {</a:t>
                      </a:r>
                    </a:p>
                    <a:p>
                      <a:endParaRPr lang="en-US" sz="1600" b="0" dirty="0" smtClean="0">
                        <a:solidFill>
                          <a:srgbClr val="000000"/>
                        </a:solidFill>
                        <a:effectLst/>
                        <a:latin typeface="Consolas" panose="020B0609020204030204" pitchFamily="49" charset="0"/>
                      </a:endParaRPr>
                    </a:p>
                    <a:p>
                      <a:r>
                        <a:rPr lang="en-US" sz="1800" kern="1200" dirty="0" smtClean="0">
                          <a:solidFill>
                            <a:schemeClr val="tx1"/>
                          </a:solidFill>
                          <a:effectLst/>
                          <a:latin typeface="+mn-lt"/>
                          <a:ea typeface="+mn-ea"/>
                          <a:cs typeface="+mn-cs"/>
                        </a:rPr>
                        <a:t>         </a:t>
                      </a:r>
                      <a:r>
                        <a:rPr lang="en-US" sz="1800" kern="1200" dirty="0" smtClean="0">
                          <a:solidFill>
                            <a:schemeClr val="tx1"/>
                          </a:solidFill>
                          <a:effectLst/>
                          <a:latin typeface="Consolas" charset="0"/>
                          <a:ea typeface="Consolas" charset="0"/>
                          <a:cs typeface="Consolas" charset="0"/>
                        </a:rPr>
                        <a:t>assert(</a:t>
                      </a:r>
                      <a:r>
                        <a:rPr lang="en-US" sz="1800" kern="1200" dirty="0" err="1" smtClean="0">
                          <a:solidFill>
                            <a:schemeClr val="tx1"/>
                          </a:solidFill>
                          <a:effectLst/>
                          <a:latin typeface="Consolas" charset="0"/>
                          <a:ea typeface="Consolas" charset="0"/>
                          <a:cs typeface="Consolas" charset="0"/>
                        </a:rPr>
                        <a:t>isLeapYear</a:t>
                      </a:r>
                      <a:r>
                        <a:rPr lang="en-US" sz="1800" kern="1200" dirty="0" smtClean="0">
                          <a:solidFill>
                            <a:schemeClr val="tx1"/>
                          </a:solidFill>
                          <a:effectLst/>
                          <a:latin typeface="Consolas" charset="0"/>
                          <a:ea typeface="Consolas" charset="0"/>
                          <a:cs typeface="Consolas" charset="0"/>
                        </a:rPr>
                        <a:t>(1999) == </a:t>
                      </a:r>
                      <a:r>
                        <a:rPr lang="en-US" sz="1800" b="0" dirty="0" smtClean="0">
                          <a:solidFill>
                            <a:srgbClr val="0000FF"/>
                          </a:solidFill>
                          <a:effectLst/>
                          <a:latin typeface="Consolas" charset="0"/>
                          <a:ea typeface="Consolas" charset="0"/>
                          <a:cs typeface="Consolas" charset="0"/>
                        </a:rPr>
                        <a:t>false</a:t>
                      </a:r>
                      <a:r>
                        <a:rPr lang="en-US" sz="1800" kern="1200" dirty="0" smtClean="0">
                          <a:solidFill>
                            <a:schemeClr val="tx1"/>
                          </a:solidFill>
                          <a:effectLst/>
                          <a:latin typeface="Consolas" charset="0"/>
                          <a:ea typeface="Consolas" charset="0"/>
                          <a:cs typeface="Consolas" charset="0"/>
                        </a:rPr>
                        <a:t>);</a:t>
                      </a:r>
                    </a:p>
                    <a:p>
                      <a:r>
                        <a:rPr lang="en-US" sz="1800" kern="1200" dirty="0" smtClean="0">
                          <a:solidFill>
                            <a:schemeClr val="tx1"/>
                          </a:solidFill>
                          <a:effectLst/>
                          <a:latin typeface="Consolas" charset="0"/>
                          <a:ea typeface="Consolas" charset="0"/>
                          <a:cs typeface="Consolas" charset="0"/>
                        </a:rPr>
                        <a:t>    assert(</a:t>
                      </a:r>
                      <a:r>
                        <a:rPr lang="en-US" sz="1800" kern="1200" dirty="0" err="1" smtClean="0">
                          <a:solidFill>
                            <a:schemeClr val="tx1"/>
                          </a:solidFill>
                          <a:effectLst/>
                          <a:latin typeface="Consolas" charset="0"/>
                          <a:ea typeface="Consolas" charset="0"/>
                          <a:cs typeface="Consolas" charset="0"/>
                        </a:rPr>
                        <a:t>isLeapYear</a:t>
                      </a:r>
                      <a:r>
                        <a:rPr lang="en-US" sz="1800" kern="1200" dirty="0" smtClean="0">
                          <a:solidFill>
                            <a:schemeClr val="tx1"/>
                          </a:solidFill>
                          <a:effectLst/>
                          <a:latin typeface="Consolas" charset="0"/>
                          <a:ea typeface="Consolas" charset="0"/>
                          <a:cs typeface="Consolas" charset="0"/>
                        </a:rPr>
                        <a:t>(2004) == </a:t>
                      </a:r>
                      <a:r>
                        <a:rPr lang="en-US" sz="1800" b="0" dirty="0" smtClean="0">
                          <a:solidFill>
                            <a:srgbClr val="0000FF"/>
                          </a:solidFill>
                          <a:effectLst/>
                          <a:latin typeface="Consolas" charset="0"/>
                          <a:ea typeface="Consolas" charset="0"/>
                          <a:cs typeface="Consolas" charset="0"/>
                        </a:rPr>
                        <a:t>true</a:t>
                      </a:r>
                      <a:r>
                        <a:rPr lang="en-US" sz="1800" kern="1200" dirty="0" smtClean="0">
                          <a:solidFill>
                            <a:schemeClr val="tx1"/>
                          </a:solidFill>
                          <a:effectLst/>
                          <a:latin typeface="Consolas" charset="0"/>
                          <a:ea typeface="Consolas" charset="0"/>
                          <a:cs typeface="Consolas" charset="0"/>
                        </a:rPr>
                        <a:t>);</a:t>
                      </a:r>
                    </a:p>
                    <a:p>
                      <a:r>
                        <a:rPr lang="en-US" sz="1800" kern="1200" dirty="0" smtClean="0">
                          <a:solidFill>
                            <a:schemeClr val="tx1"/>
                          </a:solidFill>
                          <a:effectLst/>
                          <a:latin typeface="Consolas" charset="0"/>
                          <a:ea typeface="Consolas" charset="0"/>
                          <a:cs typeface="Consolas" charset="0"/>
                        </a:rPr>
                        <a:t>    assert(</a:t>
                      </a:r>
                      <a:r>
                        <a:rPr lang="en-US" sz="1800" kern="1200" dirty="0" err="1" smtClean="0">
                          <a:solidFill>
                            <a:schemeClr val="tx1"/>
                          </a:solidFill>
                          <a:effectLst/>
                          <a:latin typeface="Consolas" charset="0"/>
                          <a:ea typeface="Consolas" charset="0"/>
                          <a:cs typeface="Consolas" charset="0"/>
                        </a:rPr>
                        <a:t>isLeapYear</a:t>
                      </a:r>
                      <a:r>
                        <a:rPr lang="en-US" sz="1800" kern="1200" dirty="0" smtClean="0">
                          <a:solidFill>
                            <a:schemeClr val="tx1"/>
                          </a:solidFill>
                          <a:effectLst/>
                          <a:latin typeface="Consolas" charset="0"/>
                          <a:ea typeface="Consolas" charset="0"/>
                          <a:cs typeface="Consolas" charset="0"/>
                        </a:rPr>
                        <a:t>(1700) == </a:t>
                      </a:r>
                      <a:r>
                        <a:rPr lang="en-US" sz="1800" b="0" dirty="0" smtClean="0">
                          <a:solidFill>
                            <a:srgbClr val="0000FF"/>
                          </a:solidFill>
                          <a:effectLst/>
                          <a:latin typeface="Consolas" charset="0"/>
                          <a:ea typeface="Consolas" charset="0"/>
                          <a:cs typeface="Consolas" charset="0"/>
                        </a:rPr>
                        <a:t>false</a:t>
                      </a:r>
                      <a:r>
                        <a:rPr lang="en-US" sz="1800" kern="1200" dirty="0" smtClean="0">
                          <a:solidFill>
                            <a:schemeClr val="tx1"/>
                          </a:solidFill>
                          <a:effectLst/>
                          <a:latin typeface="Consolas" charset="0"/>
                          <a:ea typeface="Consolas" charset="0"/>
                          <a:cs typeface="Consolas" charset="0"/>
                        </a:rPr>
                        <a:t>);</a:t>
                      </a:r>
                    </a:p>
                    <a:p>
                      <a:r>
                        <a:rPr lang="en-US" sz="1800" kern="1200" dirty="0" smtClean="0">
                          <a:solidFill>
                            <a:schemeClr val="tx1"/>
                          </a:solidFill>
                          <a:effectLst/>
                          <a:latin typeface="Consolas" charset="0"/>
                          <a:ea typeface="Consolas" charset="0"/>
                          <a:cs typeface="Consolas" charset="0"/>
                        </a:rPr>
                        <a:t>    assert(</a:t>
                      </a:r>
                      <a:r>
                        <a:rPr lang="en-US" sz="1800" kern="1200" dirty="0" err="1" smtClean="0">
                          <a:solidFill>
                            <a:schemeClr val="tx1"/>
                          </a:solidFill>
                          <a:effectLst/>
                          <a:latin typeface="Consolas" charset="0"/>
                          <a:ea typeface="Consolas" charset="0"/>
                          <a:cs typeface="Consolas" charset="0"/>
                        </a:rPr>
                        <a:t>isLeapYear</a:t>
                      </a:r>
                      <a:r>
                        <a:rPr lang="en-US" sz="1800" kern="1200" dirty="0" smtClean="0">
                          <a:solidFill>
                            <a:schemeClr val="tx1"/>
                          </a:solidFill>
                          <a:effectLst/>
                          <a:latin typeface="Consolas" charset="0"/>
                          <a:ea typeface="Consolas" charset="0"/>
                          <a:cs typeface="Consolas" charset="0"/>
                        </a:rPr>
                        <a:t>(1800) == </a:t>
                      </a:r>
                      <a:r>
                        <a:rPr lang="en-US" sz="1800" b="0" dirty="0" smtClean="0">
                          <a:solidFill>
                            <a:srgbClr val="0000FF"/>
                          </a:solidFill>
                          <a:effectLst/>
                          <a:latin typeface="Consolas" charset="0"/>
                          <a:ea typeface="Consolas" charset="0"/>
                          <a:cs typeface="Consolas" charset="0"/>
                        </a:rPr>
                        <a:t>true</a:t>
                      </a:r>
                      <a:r>
                        <a:rPr lang="en-US" sz="1800" kern="1200" dirty="0" smtClean="0">
                          <a:solidFill>
                            <a:schemeClr val="tx1"/>
                          </a:solidFill>
                          <a:effectLst/>
                          <a:latin typeface="Consolas" charset="0"/>
                          <a:ea typeface="Consolas" charset="0"/>
                          <a:cs typeface="Consolas" charset="0"/>
                        </a:rPr>
                        <a:t>);</a:t>
                      </a:r>
                    </a:p>
                    <a:p>
                      <a:r>
                        <a:rPr lang="en-US" sz="1800" kern="1200" dirty="0" smtClean="0">
                          <a:solidFill>
                            <a:schemeClr val="tx1"/>
                          </a:solidFill>
                          <a:effectLst/>
                          <a:latin typeface="Consolas" charset="0"/>
                          <a:ea typeface="Consolas" charset="0"/>
                          <a:cs typeface="Consolas" charset="0"/>
                        </a:rPr>
                        <a:t>    assert(</a:t>
                      </a:r>
                      <a:r>
                        <a:rPr lang="en-US" sz="1800" kern="1200" dirty="0" err="1" smtClean="0">
                          <a:solidFill>
                            <a:schemeClr val="tx1"/>
                          </a:solidFill>
                          <a:effectLst/>
                          <a:latin typeface="Consolas" charset="0"/>
                          <a:ea typeface="Consolas" charset="0"/>
                          <a:cs typeface="Consolas" charset="0"/>
                        </a:rPr>
                        <a:t>isLeapYear</a:t>
                      </a:r>
                      <a:r>
                        <a:rPr lang="en-US" sz="1800" kern="1200" dirty="0" smtClean="0">
                          <a:solidFill>
                            <a:schemeClr val="tx1"/>
                          </a:solidFill>
                          <a:effectLst/>
                          <a:latin typeface="Consolas" charset="0"/>
                          <a:ea typeface="Consolas" charset="0"/>
                          <a:cs typeface="Consolas" charset="0"/>
                        </a:rPr>
                        <a:t>(1204) == </a:t>
                      </a:r>
                      <a:r>
                        <a:rPr lang="en-US" sz="1800" b="0" dirty="0" smtClean="0">
                          <a:solidFill>
                            <a:srgbClr val="0000FF"/>
                          </a:solidFill>
                          <a:effectLst/>
                          <a:latin typeface="Consolas" charset="0"/>
                          <a:ea typeface="Consolas" charset="0"/>
                          <a:cs typeface="Consolas" charset="0"/>
                        </a:rPr>
                        <a:t>true</a:t>
                      </a:r>
                      <a:r>
                        <a:rPr lang="en-US" sz="1800" kern="1200" dirty="0" smtClean="0">
                          <a:solidFill>
                            <a:schemeClr val="tx1"/>
                          </a:solidFill>
                          <a:effectLst/>
                          <a:latin typeface="Consolas" charset="0"/>
                          <a:ea typeface="Consolas" charset="0"/>
                          <a:cs typeface="Consolas" charset="0"/>
                        </a:rPr>
                        <a:t>);</a:t>
                      </a:r>
                    </a:p>
                    <a:p>
                      <a:endParaRPr lang="en-US" sz="1600" b="0" dirty="0">
                        <a:solidFill>
                          <a:srgbClr val="000000"/>
                        </a:solidFill>
                        <a:effectLst/>
                        <a:latin typeface="Consolas" panose="020B0609020204030204" pitchFamily="49" charset="0"/>
                      </a:endParaRPr>
                    </a:p>
                    <a:p>
                      <a:r>
                        <a:rPr lang="en-US" sz="1600" b="0" baseline="0" dirty="0">
                          <a:solidFill>
                            <a:srgbClr val="000000"/>
                          </a:solidFill>
                          <a:effectLst/>
                          <a:latin typeface="Consolas" panose="020B0609020204030204" pitchFamily="49" charset="0"/>
                        </a:rPr>
                        <a:t> </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txBody>
                  <a:tcPr/>
                </a:tc>
                <a:extLst>
                  <a:ext uri="{0D108BD9-81ED-4DB2-BD59-A6C34878D82A}">
                    <a16:rowId xmlns:a16="http://schemas.microsoft.com/office/drawing/2014/main" val="1646940307"/>
                  </a:ext>
                </a:extLst>
              </a:tr>
            </a:tbl>
          </a:graphicData>
        </a:graphic>
      </p:graphicFrame>
      <p:graphicFrame>
        <p:nvGraphicFramePr>
          <p:cNvPr id="7" name="Content Placeholder 1">
            <a:extLst>
              <a:ext uri="{FF2B5EF4-FFF2-40B4-BE49-F238E27FC236}">
                <a16:creationId xmlns:a16="http://schemas.microsoft.com/office/drawing/2014/main" id="{D25CA86D-395A-4324-914B-2C514F33DC7D}"/>
              </a:ext>
            </a:extLst>
          </p:cNvPr>
          <p:cNvGraphicFramePr>
            <a:graphicFrameLocks/>
          </p:cNvGraphicFramePr>
          <p:nvPr>
            <p:extLst/>
          </p:nvPr>
        </p:nvGraphicFramePr>
        <p:xfrm>
          <a:off x="0" y="758008"/>
          <a:ext cx="4905375" cy="4711566"/>
        </p:xfrm>
        <a:graphic>
          <a:graphicData uri="http://schemas.openxmlformats.org/drawingml/2006/table">
            <a:tbl>
              <a:tblPr firstRow="1" bandRow="1">
                <a:tableStyleId>{5940675A-B579-460E-94D1-54222C63F5DA}</a:tableStyleId>
              </a:tblPr>
              <a:tblGrid>
                <a:gridCol w="4905375">
                  <a:extLst>
                    <a:ext uri="{9D8B030D-6E8A-4147-A177-3AD203B41FA5}">
                      <a16:colId xmlns:a16="http://schemas.microsoft.com/office/drawing/2014/main" val="2633463279"/>
                    </a:ext>
                  </a:extLst>
                </a:gridCol>
              </a:tblGrid>
              <a:tr h="373743">
                <a:tc>
                  <a:txBody>
                    <a:bodyPr/>
                    <a:lstStyle/>
                    <a:p>
                      <a:pPr algn="ctr" rtl="0"/>
                      <a:r>
                        <a:rPr lang="en-US" b="1" dirty="0">
                          <a:effectLst/>
                          <a:latin typeface="Consolas" panose="020B0609020204030204" pitchFamily="49" charset="0"/>
                        </a:rPr>
                        <a:t>Console Output</a:t>
                      </a:r>
                    </a:p>
                  </a:txBody>
                  <a:tcPr/>
                </a:tc>
                <a:extLst>
                  <a:ext uri="{0D108BD9-81ED-4DB2-BD59-A6C34878D82A}">
                    <a16:rowId xmlns:a16="http://schemas.microsoft.com/office/drawing/2014/main" val="951103939"/>
                  </a:ext>
                </a:extLst>
              </a:tr>
              <a:tr h="4254366">
                <a:tc>
                  <a:txBody>
                    <a:bodyPr/>
                    <a:lstStyle/>
                    <a:p>
                      <a:pPr rtl="0">
                        <a:spcBef>
                          <a:spcPts val="0"/>
                        </a:spcBef>
                        <a:spcAft>
                          <a:spcPts val="0"/>
                        </a:spcAft>
                      </a:pPr>
                      <a:r>
                        <a:rPr lang="en-US" sz="1600" b="1" i="0" u="none" strike="noStrike" dirty="0" err="1">
                          <a:solidFill>
                            <a:srgbClr val="000000"/>
                          </a:solidFill>
                          <a:effectLst/>
                          <a:latin typeface="Consolas" panose="020B0609020204030204" pitchFamily="49" charset="0"/>
                        </a:rPr>
                        <a:t>user@computer</a:t>
                      </a:r>
                      <a:r>
                        <a:rPr lang="en-US" sz="1600" b="1" i="0" u="none" strike="noStrike" dirty="0">
                          <a:solidFill>
                            <a:srgbClr val="000000"/>
                          </a:solidFill>
                          <a:effectLst/>
                          <a:latin typeface="Consolas" panose="020B0609020204030204" pitchFamily="49" charset="0"/>
                        </a:rPr>
                        <a:t>:/</a:t>
                      </a:r>
                      <a:r>
                        <a:rPr lang="en-US" sz="1600" b="1" i="0" u="none" strike="noStrike" dirty="0" err="1">
                          <a:solidFill>
                            <a:srgbClr val="000000"/>
                          </a:solidFill>
                          <a:effectLst/>
                          <a:latin typeface="Consolas" panose="020B0609020204030204" pitchFamily="49" charset="0"/>
                        </a:rPr>
                        <a:t>mnt</a:t>
                      </a:r>
                      <a:r>
                        <a:rPr lang="en-US" sz="1600" b="1" i="0" u="none" strike="noStrike" dirty="0">
                          <a:solidFill>
                            <a:srgbClr val="000000"/>
                          </a:solidFill>
                          <a:effectLst/>
                          <a:latin typeface="Consolas" panose="020B0609020204030204" pitchFamily="49" charset="0"/>
                        </a:rPr>
                        <a:t>/c/code$</a:t>
                      </a:r>
                      <a:r>
                        <a:rPr lang="en-US" sz="1600" b="0" i="0" u="none" strike="noStrike" dirty="0">
                          <a:solidFill>
                            <a:srgbClr val="000000"/>
                          </a:solidFill>
                          <a:effectLst/>
                          <a:latin typeface="Consolas" panose="020B0609020204030204" pitchFamily="49" charset="0"/>
                        </a:rPr>
                        <a:t> g++ -std=</a:t>
                      </a:r>
                      <a:r>
                        <a:rPr lang="en-US" sz="1600" b="0" i="0" u="none" strike="noStrike" dirty="0" err="1">
                          <a:solidFill>
                            <a:srgbClr val="000000"/>
                          </a:solidFill>
                          <a:effectLst/>
                          <a:latin typeface="Consolas" panose="020B0609020204030204" pitchFamily="49" charset="0"/>
                        </a:rPr>
                        <a:t>c++</a:t>
                      </a:r>
                      <a:r>
                        <a:rPr lang="en-US" sz="1600" b="0" i="0" u="none" strike="noStrike" dirty="0">
                          <a:solidFill>
                            <a:srgbClr val="000000"/>
                          </a:solidFill>
                          <a:effectLst/>
                          <a:latin typeface="Consolas" panose="020B0609020204030204" pitchFamily="49" charset="0"/>
                        </a:rPr>
                        <a:t>17 example1.cpp my_time.cpp</a:t>
                      </a:r>
                      <a:endParaRPr lang="en-US" sz="1600" b="0" dirty="0">
                        <a:effectLst/>
                      </a:endParaRPr>
                    </a:p>
                    <a:p>
                      <a:pPr rtl="0">
                        <a:spcBef>
                          <a:spcPts val="0"/>
                        </a:spcBef>
                        <a:spcAft>
                          <a:spcPts val="0"/>
                        </a:spcAft>
                      </a:pPr>
                      <a:r>
                        <a:rPr lang="en-US" sz="1600" b="1" i="0" u="none" strike="noStrike" dirty="0" err="1">
                          <a:solidFill>
                            <a:srgbClr val="000000"/>
                          </a:solidFill>
                          <a:effectLst/>
                          <a:latin typeface="Consolas" panose="020B0609020204030204" pitchFamily="49" charset="0"/>
                        </a:rPr>
                        <a:t>user@computer</a:t>
                      </a:r>
                      <a:r>
                        <a:rPr lang="en-US" sz="1600" b="1" i="0" u="none" strike="noStrike" dirty="0">
                          <a:solidFill>
                            <a:srgbClr val="000000"/>
                          </a:solidFill>
                          <a:effectLst/>
                          <a:latin typeface="Consolas" panose="020B0609020204030204" pitchFamily="49" charset="0"/>
                        </a:rPr>
                        <a:t>:/</a:t>
                      </a:r>
                      <a:r>
                        <a:rPr lang="en-US" sz="1600" b="1" i="0" u="none" strike="noStrike" dirty="0" err="1">
                          <a:solidFill>
                            <a:srgbClr val="000000"/>
                          </a:solidFill>
                          <a:effectLst/>
                          <a:latin typeface="Consolas" panose="020B0609020204030204" pitchFamily="49" charset="0"/>
                        </a:rPr>
                        <a:t>mnt</a:t>
                      </a:r>
                      <a:r>
                        <a:rPr lang="en-US" sz="1600" b="1" i="0" u="none" strike="noStrike" dirty="0">
                          <a:solidFill>
                            <a:srgbClr val="000000"/>
                          </a:solidFill>
                          <a:effectLst/>
                          <a:latin typeface="Consolas" panose="020B0609020204030204" pitchFamily="49" charset="0"/>
                        </a:rPr>
                        <a:t>/c/code$</a:t>
                      </a: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a.out</a:t>
                      </a:r>
                      <a:endParaRPr lang="en-US" sz="1600" b="0" dirty="0">
                        <a:effectLst/>
                      </a:endParaRPr>
                    </a:p>
                    <a:p>
                      <a:r>
                        <a:rPr lang="en-US" sz="1600" kern="1200" dirty="0" smtClean="0">
                          <a:solidFill>
                            <a:srgbClr val="7030A0"/>
                          </a:solidFill>
                          <a:effectLst/>
                          <a:latin typeface="Consolas" charset="0"/>
                          <a:ea typeface="Consolas" charset="0"/>
                          <a:cs typeface="Consolas" charset="0"/>
                        </a:rPr>
                        <a:t>Assertion failed: (</a:t>
                      </a:r>
                      <a:r>
                        <a:rPr lang="en-US" sz="1600" kern="1200" dirty="0" err="1" smtClean="0">
                          <a:solidFill>
                            <a:srgbClr val="7030A0"/>
                          </a:solidFill>
                          <a:effectLst/>
                          <a:latin typeface="Consolas" charset="0"/>
                          <a:ea typeface="Consolas" charset="0"/>
                          <a:cs typeface="Consolas" charset="0"/>
                        </a:rPr>
                        <a:t>isLeapYear</a:t>
                      </a:r>
                      <a:r>
                        <a:rPr lang="en-US" sz="1600" kern="1200" dirty="0" smtClean="0">
                          <a:solidFill>
                            <a:srgbClr val="7030A0"/>
                          </a:solidFill>
                          <a:effectLst/>
                          <a:latin typeface="Consolas" charset="0"/>
                          <a:ea typeface="Consolas" charset="0"/>
                          <a:cs typeface="Consolas" charset="0"/>
                        </a:rPr>
                        <a:t>(1700) == false), function main, file example1.cpp, line 10.</a:t>
                      </a:r>
                    </a:p>
                    <a:p>
                      <a:pPr rtl="0">
                        <a:spcBef>
                          <a:spcPts val="0"/>
                        </a:spcBef>
                        <a:spcAft>
                          <a:spcPts val="0"/>
                        </a:spcAft>
                      </a:pPr>
                      <a:r>
                        <a:rPr lang="en-US" sz="1600" b="1" i="0" u="none" strike="noStrike" dirty="0" err="1" smtClean="0">
                          <a:solidFill>
                            <a:srgbClr val="000000"/>
                          </a:solidFill>
                          <a:effectLst/>
                          <a:latin typeface="Consolas" panose="020B0609020204030204" pitchFamily="49" charset="0"/>
                        </a:rPr>
                        <a:t>user@computer</a:t>
                      </a:r>
                      <a:r>
                        <a:rPr lang="en-US" sz="1600" b="1" i="0" u="none" strike="noStrike" dirty="0">
                          <a:solidFill>
                            <a:srgbClr val="000000"/>
                          </a:solidFill>
                          <a:effectLst/>
                          <a:latin typeface="Consolas" panose="020B0609020204030204" pitchFamily="49" charset="0"/>
                        </a:rPr>
                        <a:t>:/</a:t>
                      </a:r>
                      <a:r>
                        <a:rPr lang="en-US" sz="1600" b="1" i="0" u="none" strike="noStrike" dirty="0" err="1">
                          <a:solidFill>
                            <a:srgbClr val="000000"/>
                          </a:solidFill>
                          <a:effectLst/>
                          <a:latin typeface="Consolas" panose="020B0609020204030204" pitchFamily="49" charset="0"/>
                        </a:rPr>
                        <a:t>mnt</a:t>
                      </a:r>
                      <a:r>
                        <a:rPr lang="en-US" sz="1600" b="1" i="0" u="none" strike="noStrike" dirty="0">
                          <a:solidFill>
                            <a:srgbClr val="000000"/>
                          </a:solidFill>
                          <a:effectLst/>
                          <a:latin typeface="Consolas" panose="020B0609020204030204" pitchFamily="49" charset="0"/>
                        </a:rPr>
                        <a:t>/c/code$</a:t>
                      </a:r>
                      <a:r>
                        <a:rPr lang="en-US" sz="1600" dirty="0"/>
                        <a:t/>
                      </a:r>
                      <a:br>
                        <a:rPr lang="en-US" sz="1600" dirty="0"/>
                      </a:br>
                      <a:endParaRPr lang="en-US" sz="1600" b="0" dirty="0">
                        <a:effectLst/>
                      </a:endParaRPr>
                    </a:p>
                  </a:txBody>
                  <a:tcPr/>
                </a:tc>
                <a:extLst>
                  <a:ext uri="{0D108BD9-81ED-4DB2-BD59-A6C34878D82A}">
                    <a16:rowId xmlns:a16="http://schemas.microsoft.com/office/drawing/2014/main" val="3104879806"/>
                  </a:ext>
                </a:extLst>
              </a:tr>
            </a:tbl>
          </a:graphicData>
        </a:graphic>
      </p:graphicFrame>
    </p:spTree>
    <p:extLst>
      <p:ext uri="{BB962C8B-B14F-4D97-AF65-F5344CB8AC3E}">
        <p14:creationId xmlns:p14="http://schemas.microsoft.com/office/powerpoint/2010/main" val="7252075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C251-F06D-49C4-ADA1-4DE8C2841565}"/>
              </a:ext>
            </a:extLst>
          </p:cNvPr>
          <p:cNvSpPr>
            <a:spLocks noGrp="1"/>
          </p:cNvSpPr>
          <p:nvPr>
            <p:ph type="title"/>
          </p:nvPr>
        </p:nvSpPr>
        <p:spPr>
          <a:xfrm>
            <a:off x="609600" y="0"/>
            <a:ext cx="10972800" cy="1678898"/>
          </a:xfrm>
        </p:spPr>
        <p:txBody>
          <a:bodyPr/>
          <a:lstStyle/>
          <a:p>
            <a:r>
              <a:rPr lang="en-US" dirty="0"/>
              <a:t>Debugging Strategies: "Wolf Fence" Debugging</a:t>
            </a:r>
          </a:p>
        </p:txBody>
      </p:sp>
      <p:sp>
        <p:nvSpPr>
          <p:cNvPr id="4" name="Content Placeholder 3">
            <a:extLst>
              <a:ext uri="{FF2B5EF4-FFF2-40B4-BE49-F238E27FC236}">
                <a16:creationId xmlns:a16="http://schemas.microsoft.com/office/drawing/2014/main" id="{DAAFEBB3-D8E6-481E-B3CF-77F95A2BC7E9}"/>
              </a:ext>
            </a:extLst>
          </p:cNvPr>
          <p:cNvSpPr>
            <a:spLocks noGrp="1"/>
          </p:cNvSpPr>
          <p:nvPr>
            <p:ph sz="half" idx="4294967295"/>
          </p:nvPr>
        </p:nvSpPr>
        <p:spPr>
          <a:xfrm>
            <a:off x="313899" y="1918741"/>
            <a:ext cx="11586949" cy="4258222"/>
          </a:xfrm>
          <a:prstGeom prst="rect">
            <a:avLst/>
          </a:prstGeom>
        </p:spPr>
        <p:txBody>
          <a:bodyPr>
            <a:normAutofit/>
          </a:bodyPr>
          <a:lstStyle/>
          <a:p>
            <a:pPr>
              <a:buFont typeface="Arial" charset="0"/>
              <a:buChar char="•"/>
            </a:pPr>
            <a:r>
              <a:rPr lang="en-US" dirty="0"/>
              <a:t>Wolf Fence algorithm: “There's one wolf in Alaska; how do you find it? First build a fence down the middle of the state, wait for the wolf to howl, determine which side of the fence it is on. Repeat process on that side only, until you get to the point where you can see the wolf</a:t>
            </a:r>
            <a:r>
              <a:rPr lang="en-US" dirty="0" smtClean="0"/>
              <a:t>.”</a:t>
            </a:r>
          </a:p>
          <a:p>
            <a:pPr>
              <a:buFont typeface="Arial" charset="0"/>
              <a:buChar char="•"/>
            </a:pPr>
            <a:r>
              <a:rPr lang="en-US" dirty="0" smtClean="0"/>
              <a:t>Pick </a:t>
            </a:r>
            <a:r>
              <a:rPr lang="en-US" dirty="0"/>
              <a:t>a point in the code and determine whether the error occurs before or after that point.  Then, repeat the process until the error’s location is isolated to a sufficiently small block of code, e.g. a single line.  </a:t>
            </a:r>
          </a:p>
          <a:p>
            <a:pPr>
              <a:buFont typeface="Arial" charset="0"/>
              <a:buChar char="•"/>
            </a:pPr>
            <a:r>
              <a:rPr lang="en-US" dirty="0"/>
              <a:t>Keep eliminating areas repeatedly until the method and then the line of code causing the problem has been found.</a:t>
            </a:r>
          </a:p>
          <a:p>
            <a:pPr>
              <a:buFont typeface="Arial" charset="0"/>
              <a:buChar char="•"/>
            </a:pPr>
            <a:endParaRPr lang="en-US" dirty="0"/>
          </a:p>
        </p:txBody>
      </p:sp>
    </p:spTree>
    <p:extLst>
      <p:ext uri="{BB962C8B-B14F-4D97-AF65-F5344CB8AC3E}">
        <p14:creationId xmlns:p14="http://schemas.microsoft.com/office/powerpoint/2010/main" val="8547219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10C5489-1098-4A71-BA51-FACB3118EA52}"/>
              </a:ext>
            </a:extLst>
          </p:cNvPr>
          <p:cNvSpPr>
            <a:spLocks noGrp="1"/>
          </p:cNvSpPr>
          <p:nvPr>
            <p:ph type="body" sz="half" idx="2"/>
          </p:nvPr>
        </p:nvSpPr>
        <p:spPr>
          <a:xfrm>
            <a:off x="825273" y="1607695"/>
            <a:ext cx="3932237" cy="4625340"/>
          </a:xfrm>
        </p:spPr>
        <p:txBody>
          <a:bodyPr>
            <a:normAutofit/>
          </a:bodyPr>
          <a:lstStyle/>
          <a:p>
            <a:r>
              <a:rPr lang="en-US" sz="2800" b="1" dirty="0" smtClean="0"/>
              <a:t>Example</a:t>
            </a:r>
            <a:endParaRPr lang="en-US" sz="2800" b="1" dirty="0"/>
          </a:p>
          <a:p>
            <a:pPr marL="285750" indent="-285750">
              <a:buFont typeface="Arial" panose="020B0604020202020204" pitchFamily="34" charset="0"/>
              <a:buChar char="•"/>
            </a:pPr>
            <a:r>
              <a:rPr lang="en-US" sz="2800" dirty="0"/>
              <a:t>Work to find where the bug occurs.</a:t>
            </a:r>
          </a:p>
          <a:p>
            <a:pPr marL="285750" indent="-285750">
              <a:buFont typeface="Arial" panose="020B0604020202020204" pitchFamily="34" charset="0"/>
              <a:buChar char="•"/>
            </a:pPr>
            <a:r>
              <a:rPr lang="en-US" sz="2800" dirty="0" smtClean="0"/>
              <a:t>The </a:t>
            </a:r>
            <a:r>
              <a:rPr lang="en-US" sz="2800" dirty="0"/>
              <a:t>program checks three different methods from an external library</a:t>
            </a:r>
            <a:r>
              <a:rPr lang="en-US" sz="2800" dirty="0" smtClean="0"/>
              <a:t>.</a:t>
            </a:r>
            <a:endParaRPr lang="en-US" sz="2800" dirty="0"/>
          </a:p>
        </p:txBody>
      </p:sp>
      <p:graphicFrame>
        <p:nvGraphicFramePr>
          <p:cNvPr id="5" name="Content Placeholder 11">
            <a:extLst>
              <a:ext uri="{FF2B5EF4-FFF2-40B4-BE49-F238E27FC236}">
                <a16:creationId xmlns:a16="http://schemas.microsoft.com/office/drawing/2014/main" id="{C1C1C078-7F95-4B8E-AEF6-CFE8B24A1C3D}"/>
              </a:ext>
            </a:extLst>
          </p:cNvPr>
          <p:cNvGraphicFramePr>
            <a:graphicFrameLocks noGrp="1"/>
          </p:cNvGraphicFramePr>
          <p:nvPr>
            <p:ph idx="1"/>
            <p:extLst/>
          </p:nvPr>
        </p:nvGraphicFramePr>
        <p:xfrm>
          <a:off x="4905375" y="1242060"/>
          <a:ext cx="7286625" cy="4373880"/>
        </p:xfrm>
        <a:graphic>
          <a:graphicData uri="http://schemas.openxmlformats.org/drawingml/2006/table">
            <a:tbl>
              <a:tblPr firstRow="1" bandRow="1">
                <a:tableStyleId>{5940675A-B579-460E-94D1-54222C63F5DA}</a:tableStyleId>
              </a:tblPr>
              <a:tblGrid>
                <a:gridCol w="484033">
                  <a:extLst>
                    <a:ext uri="{9D8B030D-6E8A-4147-A177-3AD203B41FA5}">
                      <a16:colId xmlns:a16="http://schemas.microsoft.com/office/drawing/2014/main" val="3462305556"/>
                    </a:ext>
                  </a:extLst>
                </a:gridCol>
                <a:gridCol w="6802592">
                  <a:extLst>
                    <a:ext uri="{9D8B030D-6E8A-4147-A177-3AD203B41FA5}">
                      <a16:colId xmlns:a16="http://schemas.microsoft.com/office/drawing/2014/main" val="2357295524"/>
                    </a:ext>
                  </a:extLst>
                </a:gridCol>
              </a:tblGrid>
              <a:tr h="305222">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i="0" u="none" strike="noStrike" kern="1200" dirty="0">
                          <a:solidFill>
                            <a:schemeClr val="tx1"/>
                          </a:solidFill>
                          <a:effectLst/>
                          <a:latin typeface="Consolas" panose="020B0609020204030204" pitchFamily="49" charset="0"/>
                          <a:ea typeface="+mn-ea"/>
                          <a:cs typeface="+mn-cs"/>
                        </a:rPr>
                        <a:t>example2.cpp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3302554">
                <a:tc>
                  <a:txBody>
                    <a:bodyPr/>
                    <a:lstStyle/>
                    <a:p>
                      <a:pPr algn="ctr"/>
                      <a:r>
                        <a:rPr lang="en-US" sz="2000" dirty="0">
                          <a:latin typeface="Consolas" panose="020B0609020204030204" pitchFamily="49" charset="0"/>
                        </a:rPr>
                        <a:t>1</a:t>
                      </a:r>
                    </a:p>
                    <a:p>
                      <a:pPr algn="ctr"/>
                      <a:r>
                        <a:rPr lang="en-US" sz="2000" dirty="0">
                          <a:latin typeface="Consolas" panose="020B0609020204030204" pitchFamily="49" charset="0"/>
                        </a:rPr>
                        <a:t>2</a:t>
                      </a:r>
                    </a:p>
                    <a:p>
                      <a:pPr algn="ctr"/>
                      <a:r>
                        <a:rPr lang="en-US" sz="2000" dirty="0">
                          <a:latin typeface="Consolas" panose="020B0609020204030204" pitchFamily="49" charset="0"/>
                        </a:rPr>
                        <a:t>3</a:t>
                      </a:r>
                    </a:p>
                    <a:p>
                      <a:pPr algn="ctr"/>
                      <a:r>
                        <a:rPr lang="en-US" sz="2000" dirty="0">
                          <a:latin typeface="Consolas" panose="020B0609020204030204" pitchFamily="49" charset="0"/>
                        </a:rPr>
                        <a:t>4</a:t>
                      </a:r>
                    </a:p>
                    <a:p>
                      <a:pPr algn="ctr"/>
                      <a:r>
                        <a:rPr lang="en-US" sz="2000" dirty="0">
                          <a:latin typeface="Consolas" panose="020B0609020204030204" pitchFamily="49" charset="0"/>
                        </a:rPr>
                        <a:t>5</a:t>
                      </a:r>
                    </a:p>
                    <a:p>
                      <a:pPr algn="ctr"/>
                      <a:r>
                        <a:rPr lang="en-US" sz="2000" dirty="0">
                          <a:latin typeface="Consolas" panose="020B0609020204030204" pitchFamily="49" charset="0"/>
                        </a:rPr>
                        <a:t>6</a:t>
                      </a:r>
                    </a:p>
                    <a:p>
                      <a:pPr algn="ctr"/>
                      <a:r>
                        <a:rPr lang="en-US" sz="2000" dirty="0">
                          <a:latin typeface="Consolas" panose="020B0609020204030204" pitchFamily="49" charset="0"/>
                        </a:rPr>
                        <a:t>7</a:t>
                      </a:r>
                    </a:p>
                    <a:p>
                      <a:pPr algn="ctr"/>
                      <a:r>
                        <a:rPr lang="en-US" sz="2000" dirty="0">
                          <a:latin typeface="Consolas" panose="020B0609020204030204" pitchFamily="49" charset="0"/>
                        </a:rPr>
                        <a:t>8</a:t>
                      </a:r>
                    </a:p>
                    <a:p>
                      <a:pPr algn="ctr"/>
                      <a:r>
                        <a:rPr lang="en-US" sz="2000" dirty="0">
                          <a:latin typeface="Consolas" panose="020B0609020204030204" pitchFamily="49" charset="0"/>
                        </a:rPr>
                        <a:t>9</a:t>
                      </a:r>
                    </a:p>
                    <a:p>
                      <a:pPr algn="ctr"/>
                      <a:r>
                        <a:rPr lang="en-US" sz="2000" dirty="0">
                          <a:latin typeface="Consolas" panose="020B0609020204030204" pitchFamily="49" charset="0"/>
                        </a:rPr>
                        <a:t>10</a:t>
                      </a:r>
                    </a:p>
                    <a:p>
                      <a:pPr algn="ctr"/>
                      <a:r>
                        <a:rPr lang="en-US" sz="2000" dirty="0">
                          <a:latin typeface="Consolas" panose="020B0609020204030204" pitchFamily="49" charset="0"/>
                        </a:rPr>
                        <a:t>11</a:t>
                      </a:r>
                    </a:p>
                    <a:p>
                      <a:pPr algn="ctr"/>
                      <a:r>
                        <a:rPr lang="en-US" sz="2000" dirty="0">
                          <a:latin typeface="Consolas" panose="020B0609020204030204" pitchFamily="49" charset="0"/>
                        </a:rPr>
                        <a:t>12</a:t>
                      </a:r>
                    </a:p>
                    <a:p>
                      <a:pPr algn="ctr"/>
                      <a:r>
                        <a:rPr lang="en-US" sz="2000" dirty="0">
                          <a:latin typeface="Consolas" panose="020B0609020204030204" pitchFamily="49" charset="0"/>
                        </a:rPr>
                        <a:t>13</a:t>
                      </a:r>
                    </a:p>
                  </a:txBody>
                  <a:tcPr/>
                </a:tc>
                <a:tc>
                  <a:txBody>
                    <a:bodyPr/>
                    <a:lstStyle/>
                    <a:p>
                      <a:r>
                        <a:rPr lang="en-US" sz="2000" b="0" dirty="0">
                          <a:solidFill>
                            <a:srgbClr val="0000FF"/>
                          </a:solidFill>
                          <a:effectLst/>
                          <a:latin typeface="Consolas" panose="020B0609020204030204" pitchFamily="49" charset="0"/>
                        </a:rPr>
                        <a:t>#include </a:t>
                      </a:r>
                      <a:r>
                        <a:rPr lang="en-US" sz="2000" b="0" dirty="0">
                          <a:solidFill>
                            <a:srgbClr val="A31515"/>
                          </a:solidFill>
                          <a:effectLst/>
                          <a:latin typeface="Consolas" panose="020B0609020204030204" pitchFamily="49" charset="0"/>
                        </a:rPr>
                        <a:t>&lt;iostream&gt;</a:t>
                      </a:r>
                      <a:endParaRPr lang="en-US" sz="2000" b="0" dirty="0">
                        <a:solidFill>
                          <a:srgbClr val="000000"/>
                        </a:solidFill>
                        <a:effectLst/>
                        <a:latin typeface="Consolas" panose="020B0609020204030204" pitchFamily="49" charset="0"/>
                      </a:endParaRPr>
                    </a:p>
                    <a:p>
                      <a:r>
                        <a:rPr lang="en-US" sz="2000" b="0" dirty="0">
                          <a:solidFill>
                            <a:srgbClr val="0000FF"/>
                          </a:solidFill>
                          <a:effectLst/>
                          <a:latin typeface="Consolas" panose="020B0609020204030204" pitchFamily="49" charset="0"/>
                        </a:rPr>
                        <a:t>#include </a:t>
                      </a:r>
                      <a:r>
                        <a:rPr lang="en-US" sz="2000" b="0" dirty="0">
                          <a:solidFill>
                            <a:srgbClr val="A31515"/>
                          </a:solidFill>
                          <a:effectLst/>
                          <a:latin typeface="Consolas" panose="020B0609020204030204" pitchFamily="49" charset="0"/>
                        </a:rPr>
                        <a:t>"math_logic.cpp"</a:t>
                      </a:r>
                      <a:endParaRPr lang="en-US" sz="2000" b="0" dirty="0">
                        <a:solidFill>
                          <a:srgbClr val="000000"/>
                        </a:solidFill>
                        <a:effectLst/>
                        <a:latin typeface="Consolas" panose="020B0609020204030204" pitchFamily="49" charset="0"/>
                      </a:endParaRPr>
                    </a:p>
                    <a:p>
                      <a:r>
                        <a:rPr lang="en-US" sz="2000" b="0" dirty="0">
                          <a:solidFill>
                            <a:srgbClr val="0000FF"/>
                          </a:solidFill>
                          <a:effectLst/>
                          <a:latin typeface="Consolas" panose="020B0609020204030204" pitchFamily="49" charset="0"/>
                        </a:rPr>
                        <a:t>using</a:t>
                      </a:r>
                      <a:r>
                        <a:rPr lang="en-US" sz="2000" b="0" dirty="0">
                          <a:solidFill>
                            <a:srgbClr val="000000"/>
                          </a:solidFill>
                          <a:effectLst/>
                          <a:latin typeface="Consolas" panose="020B0609020204030204" pitchFamily="49" charset="0"/>
                        </a:rPr>
                        <a:t> std::</a:t>
                      </a:r>
                      <a:r>
                        <a:rPr lang="en-US" sz="2000" b="0" dirty="0" err="1">
                          <a:solidFill>
                            <a:srgbClr val="000000"/>
                          </a:solidFill>
                          <a:effectLst/>
                          <a:latin typeface="Consolas" panose="020B0609020204030204" pitchFamily="49" charset="0"/>
                        </a:rPr>
                        <a:t>cout</a:t>
                      </a:r>
                      <a:r>
                        <a:rPr lang="en-US" sz="2000" b="0" dirty="0">
                          <a:solidFill>
                            <a:srgbClr val="000000"/>
                          </a:solidFill>
                          <a:effectLst/>
                          <a:latin typeface="Consolas" panose="020B0609020204030204" pitchFamily="49" charset="0"/>
                        </a:rPr>
                        <a:t>, std::</a:t>
                      </a:r>
                      <a:r>
                        <a:rPr lang="en-US" sz="2000" b="0" dirty="0" err="1">
                          <a:solidFill>
                            <a:srgbClr val="000000"/>
                          </a:solidFill>
                          <a:effectLst/>
                          <a:latin typeface="Consolas" panose="020B0609020204030204" pitchFamily="49" charset="0"/>
                        </a:rPr>
                        <a:t>endl</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int</a:t>
                      </a:r>
                      <a:r>
                        <a:rPr lang="en-US" sz="2000" b="0" dirty="0">
                          <a:solidFill>
                            <a:srgbClr val="000000"/>
                          </a:solidFill>
                          <a:effectLst/>
                          <a:latin typeface="Consolas" panose="020B0609020204030204" pitchFamily="49" charset="0"/>
                        </a:rPr>
                        <a:t> main()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a:t>
                      </a:r>
                      <a:r>
                        <a:rPr lang="en-US" sz="2000" b="0" dirty="0">
                          <a:solidFill>
                            <a:srgbClr val="000000"/>
                          </a:solidFill>
                          <a:effectLst/>
                          <a:latin typeface="Consolas" panose="020B0609020204030204" pitchFamily="49" charset="0"/>
                        </a:rPr>
                        <a:t> number = </a:t>
                      </a:r>
                      <a:r>
                        <a:rPr lang="en-US" sz="2000" b="0" dirty="0">
                          <a:solidFill>
                            <a:srgbClr val="098658"/>
                          </a:solidFill>
                          <a:effectLst/>
                          <a:latin typeface="Consolas" panose="020B0609020204030204" pitchFamily="49" charset="0"/>
                        </a:rPr>
                        <a:t>7</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r>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checkEven</a:t>
                      </a:r>
                      <a:r>
                        <a:rPr lang="en-US" sz="2000" b="0" dirty="0">
                          <a:solidFill>
                            <a:srgbClr val="000000"/>
                          </a:solidFill>
                          <a:effectLst/>
                          <a:latin typeface="Consolas" panose="020B0609020204030204" pitchFamily="49" charset="0"/>
                        </a:rPr>
                        <a:t>(number);</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checkPrime</a:t>
                      </a:r>
                      <a:r>
                        <a:rPr lang="en-US" sz="2000" b="0" dirty="0">
                          <a:solidFill>
                            <a:srgbClr val="000000"/>
                          </a:solidFill>
                          <a:effectLst/>
                          <a:latin typeface="Consolas" panose="020B0609020204030204" pitchFamily="49" charset="0"/>
                        </a:rPr>
                        <a:t>(number);</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checkSingleDigit</a:t>
                      </a:r>
                      <a:r>
                        <a:rPr lang="en-US" sz="2000" b="0" dirty="0">
                          <a:solidFill>
                            <a:srgbClr val="000000"/>
                          </a:solidFill>
                          <a:effectLst/>
                          <a:latin typeface="Consolas" panose="020B0609020204030204" pitchFamily="49" charset="0"/>
                        </a:rPr>
                        <a:t>(number);</a:t>
                      </a:r>
                    </a:p>
                    <a:p>
                      <a:r>
                        <a:rPr lang="en-US" sz="2000" b="0" dirty="0">
                          <a:solidFill>
                            <a:srgbClr val="000000"/>
                          </a:solidFill>
                          <a:effectLst/>
                          <a:latin typeface="Consolas" panose="020B0609020204030204" pitchFamily="49" charset="0"/>
                        </a:rPr>
                        <a:t/>
                      </a:r>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a:txBody>
                  <a:tcPr/>
                </a:tc>
                <a:extLst>
                  <a:ext uri="{0D108BD9-81ED-4DB2-BD59-A6C34878D82A}">
                    <a16:rowId xmlns:a16="http://schemas.microsoft.com/office/drawing/2014/main" val="1646940307"/>
                  </a:ext>
                </a:extLst>
              </a:tr>
            </a:tbl>
          </a:graphicData>
        </a:graphic>
      </p:graphicFrame>
      <p:sp>
        <p:nvSpPr>
          <p:cNvPr id="8" name="Title 1">
            <a:extLst>
              <a:ext uri="{FF2B5EF4-FFF2-40B4-BE49-F238E27FC236}">
                <a16:creationId xmlns:a16="http://schemas.microsoft.com/office/drawing/2014/main" id="{D4DF7583-DA91-44DE-A4C5-FAAA7C5C4C60}"/>
              </a:ext>
            </a:extLst>
          </p:cNvPr>
          <p:cNvSpPr>
            <a:spLocks noGrp="1"/>
          </p:cNvSpPr>
          <p:nvPr>
            <p:ph type="title"/>
          </p:nvPr>
        </p:nvSpPr>
        <p:spPr>
          <a:xfrm>
            <a:off x="825274" y="175259"/>
            <a:ext cx="4432526" cy="1066801"/>
          </a:xfrm>
        </p:spPr>
        <p:txBody>
          <a:bodyPr>
            <a:normAutofit fontScale="90000"/>
          </a:bodyPr>
          <a:lstStyle/>
          <a:p>
            <a:r>
              <a:rPr lang="en-US" dirty="0"/>
              <a:t>Debugging Strategies: </a:t>
            </a:r>
            <a:r>
              <a:rPr lang="en-US" dirty="0" smtClean="0"/>
              <a:t/>
            </a:r>
            <a:br>
              <a:rPr lang="en-US" dirty="0" smtClean="0"/>
            </a:br>
            <a:r>
              <a:rPr lang="en-US" dirty="0" smtClean="0"/>
              <a:t>"</a:t>
            </a:r>
            <a:r>
              <a:rPr lang="en-US" dirty="0"/>
              <a:t>Wolf Fence" Debugging </a:t>
            </a:r>
            <a:r>
              <a:rPr lang="en-US" dirty="0" smtClean="0"/>
              <a:t>Example (2)</a:t>
            </a:r>
            <a:endParaRPr lang="en-US" dirty="0"/>
          </a:p>
        </p:txBody>
      </p:sp>
    </p:spTree>
    <p:extLst>
      <p:ext uri="{BB962C8B-B14F-4D97-AF65-F5344CB8AC3E}">
        <p14:creationId xmlns:p14="http://schemas.microsoft.com/office/powerpoint/2010/main" val="8553208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11">
            <a:extLst>
              <a:ext uri="{FF2B5EF4-FFF2-40B4-BE49-F238E27FC236}">
                <a16:creationId xmlns:a16="http://schemas.microsoft.com/office/drawing/2014/main" id="{C1C1C078-7F95-4B8E-AEF6-CFE8B24A1C3D}"/>
              </a:ext>
            </a:extLst>
          </p:cNvPr>
          <p:cNvGraphicFramePr>
            <a:graphicFrameLocks noGrp="1"/>
          </p:cNvGraphicFramePr>
          <p:nvPr>
            <p:ph idx="1"/>
            <p:extLst/>
          </p:nvPr>
        </p:nvGraphicFramePr>
        <p:xfrm>
          <a:off x="4905375" y="1343099"/>
          <a:ext cx="7286625" cy="4373880"/>
        </p:xfrm>
        <a:graphic>
          <a:graphicData uri="http://schemas.openxmlformats.org/drawingml/2006/table">
            <a:tbl>
              <a:tblPr firstRow="1" bandRow="1">
                <a:tableStyleId>{5940675A-B579-460E-94D1-54222C63F5DA}</a:tableStyleId>
              </a:tblPr>
              <a:tblGrid>
                <a:gridCol w="484033">
                  <a:extLst>
                    <a:ext uri="{9D8B030D-6E8A-4147-A177-3AD203B41FA5}">
                      <a16:colId xmlns:a16="http://schemas.microsoft.com/office/drawing/2014/main" val="3462305556"/>
                    </a:ext>
                  </a:extLst>
                </a:gridCol>
                <a:gridCol w="6802592">
                  <a:extLst>
                    <a:ext uri="{9D8B030D-6E8A-4147-A177-3AD203B41FA5}">
                      <a16:colId xmlns:a16="http://schemas.microsoft.com/office/drawing/2014/main" val="2357295524"/>
                    </a:ext>
                  </a:extLst>
                </a:gridCol>
              </a:tblGrid>
              <a:tr h="305222">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i="0" u="none" strike="noStrike" kern="1200" dirty="0">
                          <a:solidFill>
                            <a:schemeClr val="tx1"/>
                          </a:solidFill>
                          <a:effectLst/>
                          <a:latin typeface="Consolas" panose="020B0609020204030204" pitchFamily="49" charset="0"/>
                          <a:ea typeface="+mn-ea"/>
                          <a:cs typeface="+mn-cs"/>
                        </a:rPr>
                        <a:t>example2.cpp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3302554">
                <a:tc>
                  <a:txBody>
                    <a:bodyPr/>
                    <a:lstStyle/>
                    <a:p>
                      <a:pPr algn="ctr"/>
                      <a:r>
                        <a:rPr lang="en-US" sz="2000" dirty="0">
                          <a:latin typeface="Consolas" panose="020B0609020204030204" pitchFamily="49" charset="0"/>
                        </a:rPr>
                        <a:t>1</a:t>
                      </a:r>
                    </a:p>
                    <a:p>
                      <a:pPr algn="ctr"/>
                      <a:r>
                        <a:rPr lang="en-US" sz="2000" dirty="0">
                          <a:latin typeface="Consolas" panose="020B0609020204030204" pitchFamily="49" charset="0"/>
                        </a:rPr>
                        <a:t>2</a:t>
                      </a:r>
                    </a:p>
                    <a:p>
                      <a:pPr algn="ctr"/>
                      <a:r>
                        <a:rPr lang="en-US" sz="2000" dirty="0">
                          <a:latin typeface="Consolas" panose="020B0609020204030204" pitchFamily="49" charset="0"/>
                        </a:rPr>
                        <a:t>3</a:t>
                      </a:r>
                    </a:p>
                    <a:p>
                      <a:pPr algn="ctr"/>
                      <a:r>
                        <a:rPr lang="en-US" sz="2000" dirty="0">
                          <a:latin typeface="Consolas" panose="020B0609020204030204" pitchFamily="49" charset="0"/>
                        </a:rPr>
                        <a:t>4</a:t>
                      </a:r>
                    </a:p>
                    <a:p>
                      <a:pPr algn="ctr"/>
                      <a:r>
                        <a:rPr lang="en-US" sz="2000" dirty="0">
                          <a:latin typeface="Consolas" panose="020B0609020204030204" pitchFamily="49" charset="0"/>
                        </a:rPr>
                        <a:t>5</a:t>
                      </a:r>
                    </a:p>
                    <a:p>
                      <a:pPr algn="ctr"/>
                      <a:r>
                        <a:rPr lang="en-US" sz="2000" dirty="0">
                          <a:latin typeface="Consolas" panose="020B0609020204030204" pitchFamily="49" charset="0"/>
                        </a:rPr>
                        <a:t>6</a:t>
                      </a:r>
                    </a:p>
                    <a:p>
                      <a:pPr algn="ctr"/>
                      <a:r>
                        <a:rPr lang="en-US" sz="2000" dirty="0">
                          <a:latin typeface="Consolas" panose="020B0609020204030204" pitchFamily="49" charset="0"/>
                        </a:rPr>
                        <a:t>7</a:t>
                      </a:r>
                    </a:p>
                    <a:p>
                      <a:pPr algn="ctr"/>
                      <a:r>
                        <a:rPr lang="en-US" sz="2000" dirty="0">
                          <a:latin typeface="Consolas" panose="020B0609020204030204" pitchFamily="49" charset="0"/>
                        </a:rPr>
                        <a:t>8</a:t>
                      </a:r>
                    </a:p>
                    <a:p>
                      <a:pPr algn="ctr"/>
                      <a:r>
                        <a:rPr lang="en-US" sz="2000" dirty="0">
                          <a:latin typeface="Consolas" panose="020B0609020204030204" pitchFamily="49" charset="0"/>
                        </a:rPr>
                        <a:t>9</a:t>
                      </a:r>
                    </a:p>
                    <a:p>
                      <a:pPr algn="ctr"/>
                      <a:r>
                        <a:rPr lang="en-US" sz="2000" dirty="0">
                          <a:latin typeface="Consolas" panose="020B0609020204030204" pitchFamily="49" charset="0"/>
                        </a:rPr>
                        <a:t>10</a:t>
                      </a:r>
                    </a:p>
                    <a:p>
                      <a:pPr algn="ctr"/>
                      <a:r>
                        <a:rPr lang="en-US" sz="2000" dirty="0">
                          <a:latin typeface="Consolas" panose="020B0609020204030204" pitchFamily="49" charset="0"/>
                        </a:rPr>
                        <a:t>11</a:t>
                      </a:r>
                    </a:p>
                    <a:p>
                      <a:pPr algn="ctr"/>
                      <a:r>
                        <a:rPr lang="en-US" sz="2000" dirty="0">
                          <a:latin typeface="Consolas" panose="020B0609020204030204" pitchFamily="49" charset="0"/>
                        </a:rPr>
                        <a:t>12</a:t>
                      </a:r>
                    </a:p>
                    <a:p>
                      <a:pPr algn="ctr"/>
                      <a:r>
                        <a:rPr lang="en-US" sz="2000" dirty="0">
                          <a:latin typeface="Consolas" panose="020B0609020204030204" pitchFamily="49" charset="0"/>
                        </a:rPr>
                        <a:t>13</a:t>
                      </a:r>
                    </a:p>
                  </a:txBody>
                  <a:tcPr/>
                </a:tc>
                <a:tc>
                  <a:txBody>
                    <a:bodyPr/>
                    <a:lstStyle/>
                    <a:p>
                      <a:r>
                        <a:rPr lang="en-US" sz="2000" b="0" dirty="0">
                          <a:solidFill>
                            <a:srgbClr val="0000FF"/>
                          </a:solidFill>
                          <a:effectLst/>
                          <a:latin typeface="Consolas" panose="020B0609020204030204" pitchFamily="49" charset="0"/>
                        </a:rPr>
                        <a:t>#include </a:t>
                      </a:r>
                      <a:r>
                        <a:rPr lang="en-US" sz="2000" b="0" dirty="0">
                          <a:solidFill>
                            <a:srgbClr val="A31515"/>
                          </a:solidFill>
                          <a:effectLst/>
                          <a:latin typeface="Consolas" panose="020B0609020204030204" pitchFamily="49" charset="0"/>
                        </a:rPr>
                        <a:t>&lt;iostream&gt;</a:t>
                      </a:r>
                      <a:endParaRPr lang="en-US" sz="2000" b="0" dirty="0">
                        <a:solidFill>
                          <a:srgbClr val="000000"/>
                        </a:solidFill>
                        <a:effectLst/>
                        <a:latin typeface="Consolas" panose="020B0609020204030204" pitchFamily="49" charset="0"/>
                      </a:endParaRPr>
                    </a:p>
                    <a:p>
                      <a:r>
                        <a:rPr lang="en-US" sz="2000" b="0" dirty="0">
                          <a:solidFill>
                            <a:srgbClr val="0000FF"/>
                          </a:solidFill>
                          <a:effectLst/>
                          <a:latin typeface="Consolas" panose="020B0609020204030204" pitchFamily="49" charset="0"/>
                        </a:rPr>
                        <a:t>#include </a:t>
                      </a:r>
                      <a:r>
                        <a:rPr lang="en-US" sz="2000" b="0" dirty="0">
                          <a:solidFill>
                            <a:srgbClr val="A31515"/>
                          </a:solidFill>
                          <a:effectLst/>
                          <a:latin typeface="Consolas" panose="020B0609020204030204" pitchFamily="49" charset="0"/>
                        </a:rPr>
                        <a:t>"math_logic.cpp"</a:t>
                      </a:r>
                      <a:endParaRPr lang="en-US" sz="2000" b="0" dirty="0">
                        <a:solidFill>
                          <a:srgbClr val="000000"/>
                        </a:solidFill>
                        <a:effectLst/>
                        <a:latin typeface="Consolas" panose="020B0609020204030204" pitchFamily="49" charset="0"/>
                      </a:endParaRPr>
                    </a:p>
                    <a:p>
                      <a:r>
                        <a:rPr lang="en-US" sz="2000" b="0" dirty="0">
                          <a:solidFill>
                            <a:srgbClr val="0000FF"/>
                          </a:solidFill>
                          <a:effectLst/>
                          <a:latin typeface="Consolas" panose="020B0609020204030204" pitchFamily="49" charset="0"/>
                        </a:rPr>
                        <a:t>using</a:t>
                      </a:r>
                      <a:r>
                        <a:rPr lang="en-US" sz="2000" b="0" dirty="0">
                          <a:solidFill>
                            <a:srgbClr val="000000"/>
                          </a:solidFill>
                          <a:effectLst/>
                          <a:latin typeface="Consolas" panose="020B0609020204030204" pitchFamily="49" charset="0"/>
                        </a:rPr>
                        <a:t> std::</a:t>
                      </a:r>
                      <a:r>
                        <a:rPr lang="en-US" sz="2000" b="0" dirty="0" err="1">
                          <a:solidFill>
                            <a:srgbClr val="000000"/>
                          </a:solidFill>
                          <a:effectLst/>
                          <a:latin typeface="Consolas" panose="020B0609020204030204" pitchFamily="49" charset="0"/>
                        </a:rPr>
                        <a:t>cout</a:t>
                      </a:r>
                      <a:r>
                        <a:rPr lang="en-US" sz="2000" b="0" dirty="0">
                          <a:solidFill>
                            <a:srgbClr val="000000"/>
                          </a:solidFill>
                          <a:effectLst/>
                          <a:latin typeface="Consolas" panose="020B0609020204030204" pitchFamily="49" charset="0"/>
                        </a:rPr>
                        <a:t>, std::</a:t>
                      </a:r>
                      <a:r>
                        <a:rPr lang="en-US" sz="2000" b="0" dirty="0" err="1">
                          <a:solidFill>
                            <a:srgbClr val="000000"/>
                          </a:solidFill>
                          <a:effectLst/>
                          <a:latin typeface="Consolas" panose="020B0609020204030204" pitchFamily="49" charset="0"/>
                        </a:rPr>
                        <a:t>endl</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int</a:t>
                      </a:r>
                      <a:r>
                        <a:rPr lang="en-US" sz="2000" b="0" dirty="0">
                          <a:solidFill>
                            <a:srgbClr val="000000"/>
                          </a:solidFill>
                          <a:effectLst/>
                          <a:latin typeface="Consolas" panose="020B0609020204030204" pitchFamily="49" charset="0"/>
                        </a:rPr>
                        <a:t> main()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a:t>
                      </a:r>
                      <a:r>
                        <a:rPr lang="en-US" sz="2000" b="0" dirty="0">
                          <a:solidFill>
                            <a:srgbClr val="000000"/>
                          </a:solidFill>
                          <a:effectLst/>
                          <a:latin typeface="Consolas" panose="020B0609020204030204" pitchFamily="49" charset="0"/>
                        </a:rPr>
                        <a:t> number = </a:t>
                      </a:r>
                      <a:r>
                        <a:rPr lang="en-US" sz="2000" b="0" dirty="0">
                          <a:solidFill>
                            <a:srgbClr val="098658"/>
                          </a:solidFill>
                          <a:effectLst/>
                          <a:latin typeface="Consolas" panose="020B0609020204030204" pitchFamily="49" charset="0"/>
                        </a:rPr>
                        <a:t>7</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r>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checkEven</a:t>
                      </a:r>
                      <a:r>
                        <a:rPr lang="en-US" sz="2000" b="0" dirty="0">
                          <a:solidFill>
                            <a:srgbClr val="000000"/>
                          </a:solidFill>
                          <a:effectLst/>
                          <a:latin typeface="Consolas" panose="020B0609020204030204" pitchFamily="49" charset="0"/>
                        </a:rPr>
                        <a:t>(number);</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checkPrime</a:t>
                      </a:r>
                      <a:r>
                        <a:rPr lang="en-US" sz="2000" b="0" dirty="0">
                          <a:solidFill>
                            <a:srgbClr val="000000"/>
                          </a:solidFill>
                          <a:effectLst/>
                          <a:latin typeface="Consolas" panose="020B0609020204030204" pitchFamily="49" charset="0"/>
                        </a:rPr>
                        <a:t>(number);</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checkSingleDigit</a:t>
                      </a:r>
                      <a:r>
                        <a:rPr lang="en-US" sz="2000" b="0" dirty="0">
                          <a:solidFill>
                            <a:srgbClr val="000000"/>
                          </a:solidFill>
                          <a:effectLst/>
                          <a:latin typeface="Consolas" panose="020B0609020204030204" pitchFamily="49" charset="0"/>
                        </a:rPr>
                        <a:t>(number);</a:t>
                      </a:r>
                    </a:p>
                    <a:p>
                      <a:r>
                        <a:rPr lang="en-US" sz="2000" b="0" dirty="0">
                          <a:solidFill>
                            <a:srgbClr val="000000"/>
                          </a:solidFill>
                          <a:effectLst/>
                          <a:latin typeface="Consolas" panose="020B0609020204030204" pitchFamily="49" charset="0"/>
                        </a:rPr>
                        <a:t/>
                      </a:r>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a:txBody>
                  <a:tcPr/>
                </a:tc>
                <a:extLst>
                  <a:ext uri="{0D108BD9-81ED-4DB2-BD59-A6C34878D82A}">
                    <a16:rowId xmlns:a16="http://schemas.microsoft.com/office/drawing/2014/main" val="1646940307"/>
                  </a:ext>
                </a:extLst>
              </a:tr>
            </a:tbl>
          </a:graphicData>
        </a:graphic>
      </p:graphicFrame>
      <p:sp>
        <p:nvSpPr>
          <p:cNvPr id="8" name="Title 1">
            <a:extLst>
              <a:ext uri="{FF2B5EF4-FFF2-40B4-BE49-F238E27FC236}">
                <a16:creationId xmlns:a16="http://schemas.microsoft.com/office/drawing/2014/main" id="{D4DF7583-DA91-44DE-A4C5-FAAA7C5C4C60}"/>
              </a:ext>
            </a:extLst>
          </p:cNvPr>
          <p:cNvSpPr>
            <a:spLocks noGrp="1"/>
          </p:cNvSpPr>
          <p:nvPr>
            <p:ph type="title"/>
          </p:nvPr>
        </p:nvSpPr>
        <p:spPr>
          <a:xfrm>
            <a:off x="825274" y="175259"/>
            <a:ext cx="3932237" cy="1276169"/>
          </a:xfrm>
        </p:spPr>
        <p:txBody>
          <a:bodyPr>
            <a:normAutofit fontScale="90000"/>
          </a:bodyPr>
          <a:lstStyle/>
          <a:p>
            <a:r>
              <a:rPr lang="en-US" dirty="0"/>
              <a:t>Debugging Strategies: "Wolf Fence" Debugging </a:t>
            </a:r>
            <a:r>
              <a:rPr lang="en-US" dirty="0" smtClean="0"/>
              <a:t>Example (3)</a:t>
            </a:r>
            <a:endParaRPr lang="en-US" dirty="0"/>
          </a:p>
        </p:txBody>
      </p:sp>
      <p:graphicFrame>
        <p:nvGraphicFramePr>
          <p:cNvPr id="7" name="Content Placeholder 1">
            <a:extLst>
              <a:ext uri="{FF2B5EF4-FFF2-40B4-BE49-F238E27FC236}">
                <a16:creationId xmlns:a16="http://schemas.microsoft.com/office/drawing/2014/main" id="{E7C02877-4E65-4FBB-906A-6F511B17171F}"/>
              </a:ext>
            </a:extLst>
          </p:cNvPr>
          <p:cNvGraphicFramePr>
            <a:graphicFrameLocks/>
          </p:cNvGraphicFramePr>
          <p:nvPr>
            <p:extLst/>
          </p:nvPr>
        </p:nvGraphicFramePr>
        <p:xfrm>
          <a:off x="0" y="3370990"/>
          <a:ext cx="4905375" cy="2573573"/>
        </p:xfrm>
        <a:graphic>
          <a:graphicData uri="http://schemas.openxmlformats.org/drawingml/2006/table">
            <a:tbl>
              <a:tblPr firstRow="1" bandRow="1">
                <a:tableStyleId>{5940675A-B579-460E-94D1-54222C63F5DA}</a:tableStyleId>
              </a:tblPr>
              <a:tblGrid>
                <a:gridCol w="4905375">
                  <a:extLst>
                    <a:ext uri="{9D8B030D-6E8A-4147-A177-3AD203B41FA5}">
                      <a16:colId xmlns:a16="http://schemas.microsoft.com/office/drawing/2014/main" val="2633463279"/>
                    </a:ext>
                  </a:extLst>
                </a:gridCol>
              </a:tblGrid>
              <a:tr h="193450">
                <a:tc>
                  <a:txBody>
                    <a:bodyPr/>
                    <a:lstStyle/>
                    <a:p>
                      <a:pPr algn="ctr" rtl="0"/>
                      <a:r>
                        <a:rPr lang="en-US" b="1" dirty="0">
                          <a:effectLst/>
                          <a:latin typeface="Consolas" panose="020B0609020204030204" pitchFamily="49" charset="0"/>
                        </a:rPr>
                        <a:t>Console Output</a:t>
                      </a:r>
                    </a:p>
                  </a:txBody>
                  <a:tcPr/>
                </a:tc>
                <a:extLst>
                  <a:ext uri="{0D108BD9-81ED-4DB2-BD59-A6C34878D82A}">
                    <a16:rowId xmlns:a16="http://schemas.microsoft.com/office/drawing/2014/main" val="951103939"/>
                  </a:ext>
                </a:extLst>
              </a:tr>
              <a:tr h="2116373">
                <a:tc>
                  <a:txBody>
                    <a:bodyPr/>
                    <a:lstStyle/>
                    <a:p>
                      <a:pPr rtl="0">
                        <a:spcBef>
                          <a:spcPts val="0"/>
                        </a:spcBef>
                        <a:spcAft>
                          <a:spcPts val="0"/>
                        </a:spcAft>
                      </a:pPr>
                      <a:r>
                        <a:rPr lang="en-US" sz="1600" b="1" i="0" u="none" strike="noStrike" dirty="0" err="1">
                          <a:solidFill>
                            <a:srgbClr val="000000"/>
                          </a:solidFill>
                          <a:effectLst/>
                          <a:latin typeface="Consolas" panose="020B0609020204030204" pitchFamily="49" charset="0"/>
                        </a:rPr>
                        <a:t>user@computer</a:t>
                      </a:r>
                      <a:r>
                        <a:rPr lang="en-US" sz="1600" b="1" i="0" u="none" strike="noStrike" dirty="0">
                          <a:solidFill>
                            <a:srgbClr val="000000"/>
                          </a:solidFill>
                          <a:effectLst/>
                          <a:latin typeface="Consolas" panose="020B0609020204030204" pitchFamily="49" charset="0"/>
                        </a:rPr>
                        <a:t>:/</a:t>
                      </a:r>
                      <a:r>
                        <a:rPr lang="en-US" sz="1600" b="1" i="0" u="none" strike="noStrike" dirty="0" err="1">
                          <a:solidFill>
                            <a:srgbClr val="000000"/>
                          </a:solidFill>
                          <a:effectLst/>
                          <a:latin typeface="Consolas" panose="020B0609020204030204" pitchFamily="49" charset="0"/>
                        </a:rPr>
                        <a:t>mnt</a:t>
                      </a:r>
                      <a:r>
                        <a:rPr lang="en-US" sz="1600" b="1" i="0" u="none" strike="noStrike" dirty="0">
                          <a:solidFill>
                            <a:srgbClr val="000000"/>
                          </a:solidFill>
                          <a:effectLst/>
                          <a:latin typeface="Consolas" panose="020B0609020204030204" pitchFamily="49" charset="0"/>
                        </a:rPr>
                        <a:t>/c/code$</a:t>
                      </a:r>
                      <a:r>
                        <a:rPr lang="en-US" sz="1600" b="0" i="0" u="none" strike="noStrike" dirty="0">
                          <a:solidFill>
                            <a:srgbClr val="000000"/>
                          </a:solidFill>
                          <a:effectLst/>
                          <a:latin typeface="Consolas" panose="020B0609020204030204" pitchFamily="49" charset="0"/>
                        </a:rPr>
                        <a:t> g++ -std=</a:t>
                      </a:r>
                      <a:r>
                        <a:rPr lang="en-US" sz="1600" b="0" i="0" u="none" strike="noStrike" dirty="0" err="1">
                          <a:solidFill>
                            <a:srgbClr val="000000"/>
                          </a:solidFill>
                          <a:effectLst/>
                          <a:latin typeface="Consolas" panose="020B0609020204030204" pitchFamily="49" charset="0"/>
                        </a:rPr>
                        <a:t>c++</a:t>
                      </a:r>
                      <a:r>
                        <a:rPr lang="en-US" sz="1600" b="0" i="0" u="none" strike="noStrike" dirty="0">
                          <a:solidFill>
                            <a:srgbClr val="000000"/>
                          </a:solidFill>
                          <a:effectLst/>
                          <a:latin typeface="Consolas" panose="020B0609020204030204" pitchFamily="49" charset="0"/>
                        </a:rPr>
                        <a:t>17 </a:t>
                      </a:r>
                      <a:r>
                        <a:rPr lang="en-US" sz="1600" b="0" i="0" u="none" strike="noStrike" dirty="0" smtClean="0">
                          <a:solidFill>
                            <a:srgbClr val="000000"/>
                          </a:solidFill>
                          <a:effectLst/>
                          <a:latin typeface="Consolas" panose="020B0609020204030204" pitchFamily="49" charset="0"/>
                        </a:rPr>
                        <a:t>example2.cpp </a:t>
                      </a:r>
                      <a:r>
                        <a:rPr lang="en-US" sz="1600" b="0" i="0" u="none" strike="noStrike" dirty="0" err="1" smtClean="0">
                          <a:solidFill>
                            <a:srgbClr val="000000"/>
                          </a:solidFill>
                          <a:effectLst/>
                          <a:latin typeface="Consolas" panose="020B0609020204030204" pitchFamily="49" charset="0"/>
                        </a:rPr>
                        <a:t>math_logic.cpp</a:t>
                      </a:r>
                      <a:endParaRPr lang="en-US" sz="1600" b="0" dirty="0">
                        <a:effectLst/>
                      </a:endParaRPr>
                    </a:p>
                    <a:p>
                      <a:pPr rtl="0">
                        <a:spcBef>
                          <a:spcPts val="0"/>
                        </a:spcBef>
                        <a:spcAft>
                          <a:spcPts val="0"/>
                        </a:spcAft>
                      </a:pPr>
                      <a:r>
                        <a:rPr lang="en-US" sz="1600" b="1" i="0" u="none" strike="noStrike" dirty="0" err="1">
                          <a:solidFill>
                            <a:srgbClr val="000000"/>
                          </a:solidFill>
                          <a:effectLst/>
                          <a:latin typeface="Consolas" panose="020B0609020204030204" pitchFamily="49" charset="0"/>
                        </a:rPr>
                        <a:t>user@computer</a:t>
                      </a:r>
                      <a:r>
                        <a:rPr lang="en-US" sz="1600" b="1" i="0" u="none" strike="noStrike" dirty="0">
                          <a:solidFill>
                            <a:srgbClr val="000000"/>
                          </a:solidFill>
                          <a:effectLst/>
                          <a:latin typeface="Consolas" panose="020B0609020204030204" pitchFamily="49" charset="0"/>
                        </a:rPr>
                        <a:t>:/</a:t>
                      </a:r>
                      <a:r>
                        <a:rPr lang="en-US" sz="1600" b="1" i="0" u="none" strike="noStrike" dirty="0" err="1">
                          <a:solidFill>
                            <a:srgbClr val="000000"/>
                          </a:solidFill>
                          <a:effectLst/>
                          <a:latin typeface="Consolas" panose="020B0609020204030204" pitchFamily="49" charset="0"/>
                        </a:rPr>
                        <a:t>mnt</a:t>
                      </a:r>
                      <a:r>
                        <a:rPr lang="en-US" sz="1600" b="1" i="0" u="none" strike="noStrike" dirty="0">
                          <a:solidFill>
                            <a:srgbClr val="000000"/>
                          </a:solidFill>
                          <a:effectLst/>
                          <a:latin typeface="Consolas" panose="020B0609020204030204" pitchFamily="49" charset="0"/>
                        </a:rPr>
                        <a:t>/c/code$</a:t>
                      </a: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a.out</a:t>
                      </a:r>
                      <a:endParaRPr lang="en-US" sz="1600" b="0" dirty="0">
                        <a:effectLst/>
                      </a:endParaRPr>
                    </a:p>
                    <a:p>
                      <a:pPr rtl="0">
                        <a:spcBef>
                          <a:spcPts val="0"/>
                        </a:spcBef>
                        <a:spcAft>
                          <a:spcPts val="0"/>
                        </a:spcAft>
                      </a:pPr>
                      <a:r>
                        <a:rPr lang="en-US" sz="1600" b="0" i="1" u="none" strike="noStrike" dirty="0">
                          <a:solidFill>
                            <a:srgbClr val="FF0000"/>
                          </a:solidFill>
                          <a:effectLst/>
                          <a:latin typeface="Consolas" panose="020B0609020204030204" pitchFamily="49" charset="0"/>
                        </a:rPr>
                        <a:t>program crash message</a:t>
                      </a:r>
                    </a:p>
                    <a:p>
                      <a:pPr rtl="0">
                        <a:spcBef>
                          <a:spcPts val="0"/>
                        </a:spcBef>
                        <a:spcAft>
                          <a:spcPts val="0"/>
                        </a:spcAft>
                      </a:pPr>
                      <a:r>
                        <a:rPr lang="en-US" sz="1600" b="1" i="0" u="none" strike="noStrike" dirty="0" err="1">
                          <a:solidFill>
                            <a:srgbClr val="000000"/>
                          </a:solidFill>
                          <a:effectLst/>
                          <a:latin typeface="Consolas" panose="020B0609020204030204" pitchFamily="49" charset="0"/>
                        </a:rPr>
                        <a:t>user@computer</a:t>
                      </a:r>
                      <a:r>
                        <a:rPr lang="en-US" sz="1600" b="1" i="0" u="none" strike="noStrike" dirty="0">
                          <a:solidFill>
                            <a:srgbClr val="000000"/>
                          </a:solidFill>
                          <a:effectLst/>
                          <a:latin typeface="Consolas" panose="020B0609020204030204" pitchFamily="49" charset="0"/>
                        </a:rPr>
                        <a:t>:/</a:t>
                      </a:r>
                      <a:r>
                        <a:rPr lang="en-US" sz="1600" b="1" i="0" u="none" strike="noStrike" dirty="0" err="1">
                          <a:solidFill>
                            <a:srgbClr val="000000"/>
                          </a:solidFill>
                          <a:effectLst/>
                          <a:latin typeface="Consolas" panose="020B0609020204030204" pitchFamily="49" charset="0"/>
                        </a:rPr>
                        <a:t>mnt</a:t>
                      </a:r>
                      <a:r>
                        <a:rPr lang="en-US" sz="1600" b="1" i="0" u="none" strike="noStrike" dirty="0">
                          <a:solidFill>
                            <a:srgbClr val="000000"/>
                          </a:solidFill>
                          <a:effectLst/>
                          <a:latin typeface="Consolas" panose="020B0609020204030204" pitchFamily="49" charset="0"/>
                        </a:rPr>
                        <a:t>/c/code$</a:t>
                      </a:r>
                      <a:r>
                        <a:rPr lang="en-US" sz="1600" dirty="0"/>
                        <a:t/>
                      </a:r>
                      <a:br>
                        <a:rPr lang="en-US" sz="1600" dirty="0"/>
                      </a:br>
                      <a:endParaRPr lang="en-US" sz="1600" b="0" dirty="0">
                        <a:effectLst/>
                      </a:endParaRPr>
                    </a:p>
                  </a:txBody>
                  <a:tcPr/>
                </a:tc>
                <a:extLst>
                  <a:ext uri="{0D108BD9-81ED-4DB2-BD59-A6C34878D82A}">
                    <a16:rowId xmlns:a16="http://schemas.microsoft.com/office/drawing/2014/main" val="3104879806"/>
                  </a:ext>
                </a:extLst>
              </a:tr>
            </a:tbl>
          </a:graphicData>
        </a:graphic>
      </p:graphicFrame>
      <p:sp>
        <p:nvSpPr>
          <p:cNvPr id="6" name="Text Placeholder 3">
            <a:extLst>
              <a:ext uri="{FF2B5EF4-FFF2-40B4-BE49-F238E27FC236}">
                <a16:creationId xmlns:a16="http://schemas.microsoft.com/office/drawing/2014/main" id="{110C5489-1098-4A71-BA51-FACB3118EA52}"/>
              </a:ext>
            </a:extLst>
          </p:cNvPr>
          <p:cNvSpPr>
            <a:spLocks noGrp="1"/>
          </p:cNvSpPr>
          <p:nvPr>
            <p:ph type="body" sz="half" idx="2"/>
          </p:nvPr>
        </p:nvSpPr>
        <p:spPr>
          <a:xfrm>
            <a:off x="486569" y="1678218"/>
            <a:ext cx="3932237" cy="1512695"/>
          </a:xfrm>
        </p:spPr>
        <p:txBody>
          <a:bodyPr>
            <a:normAutofit fontScale="85000" lnSpcReduction="10000"/>
          </a:bodyPr>
          <a:lstStyle/>
          <a:p>
            <a:pPr marL="285750" indent="-285750">
              <a:buFont typeface="Arial" panose="020B0604020202020204" pitchFamily="34" charset="0"/>
              <a:buChar char="•"/>
            </a:pPr>
            <a:r>
              <a:rPr lang="en-US" sz="2800" dirty="0" smtClean="0"/>
              <a:t>A </a:t>
            </a:r>
            <a:r>
              <a:rPr lang="en-US" sz="2800" dirty="0"/>
              <a:t>simple check for making sure that the program runs in completion.</a:t>
            </a:r>
          </a:p>
        </p:txBody>
      </p:sp>
      <p:sp>
        <p:nvSpPr>
          <p:cNvPr id="2" name="TextBox 1"/>
          <p:cNvSpPr txBox="1"/>
          <p:nvPr/>
        </p:nvSpPr>
        <p:spPr>
          <a:xfrm>
            <a:off x="13121640" y="3335774"/>
            <a:ext cx="184731" cy="369332"/>
          </a:xfrm>
          <a:prstGeom prst="rect">
            <a:avLst/>
          </a:prstGeom>
          <a:noFill/>
          <a:ln>
            <a:solidFill>
              <a:schemeClr val="bg2"/>
            </a:solidFill>
          </a:ln>
        </p:spPr>
        <p:txBody>
          <a:bodyPr wrap="none" rtlCol="0" anchor="ctr" anchorCtr="1">
            <a:spAutoFit/>
          </a:bodyPr>
          <a:lstStyle/>
          <a:p>
            <a:endParaRPr lang="en-US" dirty="0"/>
          </a:p>
        </p:txBody>
      </p:sp>
    </p:spTree>
    <p:extLst>
      <p:ext uri="{BB962C8B-B14F-4D97-AF65-F5344CB8AC3E}">
        <p14:creationId xmlns:p14="http://schemas.microsoft.com/office/powerpoint/2010/main" val="21463286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10C5489-1098-4A71-BA51-FACB3118EA52}"/>
              </a:ext>
            </a:extLst>
          </p:cNvPr>
          <p:cNvSpPr>
            <a:spLocks noGrp="1"/>
          </p:cNvSpPr>
          <p:nvPr>
            <p:ph type="body" sz="half" idx="2"/>
          </p:nvPr>
        </p:nvSpPr>
        <p:spPr>
          <a:xfrm>
            <a:off x="825273" y="1592705"/>
            <a:ext cx="3932237" cy="4625340"/>
          </a:xfrm>
        </p:spPr>
        <p:txBody>
          <a:bodyPr>
            <a:normAutofit fontScale="92500" lnSpcReduction="10000"/>
          </a:bodyPr>
          <a:lstStyle/>
          <a:p>
            <a:r>
              <a:rPr lang="en-US" sz="2800" b="1" dirty="0"/>
              <a:t>Example, Updated</a:t>
            </a:r>
          </a:p>
          <a:p>
            <a:pPr marL="285750" indent="-285750">
              <a:buFont typeface="Arial" panose="020B0604020202020204" pitchFamily="34" charset="0"/>
              <a:buChar char="•"/>
            </a:pPr>
            <a:r>
              <a:rPr lang="en-US" sz="2800" dirty="0"/>
              <a:t>Additional </a:t>
            </a:r>
            <a:r>
              <a:rPr lang="en-US" sz="2800" dirty="0" err="1"/>
              <a:t>cout</a:t>
            </a:r>
            <a:r>
              <a:rPr lang="en-US" sz="2800" dirty="0"/>
              <a:t> statements added to locate which </a:t>
            </a:r>
            <a:r>
              <a:rPr lang="en-US" sz="2800" dirty="0" err="1"/>
              <a:t>cout</a:t>
            </a:r>
            <a:r>
              <a:rPr lang="en-US" sz="2800" dirty="0"/>
              <a:t> statements are not executed.</a:t>
            </a:r>
          </a:p>
          <a:p>
            <a:pPr marL="285750" indent="-285750">
              <a:buFont typeface="Arial" panose="020B0604020202020204" pitchFamily="34" charset="0"/>
              <a:buChar char="•"/>
            </a:pPr>
            <a:r>
              <a:rPr lang="en-US" sz="2800" dirty="0"/>
              <a:t>Whichever </a:t>
            </a:r>
            <a:r>
              <a:rPr lang="en-US" sz="2800" dirty="0" err="1"/>
              <a:t>cout</a:t>
            </a:r>
            <a:r>
              <a:rPr lang="en-US" sz="2800" dirty="0"/>
              <a:t> statement is not output is location of error.</a:t>
            </a:r>
          </a:p>
        </p:txBody>
      </p:sp>
      <p:graphicFrame>
        <p:nvGraphicFramePr>
          <p:cNvPr id="5" name="Content Placeholder 11">
            <a:extLst>
              <a:ext uri="{FF2B5EF4-FFF2-40B4-BE49-F238E27FC236}">
                <a16:creationId xmlns:a16="http://schemas.microsoft.com/office/drawing/2014/main" id="{C1C1C078-7F95-4B8E-AEF6-CFE8B24A1C3D}"/>
              </a:ext>
            </a:extLst>
          </p:cNvPr>
          <p:cNvGraphicFramePr>
            <a:graphicFrameLocks noGrp="1"/>
          </p:cNvGraphicFramePr>
          <p:nvPr>
            <p:ph idx="1"/>
            <p:extLst/>
          </p:nvPr>
        </p:nvGraphicFramePr>
        <p:xfrm>
          <a:off x="4905375" y="784860"/>
          <a:ext cx="7286625" cy="5288280"/>
        </p:xfrm>
        <a:graphic>
          <a:graphicData uri="http://schemas.openxmlformats.org/drawingml/2006/table">
            <a:tbl>
              <a:tblPr firstRow="1" bandRow="1">
                <a:tableStyleId>{5940675A-B579-460E-94D1-54222C63F5DA}</a:tableStyleId>
              </a:tblPr>
              <a:tblGrid>
                <a:gridCol w="484033">
                  <a:extLst>
                    <a:ext uri="{9D8B030D-6E8A-4147-A177-3AD203B41FA5}">
                      <a16:colId xmlns:a16="http://schemas.microsoft.com/office/drawing/2014/main" val="3462305556"/>
                    </a:ext>
                  </a:extLst>
                </a:gridCol>
                <a:gridCol w="6802592">
                  <a:extLst>
                    <a:ext uri="{9D8B030D-6E8A-4147-A177-3AD203B41FA5}">
                      <a16:colId xmlns:a16="http://schemas.microsoft.com/office/drawing/2014/main" val="2357295524"/>
                    </a:ext>
                  </a:extLst>
                </a:gridCol>
              </a:tblGrid>
              <a:tr h="305222">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i="0" u="none" strike="noStrike" kern="1200" dirty="0">
                          <a:solidFill>
                            <a:schemeClr val="tx1"/>
                          </a:solidFill>
                          <a:effectLst/>
                          <a:latin typeface="Consolas" panose="020B0609020204030204" pitchFamily="49" charset="0"/>
                          <a:ea typeface="+mn-ea"/>
                          <a:cs typeface="+mn-cs"/>
                        </a:rPr>
                        <a:t>example2.cpp (updated)</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3302554">
                <a:tc>
                  <a:txBody>
                    <a:bodyPr/>
                    <a:lstStyle/>
                    <a:p>
                      <a:pPr algn="ctr"/>
                      <a:r>
                        <a:rPr lang="en-US" sz="2000" dirty="0">
                          <a:latin typeface="Consolas" panose="020B0609020204030204" pitchFamily="49" charset="0"/>
                        </a:rPr>
                        <a:t>1</a:t>
                      </a:r>
                    </a:p>
                    <a:p>
                      <a:pPr algn="ctr"/>
                      <a:r>
                        <a:rPr lang="en-US" sz="2000" dirty="0">
                          <a:latin typeface="Consolas" panose="020B0609020204030204" pitchFamily="49" charset="0"/>
                        </a:rPr>
                        <a:t>2</a:t>
                      </a:r>
                    </a:p>
                    <a:p>
                      <a:pPr algn="ctr"/>
                      <a:r>
                        <a:rPr lang="en-US" sz="2000" dirty="0">
                          <a:latin typeface="Consolas" panose="020B0609020204030204" pitchFamily="49" charset="0"/>
                        </a:rPr>
                        <a:t>3</a:t>
                      </a:r>
                    </a:p>
                    <a:p>
                      <a:pPr algn="ctr"/>
                      <a:r>
                        <a:rPr lang="en-US" sz="2000" dirty="0">
                          <a:latin typeface="Consolas" panose="020B0609020204030204" pitchFamily="49" charset="0"/>
                        </a:rPr>
                        <a:t>4</a:t>
                      </a:r>
                    </a:p>
                    <a:p>
                      <a:pPr algn="ctr"/>
                      <a:r>
                        <a:rPr lang="en-US" sz="2000" dirty="0">
                          <a:latin typeface="Consolas" panose="020B0609020204030204" pitchFamily="49" charset="0"/>
                        </a:rPr>
                        <a:t>5</a:t>
                      </a:r>
                    </a:p>
                    <a:p>
                      <a:pPr algn="ctr"/>
                      <a:r>
                        <a:rPr lang="en-US" sz="2000" dirty="0">
                          <a:latin typeface="Consolas" panose="020B0609020204030204" pitchFamily="49" charset="0"/>
                        </a:rPr>
                        <a:t>6</a:t>
                      </a:r>
                    </a:p>
                    <a:p>
                      <a:pPr algn="ctr"/>
                      <a:r>
                        <a:rPr lang="en-US" sz="2000" dirty="0">
                          <a:latin typeface="Consolas" panose="020B0609020204030204" pitchFamily="49" charset="0"/>
                        </a:rPr>
                        <a:t>7</a:t>
                      </a:r>
                    </a:p>
                    <a:p>
                      <a:pPr algn="ctr"/>
                      <a:r>
                        <a:rPr lang="en-US" sz="2000" dirty="0">
                          <a:latin typeface="Consolas" panose="020B0609020204030204" pitchFamily="49" charset="0"/>
                        </a:rPr>
                        <a:t>8</a:t>
                      </a:r>
                    </a:p>
                    <a:p>
                      <a:pPr algn="ctr"/>
                      <a:r>
                        <a:rPr lang="en-US" sz="2000" dirty="0">
                          <a:latin typeface="Consolas" panose="020B0609020204030204" pitchFamily="49" charset="0"/>
                        </a:rPr>
                        <a:t>9</a:t>
                      </a:r>
                    </a:p>
                    <a:p>
                      <a:pPr algn="ctr"/>
                      <a:r>
                        <a:rPr lang="en-US" sz="2000" dirty="0">
                          <a:latin typeface="Consolas" panose="020B0609020204030204" pitchFamily="49" charset="0"/>
                        </a:rPr>
                        <a:t>10</a:t>
                      </a:r>
                    </a:p>
                    <a:p>
                      <a:pPr algn="ctr"/>
                      <a:r>
                        <a:rPr lang="en-US" sz="2000" dirty="0">
                          <a:latin typeface="Consolas" panose="020B0609020204030204" pitchFamily="49" charset="0"/>
                        </a:rPr>
                        <a:t>11</a:t>
                      </a:r>
                    </a:p>
                    <a:p>
                      <a:pPr algn="ctr"/>
                      <a:r>
                        <a:rPr lang="en-US" sz="2000" dirty="0">
                          <a:latin typeface="Consolas" panose="020B0609020204030204" pitchFamily="49" charset="0"/>
                        </a:rPr>
                        <a:t>12</a:t>
                      </a:r>
                    </a:p>
                    <a:p>
                      <a:pPr algn="ctr"/>
                      <a:r>
                        <a:rPr lang="en-US" sz="2000" dirty="0">
                          <a:latin typeface="Consolas" panose="020B0609020204030204" pitchFamily="49" charset="0"/>
                        </a:rPr>
                        <a:t>13</a:t>
                      </a:r>
                    </a:p>
                    <a:p>
                      <a:pPr algn="ctr"/>
                      <a:r>
                        <a:rPr lang="en-US" sz="2000" dirty="0">
                          <a:latin typeface="Consolas" panose="020B0609020204030204" pitchFamily="49" charset="0"/>
                        </a:rPr>
                        <a:t>14</a:t>
                      </a:r>
                    </a:p>
                    <a:p>
                      <a:pPr algn="ctr"/>
                      <a:r>
                        <a:rPr lang="en-US" sz="2000" dirty="0">
                          <a:latin typeface="Consolas" panose="020B0609020204030204" pitchFamily="49" charset="0"/>
                        </a:rPr>
                        <a:t>1516</a:t>
                      </a:r>
                    </a:p>
                  </a:txBody>
                  <a:tcPr/>
                </a:tc>
                <a:tc>
                  <a:txBody>
                    <a:bodyPr/>
                    <a:lstStyle/>
                    <a:p>
                      <a:r>
                        <a:rPr lang="en-US" sz="2000" b="0" dirty="0">
                          <a:solidFill>
                            <a:srgbClr val="0000FF"/>
                          </a:solidFill>
                          <a:effectLst/>
                          <a:latin typeface="Consolas" panose="020B0609020204030204" pitchFamily="49" charset="0"/>
                        </a:rPr>
                        <a:t>#include </a:t>
                      </a:r>
                      <a:r>
                        <a:rPr lang="en-US" sz="2000" b="0" dirty="0">
                          <a:solidFill>
                            <a:srgbClr val="A31515"/>
                          </a:solidFill>
                          <a:effectLst/>
                          <a:latin typeface="Consolas" panose="020B0609020204030204" pitchFamily="49" charset="0"/>
                        </a:rPr>
                        <a:t>&lt;iostream&gt;</a:t>
                      </a:r>
                      <a:endParaRPr lang="en-US" sz="2000" b="0" dirty="0">
                        <a:solidFill>
                          <a:srgbClr val="000000"/>
                        </a:solidFill>
                        <a:effectLst/>
                        <a:latin typeface="Consolas" panose="020B0609020204030204" pitchFamily="49" charset="0"/>
                      </a:endParaRPr>
                    </a:p>
                    <a:p>
                      <a:r>
                        <a:rPr lang="en-US" sz="2000" b="0" dirty="0">
                          <a:solidFill>
                            <a:srgbClr val="0000FF"/>
                          </a:solidFill>
                          <a:effectLst/>
                          <a:latin typeface="Consolas" panose="020B0609020204030204" pitchFamily="49" charset="0"/>
                        </a:rPr>
                        <a:t>#include </a:t>
                      </a:r>
                      <a:r>
                        <a:rPr lang="en-US" sz="2000" b="0" dirty="0">
                          <a:solidFill>
                            <a:srgbClr val="A31515"/>
                          </a:solidFill>
                          <a:effectLst/>
                          <a:latin typeface="Consolas" panose="020B0609020204030204" pitchFamily="49" charset="0"/>
                        </a:rPr>
                        <a:t>"math_logic.cpp"</a:t>
                      </a:r>
                      <a:endParaRPr lang="en-US" sz="2000" b="0" dirty="0">
                        <a:solidFill>
                          <a:srgbClr val="000000"/>
                        </a:solidFill>
                        <a:effectLst/>
                        <a:latin typeface="Consolas" panose="020B0609020204030204" pitchFamily="49" charset="0"/>
                      </a:endParaRPr>
                    </a:p>
                    <a:p>
                      <a:r>
                        <a:rPr lang="en-US" sz="2000" b="0" dirty="0">
                          <a:solidFill>
                            <a:srgbClr val="0000FF"/>
                          </a:solidFill>
                          <a:effectLst/>
                          <a:latin typeface="Consolas" panose="020B0609020204030204" pitchFamily="49" charset="0"/>
                        </a:rPr>
                        <a:t>using</a:t>
                      </a:r>
                      <a:r>
                        <a:rPr lang="en-US" sz="2000" b="0" dirty="0">
                          <a:solidFill>
                            <a:srgbClr val="000000"/>
                          </a:solidFill>
                          <a:effectLst/>
                          <a:latin typeface="Consolas" panose="020B0609020204030204" pitchFamily="49" charset="0"/>
                        </a:rPr>
                        <a:t> std::</a:t>
                      </a:r>
                      <a:r>
                        <a:rPr lang="en-US" sz="2000" b="0" dirty="0" err="1">
                          <a:solidFill>
                            <a:srgbClr val="000000"/>
                          </a:solidFill>
                          <a:effectLst/>
                          <a:latin typeface="Consolas" panose="020B0609020204030204" pitchFamily="49" charset="0"/>
                        </a:rPr>
                        <a:t>cout</a:t>
                      </a:r>
                      <a:r>
                        <a:rPr lang="en-US" sz="2000" b="0" dirty="0">
                          <a:solidFill>
                            <a:srgbClr val="000000"/>
                          </a:solidFill>
                          <a:effectLst/>
                          <a:latin typeface="Consolas" panose="020B0609020204030204" pitchFamily="49" charset="0"/>
                        </a:rPr>
                        <a:t>, std::</a:t>
                      </a:r>
                      <a:r>
                        <a:rPr lang="en-US" sz="2000" b="0" dirty="0" err="1">
                          <a:solidFill>
                            <a:srgbClr val="000000"/>
                          </a:solidFill>
                          <a:effectLst/>
                          <a:latin typeface="Consolas" panose="020B0609020204030204" pitchFamily="49" charset="0"/>
                        </a:rPr>
                        <a:t>endl</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int</a:t>
                      </a:r>
                      <a:r>
                        <a:rPr lang="en-US" sz="2000" b="0" dirty="0">
                          <a:solidFill>
                            <a:srgbClr val="000000"/>
                          </a:solidFill>
                          <a:effectLst/>
                          <a:latin typeface="Consolas" panose="020B0609020204030204" pitchFamily="49" charset="0"/>
                        </a:rPr>
                        <a:t> main()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a:t>
                      </a:r>
                      <a:r>
                        <a:rPr lang="en-US" sz="2000" b="0" dirty="0">
                          <a:solidFill>
                            <a:srgbClr val="000000"/>
                          </a:solidFill>
                          <a:effectLst/>
                          <a:latin typeface="Consolas" panose="020B0609020204030204" pitchFamily="49" charset="0"/>
                        </a:rPr>
                        <a:t> number = </a:t>
                      </a:r>
                      <a:r>
                        <a:rPr lang="en-US" sz="2000" b="0" dirty="0">
                          <a:solidFill>
                            <a:srgbClr val="098658"/>
                          </a:solidFill>
                          <a:effectLst/>
                          <a:latin typeface="Consolas" panose="020B0609020204030204" pitchFamily="49" charset="0"/>
                        </a:rPr>
                        <a:t>7</a:t>
                      </a:r>
                      <a:r>
                        <a:rPr lang="en-US" sz="2000" b="0" dirty="0">
                          <a:solidFill>
                            <a:srgbClr val="000000"/>
                          </a:solidFill>
                          <a:effectLst/>
                          <a:latin typeface="Consolas" panose="020B0609020204030204" pitchFamily="49" charset="0"/>
                        </a:rPr>
                        <a:t>;</a:t>
                      </a:r>
                    </a:p>
                    <a:p>
                      <a:r>
                        <a:rPr lang="en-US" sz="2000" b="1" dirty="0">
                          <a:solidFill>
                            <a:srgbClr val="000000"/>
                          </a:solidFill>
                          <a:effectLst/>
                          <a:latin typeface="Consolas" panose="020B0609020204030204" pitchFamily="49" charset="0"/>
                        </a:rPr>
                        <a:t/>
                      </a:r>
                      <a:br>
                        <a:rPr lang="en-US" sz="2000" b="1" dirty="0">
                          <a:solidFill>
                            <a:srgbClr val="000000"/>
                          </a:solidFill>
                          <a:effectLst/>
                          <a:latin typeface="Consolas" panose="020B0609020204030204" pitchFamily="49" charset="0"/>
                        </a:rPr>
                      </a:br>
                      <a:r>
                        <a:rPr lang="en-US" sz="2000" b="1" dirty="0">
                          <a:solidFill>
                            <a:srgbClr val="000000"/>
                          </a:solidFill>
                          <a:effectLst/>
                          <a:latin typeface="Consolas" panose="020B0609020204030204" pitchFamily="49" charset="0"/>
                        </a:rPr>
                        <a:t>    </a:t>
                      </a:r>
                      <a:r>
                        <a:rPr lang="en-US" sz="2000" b="1" dirty="0" err="1">
                          <a:solidFill>
                            <a:srgbClr val="000000"/>
                          </a:solidFill>
                          <a:effectLst/>
                          <a:latin typeface="Consolas" panose="020B0609020204030204" pitchFamily="49" charset="0"/>
                        </a:rPr>
                        <a:t>cout</a:t>
                      </a:r>
                      <a:r>
                        <a:rPr lang="en-US" sz="2000" b="1" dirty="0">
                          <a:solidFill>
                            <a:srgbClr val="000000"/>
                          </a:solidFill>
                          <a:effectLst/>
                          <a:latin typeface="Consolas" panose="020B0609020204030204" pitchFamily="49" charset="0"/>
                        </a:rPr>
                        <a:t> &lt;&lt; </a:t>
                      </a:r>
                      <a:r>
                        <a:rPr lang="en-US" sz="2000" b="1" dirty="0">
                          <a:solidFill>
                            <a:srgbClr val="A31515"/>
                          </a:solidFill>
                          <a:effectLst/>
                          <a:latin typeface="Consolas" panose="020B0609020204030204" pitchFamily="49" charset="0"/>
                        </a:rPr>
                        <a:t>"</a:t>
                      </a:r>
                      <a:r>
                        <a:rPr lang="en-US" sz="2000" b="1" dirty="0" err="1">
                          <a:solidFill>
                            <a:srgbClr val="A31515"/>
                          </a:solidFill>
                          <a:effectLst/>
                          <a:latin typeface="Consolas" panose="020B0609020204030204" pitchFamily="49" charset="0"/>
                        </a:rPr>
                        <a:t>checkEven</a:t>
                      </a:r>
                      <a:r>
                        <a:rPr lang="en-US" sz="2000" b="1" dirty="0">
                          <a:solidFill>
                            <a:srgbClr val="A31515"/>
                          </a:solidFill>
                          <a:effectLst/>
                          <a:latin typeface="Consolas" panose="020B0609020204030204" pitchFamily="49" charset="0"/>
                        </a:rPr>
                        <a:t>(number)"</a:t>
                      </a:r>
                      <a:r>
                        <a:rPr lang="en-US" sz="2000" b="1" dirty="0">
                          <a:solidFill>
                            <a:srgbClr val="000000"/>
                          </a:solidFill>
                          <a:effectLst/>
                          <a:latin typeface="Consolas" panose="020B0609020204030204" pitchFamily="49" charset="0"/>
                        </a:rPr>
                        <a:t> &lt;&lt; </a:t>
                      </a:r>
                      <a:r>
                        <a:rPr lang="en-US" sz="2000" b="1" dirty="0" err="1">
                          <a:solidFill>
                            <a:srgbClr val="000000"/>
                          </a:solidFill>
                          <a:effectLst/>
                          <a:latin typeface="Consolas" panose="020B0609020204030204" pitchFamily="49" charset="0"/>
                        </a:rPr>
                        <a:t>endl</a:t>
                      </a:r>
                      <a:r>
                        <a:rPr lang="en-US" sz="2000" b="1"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checkEven</a:t>
                      </a:r>
                      <a:r>
                        <a:rPr lang="en-US" sz="2000" b="0" dirty="0">
                          <a:solidFill>
                            <a:srgbClr val="000000"/>
                          </a:solidFill>
                          <a:effectLst/>
                          <a:latin typeface="Consolas" panose="020B0609020204030204" pitchFamily="49" charset="0"/>
                        </a:rPr>
                        <a:t>(number);</a:t>
                      </a:r>
                    </a:p>
                    <a:p>
                      <a:r>
                        <a:rPr lang="en-US" sz="2000" b="1" dirty="0">
                          <a:solidFill>
                            <a:srgbClr val="000000"/>
                          </a:solidFill>
                          <a:effectLst/>
                          <a:latin typeface="Consolas" panose="020B0609020204030204" pitchFamily="49" charset="0"/>
                        </a:rPr>
                        <a:t>    </a:t>
                      </a:r>
                      <a:r>
                        <a:rPr lang="en-US" sz="2000" b="1" dirty="0" err="1">
                          <a:solidFill>
                            <a:srgbClr val="000000"/>
                          </a:solidFill>
                          <a:effectLst/>
                          <a:latin typeface="Consolas" panose="020B0609020204030204" pitchFamily="49" charset="0"/>
                        </a:rPr>
                        <a:t>cout</a:t>
                      </a:r>
                      <a:r>
                        <a:rPr lang="en-US" sz="2000" b="1" dirty="0">
                          <a:solidFill>
                            <a:srgbClr val="000000"/>
                          </a:solidFill>
                          <a:effectLst/>
                          <a:latin typeface="Consolas" panose="020B0609020204030204" pitchFamily="49" charset="0"/>
                        </a:rPr>
                        <a:t> &lt;&lt; </a:t>
                      </a:r>
                      <a:r>
                        <a:rPr lang="en-US" sz="2000" b="1" dirty="0">
                          <a:solidFill>
                            <a:srgbClr val="A31515"/>
                          </a:solidFill>
                          <a:effectLst/>
                          <a:latin typeface="Consolas" panose="020B0609020204030204" pitchFamily="49" charset="0"/>
                        </a:rPr>
                        <a:t>"</a:t>
                      </a:r>
                      <a:r>
                        <a:rPr lang="en-US" sz="2000" b="1" dirty="0" err="1">
                          <a:solidFill>
                            <a:srgbClr val="A31515"/>
                          </a:solidFill>
                          <a:effectLst/>
                          <a:latin typeface="Consolas" panose="020B0609020204030204" pitchFamily="49" charset="0"/>
                        </a:rPr>
                        <a:t>checkPrime</a:t>
                      </a:r>
                      <a:r>
                        <a:rPr lang="en-US" sz="2000" b="1" dirty="0">
                          <a:solidFill>
                            <a:srgbClr val="A31515"/>
                          </a:solidFill>
                          <a:effectLst/>
                          <a:latin typeface="Consolas" panose="020B0609020204030204" pitchFamily="49" charset="0"/>
                        </a:rPr>
                        <a:t>(number)"</a:t>
                      </a:r>
                      <a:r>
                        <a:rPr lang="en-US" sz="2000" b="1" dirty="0">
                          <a:solidFill>
                            <a:srgbClr val="000000"/>
                          </a:solidFill>
                          <a:effectLst/>
                          <a:latin typeface="Consolas" panose="020B0609020204030204" pitchFamily="49" charset="0"/>
                        </a:rPr>
                        <a:t> &lt;&lt; </a:t>
                      </a:r>
                      <a:r>
                        <a:rPr lang="en-US" sz="2000" b="1" dirty="0" err="1">
                          <a:solidFill>
                            <a:srgbClr val="000000"/>
                          </a:solidFill>
                          <a:effectLst/>
                          <a:latin typeface="Consolas" panose="020B0609020204030204" pitchFamily="49" charset="0"/>
                        </a:rPr>
                        <a:t>endl</a:t>
                      </a:r>
                      <a:r>
                        <a:rPr lang="en-US" sz="2000" b="1"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checkPrime</a:t>
                      </a:r>
                      <a:r>
                        <a:rPr lang="en-US" sz="2000" b="0" dirty="0">
                          <a:solidFill>
                            <a:srgbClr val="000000"/>
                          </a:solidFill>
                          <a:effectLst/>
                          <a:latin typeface="Consolas" panose="020B0609020204030204" pitchFamily="49" charset="0"/>
                        </a:rPr>
                        <a:t>(number);</a:t>
                      </a:r>
                    </a:p>
                    <a:p>
                      <a:r>
                        <a:rPr lang="en-US" sz="2000" b="1" dirty="0">
                          <a:solidFill>
                            <a:srgbClr val="000000"/>
                          </a:solidFill>
                          <a:effectLst/>
                          <a:latin typeface="Consolas" panose="020B0609020204030204" pitchFamily="49" charset="0"/>
                        </a:rPr>
                        <a:t>    </a:t>
                      </a:r>
                      <a:r>
                        <a:rPr lang="en-US" sz="2000" b="1" dirty="0" err="1">
                          <a:solidFill>
                            <a:srgbClr val="000000"/>
                          </a:solidFill>
                          <a:effectLst/>
                          <a:latin typeface="Consolas" panose="020B0609020204030204" pitchFamily="49" charset="0"/>
                        </a:rPr>
                        <a:t>cout</a:t>
                      </a:r>
                      <a:r>
                        <a:rPr lang="en-US" sz="2000" b="1" dirty="0">
                          <a:solidFill>
                            <a:srgbClr val="000000"/>
                          </a:solidFill>
                          <a:effectLst/>
                          <a:latin typeface="Consolas" panose="020B0609020204030204" pitchFamily="49" charset="0"/>
                        </a:rPr>
                        <a:t> &lt;&lt; </a:t>
                      </a:r>
                      <a:r>
                        <a:rPr lang="en-US" sz="2000" b="1" dirty="0">
                          <a:solidFill>
                            <a:srgbClr val="A31515"/>
                          </a:solidFill>
                          <a:effectLst/>
                          <a:latin typeface="Consolas" panose="020B0609020204030204" pitchFamily="49" charset="0"/>
                        </a:rPr>
                        <a:t>"</a:t>
                      </a:r>
                      <a:r>
                        <a:rPr lang="en-US" sz="2000" b="1" dirty="0" err="1">
                          <a:solidFill>
                            <a:srgbClr val="A31515"/>
                          </a:solidFill>
                          <a:effectLst/>
                          <a:latin typeface="Consolas" panose="020B0609020204030204" pitchFamily="49" charset="0"/>
                        </a:rPr>
                        <a:t>checkSingleDigit</a:t>
                      </a:r>
                      <a:r>
                        <a:rPr lang="en-US" sz="2000" b="1" dirty="0">
                          <a:solidFill>
                            <a:srgbClr val="A31515"/>
                          </a:solidFill>
                          <a:effectLst/>
                          <a:latin typeface="Consolas" panose="020B0609020204030204" pitchFamily="49" charset="0"/>
                        </a:rPr>
                        <a:t>(number)"</a:t>
                      </a:r>
                      <a:r>
                        <a:rPr lang="en-US" sz="2000" b="1" dirty="0">
                          <a:solidFill>
                            <a:srgbClr val="000000"/>
                          </a:solidFill>
                          <a:effectLst/>
                          <a:latin typeface="Consolas" panose="020B0609020204030204" pitchFamily="49" charset="0"/>
                        </a:rPr>
                        <a:t> &lt;&lt; </a:t>
                      </a:r>
                      <a:r>
                        <a:rPr lang="en-US" sz="2000" b="1" dirty="0" err="1">
                          <a:solidFill>
                            <a:srgbClr val="000000"/>
                          </a:solidFill>
                          <a:effectLst/>
                          <a:latin typeface="Consolas" panose="020B0609020204030204" pitchFamily="49" charset="0"/>
                        </a:rPr>
                        <a:t>endl</a:t>
                      </a:r>
                      <a:r>
                        <a:rPr lang="en-US" sz="2000" b="1"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checkSingleDigit</a:t>
                      </a:r>
                      <a:r>
                        <a:rPr lang="en-US" sz="2000" b="0" dirty="0">
                          <a:solidFill>
                            <a:srgbClr val="000000"/>
                          </a:solidFill>
                          <a:effectLst/>
                          <a:latin typeface="Consolas" panose="020B0609020204030204" pitchFamily="49" charset="0"/>
                        </a:rPr>
                        <a:t>(number);</a:t>
                      </a:r>
                    </a:p>
                    <a:p>
                      <a:r>
                        <a:rPr lang="en-US" sz="2000" b="0" dirty="0">
                          <a:solidFill>
                            <a:srgbClr val="000000"/>
                          </a:solidFill>
                          <a:effectLst/>
                          <a:latin typeface="Consolas" panose="020B0609020204030204" pitchFamily="49" charset="0"/>
                        </a:rPr>
                        <a:t/>
                      </a:r>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a:txBody>
                  <a:tcPr/>
                </a:tc>
                <a:extLst>
                  <a:ext uri="{0D108BD9-81ED-4DB2-BD59-A6C34878D82A}">
                    <a16:rowId xmlns:a16="http://schemas.microsoft.com/office/drawing/2014/main" val="1646940307"/>
                  </a:ext>
                </a:extLst>
              </a:tr>
            </a:tbl>
          </a:graphicData>
        </a:graphic>
      </p:graphicFrame>
      <p:sp>
        <p:nvSpPr>
          <p:cNvPr id="8" name="Title 1">
            <a:extLst>
              <a:ext uri="{FF2B5EF4-FFF2-40B4-BE49-F238E27FC236}">
                <a16:creationId xmlns:a16="http://schemas.microsoft.com/office/drawing/2014/main" id="{D4DF7583-DA91-44DE-A4C5-FAAA7C5C4C60}"/>
              </a:ext>
            </a:extLst>
          </p:cNvPr>
          <p:cNvSpPr>
            <a:spLocks noGrp="1"/>
          </p:cNvSpPr>
          <p:nvPr>
            <p:ph type="title"/>
          </p:nvPr>
        </p:nvSpPr>
        <p:spPr>
          <a:xfrm>
            <a:off x="825274" y="175259"/>
            <a:ext cx="3932237" cy="1276169"/>
          </a:xfrm>
        </p:spPr>
        <p:txBody>
          <a:bodyPr>
            <a:normAutofit fontScale="90000"/>
          </a:bodyPr>
          <a:lstStyle/>
          <a:p>
            <a:r>
              <a:rPr lang="en-US" dirty="0"/>
              <a:t>Debugging Strategies: "Wolf Fence" Debugging </a:t>
            </a:r>
            <a:r>
              <a:rPr lang="en-US" dirty="0" smtClean="0"/>
              <a:t>Example (4)</a:t>
            </a:r>
            <a:endParaRPr lang="en-US" dirty="0"/>
          </a:p>
        </p:txBody>
      </p:sp>
    </p:spTree>
    <p:extLst>
      <p:ext uri="{BB962C8B-B14F-4D97-AF65-F5344CB8AC3E}">
        <p14:creationId xmlns:p14="http://schemas.microsoft.com/office/powerpoint/2010/main" val="940286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a:t>
            </a:r>
            <a:r>
              <a:rPr lang="en-US" dirty="0" smtClean="0"/>
              <a:t>Process (3)</a:t>
            </a:r>
            <a:endParaRPr lang="en-US" dirty="0"/>
          </a:p>
        </p:txBody>
      </p:sp>
      <p:sp>
        <p:nvSpPr>
          <p:cNvPr id="3" name="Content Placeholder 2"/>
          <p:cNvSpPr>
            <a:spLocks noGrp="1"/>
          </p:cNvSpPr>
          <p:nvPr>
            <p:ph sz="half" idx="1"/>
          </p:nvPr>
        </p:nvSpPr>
        <p:spPr>
          <a:xfrm>
            <a:off x="838200" y="1825625"/>
            <a:ext cx="5941742" cy="4351338"/>
          </a:xfrm>
        </p:spPr>
        <p:txBody>
          <a:bodyPr>
            <a:normAutofit fontScale="92500" lnSpcReduction="10000"/>
          </a:bodyPr>
          <a:lstStyle/>
          <a:p>
            <a:r>
              <a:rPr lang="en-US" dirty="0" smtClean="0"/>
              <a:t>Focus on problem solving, </a:t>
            </a:r>
            <a:br>
              <a:rPr lang="en-US" dirty="0" smtClean="0"/>
            </a:br>
            <a:r>
              <a:rPr lang="en-US" b="1" i="1" dirty="0" smtClean="0"/>
              <a:t>not </a:t>
            </a:r>
            <a:r>
              <a:rPr lang="en-US" dirty="0" smtClean="0"/>
              <a:t>on coding details.</a:t>
            </a:r>
          </a:p>
          <a:p>
            <a:endParaRPr lang="en-US" dirty="0" smtClean="0"/>
          </a:p>
          <a:p>
            <a:r>
              <a:rPr lang="en-US" dirty="0" smtClean="0"/>
              <a:t>Should </a:t>
            </a:r>
            <a:r>
              <a:rPr lang="en-US" dirty="0"/>
              <a:t>be readable by anyone, even if they are not familiar with C++ </a:t>
            </a:r>
            <a:r>
              <a:rPr lang="en-US" dirty="0" smtClean="0"/>
              <a:t/>
            </a:r>
            <a:br>
              <a:rPr lang="en-US" dirty="0" smtClean="0"/>
            </a:br>
            <a:r>
              <a:rPr lang="en-US" dirty="0" smtClean="0"/>
              <a:t>(or </a:t>
            </a:r>
            <a:r>
              <a:rPr lang="en-US" dirty="0"/>
              <a:t>any programming </a:t>
            </a:r>
            <a:r>
              <a:rPr lang="en-US" dirty="0" smtClean="0"/>
              <a:t>language).</a:t>
            </a:r>
            <a:endParaRPr lang="en-US" dirty="0"/>
          </a:p>
          <a:p>
            <a:pPr lvl="1"/>
            <a:endParaRPr lang="en-US" dirty="0" smtClean="0"/>
          </a:p>
          <a:p>
            <a:r>
              <a:rPr lang="en-US" dirty="0" smtClean="0"/>
              <a:t>Algorithm</a:t>
            </a:r>
          </a:p>
          <a:p>
            <a:pPr lvl="1"/>
            <a:r>
              <a:rPr lang="en-US" dirty="0"/>
              <a:t>A detailed sequence of actions to </a:t>
            </a:r>
            <a:r>
              <a:rPr lang="en-US" dirty="0" smtClean="0"/>
              <a:t/>
            </a:r>
            <a:br>
              <a:rPr lang="en-US" dirty="0" smtClean="0"/>
            </a:br>
            <a:r>
              <a:rPr lang="en-US" dirty="0" smtClean="0"/>
              <a:t>perform</a:t>
            </a:r>
            <a:r>
              <a:rPr lang="en-US" dirty="0"/>
              <a:t> to accomplish some task</a:t>
            </a:r>
            <a:r>
              <a:rPr lang="en-US" dirty="0" smtClean="0"/>
              <a:t>. (</a:t>
            </a:r>
            <a:r>
              <a:rPr lang="en-US" dirty="0" smtClean="0">
                <a:hlinkClick r:id="rId2"/>
              </a:rPr>
              <a:t>Dictionary.com</a:t>
            </a:r>
            <a:r>
              <a:rPr lang="en-US" dirty="0" smtClean="0"/>
              <a:t>)</a:t>
            </a:r>
            <a:endParaRPr lang="en-US" dirty="0"/>
          </a:p>
        </p:txBody>
      </p:sp>
      <p:sp>
        <p:nvSpPr>
          <p:cNvPr id="4" name="Content Placeholder 3"/>
          <p:cNvSpPr>
            <a:spLocks noGrp="1"/>
          </p:cNvSpPr>
          <p:nvPr>
            <p:ph sz="half" idx="2"/>
          </p:nvPr>
        </p:nvSpPr>
        <p:spPr>
          <a:xfrm>
            <a:off x="6779941" y="1960562"/>
            <a:ext cx="4573859" cy="4351338"/>
          </a:xfrm>
        </p:spPr>
        <p:txBody>
          <a:bodyPr>
            <a:normAutofit fontScale="92500" lnSpcReduction="10000"/>
          </a:bodyPr>
          <a:lstStyle/>
          <a:p>
            <a:pPr marL="514350" indent="-514350">
              <a:buFont typeface="+mj-lt"/>
              <a:buAutoNum type="arabicPeriod"/>
            </a:pPr>
            <a:r>
              <a:rPr lang="en-US" sz="4400" dirty="0" smtClean="0">
                <a:solidFill>
                  <a:schemeClr val="bg1">
                    <a:lumMod val="85000"/>
                  </a:schemeClr>
                </a:solidFill>
              </a:rPr>
              <a:t>Analysis</a:t>
            </a:r>
          </a:p>
          <a:p>
            <a:pPr marL="514350" indent="-514350">
              <a:buFont typeface="+mj-lt"/>
              <a:buAutoNum type="arabicPeriod"/>
            </a:pPr>
            <a:r>
              <a:rPr lang="en-US" sz="4400" dirty="0" smtClean="0">
                <a:solidFill>
                  <a:srgbClr val="7030A0"/>
                </a:solidFill>
              </a:rPr>
              <a:t>Design</a:t>
            </a:r>
          </a:p>
          <a:p>
            <a:pPr marL="514350" indent="-514350">
              <a:buFont typeface="+mj-lt"/>
              <a:buAutoNum type="arabicPeriod"/>
            </a:pPr>
            <a:r>
              <a:rPr lang="en-US" sz="4400" dirty="0" smtClean="0">
                <a:solidFill>
                  <a:schemeClr val="bg1">
                    <a:lumMod val="85000"/>
                  </a:schemeClr>
                </a:solidFill>
              </a:rPr>
              <a:t>Implement</a:t>
            </a:r>
          </a:p>
          <a:p>
            <a:pPr marL="514350" indent="-514350">
              <a:buFont typeface="+mj-lt"/>
              <a:buAutoNum type="arabicPeriod"/>
            </a:pPr>
            <a:r>
              <a:rPr lang="en-US" sz="4400" dirty="0" smtClean="0">
                <a:solidFill>
                  <a:schemeClr val="bg1">
                    <a:lumMod val="85000"/>
                  </a:schemeClr>
                </a:solidFill>
              </a:rPr>
              <a:t>Test</a:t>
            </a:r>
          </a:p>
          <a:p>
            <a:pPr marL="514350" indent="-514350">
              <a:buFont typeface="+mj-lt"/>
              <a:buAutoNum type="arabicPeriod"/>
            </a:pPr>
            <a:r>
              <a:rPr lang="en-US" sz="4400" dirty="0" smtClean="0">
                <a:solidFill>
                  <a:schemeClr val="bg1">
                    <a:lumMod val="85000"/>
                  </a:schemeClr>
                </a:solidFill>
              </a:rPr>
              <a:t>Repeat</a:t>
            </a:r>
          </a:p>
        </p:txBody>
      </p:sp>
    </p:spTree>
    <p:extLst>
      <p:ext uri="{BB962C8B-B14F-4D97-AF65-F5344CB8AC3E}">
        <p14:creationId xmlns:p14="http://schemas.microsoft.com/office/powerpoint/2010/main" val="2851618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11">
            <a:extLst>
              <a:ext uri="{FF2B5EF4-FFF2-40B4-BE49-F238E27FC236}">
                <a16:creationId xmlns:a16="http://schemas.microsoft.com/office/drawing/2014/main" id="{C1C1C078-7F95-4B8E-AEF6-CFE8B24A1C3D}"/>
              </a:ext>
            </a:extLst>
          </p:cNvPr>
          <p:cNvGraphicFramePr>
            <a:graphicFrameLocks noGrp="1"/>
          </p:cNvGraphicFramePr>
          <p:nvPr>
            <p:ph idx="1"/>
            <p:extLst/>
          </p:nvPr>
        </p:nvGraphicFramePr>
        <p:xfrm>
          <a:off x="4905375" y="632460"/>
          <a:ext cx="7286625" cy="5593080"/>
        </p:xfrm>
        <a:graphic>
          <a:graphicData uri="http://schemas.openxmlformats.org/drawingml/2006/table">
            <a:tbl>
              <a:tblPr firstRow="1" bandRow="1">
                <a:tableStyleId>{5940675A-B579-460E-94D1-54222C63F5DA}</a:tableStyleId>
              </a:tblPr>
              <a:tblGrid>
                <a:gridCol w="484033">
                  <a:extLst>
                    <a:ext uri="{9D8B030D-6E8A-4147-A177-3AD203B41FA5}">
                      <a16:colId xmlns:a16="http://schemas.microsoft.com/office/drawing/2014/main" val="3462305556"/>
                    </a:ext>
                  </a:extLst>
                </a:gridCol>
                <a:gridCol w="6802592">
                  <a:extLst>
                    <a:ext uri="{9D8B030D-6E8A-4147-A177-3AD203B41FA5}">
                      <a16:colId xmlns:a16="http://schemas.microsoft.com/office/drawing/2014/main" val="2357295524"/>
                    </a:ext>
                  </a:extLst>
                </a:gridCol>
              </a:tblGrid>
              <a:tr h="305222">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i="0" u="none" strike="noStrike" kern="1200" dirty="0">
                          <a:solidFill>
                            <a:schemeClr val="tx1"/>
                          </a:solidFill>
                          <a:effectLst/>
                          <a:latin typeface="Consolas" panose="020B0609020204030204" pitchFamily="49" charset="0"/>
                          <a:ea typeface="+mn-ea"/>
                          <a:cs typeface="+mn-cs"/>
                        </a:rPr>
                        <a:t>example2.cpp (updated)</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3302554">
                <a:tc>
                  <a:txBody>
                    <a:bodyPr/>
                    <a:lstStyle/>
                    <a:p>
                      <a:pPr algn="ctr"/>
                      <a:r>
                        <a:rPr lang="en-US" sz="2000" dirty="0">
                          <a:latin typeface="Consolas" panose="020B0609020204030204" pitchFamily="49" charset="0"/>
                        </a:rPr>
                        <a:t>1</a:t>
                      </a:r>
                    </a:p>
                    <a:p>
                      <a:pPr algn="ctr"/>
                      <a:r>
                        <a:rPr lang="en-US" sz="2000" dirty="0">
                          <a:latin typeface="Consolas" panose="020B0609020204030204" pitchFamily="49" charset="0"/>
                        </a:rPr>
                        <a:t>2</a:t>
                      </a:r>
                    </a:p>
                    <a:p>
                      <a:pPr algn="ctr"/>
                      <a:r>
                        <a:rPr lang="en-US" sz="2000" dirty="0">
                          <a:latin typeface="Consolas" panose="020B0609020204030204" pitchFamily="49" charset="0"/>
                        </a:rPr>
                        <a:t>3</a:t>
                      </a:r>
                    </a:p>
                    <a:p>
                      <a:pPr algn="ctr"/>
                      <a:r>
                        <a:rPr lang="en-US" sz="2000" dirty="0">
                          <a:latin typeface="Consolas" panose="020B0609020204030204" pitchFamily="49" charset="0"/>
                        </a:rPr>
                        <a:t>4</a:t>
                      </a:r>
                    </a:p>
                    <a:p>
                      <a:pPr algn="ctr"/>
                      <a:r>
                        <a:rPr lang="en-US" sz="2000" dirty="0">
                          <a:latin typeface="Consolas" panose="020B0609020204030204" pitchFamily="49" charset="0"/>
                        </a:rPr>
                        <a:t>5</a:t>
                      </a:r>
                    </a:p>
                    <a:p>
                      <a:pPr algn="ctr"/>
                      <a:r>
                        <a:rPr lang="en-US" sz="2000" dirty="0">
                          <a:latin typeface="Consolas" panose="020B0609020204030204" pitchFamily="49" charset="0"/>
                        </a:rPr>
                        <a:t>6</a:t>
                      </a:r>
                    </a:p>
                    <a:p>
                      <a:pPr algn="ctr"/>
                      <a:r>
                        <a:rPr lang="en-US" sz="2000" dirty="0">
                          <a:latin typeface="Consolas" panose="020B0609020204030204" pitchFamily="49" charset="0"/>
                        </a:rPr>
                        <a:t>7</a:t>
                      </a:r>
                    </a:p>
                    <a:p>
                      <a:pPr algn="ctr"/>
                      <a:r>
                        <a:rPr lang="en-US" sz="2000" dirty="0">
                          <a:latin typeface="Consolas" panose="020B0609020204030204" pitchFamily="49" charset="0"/>
                        </a:rPr>
                        <a:t>8</a:t>
                      </a:r>
                    </a:p>
                    <a:p>
                      <a:pPr algn="ctr"/>
                      <a:r>
                        <a:rPr lang="en-US" sz="2000" dirty="0">
                          <a:latin typeface="Consolas" panose="020B0609020204030204" pitchFamily="49" charset="0"/>
                        </a:rPr>
                        <a:t>9</a:t>
                      </a:r>
                    </a:p>
                    <a:p>
                      <a:pPr algn="ctr"/>
                      <a:r>
                        <a:rPr lang="en-US" sz="2000" dirty="0">
                          <a:latin typeface="Consolas" panose="020B0609020204030204" pitchFamily="49" charset="0"/>
                        </a:rPr>
                        <a:t>10</a:t>
                      </a:r>
                    </a:p>
                    <a:p>
                      <a:pPr algn="ctr"/>
                      <a:r>
                        <a:rPr lang="en-US" sz="2000" dirty="0">
                          <a:latin typeface="Consolas" panose="020B0609020204030204" pitchFamily="49" charset="0"/>
                        </a:rPr>
                        <a:t>11</a:t>
                      </a:r>
                    </a:p>
                    <a:p>
                      <a:pPr algn="ctr"/>
                      <a:r>
                        <a:rPr lang="en-US" sz="2000" dirty="0">
                          <a:latin typeface="Consolas" panose="020B0609020204030204" pitchFamily="49" charset="0"/>
                        </a:rPr>
                        <a:t>12</a:t>
                      </a:r>
                    </a:p>
                    <a:p>
                      <a:pPr algn="ctr"/>
                      <a:r>
                        <a:rPr lang="en-US" sz="2000" dirty="0">
                          <a:latin typeface="Consolas" panose="020B0609020204030204" pitchFamily="49" charset="0"/>
                        </a:rPr>
                        <a:t>13</a:t>
                      </a:r>
                    </a:p>
                    <a:p>
                      <a:pPr algn="ctr"/>
                      <a:r>
                        <a:rPr lang="en-US" sz="2000" dirty="0">
                          <a:latin typeface="Consolas" panose="020B0609020204030204" pitchFamily="49" charset="0"/>
                        </a:rPr>
                        <a:t>14</a:t>
                      </a:r>
                    </a:p>
                    <a:p>
                      <a:pPr algn="ctr"/>
                      <a:r>
                        <a:rPr lang="en-US" sz="2000" dirty="0">
                          <a:latin typeface="Consolas" panose="020B0609020204030204" pitchFamily="49" charset="0"/>
                        </a:rPr>
                        <a:t>1516</a:t>
                      </a:r>
                    </a:p>
                    <a:p>
                      <a:pPr algn="ctr"/>
                      <a:r>
                        <a:rPr lang="en-US" sz="2000" dirty="0">
                          <a:latin typeface="Consolas" panose="020B0609020204030204" pitchFamily="49" charset="0"/>
                        </a:rPr>
                        <a:t>17</a:t>
                      </a:r>
                    </a:p>
                  </a:txBody>
                  <a:tcPr/>
                </a:tc>
                <a:tc>
                  <a:txBody>
                    <a:bodyPr/>
                    <a:lstStyle/>
                    <a:p>
                      <a:r>
                        <a:rPr lang="en-US" sz="2000" b="0" dirty="0">
                          <a:solidFill>
                            <a:srgbClr val="0000FF"/>
                          </a:solidFill>
                          <a:effectLst/>
                          <a:latin typeface="Consolas" panose="020B0609020204030204" pitchFamily="49" charset="0"/>
                        </a:rPr>
                        <a:t>#include </a:t>
                      </a:r>
                      <a:r>
                        <a:rPr lang="en-US" sz="2000" b="0" dirty="0">
                          <a:solidFill>
                            <a:srgbClr val="A31515"/>
                          </a:solidFill>
                          <a:effectLst/>
                          <a:latin typeface="Consolas" panose="020B0609020204030204" pitchFamily="49" charset="0"/>
                        </a:rPr>
                        <a:t>&lt;iostream&gt;</a:t>
                      </a:r>
                      <a:endParaRPr lang="en-US" sz="2000" b="0" dirty="0">
                        <a:solidFill>
                          <a:srgbClr val="000000"/>
                        </a:solidFill>
                        <a:effectLst/>
                        <a:latin typeface="Consolas" panose="020B0609020204030204" pitchFamily="49" charset="0"/>
                      </a:endParaRPr>
                    </a:p>
                    <a:p>
                      <a:r>
                        <a:rPr lang="en-US" sz="2000" b="0" dirty="0">
                          <a:solidFill>
                            <a:srgbClr val="0000FF"/>
                          </a:solidFill>
                          <a:effectLst/>
                          <a:latin typeface="Consolas" panose="020B0609020204030204" pitchFamily="49" charset="0"/>
                        </a:rPr>
                        <a:t>#include </a:t>
                      </a:r>
                      <a:r>
                        <a:rPr lang="en-US" sz="2000" b="0" dirty="0">
                          <a:solidFill>
                            <a:srgbClr val="A31515"/>
                          </a:solidFill>
                          <a:effectLst/>
                          <a:latin typeface="Consolas" panose="020B0609020204030204" pitchFamily="49" charset="0"/>
                        </a:rPr>
                        <a:t>"math_logic.cpp"</a:t>
                      </a:r>
                      <a:endParaRPr lang="en-US" sz="2000" b="0" dirty="0">
                        <a:solidFill>
                          <a:srgbClr val="000000"/>
                        </a:solidFill>
                        <a:effectLst/>
                        <a:latin typeface="Consolas" panose="020B0609020204030204" pitchFamily="49" charset="0"/>
                      </a:endParaRPr>
                    </a:p>
                    <a:p>
                      <a:r>
                        <a:rPr lang="en-US" sz="2000" b="0" dirty="0">
                          <a:solidFill>
                            <a:srgbClr val="0000FF"/>
                          </a:solidFill>
                          <a:effectLst/>
                          <a:latin typeface="Consolas" panose="020B0609020204030204" pitchFamily="49" charset="0"/>
                        </a:rPr>
                        <a:t>using</a:t>
                      </a:r>
                      <a:r>
                        <a:rPr lang="en-US" sz="2000" b="0" dirty="0">
                          <a:solidFill>
                            <a:srgbClr val="000000"/>
                          </a:solidFill>
                          <a:effectLst/>
                          <a:latin typeface="Consolas" panose="020B0609020204030204" pitchFamily="49" charset="0"/>
                        </a:rPr>
                        <a:t> std::</a:t>
                      </a:r>
                      <a:r>
                        <a:rPr lang="en-US" sz="2000" b="0" dirty="0" err="1">
                          <a:solidFill>
                            <a:srgbClr val="000000"/>
                          </a:solidFill>
                          <a:effectLst/>
                          <a:latin typeface="Consolas" panose="020B0609020204030204" pitchFamily="49" charset="0"/>
                        </a:rPr>
                        <a:t>cout</a:t>
                      </a:r>
                      <a:r>
                        <a:rPr lang="en-US" sz="2000" b="0" dirty="0">
                          <a:solidFill>
                            <a:srgbClr val="000000"/>
                          </a:solidFill>
                          <a:effectLst/>
                          <a:latin typeface="Consolas" panose="020B0609020204030204" pitchFamily="49" charset="0"/>
                        </a:rPr>
                        <a:t>, std::</a:t>
                      </a:r>
                      <a:r>
                        <a:rPr lang="en-US" sz="2000" b="0" dirty="0" err="1">
                          <a:solidFill>
                            <a:srgbClr val="000000"/>
                          </a:solidFill>
                          <a:effectLst/>
                          <a:latin typeface="Consolas" panose="020B0609020204030204" pitchFamily="49" charset="0"/>
                        </a:rPr>
                        <a:t>endl</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int</a:t>
                      </a:r>
                      <a:r>
                        <a:rPr lang="en-US" sz="2000" b="0" dirty="0">
                          <a:solidFill>
                            <a:srgbClr val="000000"/>
                          </a:solidFill>
                          <a:effectLst/>
                          <a:latin typeface="Consolas" panose="020B0609020204030204" pitchFamily="49" charset="0"/>
                        </a:rPr>
                        <a:t> main()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a:t>
                      </a:r>
                      <a:r>
                        <a:rPr lang="en-US" sz="2000" b="0" dirty="0">
                          <a:solidFill>
                            <a:srgbClr val="000000"/>
                          </a:solidFill>
                          <a:effectLst/>
                          <a:latin typeface="Consolas" panose="020B0609020204030204" pitchFamily="49" charset="0"/>
                        </a:rPr>
                        <a:t> number = </a:t>
                      </a:r>
                      <a:r>
                        <a:rPr lang="en-US" sz="2000" b="0" dirty="0">
                          <a:solidFill>
                            <a:srgbClr val="098658"/>
                          </a:solidFill>
                          <a:effectLst/>
                          <a:latin typeface="Consolas" panose="020B0609020204030204" pitchFamily="49" charset="0"/>
                        </a:rPr>
                        <a:t>7</a:t>
                      </a:r>
                      <a:r>
                        <a:rPr lang="en-US" sz="2000" b="0" dirty="0">
                          <a:solidFill>
                            <a:srgbClr val="000000"/>
                          </a:solidFill>
                          <a:effectLst/>
                          <a:latin typeface="Consolas" panose="020B0609020204030204" pitchFamily="49" charset="0"/>
                        </a:rPr>
                        <a:t>;</a:t>
                      </a:r>
                    </a:p>
                    <a:p>
                      <a:r>
                        <a:rPr lang="en-US" sz="2000" b="1" dirty="0">
                          <a:solidFill>
                            <a:srgbClr val="000000"/>
                          </a:solidFill>
                          <a:effectLst/>
                          <a:latin typeface="Consolas" panose="020B0609020204030204" pitchFamily="49" charset="0"/>
                        </a:rPr>
                        <a:t/>
                      </a:r>
                      <a:br>
                        <a:rPr lang="en-US" sz="2000" b="1" dirty="0">
                          <a:solidFill>
                            <a:srgbClr val="000000"/>
                          </a:solidFill>
                          <a:effectLst/>
                          <a:latin typeface="Consolas" panose="020B0609020204030204" pitchFamily="49" charset="0"/>
                        </a:rPr>
                      </a:br>
                      <a:r>
                        <a:rPr lang="en-US" sz="2000" b="1" dirty="0">
                          <a:solidFill>
                            <a:srgbClr val="000000"/>
                          </a:solidFill>
                          <a:effectLst/>
                          <a:latin typeface="Consolas" panose="020B0609020204030204" pitchFamily="49" charset="0"/>
                        </a:rPr>
                        <a:t>    </a:t>
                      </a:r>
                      <a:r>
                        <a:rPr lang="en-US" sz="2000" b="1" dirty="0" err="1">
                          <a:solidFill>
                            <a:srgbClr val="000000"/>
                          </a:solidFill>
                          <a:effectLst/>
                          <a:latin typeface="Consolas" panose="020B0609020204030204" pitchFamily="49" charset="0"/>
                        </a:rPr>
                        <a:t>cout</a:t>
                      </a:r>
                      <a:r>
                        <a:rPr lang="en-US" sz="2000" b="1" dirty="0">
                          <a:solidFill>
                            <a:srgbClr val="000000"/>
                          </a:solidFill>
                          <a:effectLst/>
                          <a:latin typeface="Consolas" panose="020B0609020204030204" pitchFamily="49" charset="0"/>
                        </a:rPr>
                        <a:t> &lt;&lt; </a:t>
                      </a:r>
                      <a:r>
                        <a:rPr lang="en-US" sz="2000" b="1" dirty="0">
                          <a:solidFill>
                            <a:srgbClr val="A31515"/>
                          </a:solidFill>
                          <a:effectLst/>
                          <a:latin typeface="Consolas" panose="020B0609020204030204" pitchFamily="49" charset="0"/>
                        </a:rPr>
                        <a:t>"</a:t>
                      </a:r>
                      <a:r>
                        <a:rPr lang="en-US" sz="2000" b="1" dirty="0" err="1">
                          <a:solidFill>
                            <a:srgbClr val="A31515"/>
                          </a:solidFill>
                          <a:effectLst/>
                          <a:latin typeface="Consolas" panose="020B0609020204030204" pitchFamily="49" charset="0"/>
                        </a:rPr>
                        <a:t>checkEven</a:t>
                      </a:r>
                      <a:r>
                        <a:rPr lang="en-US" sz="2000" b="1" dirty="0">
                          <a:solidFill>
                            <a:srgbClr val="A31515"/>
                          </a:solidFill>
                          <a:effectLst/>
                          <a:latin typeface="Consolas" panose="020B0609020204030204" pitchFamily="49" charset="0"/>
                        </a:rPr>
                        <a:t>(number)"</a:t>
                      </a:r>
                      <a:r>
                        <a:rPr lang="en-US" sz="2000" b="1" dirty="0">
                          <a:solidFill>
                            <a:srgbClr val="000000"/>
                          </a:solidFill>
                          <a:effectLst/>
                          <a:latin typeface="Consolas" panose="020B0609020204030204" pitchFamily="49" charset="0"/>
                        </a:rPr>
                        <a:t> &lt;&lt; </a:t>
                      </a:r>
                      <a:r>
                        <a:rPr lang="en-US" sz="2000" b="1" dirty="0" err="1">
                          <a:solidFill>
                            <a:srgbClr val="000000"/>
                          </a:solidFill>
                          <a:effectLst/>
                          <a:latin typeface="Consolas" panose="020B0609020204030204" pitchFamily="49" charset="0"/>
                        </a:rPr>
                        <a:t>endl</a:t>
                      </a:r>
                      <a:r>
                        <a:rPr lang="en-US" sz="2000" b="1"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checkEven</a:t>
                      </a:r>
                      <a:r>
                        <a:rPr lang="en-US" sz="2000" b="0" dirty="0">
                          <a:solidFill>
                            <a:srgbClr val="000000"/>
                          </a:solidFill>
                          <a:effectLst/>
                          <a:latin typeface="Consolas" panose="020B0609020204030204" pitchFamily="49" charset="0"/>
                        </a:rPr>
                        <a:t>(number);</a:t>
                      </a:r>
                    </a:p>
                    <a:p>
                      <a:r>
                        <a:rPr lang="en-US" sz="2000" b="1" dirty="0">
                          <a:solidFill>
                            <a:srgbClr val="000000"/>
                          </a:solidFill>
                          <a:effectLst/>
                          <a:latin typeface="Consolas" panose="020B0609020204030204" pitchFamily="49" charset="0"/>
                        </a:rPr>
                        <a:t>    </a:t>
                      </a:r>
                      <a:r>
                        <a:rPr lang="en-US" sz="2000" b="1" dirty="0" err="1">
                          <a:solidFill>
                            <a:srgbClr val="000000"/>
                          </a:solidFill>
                          <a:effectLst/>
                          <a:latin typeface="Consolas" panose="020B0609020204030204" pitchFamily="49" charset="0"/>
                        </a:rPr>
                        <a:t>cout</a:t>
                      </a:r>
                      <a:r>
                        <a:rPr lang="en-US" sz="2000" b="1" dirty="0">
                          <a:solidFill>
                            <a:srgbClr val="000000"/>
                          </a:solidFill>
                          <a:effectLst/>
                          <a:latin typeface="Consolas" panose="020B0609020204030204" pitchFamily="49" charset="0"/>
                        </a:rPr>
                        <a:t> &lt;&lt; </a:t>
                      </a:r>
                      <a:r>
                        <a:rPr lang="en-US" sz="2000" b="1" dirty="0">
                          <a:solidFill>
                            <a:srgbClr val="A31515"/>
                          </a:solidFill>
                          <a:effectLst/>
                          <a:latin typeface="Consolas" panose="020B0609020204030204" pitchFamily="49" charset="0"/>
                        </a:rPr>
                        <a:t>"</a:t>
                      </a:r>
                      <a:r>
                        <a:rPr lang="en-US" sz="2000" b="1" dirty="0" err="1">
                          <a:solidFill>
                            <a:srgbClr val="A31515"/>
                          </a:solidFill>
                          <a:effectLst/>
                          <a:latin typeface="Consolas" panose="020B0609020204030204" pitchFamily="49" charset="0"/>
                        </a:rPr>
                        <a:t>checkPrime</a:t>
                      </a:r>
                      <a:r>
                        <a:rPr lang="en-US" sz="2000" b="1" dirty="0">
                          <a:solidFill>
                            <a:srgbClr val="A31515"/>
                          </a:solidFill>
                          <a:effectLst/>
                          <a:latin typeface="Consolas" panose="020B0609020204030204" pitchFamily="49" charset="0"/>
                        </a:rPr>
                        <a:t>(number)"</a:t>
                      </a:r>
                      <a:r>
                        <a:rPr lang="en-US" sz="2000" b="1" dirty="0">
                          <a:solidFill>
                            <a:srgbClr val="000000"/>
                          </a:solidFill>
                          <a:effectLst/>
                          <a:latin typeface="Consolas" panose="020B0609020204030204" pitchFamily="49" charset="0"/>
                        </a:rPr>
                        <a:t> &lt;&lt; </a:t>
                      </a:r>
                      <a:r>
                        <a:rPr lang="en-US" sz="2000" b="1" dirty="0" err="1">
                          <a:solidFill>
                            <a:srgbClr val="000000"/>
                          </a:solidFill>
                          <a:effectLst/>
                          <a:latin typeface="Consolas" panose="020B0609020204030204" pitchFamily="49" charset="0"/>
                        </a:rPr>
                        <a:t>endl</a:t>
                      </a:r>
                      <a:r>
                        <a:rPr lang="en-US" sz="2000" b="1"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checkPrime</a:t>
                      </a:r>
                      <a:r>
                        <a:rPr lang="en-US" sz="2000" b="0" dirty="0">
                          <a:solidFill>
                            <a:srgbClr val="000000"/>
                          </a:solidFill>
                          <a:effectLst/>
                          <a:latin typeface="Consolas" panose="020B0609020204030204" pitchFamily="49" charset="0"/>
                        </a:rPr>
                        <a:t>(number);</a:t>
                      </a:r>
                    </a:p>
                    <a:p>
                      <a:r>
                        <a:rPr lang="en-US" sz="2000" b="1" dirty="0">
                          <a:solidFill>
                            <a:srgbClr val="000000"/>
                          </a:solidFill>
                          <a:effectLst/>
                          <a:latin typeface="Consolas" panose="020B0609020204030204" pitchFamily="49" charset="0"/>
                        </a:rPr>
                        <a:t>    </a:t>
                      </a:r>
                      <a:r>
                        <a:rPr lang="en-US" sz="2000" b="1" dirty="0" err="1">
                          <a:solidFill>
                            <a:srgbClr val="000000"/>
                          </a:solidFill>
                          <a:effectLst/>
                          <a:latin typeface="Consolas" panose="020B0609020204030204" pitchFamily="49" charset="0"/>
                        </a:rPr>
                        <a:t>cout</a:t>
                      </a:r>
                      <a:r>
                        <a:rPr lang="en-US" sz="2000" b="1" dirty="0">
                          <a:solidFill>
                            <a:srgbClr val="000000"/>
                          </a:solidFill>
                          <a:effectLst/>
                          <a:latin typeface="Consolas" panose="020B0609020204030204" pitchFamily="49" charset="0"/>
                        </a:rPr>
                        <a:t> &lt;&lt; </a:t>
                      </a:r>
                      <a:r>
                        <a:rPr lang="en-US" sz="2000" b="1" dirty="0">
                          <a:solidFill>
                            <a:srgbClr val="A31515"/>
                          </a:solidFill>
                          <a:effectLst/>
                          <a:latin typeface="Consolas" panose="020B0609020204030204" pitchFamily="49" charset="0"/>
                        </a:rPr>
                        <a:t>"</a:t>
                      </a:r>
                      <a:r>
                        <a:rPr lang="en-US" sz="2000" b="1" dirty="0" err="1">
                          <a:solidFill>
                            <a:srgbClr val="A31515"/>
                          </a:solidFill>
                          <a:effectLst/>
                          <a:latin typeface="Consolas" panose="020B0609020204030204" pitchFamily="49" charset="0"/>
                        </a:rPr>
                        <a:t>checkSingleDigit</a:t>
                      </a:r>
                      <a:r>
                        <a:rPr lang="en-US" sz="2000" b="1" dirty="0">
                          <a:solidFill>
                            <a:srgbClr val="A31515"/>
                          </a:solidFill>
                          <a:effectLst/>
                          <a:latin typeface="Consolas" panose="020B0609020204030204" pitchFamily="49" charset="0"/>
                        </a:rPr>
                        <a:t>(number)"</a:t>
                      </a:r>
                      <a:r>
                        <a:rPr lang="en-US" sz="2000" b="1" dirty="0">
                          <a:solidFill>
                            <a:srgbClr val="000000"/>
                          </a:solidFill>
                          <a:effectLst/>
                          <a:latin typeface="Consolas" panose="020B0609020204030204" pitchFamily="49" charset="0"/>
                        </a:rPr>
                        <a:t> &lt;&lt; </a:t>
                      </a:r>
                      <a:r>
                        <a:rPr lang="en-US" sz="2000" b="1" dirty="0" err="1">
                          <a:solidFill>
                            <a:srgbClr val="000000"/>
                          </a:solidFill>
                          <a:effectLst/>
                          <a:latin typeface="Consolas" panose="020B0609020204030204" pitchFamily="49" charset="0"/>
                        </a:rPr>
                        <a:t>endl</a:t>
                      </a:r>
                      <a:r>
                        <a:rPr lang="en-US" sz="2000" b="1"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checkSingleDigit</a:t>
                      </a:r>
                      <a:r>
                        <a:rPr lang="en-US" sz="2000" b="0" dirty="0">
                          <a:solidFill>
                            <a:srgbClr val="000000"/>
                          </a:solidFill>
                          <a:effectLst/>
                          <a:latin typeface="Consolas" panose="020B0609020204030204" pitchFamily="49" charset="0"/>
                        </a:rPr>
                        <a:t>(number);</a:t>
                      </a:r>
                    </a:p>
                    <a:p>
                      <a:r>
                        <a:rPr lang="en-US" sz="2000" b="0" dirty="0">
                          <a:solidFill>
                            <a:srgbClr val="000000"/>
                          </a:solidFill>
                          <a:effectLst/>
                          <a:latin typeface="Consolas" panose="020B0609020204030204" pitchFamily="49" charset="0"/>
                        </a:rPr>
                        <a:t/>
                      </a:r>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a:txBody>
                  <a:tcPr/>
                </a:tc>
                <a:extLst>
                  <a:ext uri="{0D108BD9-81ED-4DB2-BD59-A6C34878D82A}">
                    <a16:rowId xmlns:a16="http://schemas.microsoft.com/office/drawing/2014/main" val="1646940307"/>
                  </a:ext>
                </a:extLst>
              </a:tr>
            </a:tbl>
          </a:graphicData>
        </a:graphic>
      </p:graphicFrame>
      <p:sp>
        <p:nvSpPr>
          <p:cNvPr id="8" name="Title 1">
            <a:extLst>
              <a:ext uri="{FF2B5EF4-FFF2-40B4-BE49-F238E27FC236}">
                <a16:creationId xmlns:a16="http://schemas.microsoft.com/office/drawing/2014/main" id="{D4DF7583-DA91-44DE-A4C5-FAAA7C5C4C60}"/>
              </a:ext>
            </a:extLst>
          </p:cNvPr>
          <p:cNvSpPr>
            <a:spLocks noGrp="1"/>
          </p:cNvSpPr>
          <p:nvPr>
            <p:ph type="title"/>
          </p:nvPr>
        </p:nvSpPr>
        <p:spPr>
          <a:xfrm>
            <a:off x="825274" y="175259"/>
            <a:ext cx="3932237" cy="1276169"/>
          </a:xfrm>
        </p:spPr>
        <p:txBody>
          <a:bodyPr>
            <a:normAutofit fontScale="90000"/>
          </a:bodyPr>
          <a:lstStyle/>
          <a:p>
            <a:r>
              <a:rPr lang="en-US" dirty="0"/>
              <a:t>Debugging Strategies: "Wolf Fence" Debugging Example</a:t>
            </a:r>
          </a:p>
        </p:txBody>
      </p:sp>
      <p:graphicFrame>
        <p:nvGraphicFramePr>
          <p:cNvPr id="7" name="Content Placeholder 1">
            <a:extLst>
              <a:ext uri="{FF2B5EF4-FFF2-40B4-BE49-F238E27FC236}">
                <a16:creationId xmlns:a16="http://schemas.microsoft.com/office/drawing/2014/main" id="{48CD2238-E4CA-41F0-929D-9B554D2C5B11}"/>
              </a:ext>
            </a:extLst>
          </p:cNvPr>
          <p:cNvGraphicFramePr>
            <a:graphicFrameLocks/>
          </p:cNvGraphicFramePr>
          <p:nvPr>
            <p:extLst/>
          </p:nvPr>
        </p:nvGraphicFramePr>
        <p:xfrm>
          <a:off x="0" y="1618938"/>
          <a:ext cx="4905375" cy="4671570"/>
        </p:xfrm>
        <a:graphic>
          <a:graphicData uri="http://schemas.openxmlformats.org/drawingml/2006/table">
            <a:tbl>
              <a:tblPr firstRow="1" bandRow="1">
                <a:tableStyleId>{5940675A-B579-460E-94D1-54222C63F5DA}</a:tableStyleId>
              </a:tblPr>
              <a:tblGrid>
                <a:gridCol w="4905375">
                  <a:extLst>
                    <a:ext uri="{9D8B030D-6E8A-4147-A177-3AD203B41FA5}">
                      <a16:colId xmlns:a16="http://schemas.microsoft.com/office/drawing/2014/main" val="2633463279"/>
                    </a:ext>
                  </a:extLst>
                </a:gridCol>
              </a:tblGrid>
              <a:tr h="392232">
                <a:tc>
                  <a:txBody>
                    <a:bodyPr/>
                    <a:lstStyle/>
                    <a:p>
                      <a:pPr algn="ctr" rtl="0"/>
                      <a:r>
                        <a:rPr lang="en-US" b="1" dirty="0">
                          <a:effectLst/>
                          <a:latin typeface="Consolas" panose="020B0609020204030204" pitchFamily="49" charset="0"/>
                        </a:rPr>
                        <a:t>Console Output</a:t>
                      </a:r>
                    </a:p>
                  </a:txBody>
                  <a:tcPr/>
                </a:tc>
                <a:extLst>
                  <a:ext uri="{0D108BD9-81ED-4DB2-BD59-A6C34878D82A}">
                    <a16:rowId xmlns:a16="http://schemas.microsoft.com/office/drawing/2014/main" val="951103939"/>
                  </a:ext>
                </a:extLst>
              </a:tr>
              <a:tr h="4214370">
                <a:tc>
                  <a:txBody>
                    <a:bodyPr/>
                    <a:lstStyle/>
                    <a:p>
                      <a:pPr rtl="0">
                        <a:spcBef>
                          <a:spcPts val="0"/>
                        </a:spcBef>
                        <a:spcAft>
                          <a:spcPts val="0"/>
                        </a:spcAft>
                      </a:pPr>
                      <a:r>
                        <a:rPr lang="en-US" sz="1600" b="1" i="0" u="none" strike="noStrike" dirty="0" err="1">
                          <a:solidFill>
                            <a:srgbClr val="000000"/>
                          </a:solidFill>
                          <a:effectLst/>
                          <a:latin typeface="Consolas" panose="020B0609020204030204" pitchFamily="49" charset="0"/>
                        </a:rPr>
                        <a:t>user@computer</a:t>
                      </a:r>
                      <a:r>
                        <a:rPr lang="en-US" sz="1600" b="1" i="0" u="none" strike="noStrike" dirty="0">
                          <a:solidFill>
                            <a:srgbClr val="000000"/>
                          </a:solidFill>
                          <a:effectLst/>
                          <a:latin typeface="Consolas" panose="020B0609020204030204" pitchFamily="49" charset="0"/>
                        </a:rPr>
                        <a:t>:/</a:t>
                      </a:r>
                      <a:r>
                        <a:rPr lang="en-US" sz="1600" b="1" i="0" u="none" strike="noStrike" dirty="0" err="1">
                          <a:solidFill>
                            <a:srgbClr val="000000"/>
                          </a:solidFill>
                          <a:effectLst/>
                          <a:latin typeface="Consolas" panose="020B0609020204030204" pitchFamily="49" charset="0"/>
                        </a:rPr>
                        <a:t>mnt</a:t>
                      </a:r>
                      <a:r>
                        <a:rPr lang="en-US" sz="1600" b="1" i="0" u="none" strike="noStrike" dirty="0">
                          <a:solidFill>
                            <a:srgbClr val="000000"/>
                          </a:solidFill>
                          <a:effectLst/>
                          <a:latin typeface="Consolas" panose="020B0609020204030204" pitchFamily="49" charset="0"/>
                        </a:rPr>
                        <a:t>/c/code$</a:t>
                      </a:r>
                      <a:r>
                        <a:rPr lang="en-US" sz="1600" b="0" i="0" u="none" strike="noStrike" dirty="0">
                          <a:solidFill>
                            <a:srgbClr val="000000"/>
                          </a:solidFill>
                          <a:effectLst/>
                          <a:latin typeface="Consolas" panose="020B0609020204030204" pitchFamily="49" charset="0"/>
                        </a:rPr>
                        <a:t> g++ -std=</a:t>
                      </a:r>
                      <a:r>
                        <a:rPr lang="en-US" sz="1600" b="0" i="0" u="none" strike="noStrike" dirty="0" err="1">
                          <a:solidFill>
                            <a:srgbClr val="000000"/>
                          </a:solidFill>
                          <a:effectLst/>
                          <a:latin typeface="Consolas" panose="020B0609020204030204" pitchFamily="49" charset="0"/>
                        </a:rPr>
                        <a:t>c++</a:t>
                      </a:r>
                      <a:r>
                        <a:rPr lang="en-US" sz="1600" b="0" i="0" u="none" strike="noStrike" dirty="0">
                          <a:solidFill>
                            <a:srgbClr val="000000"/>
                          </a:solidFill>
                          <a:effectLst/>
                          <a:latin typeface="Consolas" panose="020B0609020204030204" pitchFamily="49" charset="0"/>
                        </a:rPr>
                        <a:t>17 </a:t>
                      </a:r>
                      <a:r>
                        <a:rPr lang="en-US" sz="1600" b="0" i="0" u="none" strike="noStrike" dirty="0" smtClean="0">
                          <a:solidFill>
                            <a:srgbClr val="000000"/>
                          </a:solidFill>
                          <a:effectLst/>
                          <a:latin typeface="Consolas" panose="020B0609020204030204" pitchFamily="49" charset="0"/>
                        </a:rPr>
                        <a:t>example2.cpp </a:t>
                      </a:r>
                      <a:r>
                        <a:rPr lang="en-US" sz="1600" b="0" i="0" u="none" strike="noStrike" dirty="0" err="1" smtClean="0">
                          <a:solidFill>
                            <a:srgbClr val="000000"/>
                          </a:solidFill>
                          <a:effectLst/>
                          <a:latin typeface="Consolas" panose="020B0609020204030204" pitchFamily="49" charset="0"/>
                        </a:rPr>
                        <a:t>math_logic.cpp</a:t>
                      </a:r>
                      <a:endParaRPr lang="en-US" sz="1600" b="0" dirty="0">
                        <a:effectLst/>
                      </a:endParaRPr>
                    </a:p>
                    <a:p>
                      <a:pPr rtl="0">
                        <a:spcBef>
                          <a:spcPts val="0"/>
                        </a:spcBef>
                        <a:spcAft>
                          <a:spcPts val="0"/>
                        </a:spcAft>
                      </a:pPr>
                      <a:r>
                        <a:rPr lang="en-US" sz="1600" b="1" i="0" u="none" strike="noStrike" dirty="0" err="1">
                          <a:solidFill>
                            <a:srgbClr val="000000"/>
                          </a:solidFill>
                          <a:effectLst/>
                          <a:latin typeface="Consolas" panose="020B0609020204030204" pitchFamily="49" charset="0"/>
                        </a:rPr>
                        <a:t>user@computer</a:t>
                      </a:r>
                      <a:r>
                        <a:rPr lang="en-US" sz="1600" b="1" i="0" u="none" strike="noStrike" dirty="0">
                          <a:solidFill>
                            <a:srgbClr val="000000"/>
                          </a:solidFill>
                          <a:effectLst/>
                          <a:latin typeface="Consolas" panose="020B0609020204030204" pitchFamily="49" charset="0"/>
                        </a:rPr>
                        <a:t>:/</a:t>
                      </a:r>
                      <a:r>
                        <a:rPr lang="en-US" sz="1600" b="1" i="0" u="none" strike="noStrike" dirty="0" err="1">
                          <a:solidFill>
                            <a:srgbClr val="000000"/>
                          </a:solidFill>
                          <a:effectLst/>
                          <a:latin typeface="Consolas" panose="020B0609020204030204" pitchFamily="49" charset="0"/>
                        </a:rPr>
                        <a:t>mnt</a:t>
                      </a:r>
                      <a:r>
                        <a:rPr lang="en-US" sz="1600" b="1" i="0" u="none" strike="noStrike" dirty="0">
                          <a:solidFill>
                            <a:srgbClr val="000000"/>
                          </a:solidFill>
                          <a:effectLst/>
                          <a:latin typeface="Consolas" panose="020B0609020204030204" pitchFamily="49" charset="0"/>
                        </a:rPr>
                        <a:t>/c/code$</a:t>
                      </a:r>
                      <a:r>
                        <a:rPr lang="en-US" sz="1600" b="0" i="0" u="none" strike="noStrike" dirty="0">
                          <a:solidFill>
                            <a:srgbClr val="000000"/>
                          </a:solidFill>
                          <a:effectLst/>
                          <a:latin typeface="Consolas" panose="020B0609020204030204" pitchFamily="49" charset="0"/>
                        </a:rPr>
                        <a:t> ./</a:t>
                      </a:r>
                      <a:r>
                        <a:rPr lang="en-US" sz="1600" b="0" i="0" u="none" strike="noStrike" dirty="0" err="1">
                          <a:solidFill>
                            <a:srgbClr val="000000"/>
                          </a:solidFill>
                          <a:effectLst/>
                          <a:latin typeface="Consolas" panose="020B0609020204030204" pitchFamily="49" charset="0"/>
                        </a:rPr>
                        <a:t>a.out</a:t>
                      </a:r>
                      <a:endParaRPr lang="en-US" sz="1600" b="0" i="0" u="none" strike="noStrike" dirty="0">
                        <a:solidFill>
                          <a:srgbClr val="000000"/>
                        </a:solidFill>
                        <a:effectLst/>
                        <a:latin typeface="Consolas" panose="020B0609020204030204" pitchFamily="49" charset="0"/>
                      </a:endParaRPr>
                    </a:p>
                    <a:p>
                      <a:pPr rtl="0">
                        <a:spcBef>
                          <a:spcPts val="0"/>
                        </a:spcBef>
                        <a:spcAft>
                          <a:spcPts val="0"/>
                        </a:spcAft>
                      </a:pPr>
                      <a:r>
                        <a:rPr lang="en-US" sz="1600" b="0" i="1" u="none" strike="noStrike" dirty="0" err="1">
                          <a:solidFill>
                            <a:srgbClr val="7030A0"/>
                          </a:solidFill>
                          <a:effectLst/>
                          <a:latin typeface="Consolas" panose="020B0609020204030204" pitchFamily="49" charset="0"/>
                        </a:rPr>
                        <a:t>checkEven</a:t>
                      </a:r>
                      <a:r>
                        <a:rPr lang="en-US" sz="1600" b="0" i="1" u="none" strike="noStrike" dirty="0">
                          <a:solidFill>
                            <a:srgbClr val="7030A0"/>
                          </a:solidFill>
                          <a:effectLst/>
                          <a:latin typeface="Consolas" panose="020B0609020204030204" pitchFamily="49" charset="0"/>
                        </a:rPr>
                        <a:t>(number)</a:t>
                      </a:r>
                      <a:endParaRPr lang="en-US" sz="1600" b="0" i="1" dirty="0">
                        <a:solidFill>
                          <a:srgbClr val="7030A0"/>
                        </a:solidFill>
                        <a:effectLst/>
                      </a:endParaRPr>
                    </a:p>
                    <a:p>
                      <a:pPr rtl="0">
                        <a:spcBef>
                          <a:spcPts val="0"/>
                        </a:spcBef>
                        <a:spcAft>
                          <a:spcPts val="0"/>
                        </a:spcAft>
                      </a:pPr>
                      <a:r>
                        <a:rPr lang="en-US" sz="1600" b="0" i="1" u="none" strike="noStrike" dirty="0">
                          <a:solidFill>
                            <a:srgbClr val="FF0000"/>
                          </a:solidFill>
                          <a:effectLst/>
                          <a:latin typeface="Consolas" panose="020B0609020204030204" pitchFamily="49" charset="0"/>
                        </a:rPr>
                        <a:t>program crash message</a:t>
                      </a:r>
                    </a:p>
                    <a:p>
                      <a:pPr rtl="0">
                        <a:spcBef>
                          <a:spcPts val="0"/>
                        </a:spcBef>
                        <a:spcAft>
                          <a:spcPts val="0"/>
                        </a:spcAft>
                      </a:pPr>
                      <a:r>
                        <a:rPr lang="en-US" sz="1600" b="1" i="0" u="none" strike="noStrike" dirty="0" err="1">
                          <a:solidFill>
                            <a:srgbClr val="000000"/>
                          </a:solidFill>
                          <a:effectLst/>
                          <a:latin typeface="Consolas" panose="020B0609020204030204" pitchFamily="49" charset="0"/>
                        </a:rPr>
                        <a:t>user@computer</a:t>
                      </a:r>
                      <a:r>
                        <a:rPr lang="en-US" sz="1600" b="1" i="0" u="none" strike="noStrike" dirty="0">
                          <a:solidFill>
                            <a:srgbClr val="000000"/>
                          </a:solidFill>
                          <a:effectLst/>
                          <a:latin typeface="Consolas" panose="020B0609020204030204" pitchFamily="49" charset="0"/>
                        </a:rPr>
                        <a:t>:/</a:t>
                      </a:r>
                      <a:r>
                        <a:rPr lang="en-US" sz="1600" b="1" i="0" u="none" strike="noStrike" dirty="0" err="1">
                          <a:solidFill>
                            <a:srgbClr val="000000"/>
                          </a:solidFill>
                          <a:effectLst/>
                          <a:latin typeface="Consolas" panose="020B0609020204030204" pitchFamily="49" charset="0"/>
                        </a:rPr>
                        <a:t>mnt</a:t>
                      </a:r>
                      <a:r>
                        <a:rPr lang="en-US" sz="1600" b="1" i="0" u="none" strike="noStrike" dirty="0">
                          <a:solidFill>
                            <a:srgbClr val="000000"/>
                          </a:solidFill>
                          <a:effectLst/>
                          <a:latin typeface="Consolas" panose="020B0609020204030204" pitchFamily="49" charset="0"/>
                        </a:rPr>
                        <a:t>/c/code$</a:t>
                      </a:r>
                      <a:r>
                        <a:rPr lang="en-US" sz="1600" dirty="0"/>
                        <a:t/>
                      </a:r>
                      <a:br>
                        <a:rPr lang="en-US" sz="1600" dirty="0"/>
                      </a:br>
                      <a:endParaRPr lang="en-US" sz="1600" b="0" dirty="0">
                        <a:effectLst/>
                      </a:endParaRPr>
                    </a:p>
                  </a:txBody>
                  <a:tcPr/>
                </a:tc>
                <a:extLst>
                  <a:ext uri="{0D108BD9-81ED-4DB2-BD59-A6C34878D82A}">
                    <a16:rowId xmlns:a16="http://schemas.microsoft.com/office/drawing/2014/main" val="3104879806"/>
                  </a:ext>
                </a:extLst>
              </a:tr>
            </a:tbl>
          </a:graphicData>
        </a:graphic>
      </p:graphicFrame>
    </p:spTree>
    <p:extLst>
      <p:ext uri="{BB962C8B-B14F-4D97-AF65-F5344CB8AC3E}">
        <p14:creationId xmlns:p14="http://schemas.microsoft.com/office/powerpoint/2010/main" val="10926208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fe615a4c37_0_138"/>
          <p:cNvSpPr txBox="1">
            <a:spLocks noGrp="1"/>
          </p:cNvSpPr>
          <p:nvPr>
            <p:ph type="title"/>
          </p:nvPr>
        </p:nvSpPr>
        <p:spPr>
          <a:xfrm>
            <a:off x="457200" y="0"/>
            <a:ext cx="8229600" cy="1143000"/>
          </a:xfrm>
          <a:prstGeom prst="rect">
            <a:avLst/>
          </a:prstGeom>
          <a:noFill/>
          <a:ln>
            <a:noFill/>
          </a:ln>
        </p:spPr>
        <p:txBody>
          <a:bodyPr spcFirstLastPara="1" vert="horz" wrap="square" lIns="91425" tIns="45700" rIns="91425" bIns="45700" rtlCol="0" anchor="ctr" anchorCtr="0">
            <a:normAutofit/>
          </a:bodyPr>
          <a:lstStyle/>
          <a:p>
            <a:pPr>
              <a:spcBef>
                <a:spcPts val="0"/>
              </a:spcBef>
              <a:buClr>
                <a:srgbClr val="500000"/>
              </a:buClr>
              <a:buSzPts val="4400"/>
            </a:pPr>
            <a:r>
              <a:rPr lang="en-US" dirty="0"/>
              <a:t>Division example w/o assert()</a:t>
            </a:r>
            <a:endParaRPr dirty="0"/>
          </a:p>
        </p:txBody>
      </p:sp>
      <p:sp>
        <p:nvSpPr>
          <p:cNvPr id="288" name="Google Shape;288;gfe615a4c37_0_138"/>
          <p:cNvSpPr txBox="1">
            <a:spLocks noGrp="1"/>
          </p:cNvSpPr>
          <p:nvPr>
            <p:ph type="body" idx="1"/>
          </p:nvPr>
        </p:nvSpPr>
        <p:spPr>
          <a:xfrm>
            <a:off x="457200" y="1107830"/>
            <a:ext cx="10515600" cy="5140570"/>
          </a:xfrm>
          <a:prstGeom prst="rect">
            <a:avLst/>
          </a:prstGeom>
          <a:noFill/>
          <a:ln>
            <a:noFill/>
          </a:ln>
        </p:spPr>
        <p:txBody>
          <a:bodyPr spcFirstLastPara="1" vert="horz" wrap="square" lIns="91425" tIns="45700" rIns="91425" bIns="45700" rtlCol="0" anchor="t" anchorCtr="0">
            <a:normAutofit fontScale="32500" lnSpcReduction="20000"/>
          </a:bodyPr>
          <a:lstStyle/>
          <a:p>
            <a:pPr marL="0" indent="0">
              <a:lnSpc>
                <a:spcPct val="110000"/>
              </a:lnSpc>
              <a:spcBef>
                <a:spcPts val="0"/>
              </a:spcBef>
              <a:buNone/>
            </a:pPr>
            <a:r>
              <a:rPr lang="en-US" sz="4600" b="1" dirty="0">
                <a:solidFill>
                  <a:schemeClr val="dk1"/>
                </a:solidFill>
                <a:latin typeface="Consolas" panose="020B0609020204030204" pitchFamily="49" charset="0"/>
              </a:rPr>
              <a:t>#include &lt;</a:t>
            </a:r>
            <a:r>
              <a:rPr lang="en-US" sz="4600" b="1" dirty="0" err="1">
                <a:solidFill>
                  <a:schemeClr val="dk1"/>
                </a:solidFill>
                <a:latin typeface="Consolas" panose="020B0609020204030204" pitchFamily="49" charset="0"/>
              </a:rPr>
              <a:t>iostream</a:t>
            </a:r>
            <a:r>
              <a:rPr lang="en-US" sz="4600" b="1" dirty="0">
                <a:solidFill>
                  <a:schemeClr val="dk1"/>
                </a:solidFill>
                <a:latin typeface="Consolas" panose="020B0609020204030204" pitchFamily="49" charset="0"/>
              </a:rPr>
              <a:t>&gt;</a:t>
            </a:r>
            <a:endParaRPr sz="4600" b="1" dirty="0">
              <a:solidFill>
                <a:schemeClr val="dk1"/>
              </a:solidFill>
              <a:latin typeface="Consolas" panose="020B0609020204030204" pitchFamily="49" charset="0"/>
            </a:endParaRPr>
          </a:p>
          <a:p>
            <a:pPr marL="0" indent="0">
              <a:lnSpc>
                <a:spcPct val="110000"/>
              </a:lnSpc>
              <a:spcBef>
                <a:spcPts val="0"/>
              </a:spcBef>
              <a:buNone/>
            </a:pPr>
            <a:endParaRPr sz="4600" b="1" dirty="0">
              <a:solidFill>
                <a:schemeClr val="dk1"/>
              </a:solidFill>
              <a:latin typeface="Consolas" panose="020B0609020204030204" pitchFamily="49" charset="0"/>
            </a:endParaRPr>
          </a:p>
          <a:p>
            <a:pPr marL="0" indent="0">
              <a:lnSpc>
                <a:spcPct val="110000"/>
              </a:lnSpc>
              <a:spcBef>
                <a:spcPts val="0"/>
              </a:spcBef>
              <a:buNone/>
            </a:pPr>
            <a:r>
              <a:rPr lang="en-US" sz="4600" b="1" dirty="0">
                <a:solidFill>
                  <a:schemeClr val="dk1"/>
                </a:solidFill>
                <a:latin typeface="Consolas" panose="020B0609020204030204" pitchFamily="49" charset="0"/>
              </a:rPr>
              <a:t>using namespace </a:t>
            </a:r>
            <a:r>
              <a:rPr lang="en-US" sz="4600" b="1" dirty="0" err="1">
                <a:solidFill>
                  <a:schemeClr val="dk1"/>
                </a:solidFill>
                <a:latin typeface="Consolas" panose="020B0609020204030204" pitchFamily="49" charset="0"/>
              </a:rPr>
              <a:t>std</a:t>
            </a:r>
            <a:r>
              <a:rPr lang="en-US" sz="4600" b="1" dirty="0">
                <a:solidFill>
                  <a:schemeClr val="dk1"/>
                </a:solidFill>
                <a:latin typeface="Consolas" panose="020B0609020204030204" pitchFamily="49" charset="0"/>
              </a:rPr>
              <a:t>;</a:t>
            </a:r>
            <a:endParaRPr sz="4600" b="1" dirty="0">
              <a:solidFill>
                <a:schemeClr val="dk1"/>
              </a:solidFill>
              <a:latin typeface="Consolas" panose="020B0609020204030204" pitchFamily="49" charset="0"/>
            </a:endParaRPr>
          </a:p>
          <a:p>
            <a:pPr marL="0" indent="0">
              <a:lnSpc>
                <a:spcPct val="110000"/>
              </a:lnSpc>
              <a:spcBef>
                <a:spcPts val="0"/>
              </a:spcBef>
              <a:buNone/>
            </a:pPr>
            <a:endParaRPr sz="4600" b="1" dirty="0">
              <a:solidFill>
                <a:schemeClr val="dk1"/>
              </a:solidFill>
              <a:latin typeface="Consolas" panose="020B0609020204030204" pitchFamily="49" charset="0"/>
            </a:endParaRPr>
          </a:p>
          <a:p>
            <a:pPr marL="0" indent="0">
              <a:lnSpc>
                <a:spcPct val="110000"/>
              </a:lnSpc>
              <a:spcBef>
                <a:spcPts val="0"/>
              </a:spcBef>
              <a:buNone/>
            </a:pPr>
            <a:r>
              <a:rPr lang="en-US" sz="4600" b="1" dirty="0">
                <a:solidFill>
                  <a:schemeClr val="dk1"/>
                </a:solidFill>
                <a:latin typeface="Consolas" panose="020B0609020204030204" pitchFamily="49" charset="0"/>
              </a:rPr>
              <a:t>double divide(</a:t>
            </a:r>
            <a:r>
              <a:rPr lang="en-US" sz="4600" b="1" dirty="0" err="1">
                <a:solidFill>
                  <a:schemeClr val="dk1"/>
                </a:solidFill>
                <a:latin typeface="Consolas" panose="020B0609020204030204" pitchFamily="49" charset="0"/>
              </a:rPr>
              <a:t>int</a:t>
            </a:r>
            <a:r>
              <a:rPr lang="en-US" sz="4600" b="1" dirty="0">
                <a:solidFill>
                  <a:schemeClr val="dk1"/>
                </a:solidFill>
                <a:latin typeface="Consolas" panose="020B0609020204030204" pitchFamily="49" charset="0"/>
              </a:rPr>
              <a:t> numerator, </a:t>
            </a:r>
            <a:r>
              <a:rPr lang="en-US" sz="4600" b="1" dirty="0" err="1">
                <a:solidFill>
                  <a:schemeClr val="dk1"/>
                </a:solidFill>
                <a:latin typeface="Consolas" panose="020B0609020204030204" pitchFamily="49" charset="0"/>
              </a:rPr>
              <a:t>int</a:t>
            </a:r>
            <a:r>
              <a:rPr lang="en-US" sz="4600" b="1" dirty="0">
                <a:solidFill>
                  <a:schemeClr val="dk1"/>
                </a:solidFill>
                <a:latin typeface="Consolas" panose="020B0609020204030204" pitchFamily="49" charset="0"/>
              </a:rPr>
              <a:t> denominator) {</a:t>
            </a:r>
            <a:endParaRPr sz="4600" b="1" dirty="0">
              <a:solidFill>
                <a:schemeClr val="dk1"/>
              </a:solidFill>
              <a:latin typeface="Consolas" panose="020B0609020204030204" pitchFamily="49" charset="0"/>
            </a:endParaRPr>
          </a:p>
          <a:p>
            <a:pPr marL="0" indent="0">
              <a:lnSpc>
                <a:spcPct val="110000"/>
              </a:lnSpc>
              <a:spcBef>
                <a:spcPts val="0"/>
              </a:spcBef>
              <a:buNone/>
            </a:pPr>
            <a:r>
              <a:rPr lang="en-US" sz="4600" b="1" dirty="0">
                <a:solidFill>
                  <a:schemeClr val="dk1"/>
                </a:solidFill>
                <a:latin typeface="Consolas" panose="020B0609020204030204" pitchFamily="49" charset="0"/>
              </a:rPr>
              <a:t>    </a:t>
            </a:r>
            <a:r>
              <a:rPr lang="en-US" sz="4600" b="1" dirty="0" err="1">
                <a:solidFill>
                  <a:schemeClr val="dk1"/>
                </a:solidFill>
                <a:latin typeface="Consolas" panose="020B0609020204030204" pitchFamily="49" charset="0"/>
              </a:rPr>
              <a:t>int</a:t>
            </a:r>
            <a:r>
              <a:rPr lang="en-US" sz="4600" b="1" dirty="0">
                <a:solidFill>
                  <a:schemeClr val="dk1"/>
                </a:solidFill>
                <a:latin typeface="Consolas" panose="020B0609020204030204" pitchFamily="49" charset="0"/>
              </a:rPr>
              <a:t> quotient = numerator/denominator;</a:t>
            </a:r>
            <a:endParaRPr sz="4600" b="1" dirty="0">
              <a:solidFill>
                <a:schemeClr val="dk1"/>
              </a:solidFill>
              <a:latin typeface="Consolas" panose="020B0609020204030204" pitchFamily="49" charset="0"/>
            </a:endParaRPr>
          </a:p>
          <a:p>
            <a:pPr marL="0" indent="0">
              <a:lnSpc>
                <a:spcPct val="110000"/>
              </a:lnSpc>
              <a:spcBef>
                <a:spcPts val="0"/>
              </a:spcBef>
              <a:buNone/>
            </a:pPr>
            <a:r>
              <a:rPr lang="en-US" sz="4600" b="1" dirty="0">
                <a:solidFill>
                  <a:schemeClr val="dk1"/>
                </a:solidFill>
                <a:latin typeface="Consolas" panose="020B0609020204030204" pitchFamily="49" charset="0"/>
              </a:rPr>
              <a:t>    return quotient;</a:t>
            </a:r>
            <a:endParaRPr sz="4600" b="1" dirty="0">
              <a:solidFill>
                <a:schemeClr val="dk1"/>
              </a:solidFill>
              <a:latin typeface="Consolas" panose="020B0609020204030204" pitchFamily="49" charset="0"/>
            </a:endParaRPr>
          </a:p>
          <a:p>
            <a:pPr marL="0" indent="0">
              <a:lnSpc>
                <a:spcPct val="110000"/>
              </a:lnSpc>
              <a:spcBef>
                <a:spcPts val="0"/>
              </a:spcBef>
              <a:buNone/>
            </a:pPr>
            <a:r>
              <a:rPr lang="en-US" sz="4600" b="1" dirty="0">
                <a:solidFill>
                  <a:schemeClr val="dk1"/>
                </a:solidFill>
                <a:latin typeface="Consolas" panose="020B0609020204030204" pitchFamily="49" charset="0"/>
              </a:rPr>
              <a:t>}</a:t>
            </a:r>
            <a:endParaRPr sz="4600" b="1" dirty="0">
              <a:solidFill>
                <a:schemeClr val="dk1"/>
              </a:solidFill>
              <a:latin typeface="Consolas" panose="020B0609020204030204" pitchFamily="49" charset="0"/>
            </a:endParaRPr>
          </a:p>
          <a:p>
            <a:pPr marL="0" indent="0">
              <a:lnSpc>
                <a:spcPct val="110000"/>
              </a:lnSpc>
              <a:spcBef>
                <a:spcPts val="0"/>
              </a:spcBef>
              <a:buNone/>
            </a:pPr>
            <a:endParaRPr sz="4600" b="1" dirty="0">
              <a:solidFill>
                <a:schemeClr val="dk1"/>
              </a:solidFill>
              <a:latin typeface="Consolas" panose="020B0609020204030204" pitchFamily="49" charset="0"/>
            </a:endParaRPr>
          </a:p>
          <a:p>
            <a:pPr marL="0" indent="0">
              <a:lnSpc>
                <a:spcPct val="110000"/>
              </a:lnSpc>
              <a:spcBef>
                <a:spcPts val="0"/>
              </a:spcBef>
              <a:buNone/>
            </a:pPr>
            <a:r>
              <a:rPr lang="en-US" sz="4600" b="1" dirty="0" err="1">
                <a:solidFill>
                  <a:schemeClr val="dk1"/>
                </a:solidFill>
                <a:latin typeface="Consolas" panose="020B0609020204030204" pitchFamily="49" charset="0"/>
              </a:rPr>
              <a:t>int</a:t>
            </a:r>
            <a:r>
              <a:rPr lang="en-US" sz="4600" b="1" dirty="0">
                <a:solidFill>
                  <a:schemeClr val="dk1"/>
                </a:solidFill>
                <a:latin typeface="Consolas" panose="020B0609020204030204" pitchFamily="49" charset="0"/>
              </a:rPr>
              <a:t> main() {</a:t>
            </a:r>
            <a:endParaRPr sz="4600" b="1" dirty="0">
              <a:solidFill>
                <a:schemeClr val="dk1"/>
              </a:solidFill>
              <a:latin typeface="Consolas" panose="020B0609020204030204" pitchFamily="49" charset="0"/>
            </a:endParaRPr>
          </a:p>
          <a:p>
            <a:pPr marL="0" indent="0">
              <a:lnSpc>
                <a:spcPct val="110000"/>
              </a:lnSpc>
              <a:spcBef>
                <a:spcPts val="0"/>
              </a:spcBef>
              <a:buNone/>
            </a:pPr>
            <a:r>
              <a:rPr lang="en-US" sz="4600" b="1" dirty="0">
                <a:solidFill>
                  <a:schemeClr val="dk1"/>
                </a:solidFill>
                <a:latin typeface="Consolas" panose="020B0609020204030204" pitchFamily="49" charset="0"/>
              </a:rPr>
              <a:t>    double result = divide(6, 3);</a:t>
            </a:r>
            <a:endParaRPr sz="4600" b="1" dirty="0">
              <a:solidFill>
                <a:schemeClr val="dk1"/>
              </a:solidFill>
              <a:latin typeface="Consolas" panose="020B0609020204030204" pitchFamily="49" charset="0"/>
            </a:endParaRPr>
          </a:p>
          <a:p>
            <a:pPr marL="0" indent="0">
              <a:lnSpc>
                <a:spcPct val="110000"/>
              </a:lnSpc>
              <a:spcBef>
                <a:spcPts val="0"/>
              </a:spcBef>
              <a:buNone/>
            </a:pPr>
            <a:r>
              <a:rPr lang="en-US" sz="4600" b="1" dirty="0">
                <a:solidFill>
                  <a:schemeClr val="dk1"/>
                </a:solidFill>
                <a:latin typeface="Consolas" panose="020B0609020204030204" pitchFamily="49" charset="0"/>
              </a:rPr>
              <a:t>    if (2.0 != result) {</a:t>
            </a:r>
            <a:endParaRPr sz="4600" b="1" dirty="0">
              <a:solidFill>
                <a:schemeClr val="dk1"/>
              </a:solidFill>
              <a:latin typeface="Consolas" panose="020B0609020204030204" pitchFamily="49" charset="0"/>
            </a:endParaRPr>
          </a:p>
          <a:p>
            <a:pPr marL="0" indent="0">
              <a:lnSpc>
                <a:spcPct val="110000"/>
              </a:lnSpc>
              <a:spcBef>
                <a:spcPts val="0"/>
              </a:spcBef>
              <a:buNone/>
            </a:pPr>
            <a:r>
              <a:rPr lang="en-US" sz="4600" b="1" dirty="0">
                <a:solidFill>
                  <a:schemeClr val="dk1"/>
                </a:solidFill>
                <a:latin typeface="Consolas" panose="020B0609020204030204" pitchFamily="49" charset="0"/>
              </a:rPr>
              <a:t>        </a:t>
            </a:r>
            <a:r>
              <a:rPr lang="en-US" sz="4600" b="1" dirty="0" err="1">
                <a:solidFill>
                  <a:schemeClr val="dk1"/>
                </a:solidFill>
                <a:latin typeface="Consolas" panose="020B0609020204030204" pitchFamily="49" charset="0"/>
              </a:rPr>
              <a:t>cout</a:t>
            </a:r>
            <a:r>
              <a:rPr lang="en-US" sz="4600" b="1" dirty="0">
                <a:solidFill>
                  <a:schemeClr val="dk1"/>
                </a:solidFill>
                <a:latin typeface="Consolas" panose="020B0609020204030204" pitchFamily="49" charset="0"/>
              </a:rPr>
              <a:t>&lt;&lt;"fail: divide(6, 3) = "&lt;&lt;result&lt;&lt;" != 2\n";</a:t>
            </a:r>
            <a:endParaRPr sz="4600" b="1" dirty="0">
              <a:solidFill>
                <a:schemeClr val="dk1"/>
              </a:solidFill>
              <a:latin typeface="Consolas" panose="020B0609020204030204" pitchFamily="49" charset="0"/>
            </a:endParaRPr>
          </a:p>
          <a:p>
            <a:pPr marL="0" indent="0">
              <a:lnSpc>
                <a:spcPct val="110000"/>
              </a:lnSpc>
              <a:spcBef>
                <a:spcPts val="0"/>
              </a:spcBef>
              <a:buNone/>
            </a:pPr>
            <a:r>
              <a:rPr lang="en-US" sz="4600" b="1" dirty="0">
                <a:solidFill>
                  <a:schemeClr val="dk1"/>
                </a:solidFill>
                <a:latin typeface="Consolas" panose="020B0609020204030204" pitchFamily="49" charset="0"/>
              </a:rPr>
              <a:t>        return 1;</a:t>
            </a:r>
            <a:endParaRPr sz="4600" b="1" dirty="0">
              <a:solidFill>
                <a:schemeClr val="dk1"/>
              </a:solidFill>
              <a:latin typeface="Consolas" panose="020B0609020204030204" pitchFamily="49" charset="0"/>
            </a:endParaRPr>
          </a:p>
          <a:p>
            <a:pPr marL="0" indent="0">
              <a:lnSpc>
                <a:spcPct val="110000"/>
              </a:lnSpc>
              <a:spcBef>
                <a:spcPts val="0"/>
              </a:spcBef>
              <a:buNone/>
            </a:pPr>
            <a:r>
              <a:rPr lang="en-US" sz="4600" b="1" dirty="0">
                <a:solidFill>
                  <a:schemeClr val="dk1"/>
                </a:solidFill>
                <a:latin typeface="Consolas" panose="020B0609020204030204" pitchFamily="49" charset="0"/>
              </a:rPr>
              <a:t>    }</a:t>
            </a:r>
            <a:endParaRPr sz="4600" b="1" dirty="0">
              <a:solidFill>
                <a:schemeClr val="dk1"/>
              </a:solidFill>
              <a:latin typeface="Consolas" panose="020B0609020204030204" pitchFamily="49" charset="0"/>
            </a:endParaRPr>
          </a:p>
          <a:p>
            <a:pPr marL="0" indent="0">
              <a:lnSpc>
                <a:spcPct val="110000"/>
              </a:lnSpc>
              <a:spcBef>
                <a:spcPts val="0"/>
              </a:spcBef>
              <a:buNone/>
            </a:pPr>
            <a:endParaRPr sz="4600" b="1" dirty="0">
              <a:solidFill>
                <a:schemeClr val="dk1"/>
              </a:solidFill>
              <a:latin typeface="Consolas" panose="020B0609020204030204" pitchFamily="49" charset="0"/>
            </a:endParaRPr>
          </a:p>
          <a:p>
            <a:pPr marL="0" indent="0">
              <a:lnSpc>
                <a:spcPct val="110000"/>
              </a:lnSpc>
              <a:spcBef>
                <a:spcPts val="0"/>
              </a:spcBef>
              <a:buNone/>
            </a:pPr>
            <a:r>
              <a:rPr lang="en-US" sz="4600" b="1" dirty="0">
                <a:solidFill>
                  <a:schemeClr val="dk1"/>
                </a:solidFill>
                <a:latin typeface="Consolas" panose="020B0609020204030204" pitchFamily="49" charset="0"/>
              </a:rPr>
              <a:t>    result = divide(3, 6);</a:t>
            </a:r>
            <a:endParaRPr sz="4600" b="1" dirty="0">
              <a:solidFill>
                <a:schemeClr val="dk1"/>
              </a:solidFill>
              <a:latin typeface="Consolas" panose="020B0609020204030204" pitchFamily="49" charset="0"/>
            </a:endParaRPr>
          </a:p>
          <a:p>
            <a:pPr marL="0" indent="0">
              <a:lnSpc>
                <a:spcPct val="110000"/>
              </a:lnSpc>
              <a:spcBef>
                <a:spcPts val="0"/>
              </a:spcBef>
              <a:buNone/>
            </a:pPr>
            <a:r>
              <a:rPr lang="en-US" sz="4600" b="1" dirty="0">
                <a:solidFill>
                  <a:schemeClr val="dk1"/>
                </a:solidFill>
                <a:latin typeface="Consolas" panose="020B0609020204030204" pitchFamily="49" charset="0"/>
              </a:rPr>
              <a:t>    if (0.5 != result) {</a:t>
            </a:r>
            <a:endParaRPr sz="4600" b="1" dirty="0">
              <a:solidFill>
                <a:schemeClr val="dk1"/>
              </a:solidFill>
              <a:latin typeface="Consolas" panose="020B0609020204030204" pitchFamily="49" charset="0"/>
            </a:endParaRPr>
          </a:p>
          <a:p>
            <a:pPr marL="0" indent="0">
              <a:lnSpc>
                <a:spcPct val="110000"/>
              </a:lnSpc>
              <a:spcBef>
                <a:spcPts val="0"/>
              </a:spcBef>
              <a:buNone/>
            </a:pPr>
            <a:r>
              <a:rPr lang="en-US" sz="4600" b="1" dirty="0">
                <a:solidFill>
                  <a:schemeClr val="dk1"/>
                </a:solidFill>
                <a:latin typeface="Consolas" panose="020B0609020204030204" pitchFamily="49" charset="0"/>
              </a:rPr>
              <a:t>        </a:t>
            </a:r>
            <a:r>
              <a:rPr lang="en-US" sz="4600" b="1" dirty="0" err="1">
                <a:solidFill>
                  <a:schemeClr val="dk1"/>
                </a:solidFill>
                <a:latin typeface="Consolas" panose="020B0609020204030204" pitchFamily="49" charset="0"/>
              </a:rPr>
              <a:t>cout</a:t>
            </a:r>
            <a:r>
              <a:rPr lang="en-US" sz="4600" b="1" dirty="0">
                <a:solidFill>
                  <a:schemeClr val="dk1"/>
                </a:solidFill>
                <a:latin typeface="Consolas" panose="020B0609020204030204" pitchFamily="49" charset="0"/>
              </a:rPr>
              <a:t>&lt;&lt;"fail: divide(3, 6) = "&lt;&lt;result&lt;&lt;" != 0.5\n";</a:t>
            </a:r>
            <a:endParaRPr sz="4600" b="1" dirty="0">
              <a:solidFill>
                <a:schemeClr val="dk1"/>
              </a:solidFill>
              <a:latin typeface="Consolas" panose="020B0609020204030204" pitchFamily="49" charset="0"/>
            </a:endParaRPr>
          </a:p>
          <a:p>
            <a:pPr marL="0" indent="0">
              <a:lnSpc>
                <a:spcPct val="110000"/>
              </a:lnSpc>
              <a:spcBef>
                <a:spcPts val="0"/>
              </a:spcBef>
              <a:buNone/>
            </a:pPr>
            <a:r>
              <a:rPr lang="en-US" sz="4600" b="1" dirty="0">
                <a:solidFill>
                  <a:schemeClr val="dk1"/>
                </a:solidFill>
                <a:latin typeface="Consolas" panose="020B0609020204030204" pitchFamily="49" charset="0"/>
              </a:rPr>
              <a:t>        return 1;</a:t>
            </a:r>
            <a:endParaRPr sz="4600" b="1" dirty="0">
              <a:solidFill>
                <a:schemeClr val="dk1"/>
              </a:solidFill>
              <a:latin typeface="Consolas" panose="020B0609020204030204" pitchFamily="49" charset="0"/>
            </a:endParaRPr>
          </a:p>
          <a:p>
            <a:pPr marL="0" indent="0">
              <a:lnSpc>
                <a:spcPct val="110000"/>
              </a:lnSpc>
              <a:spcBef>
                <a:spcPts val="0"/>
              </a:spcBef>
              <a:buNone/>
            </a:pPr>
            <a:r>
              <a:rPr lang="en-US" sz="4600" b="1" dirty="0">
                <a:solidFill>
                  <a:schemeClr val="dk1"/>
                </a:solidFill>
                <a:latin typeface="Consolas" panose="020B0609020204030204" pitchFamily="49" charset="0"/>
              </a:rPr>
              <a:t>    }</a:t>
            </a:r>
            <a:endParaRPr sz="4600" b="1" dirty="0">
              <a:solidFill>
                <a:schemeClr val="dk1"/>
              </a:solidFill>
              <a:latin typeface="Consolas" panose="020B0609020204030204" pitchFamily="49" charset="0"/>
            </a:endParaRPr>
          </a:p>
          <a:p>
            <a:pPr marL="0" indent="0">
              <a:lnSpc>
                <a:spcPct val="110000"/>
              </a:lnSpc>
              <a:spcBef>
                <a:spcPts val="0"/>
              </a:spcBef>
              <a:buNone/>
            </a:pPr>
            <a:endParaRPr sz="4600" b="1" dirty="0">
              <a:solidFill>
                <a:schemeClr val="dk1"/>
              </a:solidFill>
              <a:latin typeface="Consolas" panose="020B0609020204030204" pitchFamily="49" charset="0"/>
            </a:endParaRPr>
          </a:p>
          <a:p>
            <a:pPr marL="0" indent="0">
              <a:lnSpc>
                <a:spcPct val="110000"/>
              </a:lnSpc>
              <a:spcBef>
                <a:spcPts val="0"/>
              </a:spcBef>
              <a:buNone/>
            </a:pPr>
            <a:r>
              <a:rPr lang="en-US" sz="4600" b="1" dirty="0">
                <a:solidFill>
                  <a:schemeClr val="dk1"/>
                </a:solidFill>
                <a:latin typeface="Consolas" panose="020B0609020204030204" pitchFamily="49" charset="0"/>
              </a:rPr>
              <a:t>    return 0;</a:t>
            </a:r>
            <a:endParaRPr sz="4600" b="1" dirty="0">
              <a:solidFill>
                <a:schemeClr val="dk1"/>
              </a:solidFill>
              <a:latin typeface="Consolas" panose="020B0609020204030204" pitchFamily="49" charset="0"/>
            </a:endParaRPr>
          </a:p>
          <a:p>
            <a:pPr marL="0" indent="0">
              <a:lnSpc>
                <a:spcPct val="110000"/>
              </a:lnSpc>
              <a:spcBef>
                <a:spcPts val="0"/>
              </a:spcBef>
              <a:buNone/>
            </a:pPr>
            <a:r>
              <a:rPr lang="en-US" sz="4600" b="1" dirty="0">
                <a:solidFill>
                  <a:schemeClr val="dk1"/>
                </a:solidFill>
                <a:latin typeface="Consolas" panose="020B0609020204030204" pitchFamily="49" charset="0"/>
              </a:rPr>
              <a:t>}</a:t>
            </a:r>
            <a:endParaRPr sz="4600" b="1" dirty="0">
              <a:solidFill>
                <a:schemeClr val="dk1"/>
              </a:solidFill>
              <a:latin typeface="Consolas" panose="020B0609020204030204" pitchFamily="49" charset="0"/>
            </a:endParaRPr>
          </a:p>
          <a:p>
            <a:pPr marL="0" indent="0">
              <a:spcBef>
                <a:spcPts val="0"/>
              </a:spcBef>
              <a:buNone/>
            </a:pPr>
            <a:endParaRPr dirty="0">
              <a:solidFill>
                <a:schemeClr val="dk1"/>
              </a:solidFill>
            </a:endParaRPr>
          </a:p>
        </p:txBody>
      </p:sp>
      <p:sp>
        <p:nvSpPr>
          <p:cNvPr id="289" name="Google Shape;289;gfe615a4c37_0_138"/>
          <p:cNvSpPr txBox="1"/>
          <p:nvPr/>
        </p:nvSpPr>
        <p:spPr>
          <a:xfrm>
            <a:off x="9220200" y="5562599"/>
            <a:ext cx="2681700" cy="738633"/>
          </a:xfrm>
          <a:prstGeom prst="rect">
            <a:avLst/>
          </a:prstGeom>
          <a:noFill/>
          <a:ln>
            <a:noFill/>
          </a:ln>
        </p:spPr>
        <p:txBody>
          <a:bodyPr spcFirstLastPara="1" wrap="square" lIns="91425" tIns="91425" rIns="91425" bIns="91425" anchor="t" anchorCtr="0">
            <a:spAutoFit/>
          </a:bodyPr>
          <a:lstStyle/>
          <a:p>
            <a:r>
              <a:rPr lang="en-US" u="sng" dirty="0">
                <a:solidFill>
                  <a:schemeClr val="hlink"/>
                </a:solidFill>
                <a:latin typeface="Calibri"/>
                <a:ea typeface="Calibri"/>
                <a:cs typeface="Calibri"/>
                <a:sym typeface="Calibri"/>
                <a:hlinkClick r:id="rId3"/>
              </a:rPr>
              <a:t>Copied and adapted from Dr. Taele</a:t>
            </a:r>
            <a:endParaRPr dirty="0">
              <a:latin typeface="Calibri"/>
              <a:ea typeface="Calibri"/>
              <a:cs typeface="Calibri"/>
              <a:sym typeface="Calibri"/>
            </a:endParaRPr>
          </a:p>
        </p:txBody>
      </p:sp>
    </p:spTree>
    <p:extLst>
      <p:ext uri="{BB962C8B-B14F-4D97-AF65-F5344CB8AC3E}">
        <p14:creationId xmlns:p14="http://schemas.microsoft.com/office/powerpoint/2010/main" val="42796730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fe615a4c37_0_144"/>
          <p:cNvSpPr txBox="1">
            <a:spLocks noGrp="1"/>
          </p:cNvSpPr>
          <p:nvPr>
            <p:ph type="title"/>
          </p:nvPr>
        </p:nvSpPr>
        <p:spPr>
          <a:xfrm>
            <a:off x="381000" y="228600"/>
            <a:ext cx="8229600" cy="1143000"/>
          </a:xfrm>
          <a:prstGeom prst="rect">
            <a:avLst/>
          </a:prstGeom>
          <a:noFill/>
          <a:ln>
            <a:noFill/>
          </a:ln>
        </p:spPr>
        <p:txBody>
          <a:bodyPr spcFirstLastPara="1" vert="horz" wrap="square" lIns="91425" tIns="45700" rIns="91425" bIns="45700" rtlCol="0" anchor="ctr" anchorCtr="0">
            <a:normAutofit/>
          </a:bodyPr>
          <a:lstStyle/>
          <a:p>
            <a:pPr>
              <a:spcBef>
                <a:spcPts val="0"/>
              </a:spcBef>
              <a:buClr>
                <a:srgbClr val="500000"/>
              </a:buClr>
              <a:buSzPts val="4400"/>
            </a:pPr>
            <a:r>
              <a:rPr lang="en-US" dirty="0"/>
              <a:t>Division example 1 w/assert()</a:t>
            </a:r>
            <a:endParaRPr dirty="0"/>
          </a:p>
        </p:txBody>
      </p:sp>
      <p:sp>
        <p:nvSpPr>
          <p:cNvPr id="295" name="Google Shape;295;gfe615a4c37_0_144"/>
          <p:cNvSpPr txBox="1">
            <a:spLocks noGrp="1"/>
          </p:cNvSpPr>
          <p:nvPr>
            <p:ph type="body" idx="1"/>
          </p:nvPr>
        </p:nvSpPr>
        <p:spPr>
          <a:xfrm>
            <a:off x="386862" y="1219200"/>
            <a:ext cx="10966938" cy="5029200"/>
          </a:xfrm>
          <a:prstGeom prst="rect">
            <a:avLst/>
          </a:prstGeom>
          <a:noFill/>
          <a:ln>
            <a:noFill/>
          </a:ln>
        </p:spPr>
        <p:txBody>
          <a:bodyPr spcFirstLastPara="1" vert="horz" wrap="square" lIns="91425" tIns="45700" rIns="91425" bIns="45700" rtlCol="0" anchor="t" anchorCtr="0">
            <a:normAutofit fontScale="70000" lnSpcReduction="20000"/>
          </a:bodyPr>
          <a:lstStyle/>
          <a:p>
            <a:pPr marL="0" indent="0">
              <a:spcBef>
                <a:spcPts val="0"/>
              </a:spcBef>
              <a:buNone/>
            </a:pPr>
            <a:r>
              <a:rPr lang="en-US" sz="3100" dirty="0">
                <a:solidFill>
                  <a:schemeClr val="dk1"/>
                </a:solidFill>
                <a:latin typeface="Consolas" panose="020B0609020204030204" pitchFamily="49" charset="0"/>
              </a:rPr>
              <a:t>#include &lt;</a:t>
            </a:r>
            <a:r>
              <a:rPr lang="en-US" sz="3100" dirty="0" err="1">
                <a:solidFill>
                  <a:schemeClr val="dk1"/>
                </a:solidFill>
                <a:latin typeface="Consolas" panose="020B0609020204030204" pitchFamily="49" charset="0"/>
              </a:rPr>
              <a:t>iostream</a:t>
            </a:r>
            <a:r>
              <a:rPr lang="en-US" sz="3100" dirty="0">
                <a:solidFill>
                  <a:schemeClr val="dk1"/>
                </a:solidFill>
                <a:latin typeface="Consolas" panose="020B0609020204030204" pitchFamily="49" charset="0"/>
              </a:rPr>
              <a:t>&gt;</a:t>
            </a:r>
            <a:endParaRPr sz="3100" dirty="0">
              <a:solidFill>
                <a:schemeClr val="dk1"/>
              </a:solidFill>
              <a:latin typeface="Consolas" panose="020B0609020204030204" pitchFamily="49" charset="0"/>
            </a:endParaRPr>
          </a:p>
          <a:p>
            <a:pPr marL="0" indent="0">
              <a:spcBef>
                <a:spcPts val="0"/>
              </a:spcBef>
              <a:buNone/>
            </a:pPr>
            <a:r>
              <a:rPr lang="en-US" sz="3100" dirty="0">
                <a:solidFill>
                  <a:schemeClr val="dk1"/>
                </a:solidFill>
                <a:latin typeface="Consolas" panose="020B0609020204030204" pitchFamily="49" charset="0"/>
              </a:rPr>
              <a:t>#include </a:t>
            </a:r>
            <a:r>
              <a:rPr lang="en-US" sz="3100" dirty="0" smtClean="0">
                <a:solidFill>
                  <a:schemeClr val="dk1"/>
                </a:solidFill>
                <a:latin typeface="Consolas" panose="020B0609020204030204" pitchFamily="49" charset="0"/>
              </a:rPr>
              <a:t>&lt;</a:t>
            </a:r>
            <a:r>
              <a:rPr lang="en-US" sz="3100" dirty="0" err="1" smtClean="0">
                <a:solidFill>
                  <a:schemeClr val="dk1"/>
                </a:solidFill>
                <a:latin typeface="Consolas" panose="020B0609020204030204" pitchFamily="49" charset="0"/>
              </a:rPr>
              <a:t>cassert</a:t>
            </a:r>
            <a:r>
              <a:rPr lang="en-US" sz="3100" dirty="0" smtClean="0">
                <a:solidFill>
                  <a:schemeClr val="dk1"/>
                </a:solidFill>
                <a:latin typeface="Consolas" panose="020B0609020204030204" pitchFamily="49" charset="0"/>
              </a:rPr>
              <a:t>&gt;</a:t>
            </a:r>
            <a:endParaRPr sz="3100" dirty="0">
              <a:solidFill>
                <a:schemeClr val="dk1"/>
              </a:solidFill>
              <a:latin typeface="Consolas" panose="020B0609020204030204" pitchFamily="49" charset="0"/>
            </a:endParaRPr>
          </a:p>
          <a:p>
            <a:pPr marL="0" indent="0">
              <a:spcBef>
                <a:spcPts val="0"/>
              </a:spcBef>
              <a:buNone/>
            </a:pPr>
            <a:endParaRPr sz="3100" dirty="0">
              <a:solidFill>
                <a:schemeClr val="dk1"/>
              </a:solidFill>
              <a:latin typeface="Consolas" panose="020B0609020204030204" pitchFamily="49" charset="0"/>
            </a:endParaRPr>
          </a:p>
          <a:p>
            <a:pPr marL="0" indent="0">
              <a:spcBef>
                <a:spcPts val="0"/>
              </a:spcBef>
              <a:buNone/>
            </a:pPr>
            <a:r>
              <a:rPr lang="en-US" sz="3100" b="1" dirty="0">
                <a:solidFill>
                  <a:schemeClr val="dk1"/>
                </a:solidFill>
                <a:latin typeface="Consolas" panose="020B0609020204030204" pitchFamily="49" charset="0"/>
              </a:rPr>
              <a:t>double</a:t>
            </a:r>
            <a:r>
              <a:rPr lang="en-US" sz="3100" dirty="0">
                <a:solidFill>
                  <a:schemeClr val="dk1"/>
                </a:solidFill>
                <a:latin typeface="Consolas" panose="020B0609020204030204" pitchFamily="49" charset="0"/>
              </a:rPr>
              <a:t> divide(</a:t>
            </a:r>
            <a:r>
              <a:rPr lang="en-US" sz="3100" dirty="0" err="1">
                <a:solidFill>
                  <a:schemeClr val="dk1"/>
                </a:solidFill>
                <a:latin typeface="Consolas" panose="020B0609020204030204" pitchFamily="49" charset="0"/>
              </a:rPr>
              <a:t>int</a:t>
            </a:r>
            <a:r>
              <a:rPr lang="en-US" sz="3100" dirty="0">
                <a:solidFill>
                  <a:schemeClr val="dk1"/>
                </a:solidFill>
                <a:latin typeface="Consolas" panose="020B0609020204030204" pitchFamily="49" charset="0"/>
              </a:rPr>
              <a:t> </a:t>
            </a:r>
            <a:r>
              <a:rPr lang="en-US" sz="3100" dirty="0" err="1">
                <a:solidFill>
                  <a:schemeClr val="dk1"/>
                </a:solidFill>
                <a:latin typeface="Consolas" panose="020B0609020204030204" pitchFamily="49" charset="0"/>
              </a:rPr>
              <a:t>num</a:t>
            </a:r>
            <a:r>
              <a:rPr lang="en-US" sz="3100" dirty="0">
                <a:solidFill>
                  <a:schemeClr val="dk1"/>
                </a:solidFill>
                <a:latin typeface="Consolas" panose="020B0609020204030204" pitchFamily="49" charset="0"/>
              </a:rPr>
              <a:t>, </a:t>
            </a:r>
            <a:r>
              <a:rPr lang="en-US" sz="3100" dirty="0" err="1">
                <a:solidFill>
                  <a:schemeClr val="dk1"/>
                </a:solidFill>
                <a:latin typeface="Consolas" panose="020B0609020204030204" pitchFamily="49" charset="0"/>
              </a:rPr>
              <a:t>int</a:t>
            </a:r>
            <a:r>
              <a:rPr lang="en-US" sz="3100" dirty="0">
                <a:solidFill>
                  <a:schemeClr val="dk1"/>
                </a:solidFill>
                <a:latin typeface="Consolas" panose="020B0609020204030204" pitchFamily="49" charset="0"/>
              </a:rPr>
              <a:t> den) {</a:t>
            </a:r>
            <a:endParaRPr sz="3100" dirty="0">
              <a:solidFill>
                <a:schemeClr val="dk1"/>
              </a:solidFill>
              <a:latin typeface="Consolas" panose="020B0609020204030204" pitchFamily="49" charset="0"/>
            </a:endParaRPr>
          </a:p>
          <a:p>
            <a:pPr marL="0" indent="0">
              <a:spcBef>
                <a:spcPts val="0"/>
              </a:spcBef>
              <a:buNone/>
            </a:pPr>
            <a:r>
              <a:rPr lang="en-US" sz="3100" dirty="0">
                <a:solidFill>
                  <a:schemeClr val="dk1"/>
                </a:solidFill>
                <a:latin typeface="Consolas" panose="020B0609020204030204" pitchFamily="49" charset="0"/>
              </a:rPr>
              <a:t>    </a:t>
            </a:r>
            <a:r>
              <a:rPr lang="en-US" sz="3100" dirty="0" err="1">
                <a:solidFill>
                  <a:schemeClr val="dk1"/>
                </a:solidFill>
                <a:latin typeface="Consolas" panose="020B0609020204030204" pitchFamily="49" charset="0"/>
              </a:rPr>
              <a:t>int</a:t>
            </a:r>
            <a:r>
              <a:rPr lang="en-US" sz="3100" dirty="0">
                <a:solidFill>
                  <a:schemeClr val="dk1"/>
                </a:solidFill>
                <a:latin typeface="Consolas" panose="020B0609020204030204" pitchFamily="49" charset="0"/>
              </a:rPr>
              <a:t> quotient = </a:t>
            </a:r>
            <a:r>
              <a:rPr lang="en-US" sz="3100" dirty="0" err="1">
                <a:solidFill>
                  <a:schemeClr val="dk1"/>
                </a:solidFill>
                <a:latin typeface="Consolas" panose="020B0609020204030204" pitchFamily="49" charset="0"/>
              </a:rPr>
              <a:t>num</a:t>
            </a:r>
            <a:r>
              <a:rPr lang="en-US" sz="3100" dirty="0">
                <a:solidFill>
                  <a:schemeClr val="dk1"/>
                </a:solidFill>
                <a:latin typeface="Consolas" panose="020B0609020204030204" pitchFamily="49" charset="0"/>
              </a:rPr>
              <a:t> / den;</a:t>
            </a:r>
            <a:endParaRPr sz="3100" dirty="0">
              <a:solidFill>
                <a:schemeClr val="dk1"/>
              </a:solidFill>
              <a:latin typeface="Consolas" panose="020B0609020204030204" pitchFamily="49" charset="0"/>
            </a:endParaRPr>
          </a:p>
          <a:p>
            <a:pPr marL="0" indent="0">
              <a:spcBef>
                <a:spcPts val="0"/>
              </a:spcBef>
              <a:buNone/>
            </a:pPr>
            <a:r>
              <a:rPr lang="en-US" sz="3100" dirty="0">
                <a:solidFill>
                  <a:schemeClr val="dk1"/>
                </a:solidFill>
                <a:latin typeface="Consolas" panose="020B0609020204030204" pitchFamily="49" charset="0"/>
              </a:rPr>
              <a:t>    return quotient;</a:t>
            </a:r>
            <a:endParaRPr sz="3100" dirty="0">
              <a:solidFill>
                <a:schemeClr val="dk1"/>
              </a:solidFill>
              <a:latin typeface="Consolas" panose="020B0609020204030204" pitchFamily="49" charset="0"/>
            </a:endParaRPr>
          </a:p>
          <a:p>
            <a:pPr marL="0" indent="0">
              <a:spcBef>
                <a:spcPts val="0"/>
              </a:spcBef>
              <a:buNone/>
            </a:pPr>
            <a:r>
              <a:rPr lang="en-US" sz="3100" dirty="0">
                <a:solidFill>
                  <a:schemeClr val="dk1"/>
                </a:solidFill>
                <a:latin typeface="Consolas" panose="020B0609020204030204" pitchFamily="49" charset="0"/>
              </a:rPr>
              <a:t>}</a:t>
            </a:r>
            <a:endParaRPr sz="3100" dirty="0">
              <a:solidFill>
                <a:schemeClr val="dk1"/>
              </a:solidFill>
              <a:latin typeface="Consolas" panose="020B0609020204030204" pitchFamily="49" charset="0"/>
            </a:endParaRPr>
          </a:p>
          <a:p>
            <a:pPr marL="0" indent="0">
              <a:spcBef>
                <a:spcPts val="0"/>
              </a:spcBef>
              <a:buNone/>
            </a:pPr>
            <a:endParaRPr sz="3100" dirty="0">
              <a:solidFill>
                <a:schemeClr val="dk1"/>
              </a:solidFill>
              <a:latin typeface="Consolas" panose="020B0609020204030204" pitchFamily="49" charset="0"/>
            </a:endParaRPr>
          </a:p>
          <a:p>
            <a:pPr marL="0" indent="0">
              <a:spcBef>
                <a:spcPts val="0"/>
              </a:spcBef>
              <a:buNone/>
            </a:pPr>
            <a:r>
              <a:rPr lang="en-US" sz="3100" dirty="0" err="1">
                <a:solidFill>
                  <a:schemeClr val="dk1"/>
                </a:solidFill>
                <a:latin typeface="Consolas" panose="020B0609020204030204" pitchFamily="49" charset="0"/>
              </a:rPr>
              <a:t>int</a:t>
            </a:r>
            <a:r>
              <a:rPr lang="en-US" sz="3100" dirty="0">
                <a:solidFill>
                  <a:schemeClr val="dk1"/>
                </a:solidFill>
                <a:latin typeface="Consolas" panose="020B0609020204030204" pitchFamily="49" charset="0"/>
              </a:rPr>
              <a:t> main() {</a:t>
            </a:r>
            <a:endParaRPr sz="3100" dirty="0">
              <a:solidFill>
                <a:schemeClr val="dk1"/>
              </a:solidFill>
              <a:latin typeface="Consolas" panose="020B0609020204030204" pitchFamily="49" charset="0"/>
            </a:endParaRPr>
          </a:p>
          <a:p>
            <a:pPr marL="0" indent="0">
              <a:spcBef>
                <a:spcPts val="0"/>
              </a:spcBef>
              <a:buNone/>
            </a:pPr>
            <a:r>
              <a:rPr lang="en-US" sz="3100" dirty="0">
                <a:solidFill>
                  <a:schemeClr val="dk1"/>
                </a:solidFill>
                <a:latin typeface="Consolas" panose="020B0609020204030204" pitchFamily="49" charset="0"/>
              </a:rPr>
              <a:t>    double result = divide(6, 3);</a:t>
            </a:r>
            <a:endParaRPr sz="3100" dirty="0">
              <a:solidFill>
                <a:schemeClr val="dk1"/>
              </a:solidFill>
              <a:latin typeface="Consolas" panose="020B0609020204030204" pitchFamily="49" charset="0"/>
            </a:endParaRPr>
          </a:p>
          <a:p>
            <a:pPr marL="0" indent="0">
              <a:spcBef>
                <a:spcPts val="0"/>
              </a:spcBef>
              <a:buNone/>
            </a:pPr>
            <a:r>
              <a:rPr lang="en-US" sz="3100" dirty="0">
                <a:solidFill>
                  <a:schemeClr val="dk1"/>
                </a:solidFill>
                <a:latin typeface="Consolas" panose="020B0609020204030204" pitchFamily="49" charset="0"/>
              </a:rPr>
              <a:t>    assert(2 == result);</a:t>
            </a:r>
            <a:endParaRPr sz="3100" dirty="0">
              <a:solidFill>
                <a:schemeClr val="dk1"/>
              </a:solidFill>
              <a:latin typeface="Consolas" panose="020B0609020204030204" pitchFamily="49" charset="0"/>
            </a:endParaRPr>
          </a:p>
          <a:p>
            <a:pPr marL="0" indent="0">
              <a:spcBef>
                <a:spcPts val="0"/>
              </a:spcBef>
              <a:buNone/>
            </a:pPr>
            <a:endParaRPr sz="3100" dirty="0">
              <a:solidFill>
                <a:schemeClr val="dk1"/>
              </a:solidFill>
              <a:latin typeface="Consolas" panose="020B0609020204030204" pitchFamily="49" charset="0"/>
            </a:endParaRPr>
          </a:p>
          <a:p>
            <a:pPr marL="0" indent="0">
              <a:spcBef>
                <a:spcPts val="0"/>
              </a:spcBef>
              <a:buNone/>
            </a:pPr>
            <a:r>
              <a:rPr lang="en-US" sz="3100" dirty="0">
                <a:solidFill>
                  <a:schemeClr val="dk1"/>
                </a:solidFill>
                <a:latin typeface="Consolas" panose="020B0609020204030204" pitchFamily="49" charset="0"/>
              </a:rPr>
              <a:t>    result = divide(3, 6);</a:t>
            </a:r>
            <a:endParaRPr sz="3100" dirty="0">
              <a:solidFill>
                <a:schemeClr val="dk1"/>
              </a:solidFill>
              <a:latin typeface="Consolas" panose="020B0609020204030204" pitchFamily="49" charset="0"/>
            </a:endParaRPr>
          </a:p>
          <a:p>
            <a:pPr marL="0" indent="0">
              <a:spcBef>
                <a:spcPts val="0"/>
              </a:spcBef>
              <a:buNone/>
            </a:pPr>
            <a:r>
              <a:rPr lang="en-US" sz="3100" dirty="0">
                <a:solidFill>
                  <a:schemeClr val="dk1"/>
                </a:solidFill>
                <a:latin typeface="Consolas" panose="020B0609020204030204" pitchFamily="49" charset="0"/>
              </a:rPr>
              <a:t>    assert(0.5 == result);</a:t>
            </a:r>
            <a:endParaRPr sz="3100" dirty="0">
              <a:solidFill>
                <a:schemeClr val="dk1"/>
              </a:solidFill>
              <a:latin typeface="Consolas" panose="020B0609020204030204" pitchFamily="49" charset="0"/>
            </a:endParaRPr>
          </a:p>
          <a:p>
            <a:pPr marL="0" indent="0">
              <a:spcBef>
                <a:spcPts val="0"/>
              </a:spcBef>
              <a:buNone/>
            </a:pPr>
            <a:endParaRPr sz="3100" dirty="0">
              <a:solidFill>
                <a:schemeClr val="dk1"/>
              </a:solidFill>
              <a:latin typeface="Consolas" panose="020B0609020204030204" pitchFamily="49" charset="0"/>
            </a:endParaRPr>
          </a:p>
          <a:p>
            <a:pPr marL="0" indent="0">
              <a:spcBef>
                <a:spcPts val="0"/>
              </a:spcBef>
              <a:buNone/>
            </a:pPr>
            <a:r>
              <a:rPr lang="en-US" sz="3100" dirty="0">
                <a:solidFill>
                  <a:schemeClr val="dk1"/>
                </a:solidFill>
                <a:latin typeface="Consolas" panose="020B0609020204030204" pitchFamily="49" charset="0"/>
              </a:rPr>
              <a:t>    return 0;</a:t>
            </a:r>
            <a:endParaRPr sz="3100" dirty="0">
              <a:solidFill>
                <a:schemeClr val="dk1"/>
              </a:solidFill>
              <a:latin typeface="Consolas" panose="020B0609020204030204" pitchFamily="49" charset="0"/>
            </a:endParaRPr>
          </a:p>
          <a:p>
            <a:pPr marL="0" indent="0">
              <a:spcBef>
                <a:spcPts val="0"/>
              </a:spcBef>
              <a:buNone/>
            </a:pPr>
            <a:r>
              <a:rPr lang="en-US" sz="3100" dirty="0">
                <a:solidFill>
                  <a:schemeClr val="dk1"/>
                </a:solidFill>
                <a:latin typeface="Consolas" panose="020B0609020204030204" pitchFamily="49" charset="0"/>
              </a:rPr>
              <a:t>}</a:t>
            </a:r>
            <a:endParaRPr sz="3100" dirty="0">
              <a:solidFill>
                <a:schemeClr val="dk1"/>
              </a:solidFill>
              <a:latin typeface="Consolas" panose="020B0609020204030204" pitchFamily="49" charset="0"/>
            </a:endParaRPr>
          </a:p>
          <a:p>
            <a:pPr marL="0" indent="0">
              <a:spcBef>
                <a:spcPts val="0"/>
              </a:spcBef>
              <a:buNone/>
            </a:pPr>
            <a:endParaRPr dirty="0">
              <a:solidFill>
                <a:schemeClr val="dk1"/>
              </a:solidFill>
            </a:endParaRPr>
          </a:p>
        </p:txBody>
      </p:sp>
      <p:sp>
        <p:nvSpPr>
          <p:cNvPr id="296" name="Google Shape;296;gfe615a4c37_0_144"/>
          <p:cNvSpPr txBox="1"/>
          <p:nvPr/>
        </p:nvSpPr>
        <p:spPr>
          <a:xfrm>
            <a:off x="4943600" y="6126151"/>
            <a:ext cx="2681700" cy="738633"/>
          </a:xfrm>
          <a:prstGeom prst="rect">
            <a:avLst/>
          </a:prstGeom>
          <a:noFill/>
          <a:ln>
            <a:noFill/>
          </a:ln>
        </p:spPr>
        <p:txBody>
          <a:bodyPr spcFirstLastPara="1" wrap="square" lIns="91425" tIns="91425" rIns="91425" bIns="91425" anchor="t" anchorCtr="0">
            <a:spAutoFit/>
          </a:bodyPr>
          <a:lstStyle/>
          <a:p>
            <a:r>
              <a:rPr lang="en-US" u="sng">
                <a:solidFill>
                  <a:schemeClr val="hlink"/>
                </a:solidFill>
                <a:latin typeface="Calibri"/>
                <a:ea typeface="Calibri"/>
                <a:cs typeface="Calibri"/>
                <a:sym typeface="Calibri"/>
                <a:hlinkClick r:id="rId3"/>
              </a:rPr>
              <a:t>Copied and adapted from Dr. Taele</a:t>
            </a:r>
            <a:endParaRPr>
              <a:latin typeface="Calibri"/>
              <a:ea typeface="Calibri"/>
              <a:cs typeface="Calibri"/>
              <a:sym typeface="Calibri"/>
            </a:endParaRPr>
          </a:p>
        </p:txBody>
      </p:sp>
    </p:spTree>
    <p:extLst>
      <p:ext uri="{BB962C8B-B14F-4D97-AF65-F5344CB8AC3E}">
        <p14:creationId xmlns:p14="http://schemas.microsoft.com/office/powerpoint/2010/main" val="25588124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fe615a4c37_0_152"/>
          <p:cNvSpPr txBox="1">
            <a:spLocks noGrp="1"/>
          </p:cNvSpPr>
          <p:nvPr>
            <p:ph type="title"/>
          </p:nvPr>
        </p:nvSpPr>
        <p:spPr>
          <a:xfrm>
            <a:off x="381000" y="228600"/>
            <a:ext cx="8229600" cy="1143000"/>
          </a:xfrm>
          <a:prstGeom prst="rect">
            <a:avLst/>
          </a:prstGeom>
          <a:noFill/>
          <a:ln>
            <a:noFill/>
          </a:ln>
        </p:spPr>
        <p:txBody>
          <a:bodyPr spcFirstLastPara="1" vert="horz" wrap="square" lIns="91425" tIns="45700" rIns="91425" bIns="45700" rtlCol="0" anchor="ctr" anchorCtr="0">
            <a:normAutofit/>
          </a:bodyPr>
          <a:lstStyle/>
          <a:p>
            <a:pPr>
              <a:spcBef>
                <a:spcPts val="0"/>
              </a:spcBef>
              <a:buClr>
                <a:srgbClr val="500000"/>
              </a:buClr>
              <a:buSzPts val="4400"/>
            </a:pPr>
            <a:r>
              <a:rPr lang="en-US" dirty="0"/>
              <a:t>Division example 2 w/assert()</a:t>
            </a:r>
            <a:endParaRPr dirty="0"/>
          </a:p>
        </p:txBody>
      </p:sp>
      <p:sp>
        <p:nvSpPr>
          <p:cNvPr id="302" name="Google Shape;302;gfe615a4c37_0_152"/>
          <p:cNvSpPr txBox="1">
            <a:spLocks noGrp="1"/>
          </p:cNvSpPr>
          <p:nvPr>
            <p:ph type="body" idx="1"/>
          </p:nvPr>
        </p:nvSpPr>
        <p:spPr>
          <a:xfrm>
            <a:off x="533400" y="1143000"/>
            <a:ext cx="9677288" cy="4983139"/>
          </a:xfrm>
          <a:prstGeom prst="rect">
            <a:avLst/>
          </a:prstGeom>
          <a:noFill/>
          <a:ln>
            <a:noFill/>
          </a:ln>
        </p:spPr>
        <p:txBody>
          <a:bodyPr spcFirstLastPara="1" vert="horz" wrap="square" lIns="91425" tIns="45700" rIns="91425" bIns="45700" rtlCol="0" anchor="t" anchorCtr="0">
            <a:normAutofit fontScale="77500" lnSpcReduction="20000"/>
          </a:bodyPr>
          <a:lstStyle/>
          <a:p>
            <a:pPr marL="0" indent="0">
              <a:spcBef>
                <a:spcPts val="0"/>
              </a:spcBef>
              <a:buNone/>
            </a:pPr>
            <a:r>
              <a:rPr lang="en-US" dirty="0">
                <a:solidFill>
                  <a:schemeClr val="dk1"/>
                </a:solidFill>
                <a:latin typeface="Consolas" panose="020B0609020204030204" pitchFamily="49" charset="0"/>
              </a:rPr>
              <a:t>#include &lt;</a:t>
            </a:r>
            <a:r>
              <a:rPr lang="en-US" dirty="0" err="1">
                <a:solidFill>
                  <a:schemeClr val="dk1"/>
                </a:solidFill>
                <a:latin typeface="Consolas" panose="020B0609020204030204" pitchFamily="49" charset="0"/>
              </a:rPr>
              <a:t>iostream</a:t>
            </a:r>
            <a:r>
              <a:rPr lang="en-US" dirty="0">
                <a:solidFill>
                  <a:schemeClr val="dk1"/>
                </a:solidFill>
                <a:latin typeface="Consolas" panose="020B0609020204030204" pitchFamily="49" charset="0"/>
              </a:rPr>
              <a:t>&gt;</a:t>
            </a:r>
            <a:endParaRPr dirty="0">
              <a:solidFill>
                <a:schemeClr val="dk1"/>
              </a:solidFill>
              <a:latin typeface="Consolas" panose="020B0609020204030204" pitchFamily="49" charset="0"/>
            </a:endParaRPr>
          </a:p>
          <a:p>
            <a:pPr marL="0" indent="0">
              <a:spcBef>
                <a:spcPts val="0"/>
              </a:spcBef>
              <a:buNone/>
            </a:pPr>
            <a:r>
              <a:rPr lang="en-US" dirty="0">
                <a:solidFill>
                  <a:schemeClr val="dk1"/>
                </a:solidFill>
                <a:latin typeface="Consolas" panose="020B0609020204030204" pitchFamily="49" charset="0"/>
              </a:rPr>
              <a:t>#include </a:t>
            </a:r>
            <a:r>
              <a:rPr lang="en-US" dirty="0" smtClean="0">
                <a:solidFill>
                  <a:schemeClr val="dk1"/>
                </a:solidFill>
                <a:latin typeface="Consolas" panose="020B0609020204030204" pitchFamily="49" charset="0"/>
              </a:rPr>
              <a:t>&lt;</a:t>
            </a:r>
            <a:r>
              <a:rPr lang="en-US" dirty="0" err="1" smtClean="0">
                <a:solidFill>
                  <a:schemeClr val="dk1"/>
                </a:solidFill>
                <a:latin typeface="Consolas" panose="020B0609020204030204" pitchFamily="49" charset="0"/>
              </a:rPr>
              <a:t>cassert</a:t>
            </a:r>
            <a:r>
              <a:rPr lang="en-US" dirty="0" smtClean="0">
                <a:solidFill>
                  <a:schemeClr val="dk1"/>
                </a:solidFill>
                <a:latin typeface="Consolas" panose="020B0609020204030204" pitchFamily="49" charset="0"/>
              </a:rPr>
              <a:t>&gt;</a:t>
            </a:r>
            <a:endParaRPr dirty="0">
              <a:solidFill>
                <a:schemeClr val="dk1"/>
              </a:solidFill>
              <a:latin typeface="Consolas" panose="020B0609020204030204" pitchFamily="49" charset="0"/>
            </a:endParaRPr>
          </a:p>
          <a:p>
            <a:pPr marL="0" indent="0">
              <a:spcBef>
                <a:spcPts val="0"/>
              </a:spcBef>
              <a:buNone/>
            </a:pPr>
            <a:endParaRPr dirty="0">
              <a:solidFill>
                <a:schemeClr val="dk1"/>
              </a:solidFill>
              <a:latin typeface="Consolas" panose="020B0609020204030204" pitchFamily="49" charset="0"/>
            </a:endParaRPr>
          </a:p>
          <a:p>
            <a:pPr marL="0" indent="0">
              <a:spcBef>
                <a:spcPts val="0"/>
              </a:spcBef>
              <a:buNone/>
            </a:pPr>
            <a:r>
              <a:rPr lang="en-US" b="1" dirty="0">
                <a:solidFill>
                  <a:schemeClr val="dk1"/>
                </a:solidFill>
                <a:latin typeface="Consolas" panose="020B0609020204030204" pitchFamily="49" charset="0"/>
              </a:rPr>
              <a:t>double</a:t>
            </a:r>
            <a:r>
              <a:rPr lang="en-US" dirty="0">
                <a:solidFill>
                  <a:schemeClr val="dk1"/>
                </a:solidFill>
                <a:latin typeface="Consolas" panose="020B0609020204030204" pitchFamily="49" charset="0"/>
              </a:rPr>
              <a:t> divide(</a:t>
            </a:r>
            <a:r>
              <a:rPr lang="en-US" b="1" dirty="0" err="1">
                <a:solidFill>
                  <a:schemeClr val="dk1"/>
                </a:solidFill>
                <a:latin typeface="Consolas" panose="020B0609020204030204" pitchFamily="49" charset="0"/>
              </a:rPr>
              <a:t>int</a:t>
            </a:r>
            <a:r>
              <a:rPr lang="en-US" dirty="0">
                <a:solidFill>
                  <a:schemeClr val="dk1"/>
                </a:solidFill>
                <a:latin typeface="Consolas" panose="020B0609020204030204" pitchFamily="49" charset="0"/>
              </a:rPr>
              <a:t> </a:t>
            </a:r>
            <a:r>
              <a:rPr lang="en-US" dirty="0" err="1">
                <a:solidFill>
                  <a:schemeClr val="dk1"/>
                </a:solidFill>
                <a:latin typeface="Consolas" panose="020B0609020204030204" pitchFamily="49" charset="0"/>
              </a:rPr>
              <a:t>num</a:t>
            </a:r>
            <a:r>
              <a:rPr lang="en-US" dirty="0">
                <a:solidFill>
                  <a:schemeClr val="dk1"/>
                </a:solidFill>
                <a:latin typeface="Consolas" panose="020B0609020204030204" pitchFamily="49" charset="0"/>
              </a:rPr>
              <a:t>, </a:t>
            </a:r>
            <a:r>
              <a:rPr lang="en-US" b="1" dirty="0" err="1">
                <a:solidFill>
                  <a:schemeClr val="dk1"/>
                </a:solidFill>
                <a:latin typeface="Consolas" panose="020B0609020204030204" pitchFamily="49" charset="0"/>
              </a:rPr>
              <a:t>int</a:t>
            </a:r>
            <a:r>
              <a:rPr lang="en-US" dirty="0">
                <a:solidFill>
                  <a:schemeClr val="dk1"/>
                </a:solidFill>
                <a:latin typeface="Consolas" panose="020B0609020204030204" pitchFamily="49" charset="0"/>
              </a:rPr>
              <a:t> den) {</a:t>
            </a:r>
            <a:endParaRPr dirty="0">
              <a:solidFill>
                <a:schemeClr val="dk1"/>
              </a:solidFill>
              <a:latin typeface="Consolas" panose="020B0609020204030204" pitchFamily="49" charset="0"/>
            </a:endParaRPr>
          </a:p>
          <a:p>
            <a:pPr marL="0" indent="0">
              <a:spcBef>
                <a:spcPts val="0"/>
              </a:spcBef>
              <a:buNone/>
            </a:pPr>
            <a:r>
              <a:rPr lang="en-US" dirty="0">
                <a:solidFill>
                  <a:schemeClr val="dk1"/>
                </a:solidFill>
                <a:latin typeface="Consolas" panose="020B0609020204030204" pitchFamily="49" charset="0"/>
              </a:rPr>
              <a:t>    </a:t>
            </a:r>
            <a:r>
              <a:rPr lang="en-US" b="1" dirty="0" err="1">
                <a:solidFill>
                  <a:schemeClr val="dk1"/>
                </a:solidFill>
                <a:latin typeface="Consolas" panose="020B0609020204030204" pitchFamily="49" charset="0"/>
              </a:rPr>
              <a:t>int</a:t>
            </a:r>
            <a:r>
              <a:rPr lang="en-US" dirty="0">
                <a:solidFill>
                  <a:schemeClr val="dk1"/>
                </a:solidFill>
                <a:latin typeface="Consolas" panose="020B0609020204030204" pitchFamily="49" charset="0"/>
              </a:rPr>
              <a:t> quotient = </a:t>
            </a:r>
            <a:r>
              <a:rPr lang="en-US" dirty="0" err="1">
                <a:solidFill>
                  <a:schemeClr val="dk1"/>
                </a:solidFill>
                <a:latin typeface="Consolas" panose="020B0609020204030204" pitchFamily="49" charset="0"/>
              </a:rPr>
              <a:t>num</a:t>
            </a:r>
            <a:r>
              <a:rPr lang="en-US" dirty="0">
                <a:solidFill>
                  <a:schemeClr val="dk1"/>
                </a:solidFill>
                <a:latin typeface="Consolas" panose="020B0609020204030204" pitchFamily="49" charset="0"/>
              </a:rPr>
              <a:t> / den;</a:t>
            </a:r>
            <a:endParaRPr dirty="0">
              <a:solidFill>
                <a:schemeClr val="dk1"/>
              </a:solidFill>
              <a:latin typeface="Consolas" panose="020B0609020204030204" pitchFamily="49" charset="0"/>
            </a:endParaRPr>
          </a:p>
          <a:p>
            <a:pPr marL="0" indent="0">
              <a:spcBef>
                <a:spcPts val="0"/>
              </a:spcBef>
              <a:buNone/>
            </a:pPr>
            <a:r>
              <a:rPr lang="en-US" dirty="0">
                <a:solidFill>
                  <a:schemeClr val="dk1"/>
                </a:solidFill>
                <a:latin typeface="Consolas" panose="020B0609020204030204" pitchFamily="49" charset="0"/>
              </a:rPr>
              <a:t>    </a:t>
            </a:r>
            <a:r>
              <a:rPr lang="en-US" b="1" dirty="0">
                <a:solidFill>
                  <a:schemeClr val="dk1"/>
                </a:solidFill>
                <a:latin typeface="Consolas" panose="020B0609020204030204" pitchFamily="49" charset="0"/>
              </a:rPr>
              <a:t>return</a:t>
            </a:r>
            <a:r>
              <a:rPr lang="en-US" dirty="0">
                <a:solidFill>
                  <a:schemeClr val="dk1"/>
                </a:solidFill>
                <a:latin typeface="Consolas" panose="020B0609020204030204" pitchFamily="49" charset="0"/>
              </a:rPr>
              <a:t> quotient;</a:t>
            </a:r>
            <a:endParaRPr dirty="0">
              <a:solidFill>
                <a:schemeClr val="dk1"/>
              </a:solidFill>
              <a:latin typeface="Consolas" panose="020B0609020204030204" pitchFamily="49" charset="0"/>
            </a:endParaRPr>
          </a:p>
          <a:p>
            <a:pPr marL="0" indent="0">
              <a:spcBef>
                <a:spcPts val="0"/>
              </a:spcBef>
              <a:buNone/>
            </a:pPr>
            <a:r>
              <a:rPr lang="en-US" dirty="0">
                <a:solidFill>
                  <a:schemeClr val="dk1"/>
                </a:solidFill>
                <a:latin typeface="Consolas" panose="020B0609020204030204" pitchFamily="49" charset="0"/>
              </a:rPr>
              <a:t>}</a:t>
            </a:r>
            <a:endParaRPr dirty="0">
              <a:solidFill>
                <a:schemeClr val="dk1"/>
              </a:solidFill>
              <a:latin typeface="Consolas" panose="020B0609020204030204" pitchFamily="49" charset="0"/>
            </a:endParaRPr>
          </a:p>
          <a:p>
            <a:pPr marL="0" indent="0">
              <a:spcBef>
                <a:spcPts val="0"/>
              </a:spcBef>
              <a:buNone/>
            </a:pPr>
            <a:endParaRPr dirty="0">
              <a:solidFill>
                <a:schemeClr val="dk1"/>
              </a:solidFill>
              <a:latin typeface="Consolas" panose="020B0609020204030204" pitchFamily="49" charset="0"/>
            </a:endParaRPr>
          </a:p>
          <a:p>
            <a:pPr marL="0" indent="0">
              <a:spcBef>
                <a:spcPts val="0"/>
              </a:spcBef>
              <a:buNone/>
            </a:pPr>
            <a:r>
              <a:rPr lang="en-US" b="1" dirty="0" err="1">
                <a:solidFill>
                  <a:schemeClr val="dk1"/>
                </a:solidFill>
                <a:latin typeface="Consolas" panose="020B0609020204030204" pitchFamily="49" charset="0"/>
              </a:rPr>
              <a:t>int</a:t>
            </a:r>
            <a:r>
              <a:rPr lang="en-US" dirty="0">
                <a:solidFill>
                  <a:schemeClr val="dk1"/>
                </a:solidFill>
                <a:latin typeface="Consolas" panose="020B0609020204030204" pitchFamily="49" charset="0"/>
              </a:rPr>
              <a:t> main() {</a:t>
            </a:r>
            <a:endParaRPr dirty="0">
              <a:solidFill>
                <a:schemeClr val="dk1"/>
              </a:solidFill>
              <a:latin typeface="Consolas" panose="020B0609020204030204" pitchFamily="49" charset="0"/>
            </a:endParaRPr>
          </a:p>
          <a:p>
            <a:pPr marL="0" indent="0">
              <a:spcBef>
                <a:spcPts val="0"/>
              </a:spcBef>
              <a:buNone/>
            </a:pPr>
            <a:r>
              <a:rPr lang="en-US" dirty="0">
                <a:solidFill>
                  <a:schemeClr val="dk1"/>
                </a:solidFill>
                <a:latin typeface="Consolas" panose="020B0609020204030204" pitchFamily="49" charset="0"/>
              </a:rPr>
              <a:t>    </a:t>
            </a:r>
            <a:r>
              <a:rPr lang="en-US" b="1" dirty="0">
                <a:solidFill>
                  <a:schemeClr val="dk1"/>
                </a:solidFill>
                <a:latin typeface="Consolas" panose="020B0609020204030204" pitchFamily="49" charset="0"/>
              </a:rPr>
              <a:t>double</a:t>
            </a:r>
            <a:r>
              <a:rPr lang="en-US" dirty="0">
                <a:solidFill>
                  <a:schemeClr val="dk1"/>
                </a:solidFill>
                <a:latin typeface="Consolas" panose="020B0609020204030204" pitchFamily="49" charset="0"/>
              </a:rPr>
              <a:t> result = divide(6, 3);</a:t>
            </a:r>
            <a:endParaRPr dirty="0">
              <a:solidFill>
                <a:schemeClr val="dk1"/>
              </a:solidFill>
              <a:latin typeface="Consolas" panose="020B0609020204030204" pitchFamily="49" charset="0"/>
            </a:endParaRPr>
          </a:p>
          <a:p>
            <a:pPr marL="0" indent="0">
              <a:spcBef>
                <a:spcPts val="0"/>
              </a:spcBef>
              <a:buNone/>
            </a:pPr>
            <a:r>
              <a:rPr lang="en-US" dirty="0">
                <a:solidFill>
                  <a:schemeClr val="dk1"/>
                </a:solidFill>
                <a:latin typeface="Consolas" panose="020B0609020204030204" pitchFamily="49" charset="0"/>
              </a:rPr>
              <a:t>    assert(("Incorrect calculation.", 2 == result));</a:t>
            </a:r>
            <a:endParaRPr dirty="0">
              <a:solidFill>
                <a:schemeClr val="dk1"/>
              </a:solidFill>
              <a:latin typeface="Consolas" panose="020B0609020204030204" pitchFamily="49" charset="0"/>
            </a:endParaRPr>
          </a:p>
          <a:p>
            <a:pPr marL="0" indent="0">
              <a:spcBef>
                <a:spcPts val="0"/>
              </a:spcBef>
              <a:buNone/>
            </a:pPr>
            <a:endParaRPr dirty="0">
              <a:solidFill>
                <a:schemeClr val="dk1"/>
              </a:solidFill>
              <a:latin typeface="Consolas" panose="020B0609020204030204" pitchFamily="49" charset="0"/>
            </a:endParaRPr>
          </a:p>
          <a:p>
            <a:pPr marL="0" indent="0">
              <a:spcBef>
                <a:spcPts val="0"/>
              </a:spcBef>
              <a:buNone/>
            </a:pPr>
            <a:r>
              <a:rPr lang="en-US" dirty="0">
                <a:solidFill>
                  <a:schemeClr val="dk1"/>
                </a:solidFill>
                <a:latin typeface="Consolas" panose="020B0609020204030204" pitchFamily="49" charset="0"/>
              </a:rPr>
              <a:t>    result = divide(3, 6);</a:t>
            </a:r>
            <a:endParaRPr dirty="0">
              <a:solidFill>
                <a:schemeClr val="dk1"/>
              </a:solidFill>
              <a:latin typeface="Consolas" panose="020B0609020204030204" pitchFamily="49" charset="0"/>
            </a:endParaRPr>
          </a:p>
          <a:p>
            <a:pPr marL="0" indent="0">
              <a:spcBef>
                <a:spcPts val="0"/>
              </a:spcBef>
              <a:buNone/>
            </a:pPr>
            <a:r>
              <a:rPr lang="en-US" dirty="0">
                <a:solidFill>
                  <a:schemeClr val="dk1"/>
                </a:solidFill>
                <a:latin typeface="Consolas" panose="020B0609020204030204" pitchFamily="49" charset="0"/>
              </a:rPr>
              <a:t>    assert(("Integer division error.", 0.5 == result));</a:t>
            </a:r>
            <a:endParaRPr dirty="0">
              <a:solidFill>
                <a:schemeClr val="dk1"/>
              </a:solidFill>
              <a:latin typeface="Consolas" panose="020B0609020204030204" pitchFamily="49" charset="0"/>
            </a:endParaRPr>
          </a:p>
          <a:p>
            <a:pPr marL="0" indent="0">
              <a:spcBef>
                <a:spcPts val="0"/>
              </a:spcBef>
              <a:buNone/>
            </a:pPr>
            <a:endParaRPr dirty="0">
              <a:solidFill>
                <a:schemeClr val="dk1"/>
              </a:solidFill>
              <a:latin typeface="Consolas" panose="020B0609020204030204" pitchFamily="49" charset="0"/>
            </a:endParaRPr>
          </a:p>
          <a:p>
            <a:pPr marL="0" indent="0">
              <a:spcBef>
                <a:spcPts val="0"/>
              </a:spcBef>
              <a:buNone/>
            </a:pPr>
            <a:r>
              <a:rPr lang="en-US" dirty="0">
                <a:solidFill>
                  <a:schemeClr val="dk1"/>
                </a:solidFill>
                <a:latin typeface="Consolas" panose="020B0609020204030204" pitchFamily="49" charset="0"/>
              </a:rPr>
              <a:t>    </a:t>
            </a:r>
            <a:r>
              <a:rPr lang="en-US" b="1" dirty="0">
                <a:solidFill>
                  <a:schemeClr val="dk1"/>
                </a:solidFill>
                <a:latin typeface="Consolas" panose="020B0609020204030204" pitchFamily="49" charset="0"/>
              </a:rPr>
              <a:t>return</a:t>
            </a:r>
            <a:r>
              <a:rPr lang="en-US" dirty="0">
                <a:solidFill>
                  <a:schemeClr val="dk1"/>
                </a:solidFill>
                <a:latin typeface="Consolas" panose="020B0609020204030204" pitchFamily="49" charset="0"/>
              </a:rPr>
              <a:t> 0;</a:t>
            </a:r>
            <a:endParaRPr dirty="0">
              <a:solidFill>
                <a:schemeClr val="dk1"/>
              </a:solidFill>
              <a:latin typeface="Consolas" panose="020B0609020204030204" pitchFamily="49" charset="0"/>
            </a:endParaRPr>
          </a:p>
          <a:p>
            <a:pPr marL="0" indent="0">
              <a:spcBef>
                <a:spcPts val="0"/>
              </a:spcBef>
              <a:buNone/>
            </a:pPr>
            <a:r>
              <a:rPr lang="en-US" dirty="0">
                <a:solidFill>
                  <a:schemeClr val="dk1"/>
                </a:solidFill>
                <a:latin typeface="Consolas" panose="020B0609020204030204" pitchFamily="49" charset="0"/>
              </a:rPr>
              <a:t>}</a:t>
            </a:r>
            <a:endParaRPr dirty="0">
              <a:solidFill>
                <a:schemeClr val="dk1"/>
              </a:solidFill>
              <a:latin typeface="Consolas" panose="020B0609020204030204" pitchFamily="49" charset="0"/>
            </a:endParaRPr>
          </a:p>
          <a:p>
            <a:pPr marL="0" indent="0">
              <a:spcBef>
                <a:spcPts val="0"/>
              </a:spcBef>
              <a:buNone/>
            </a:pPr>
            <a:endParaRPr dirty="0">
              <a:solidFill>
                <a:schemeClr val="dk1"/>
              </a:solidFill>
            </a:endParaRPr>
          </a:p>
        </p:txBody>
      </p:sp>
      <p:sp>
        <p:nvSpPr>
          <p:cNvPr id="303" name="Google Shape;303;gfe615a4c37_0_152"/>
          <p:cNvSpPr txBox="1"/>
          <p:nvPr/>
        </p:nvSpPr>
        <p:spPr>
          <a:xfrm>
            <a:off x="4943600" y="6126151"/>
            <a:ext cx="2681700" cy="738633"/>
          </a:xfrm>
          <a:prstGeom prst="rect">
            <a:avLst/>
          </a:prstGeom>
          <a:noFill/>
          <a:ln>
            <a:noFill/>
          </a:ln>
        </p:spPr>
        <p:txBody>
          <a:bodyPr spcFirstLastPara="1" wrap="square" lIns="91425" tIns="91425" rIns="91425" bIns="91425" anchor="t" anchorCtr="0">
            <a:spAutoFit/>
          </a:bodyPr>
          <a:lstStyle/>
          <a:p>
            <a:r>
              <a:rPr lang="en-US" u="sng">
                <a:solidFill>
                  <a:schemeClr val="hlink"/>
                </a:solidFill>
                <a:latin typeface="Calibri"/>
                <a:ea typeface="Calibri"/>
                <a:cs typeface="Calibri"/>
                <a:sym typeface="Calibri"/>
                <a:hlinkClick r:id="rId3"/>
              </a:rPr>
              <a:t>Copied and adapted from Dr. Taele</a:t>
            </a:r>
            <a:endParaRPr>
              <a:latin typeface="Calibri"/>
              <a:ea typeface="Calibri"/>
              <a:cs typeface="Calibri"/>
              <a:sym typeface="Calibri"/>
            </a:endParaRPr>
          </a:p>
        </p:txBody>
      </p:sp>
    </p:spTree>
    <p:extLst>
      <p:ext uri="{BB962C8B-B14F-4D97-AF65-F5344CB8AC3E}">
        <p14:creationId xmlns:p14="http://schemas.microsoft.com/office/powerpoint/2010/main" val="1662490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a:t>
            </a:r>
            <a:r>
              <a:rPr lang="en-US" dirty="0" smtClean="0"/>
              <a:t>Process (4)</a:t>
            </a:r>
            <a:endParaRPr lang="en-US" dirty="0"/>
          </a:p>
        </p:txBody>
      </p:sp>
      <p:sp>
        <p:nvSpPr>
          <p:cNvPr id="3" name="Content Placeholder 2"/>
          <p:cNvSpPr>
            <a:spLocks noGrp="1"/>
          </p:cNvSpPr>
          <p:nvPr>
            <p:ph sz="half" idx="1"/>
          </p:nvPr>
        </p:nvSpPr>
        <p:spPr>
          <a:xfrm>
            <a:off x="838200" y="1825625"/>
            <a:ext cx="5941742" cy="4351338"/>
          </a:xfrm>
        </p:spPr>
        <p:txBody>
          <a:bodyPr/>
          <a:lstStyle/>
          <a:p>
            <a:r>
              <a:rPr lang="en-US" dirty="0" smtClean="0"/>
              <a:t>Tools</a:t>
            </a:r>
          </a:p>
          <a:p>
            <a:pPr lvl="1"/>
            <a:r>
              <a:rPr lang="en-US" dirty="0" smtClean="0"/>
              <a:t>Pseudocode</a:t>
            </a:r>
          </a:p>
          <a:p>
            <a:pPr lvl="2"/>
            <a:r>
              <a:rPr lang="en-US" dirty="0" smtClean="0"/>
              <a:t>Simple English</a:t>
            </a:r>
          </a:p>
          <a:p>
            <a:pPr lvl="2"/>
            <a:r>
              <a:rPr lang="en-US" dirty="0" smtClean="0"/>
              <a:t>Semi-formal, precise</a:t>
            </a:r>
            <a:endParaRPr lang="en-US" dirty="0"/>
          </a:p>
          <a:p>
            <a:pPr lvl="1"/>
            <a:r>
              <a:rPr lang="en-US" dirty="0" smtClean="0"/>
              <a:t>Flowchart</a:t>
            </a:r>
          </a:p>
          <a:p>
            <a:pPr lvl="2"/>
            <a:r>
              <a:rPr lang="en-US" dirty="0" smtClean="0"/>
              <a:t>Graphical</a:t>
            </a:r>
          </a:p>
          <a:p>
            <a:pPr lvl="2"/>
            <a:r>
              <a:rPr lang="en-US" dirty="0" smtClean="0"/>
              <a:t>Formal</a:t>
            </a:r>
            <a:endParaRPr lang="en-US" dirty="0"/>
          </a:p>
          <a:p>
            <a:endParaRPr lang="en-US" dirty="0" smtClean="0"/>
          </a:p>
        </p:txBody>
      </p:sp>
      <p:sp>
        <p:nvSpPr>
          <p:cNvPr id="4" name="Content Placeholder 3"/>
          <p:cNvSpPr>
            <a:spLocks noGrp="1"/>
          </p:cNvSpPr>
          <p:nvPr>
            <p:ph sz="half" idx="2"/>
          </p:nvPr>
        </p:nvSpPr>
        <p:spPr>
          <a:xfrm>
            <a:off x="6779941" y="1825625"/>
            <a:ext cx="4573859" cy="4351338"/>
          </a:xfrm>
        </p:spPr>
        <p:txBody>
          <a:bodyPr>
            <a:normAutofit/>
          </a:bodyPr>
          <a:lstStyle/>
          <a:p>
            <a:pPr marL="514350" indent="-514350">
              <a:buFont typeface="+mj-lt"/>
              <a:buAutoNum type="arabicPeriod"/>
            </a:pPr>
            <a:r>
              <a:rPr lang="en-US" sz="4400" dirty="0" smtClean="0">
                <a:solidFill>
                  <a:schemeClr val="bg1">
                    <a:lumMod val="85000"/>
                  </a:schemeClr>
                </a:solidFill>
              </a:rPr>
              <a:t>Analysis</a:t>
            </a:r>
          </a:p>
          <a:p>
            <a:pPr marL="514350" indent="-514350">
              <a:buFont typeface="+mj-lt"/>
              <a:buAutoNum type="arabicPeriod"/>
            </a:pPr>
            <a:r>
              <a:rPr lang="en-US" sz="4400" dirty="0" smtClean="0">
                <a:solidFill>
                  <a:srgbClr val="7030A0"/>
                </a:solidFill>
              </a:rPr>
              <a:t>Design</a:t>
            </a:r>
          </a:p>
          <a:p>
            <a:pPr marL="514350" indent="-514350">
              <a:buFont typeface="+mj-lt"/>
              <a:buAutoNum type="arabicPeriod"/>
            </a:pPr>
            <a:r>
              <a:rPr lang="en-US" sz="4400" dirty="0" smtClean="0">
                <a:solidFill>
                  <a:schemeClr val="bg1">
                    <a:lumMod val="85000"/>
                  </a:schemeClr>
                </a:solidFill>
              </a:rPr>
              <a:t>Implement</a:t>
            </a:r>
          </a:p>
          <a:p>
            <a:pPr marL="514350" indent="-514350">
              <a:buFont typeface="+mj-lt"/>
              <a:buAutoNum type="arabicPeriod"/>
            </a:pPr>
            <a:r>
              <a:rPr lang="en-US" sz="4400" dirty="0" smtClean="0">
                <a:solidFill>
                  <a:schemeClr val="bg1">
                    <a:lumMod val="85000"/>
                  </a:schemeClr>
                </a:solidFill>
              </a:rPr>
              <a:t>Test</a:t>
            </a:r>
          </a:p>
          <a:p>
            <a:pPr marL="514350" indent="-514350">
              <a:buFont typeface="+mj-lt"/>
              <a:buAutoNum type="arabicPeriod"/>
            </a:pPr>
            <a:r>
              <a:rPr lang="en-US" sz="4400" dirty="0" smtClean="0">
                <a:solidFill>
                  <a:schemeClr val="bg1">
                    <a:lumMod val="85000"/>
                  </a:schemeClr>
                </a:solidFill>
              </a:rPr>
              <a:t>Repeat</a:t>
            </a:r>
          </a:p>
        </p:txBody>
      </p:sp>
    </p:spTree>
    <p:extLst>
      <p:ext uri="{BB962C8B-B14F-4D97-AF65-F5344CB8AC3E}">
        <p14:creationId xmlns:p14="http://schemas.microsoft.com/office/powerpoint/2010/main" val="247110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a:t>
            </a:r>
            <a:r>
              <a:rPr lang="en-US" dirty="0" smtClean="0"/>
              <a:t>Process (5)</a:t>
            </a:r>
            <a:endParaRPr lang="en-US" dirty="0"/>
          </a:p>
        </p:txBody>
      </p:sp>
      <p:sp>
        <p:nvSpPr>
          <p:cNvPr id="3" name="Content Placeholder 2"/>
          <p:cNvSpPr>
            <a:spLocks noGrp="1"/>
          </p:cNvSpPr>
          <p:nvPr>
            <p:ph sz="half" idx="1"/>
          </p:nvPr>
        </p:nvSpPr>
        <p:spPr>
          <a:xfrm>
            <a:off x="838200" y="1825625"/>
            <a:ext cx="5941742" cy="4351338"/>
          </a:xfrm>
        </p:spPr>
        <p:txBody>
          <a:bodyPr/>
          <a:lstStyle/>
          <a:p>
            <a:r>
              <a:rPr lang="en-US" dirty="0" smtClean="0"/>
              <a:t>Know </a:t>
            </a:r>
            <a:r>
              <a:rPr lang="en-US" b="1" dirty="0" smtClean="0"/>
              <a:t>what</a:t>
            </a:r>
            <a:r>
              <a:rPr lang="en-US" dirty="0" smtClean="0"/>
              <a:t> to do and have plan for </a:t>
            </a:r>
            <a:r>
              <a:rPr lang="en-US" b="1" dirty="0" smtClean="0"/>
              <a:t>how</a:t>
            </a:r>
            <a:r>
              <a:rPr lang="en-US" dirty="0" smtClean="0"/>
              <a:t> to do it.</a:t>
            </a:r>
            <a:br>
              <a:rPr lang="en-US" dirty="0" smtClean="0"/>
            </a:br>
            <a:endParaRPr lang="en-US" dirty="0" smtClean="0"/>
          </a:p>
          <a:p>
            <a:r>
              <a:rPr lang="en-US" dirty="0" smtClean="0"/>
              <a:t>Write tests (using test cases from Analysis phase)</a:t>
            </a:r>
          </a:p>
          <a:p>
            <a:pPr marL="0" indent="0">
              <a:buNone/>
            </a:pPr>
            <a:endParaRPr lang="en-US" dirty="0" smtClean="0"/>
          </a:p>
          <a:p>
            <a:r>
              <a:rPr lang="en-US" dirty="0" smtClean="0"/>
              <a:t>Write </a:t>
            </a:r>
            <a:r>
              <a:rPr lang="en-US" dirty="0"/>
              <a:t>c</a:t>
            </a:r>
            <a:r>
              <a:rPr lang="en-US" dirty="0" smtClean="0"/>
              <a:t>ode to pass the tests</a:t>
            </a:r>
          </a:p>
          <a:p>
            <a:endParaRPr lang="en-US" dirty="0" smtClean="0"/>
          </a:p>
        </p:txBody>
      </p:sp>
      <p:sp>
        <p:nvSpPr>
          <p:cNvPr id="4" name="Content Placeholder 3"/>
          <p:cNvSpPr>
            <a:spLocks noGrp="1"/>
          </p:cNvSpPr>
          <p:nvPr>
            <p:ph sz="half" idx="2"/>
          </p:nvPr>
        </p:nvSpPr>
        <p:spPr>
          <a:xfrm>
            <a:off x="6779941" y="1825625"/>
            <a:ext cx="4573859" cy="4351338"/>
          </a:xfrm>
        </p:spPr>
        <p:txBody>
          <a:bodyPr>
            <a:normAutofit/>
          </a:bodyPr>
          <a:lstStyle/>
          <a:p>
            <a:pPr marL="514350" indent="-514350">
              <a:buFont typeface="+mj-lt"/>
              <a:buAutoNum type="arabicPeriod"/>
            </a:pPr>
            <a:r>
              <a:rPr lang="en-US" sz="4400" dirty="0" smtClean="0">
                <a:solidFill>
                  <a:schemeClr val="bg1">
                    <a:lumMod val="85000"/>
                  </a:schemeClr>
                </a:solidFill>
              </a:rPr>
              <a:t>Analysis</a:t>
            </a:r>
          </a:p>
          <a:p>
            <a:pPr marL="514350" indent="-514350">
              <a:buFont typeface="+mj-lt"/>
              <a:buAutoNum type="arabicPeriod"/>
            </a:pPr>
            <a:r>
              <a:rPr lang="en-US" sz="4400" dirty="0" smtClean="0">
                <a:solidFill>
                  <a:schemeClr val="bg1">
                    <a:lumMod val="85000"/>
                  </a:schemeClr>
                </a:solidFill>
              </a:rPr>
              <a:t>Design</a:t>
            </a:r>
          </a:p>
          <a:p>
            <a:pPr marL="514350" indent="-514350">
              <a:buFont typeface="+mj-lt"/>
              <a:buAutoNum type="arabicPeriod"/>
            </a:pPr>
            <a:r>
              <a:rPr lang="en-US" sz="4400" dirty="0" smtClean="0">
                <a:solidFill>
                  <a:srgbClr val="7030A0"/>
                </a:solidFill>
              </a:rPr>
              <a:t>Implementation</a:t>
            </a:r>
          </a:p>
          <a:p>
            <a:pPr marL="514350" indent="-514350">
              <a:buFont typeface="+mj-lt"/>
              <a:buAutoNum type="arabicPeriod"/>
            </a:pPr>
            <a:r>
              <a:rPr lang="en-US" sz="4400" dirty="0" smtClean="0">
                <a:solidFill>
                  <a:schemeClr val="bg1">
                    <a:lumMod val="85000"/>
                  </a:schemeClr>
                </a:solidFill>
              </a:rPr>
              <a:t>Test</a:t>
            </a:r>
          </a:p>
          <a:p>
            <a:pPr marL="514350" indent="-514350">
              <a:buFont typeface="+mj-lt"/>
              <a:buAutoNum type="arabicPeriod"/>
            </a:pPr>
            <a:r>
              <a:rPr lang="en-US" sz="4400" dirty="0" smtClean="0">
                <a:solidFill>
                  <a:schemeClr val="bg1">
                    <a:lumMod val="85000"/>
                  </a:schemeClr>
                </a:solidFill>
              </a:rPr>
              <a:t>Repeat</a:t>
            </a:r>
          </a:p>
        </p:txBody>
      </p:sp>
    </p:spTree>
    <p:extLst>
      <p:ext uri="{BB962C8B-B14F-4D97-AF65-F5344CB8AC3E}">
        <p14:creationId xmlns:p14="http://schemas.microsoft.com/office/powerpoint/2010/main" val="346411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a:t>
            </a:r>
            <a:r>
              <a:rPr lang="en-US" dirty="0" smtClean="0"/>
              <a:t>Process (6)</a:t>
            </a:r>
            <a:endParaRPr lang="en-US" dirty="0"/>
          </a:p>
        </p:txBody>
      </p:sp>
      <p:sp>
        <p:nvSpPr>
          <p:cNvPr id="3" name="Content Placeholder 2"/>
          <p:cNvSpPr>
            <a:spLocks noGrp="1"/>
          </p:cNvSpPr>
          <p:nvPr>
            <p:ph sz="half" idx="1"/>
          </p:nvPr>
        </p:nvSpPr>
        <p:spPr>
          <a:xfrm>
            <a:off x="838200" y="1825625"/>
            <a:ext cx="5941742" cy="4351338"/>
          </a:xfrm>
        </p:spPr>
        <p:txBody>
          <a:bodyPr>
            <a:normAutofit/>
          </a:bodyPr>
          <a:lstStyle/>
          <a:p>
            <a:r>
              <a:rPr lang="en-US" sz="3200" dirty="0" smtClean="0"/>
              <a:t>Test</a:t>
            </a:r>
          </a:p>
          <a:p>
            <a:pPr lvl="1"/>
            <a:r>
              <a:rPr lang="en-US" sz="2800" dirty="0" smtClean="0"/>
              <a:t>Run tests</a:t>
            </a:r>
          </a:p>
          <a:p>
            <a:r>
              <a:rPr lang="en-US" sz="3200" dirty="0" smtClean="0"/>
              <a:t>Debug</a:t>
            </a:r>
          </a:p>
          <a:p>
            <a:pPr lvl="1"/>
            <a:r>
              <a:rPr lang="en-US" sz="2800" dirty="0" smtClean="0"/>
              <a:t>Fix code that fails tests</a:t>
            </a:r>
          </a:p>
        </p:txBody>
      </p:sp>
      <p:sp>
        <p:nvSpPr>
          <p:cNvPr id="4" name="Content Placeholder 3"/>
          <p:cNvSpPr>
            <a:spLocks noGrp="1"/>
          </p:cNvSpPr>
          <p:nvPr>
            <p:ph sz="half" idx="2"/>
          </p:nvPr>
        </p:nvSpPr>
        <p:spPr>
          <a:xfrm>
            <a:off x="6779941" y="1825625"/>
            <a:ext cx="4573859" cy="4351338"/>
          </a:xfrm>
        </p:spPr>
        <p:txBody>
          <a:bodyPr>
            <a:normAutofit/>
          </a:bodyPr>
          <a:lstStyle/>
          <a:p>
            <a:pPr marL="514350" indent="-514350">
              <a:buFont typeface="+mj-lt"/>
              <a:buAutoNum type="arabicPeriod"/>
            </a:pPr>
            <a:r>
              <a:rPr lang="en-US" sz="4400" dirty="0" smtClean="0">
                <a:solidFill>
                  <a:schemeClr val="bg1">
                    <a:lumMod val="85000"/>
                  </a:schemeClr>
                </a:solidFill>
              </a:rPr>
              <a:t>Analysis</a:t>
            </a:r>
          </a:p>
          <a:p>
            <a:pPr marL="514350" indent="-514350">
              <a:buFont typeface="+mj-lt"/>
              <a:buAutoNum type="arabicPeriod"/>
            </a:pPr>
            <a:r>
              <a:rPr lang="en-US" sz="4400" dirty="0" smtClean="0">
                <a:solidFill>
                  <a:schemeClr val="bg1">
                    <a:lumMod val="85000"/>
                  </a:schemeClr>
                </a:solidFill>
              </a:rPr>
              <a:t>Design</a:t>
            </a:r>
          </a:p>
          <a:p>
            <a:pPr marL="514350" indent="-514350">
              <a:buFont typeface="+mj-lt"/>
              <a:buAutoNum type="arabicPeriod"/>
            </a:pPr>
            <a:r>
              <a:rPr lang="en-US" sz="4400" dirty="0" smtClean="0">
                <a:solidFill>
                  <a:schemeClr val="bg1">
                    <a:lumMod val="85000"/>
                  </a:schemeClr>
                </a:solidFill>
              </a:rPr>
              <a:t>Implement</a:t>
            </a:r>
          </a:p>
          <a:p>
            <a:pPr marL="514350" indent="-514350">
              <a:buFont typeface="+mj-lt"/>
              <a:buAutoNum type="arabicPeriod"/>
            </a:pPr>
            <a:r>
              <a:rPr lang="en-US" sz="4400" dirty="0" smtClean="0">
                <a:solidFill>
                  <a:srgbClr val="7030A0"/>
                </a:solidFill>
              </a:rPr>
              <a:t>Test</a:t>
            </a:r>
          </a:p>
          <a:p>
            <a:pPr marL="514350" indent="-514350">
              <a:buFont typeface="+mj-lt"/>
              <a:buAutoNum type="arabicPeriod"/>
            </a:pPr>
            <a:r>
              <a:rPr lang="en-US" sz="4400" dirty="0" smtClean="0">
                <a:solidFill>
                  <a:schemeClr val="bg1">
                    <a:lumMod val="85000"/>
                  </a:schemeClr>
                </a:solidFill>
              </a:rPr>
              <a:t>Repeat</a:t>
            </a:r>
          </a:p>
        </p:txBody>
      </p:sp>
    </p:spTree>
    <p:extLst>
      <p:ext uri="{BB962C8B-B14F-4D97-AF65-F5344CB8AC3E}">
        <p14:creationId xmlns:p14="http://schemas.microsoft.com/office/powerpoint/2010/main" val="657834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a:t>
            </a:r>
            <a:r>
              <a:rPr lang="en-US" dirty="0" smtClean="0"/>
              <a:t>Process (7)</a:t>
            </a:r>
            <a:endParaRPr lang="en-US" dirty="0"/>
          </a:p>
        </p:txBody>
      </p:sp>
      <p:sp>
        <p:nvSpPr>
          <p:cNvPr id="3" name="Content Placeholder 2"/>
          <p:cNvSpPr>
            <a:spLocks noGrp="1"/>
          </p:cNvSpPr>
          <p:nvPr>
            <p:ph sz="half" idx="1"/>
          </p:nvPr>
        </p:nvSpPr>
        <p:spPr>
          <a:xfrm>
            <a:off x="838200" y="1825625"/>
            <a:ext cx="5941742" cy="4351338"/>
          </a:xfrm>
        </p:spPr>
        <p:txBody>
          <a:bodyPr/>
          <a:lstStyle/>
          <a:p>
            <a:r>
              <a:rPr lang="en-US" dirty="0" smtClean="0"/>
              <a:t>Most important thing to remember</a:t>
            </a:r>
          </a:p>
          <a:p>
            <a:r>
              <a:rPr lang="en-US" dirty="0" smtClean="0"/>
              <a:t>Repeat!!!</a:t>
            </a:r>
          </a:p>
          <a:p>
            <a:pPr lvl="1"/>
            <a:r>
              <a:rPr lang="en-US" dirty="0" smtClean="0"/>
              <a:t>Go back to any step at any time</a:t>
            </a:r>
          </a:p>
        </p:txBody>
      </p:sp>
      <p:sp>
        <p:nvSpPr>
          <p:cNvPr id="4" name="Content Placeholder 3"/>
          <p:cNvSpPr>
            <a:spLocks noGrp="1"/>
          </p:cNvSpPr>
          <p:nvPr>
            <p:ph sz="half" idx="2"/>
          </p:nvPr>
        </p:nvSpPr>
        <p:spPr>
          <a:xfrm>
            <a:off x="6779941" y="1825625"/>
            <a:ext cx="4573859" cy="4351338"/>
          </a:xfrm>
        </p:spPr>
        <p:txBody>
          <a:bodyPr>
            <a:normAutofit/>
          </a:bodyPr>
          <a:lstStyle/>
          <a:p>
            <a:pPr marL="514350" indent="-514350">
              <a:buFont typeface="+mj-lt"/>
              <a:buAutoNum type="arabicPeriod"/>
            </a:pPr>
            <a:r>
              <a:rPr lang="en-US" sz="4400" dirty="0" smtClean="0">
                <a:solidFill>
                  <a:schemeClr val="bg1">
                    <a:lumMod val="85000"/>
                  </a:schemeClr>
                </a:solidFill>
              </a:rPr>
              <a:t>Analysis</a:t>
            </a:r>
          </a:p>
          <a:p>
            <a:pPr marL="514350" indent="-514350">
              <a:buFont typeface="+mj-lt"/>
              <a:buAutoNum type="arabicPeriod"/>
            </a:pPr>
            <a:r>
              <a:rPr lang="en-US" sz="4400" dirty="0" smtClean="0">
                <a:solidFill>
                  <a:schemeClr val="bg1">
                    <a:lumMod val="85000"/>
                  </a:schemeClr>
                </a:solidFill>
              </a:rPr>
              <a:t>Design</a:t>
            </a:r>
          </a:p>
          <a:p>
            <a:pPr marL="514350" indent="-514350">
              <a:buFont typeface="+mj-lt"/>
              <a:buAutoNum type="arabicPeriod"/>
            </a:pPr>
            <a:r>
              <a:rPr lang="en-US" sz="4400" dirty="0" smtClean="0">
                <a:solidFill>
                  <a:schemeClr val="bg1">
                    <a:lumMod val="85000"/>
                  </a:schemeClr>
                </a:solidFill>
              </a:rPr>
              <a:t>Implement</a:t>
            </a:r>
          </a:p>
          <a:p>
            <a:pPr marL="514350" indent="-514350">
              <a:buFont typeface="+mj-lt"/>
              <a:buAutoNum type="arabicPeriod"/>
            </a:pPr>
            <a:r>
              <a:rPr lang="en-US" sz="4400" dirty="0" smtClean="0">
                <a:solidFill>
                  <a:schemeClr val="bg1">
                    <a:lumMod val="85000"/>
                  </a:schemeClr>
                </a:solidFill>
              </a:rPr>
              <a:t>Test</a:t>
            </a:r>
          </a:p>
          <a:p>
            <a:pPr marL="514350" indent="-514350">
              <a:buFont typeface="+mj-lt"/>
              <a:buAutoNum type="arabicPeriod"/>
            </a:pPr>
            <a:r>
              <a:rPr lang="en-US" sz="4400" dirty="0" smtClean="0">
                <a:solidFill>
                  <a:srgbClr val="7030A0"/>
                </a:solidFill>
              </a:rPr>
              <a:t>Repeat</a:t>
            </a:r>
          </a:p>
        </p:txBody>
      </p:sp>
    </p:spTree>
    <p:extLst>
      <p:ext uri="{BB962C8B-B14F-4D97-AF65-F5344CB8AC3E}">
        <p14:creationId xmlns:p14="http://schemas.microsoft.com/office/powerpoint/2010/main" val="239339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en-US" sz="9600" dirty="0"/>
              <a:t>Problem Solving</a:t>
            </a:r>
            <a:br>
              <a:rPr lang="en-US" altLang="en-US" sz="9600" dirty="0"/>
            </a:br>
            <a:r>
              <a:rPr lang="en-US" altLang="en-US" dirty="0" err="1"/>
              <a:t>Polya’s</a:t>
            </a:r>
            <a:r>
              <a:rPr lang="en-US" altLang="en-US" dirty="0"/>
              <a:t> Four Steps</a:t>
            </a:r>
            <a:br>
              <a:rPr lang="en-US" alt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78743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a:lstStyle>
        <a:defPPr>
          <a:defRPr sz="3200" b="0" i="0" dirty="0" smtClean="0">
            <a:latin typeface="Franklin Gothic Medium"/>
            <a:cs typeface="Franklin Gothic Medium"/>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4922</Words>
  <Application>Microsoft Office PowerPoint</Application>
  <PresentationFormat>Widescreen</PresentationFormat>
  <Paragraphs>852</Paragraphs>
  <Slides>43</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宋体</vt:lpstr>
      <vt:lpstr>Arial</vt:lpstr>
      <vt:lpstr>Calibri</vt:lpstr>
      <vt:lpstr>Consolas</vt:lpstr>
      <vt:lpstr>Franklin Gothic Book</vt:lpstr>
      <vt:lpstr>Franklin Gothic Medium</vt:lpstr>
      <vt:lpstr>Source Code Pro</vt:lpstr>
      <vt:lpstr>Times New Roman</vt:lpstr>
      <vt:lpstr>Wingdings</vt:lpstr>
      <vt:lpstr>1_Office Theme</vt:lpstr>
      <vt:lpstr>CSCE 120/121 Introduction to Program Design &amp; Concepts  Software Development Process  </vt:lpstr>
      <vt:lpstr>Software Development Process</vt:lpstr>
      <vt:lpstr>Software Development Process (2)</vt:lpstr>
      <vt:lpstr>Software Development Process (3)</vt:lpstr>
      <vt:lpstr>Software Development Process (4)</vt:lpstr>
      <vt:lpstr>Software Development Process (5)</vt:lpstr>
      <vt:lpstr>Software Development Process (6)</vt:lpstr>
      <vt:lpstr>Software Development Process (7)</vt:lpstr>
      <vt:lpstr>Problem Solving Polya’s Four Steps </vt:lpstr>
      <vt:lpstr>Polya’s 4-Step Problem Solving Process</vt:lpstr>
      <vt:lpstr>1. Understand the Problem</vt:lpstr>
      <vt:lpstr>2. Make a Plan</vt:lpstr>
      <vt:lpstr>3. Execute the Plan</vt:lpstr>
      <vt:lpstr>4. Evaluate the Result</vt:lpstr>
      <vt:lpstr>Functions in Separate External Files</vt:lpstr>
      <vt:lpstr>Review: Compilation Process</vt:lpstr>
      <vt:lpstr>Review: Actual Process</vt:lpstr>
      <vt:lpstr>Functions in a Separate C++ File</vt:lpstr>
      <vt:lpstr>Functions in a Separate C++ File (2)</vt:lpstr>
      <vt:lpstr>Functions in a Separate C++ File (3)</vt:lpstr>
      <vt:lpstr>Separate Declaration from Definition</vt:lpstr>
      <vt:lpstr>Group Related Functions Together</vt:lpstr>
      <vt:lpstr>Header Guards</vt:lpstr>
      <vt:lpstr>Including and Compiling</vt:lpstr>
      <vt:lpstr>Unit Testing</vt:lpstr>
      <vt:lpstr>The gist of testing</vt:lpstr>
      <vt:lpstr>Unit Testing</vt:lpstr>
      <vt:lpstr>Debugging Strategies: Unit Testing</vt:lpstr>
      <vt:lpstr>Debugging Strategies: Unit Testing (2)</vt:lpstr>
      <vt:lpstr>Unit Testing Example</vt:lpstr>
      <vt:lpstr>Unit Testing Example (2)</vt:lpstr>
      <vt:lpstr>Unit Testing Example (3)</vt:lpstr>
      <vt:lpstr>Unit Testing Example (4)</vt:lpstr>
      <vt:lpstr>Unit Testing Example (5)</vt:lpstr>
      <vt:lpstr>Unit Testing Example (6)</vt:lpstr>
      <vt:lpstr>Debugging Strategies: "Wolf Fence" Debugging</vt:lpstr>
      <vt:lpstr>Debugging Strategies:  "Wolf Fence" Debugging Example (2)</vt:lpstr>
      <vt:lpstr>Debugging Strategies: "Wolf Fence" Debugging Example (3)</vt:lpstr>
      <vt:lpstr>Debugging Strategies: "Wolf Fence" Debugging Example (4)</vt:lpstr>
      <vt:lpstr>Debugging Strategies: "Wolf Fence" Debugging Example</vt:lpstr>
      <vt:lpstr>Division example w/o assert()</vt:lpstr>
      <vt:lpstr>Division example 1 w/assert()</vt:lpstr>
      <vt:lpstr>Division example 2 w/assert()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2021-09-03T20:06:57Z</dcterms:created>
  <dcterms:modified xsi:type="dcterms:W3CDTF">2022-09-12T17:56:53Z</dcterms:modified>
</cp:coreProperties>
</file>