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78" r:id="rId2"/>
    <p:sldId id="294" r:id="rId3"/>
    <p:sldId id="295" r:id="rId4"/>
    <p:sldId id="296" r:id="rId5"/>
    <p:sldId id="297" r:id="rId6"/>
    <p:sldId id="298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12" r:id="rId15"/>
    <p:sldId id="313" r:id="rId16"/>
    <p:sldId id="314" r:id="rId17"/>
    <p:sldId id="310" r:id="rId18"/>
    <p:sldId id="308" r:id="rId19"/>
    <p:sldId id="311" r:id="rId20"/>
    <p:sldId id="309" r:id="rId21"/>
    <p:sldId id="315" r:id="rId22"/>
    <p:sldId id="279" r:id="rId23"/>
    <p:sldId id="280" r:id="rId24"/>
    <p:sldId id="273" r:id="rId25"/>
    <p:sldId id="274" r:id="rId26"/>
    <p:sldId id="275" r:id="rId27"/>
    <p:sldId id="276" r:id="rId28"/>
    <p:sldId id="282" r:id="rId29"/>
    <p:sldId id="286" r:id="rId30"/>
    <p:sldId id="281" r:id="rId31"/>
    <p:sldId id="328" r:id="rId32"/>
    <p:sldId id="272" r:id="rId33"/>
    <p:sldId id="277" r:id="rId34"/>
    <p:sldId id="329" r:id="rId35"/>
    <p:sldId id="330" r:id="rId36"/>
    <p:sldId id="331" r:id="rId37"/>
    <p:sldId id="33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90" autoAdjust="0"/>
  </p:normalViewPr>
  <p:slideViewPr>
    <p:cSldViewPr snapToGrid="0">
      <p:cViewPr varScale="1">
        <p:scale>
          <a:sx n="78" d="100"/>
          <a:sy n="78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79BC7-BF44-49E9-9E43-59C9A88361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DF238D-9564-4E49-A7EE-30BE4B7296DD}">
      <dgm:prSet/>
      <dgm:spPr/>
      <dgm:t>
        <a:bodyPr/>
        <a:lstStyle/>
        <a:p>
          <a:pPr rtl="0"/>
          <a:r>
            <a:rPr lang="en-US" smtClean="0"/>
            <a:t>Program Output:</a:t>
          </a:r>
          <a:endParaRPr lang="en-US"/>
        </a:p>
      </dgm:t>
    </dgm:pt>
    <dgm:pt modelId="{AA7FC48B-EA8F-462E-82C1-2915ADBD43DC}" type="parTrans" cxnId="{A78C8B97-57F2-4845-8895-70FD8CA60515}">
      <dgm:prSet/>
      <dgm:spPr/>
      <dgm:t>
        <a:bodyPr/>
        <a:lstStyle/>
        <a:p>
          <a:endParaRPr lang="en-US"/>
        </a:p>
      </dgm:t>
    </dgm:pt>
    <dgm:pt modelId="{061542B4-5CC5-4203-9A05-A4345F74EE30}" type="sibTrans" cxnId="{A78C8B97-57F2-4845-8895-70FD8CA60515}">
      <dgm:prSet/>
      <dgm:spPr/>
      <dgm:t>
        <a:bodyPr/>
        <a:lstStyle/>
        <a:p>
          <a:endParaRPr lang="en-US"/>
        </a:p>
      </dgm:t>
    </dgm:pt>
    <dgm:pt modelId="{5835DDF6-5325-40B6-9BD4-F11DD7285242}" type="pres">
      <dgm:prSet presAssocID="{03079BC7-BF44-49E9-9E43-59C9A88361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2D8B42-8ED8-4BBD-B286-E6DE90F78FE7}" type="pres">
      <dgm:prSet presAssocID="{4DDF238D-9564-4E49-A7EE-30BE4B7296D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8F6C62-43C3-4B59-AAEF-91B72A18D746}" type="presOf" srcId="{4DDF238D-9564-4E49-A7EE-30BE4B7296DD}" destId="{EC2D8B42-8ED8-4BBD-B286-E6DE90F78FE7}" srcOrd="0" destOrd="0" presId="urn:microsoft.com/office/officeart/2005/8/layout/vList2"/>
    <dgm:cxn modelId="{0DE6ED13-79BF-4057-AB8E-2423ED403004}" type="presOf" srcId="{03079BC7-BF44-49E9-9E43-59C9A883612B}" destId="{5835DDF6-5325-40B6-9BD4-F11DD7285242}" srcOrd="0" destOrd="0" presId="urn:microsoft.com/office/officeart/2005/8/layout/vList2"/>
    <dgm:cxn modelId="{A78C8B97-57F2-4845-8895-70FD8CA60515}" srcId="{03079BC7-BF44-49E9-9E43-59C9A883612B}" destId="{4DDF238D-9564-4E49-A7EE-30BE4B7296DD}" srcOrd="0" destOrd="0" parTransId="{AA7FC48B-EA8F-462E-82C1-2915ADBD43DC}" sibTransId="{061542B4-5CC5-4203-9A05-A4345F74EE30}"/>
    <dgm:cxn modelId="{92441C59-1C54-4B7F-8E26-48A43CDE39AA}" type="presParOf" srcId="{5835DDF6-5325-40B6-9BD4-F11DD7285242}" destId="{EC2D8B42-8ED8-4BBD-B286-E6DE90F78F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90B30-AEC9-4908-AA53-D22488C52C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371341-CA39-4273-ACF3-F91C3C38B6A4}">
      <dgm:prSet/>
      <dgm:spPr/>
      <dgm:t>
        <a:bodyPr/>
        <a:lstStyle/>
        <a:p>
          <a:pPr rtl="0"/>
          <a:r>
            <a:rPr lang="en-US" smtClean="0"/>
            <a:t>GetLineExample.cpp</a:t>
          </a:r>
          <a:endParaRPr lang="en-US"/>
        </a:p>
      </dgm:t>
    </dgm:pt>
    <dgm:pt modelId="{EBACE7AA-1F17-493A-8102-025E38B9C5CD}" type="parTrans" cxnId="{11D278A7-1B1E-4970-893E-85038FD4B22A}">
      <dgm:prSet/>
      <dgm:spPr/>
      <dgm:t>
        <a:bodyPr/>
        <a:lstStyle/>
        <a:p>
          <a:endParaRPr lang="en-US"/>
        </a:p>
      </dgm:t>
    </dgm:pt>
    <dgm:pt modelId="{3A60F412-B8E1-4BF1-8BB3-BF08228CE803}" type="sibTrans" cxnId="{11D278A7-1B1E-4970-893E-85038FD4B22A}">
      <dgm:prSet/>
      <dgm:spPr/>
      <dgm:t>
        <a:bodyPr/>
        <a:lstStyle/>
        <a:p>
          <a:endParaRPr lang="en-US"/>
        </a:p>
      </dgm:t>
    </dgm:pt>
    <dgm:pt modelId="{F4898906-295D-4334-8E9F-E59DBE653012}" type="pres">
      <dgm:prSet presAssocID="{56890B30-AEC9-4908-AA53-D22488C52C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43A30C-81C5-4447-9F47-6F7E6A4DD301}" type="pres">
      <dgm:prSet presAssocID="{A8371341-CA39-4273-ACF3-F91C3C38B6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6BFED4-CB2A-448E-979A-A40B4456F750}" type="presOf" srcId="{A8371341-CA39-4273-ACF3-F91C3C38B6A4}" destId="{3B43A30C-81C5-4447-9F47-6F7E6A4DD301}" srcOrd="0" destOrd="0" presId="urn:microsoft.com/office/officeart/2005/8/layout/vList2"/>
    <dgm:cxn modelId="{5147186F-D7F1-45A5-BDFA-CD2DD4869055}" type="presOf" srcId="{56890B30-AEC9-4908-AA53-D22488C52CB0}" destId="{F4898906-295D-4334-8E9F-E59DBE653012}" srcOrd="0" destOrd="0" presId="urn:microsoft.com/office/officeart/2005/8/layout/vList2"/>
    <dgm:cxn modelId="{11D278A7-1B1E-4970-893E-85038FD4B22A}" srcId="{56890B30-AEC9-4908-AA53-D22488C52CB0}" destId="{A8371341-CA39-4273-ACF3-F91C3C38B6A4}" srcOrd="0" destOrd="0" parTransId="{EBACE7AA-1F17-493A-8102-025E38B9C5CD}" sibTransId="{3A60F412-B8E1-4BF1-8BB3-BF08228CE803}"/>
    <dgm:cxn modelId="{ABC411DB-2AF8-4B3B-BBE9-9A83E8858661}" type="presParOf" srcId="{F4898906-295D-4334-8E9F-E59DBE653012}" destId="{3B43A30C-81C5-4447-9F47-6F7E6A4DD3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579C76-86D2-4A3A-9B99-BAFE83AF49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DDFB8E-7202-4276-BE94-78FAFCCE57A3}">
      <dgm:prSet/>
      <dgm:spPr/>
      <dgm:t>
        <a:bodyPr/>
        <a:lstStyle/>
        <a:p>
          <a:pPr rtl="0"/>
          <a:r>
            <a:rPr lang="en-US" smtClean="0"/>
            <a:t>See StringCompare.cpp for full working code</a:t>
          </a:r>
          <a:endParaRPr lang="en-US"/>
        </a:p>
      </dgm:t>
    </dgm:pt>
    <dgm:pt modelId="{EE53F988-101E-4A44-8230-7F8CD46C9D74}" type="parTrans" cxnId="{1FEC7220-966A-4098-A592-0A68D4285796}">
      <dgm:prSet/>
      <dgm:spPr/>
      <dgm:t>
        <a:bodyPr/>
        <a:lstStyle/>
        <a:p>
          <a:endParaRPr lang="en-US"/>
        </a:p>
      </dgm:t>
    </dgm:pt>
    <dgm:pt modelId="{CA45F76C-C1BC-4898-B003-4EC6B0AA74B5}" type="sibTrans" cxnId="{1FEC7220-966A-4098-A592-0A68D4285796}">
      <dgm:prSet/>
      <dgm:spPr/>
      <dgm:t>
        <a:bodyPr/>
        <a:lstStyle/>
        <a:p>
          <a:endParaRPr lang="en-US"/>
        </a:p>
      </dgm:t>
    </dgm:pt>
    <dgm:pt modelId="{6857A3A8-88D3-4428-B5DC-81B56712EFE6}" type="pres">
      <dgm:prSet presAssocID="{98579C76-86D2-4A3A-9B99-BAFE83AF49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DE2CB9-0A60-40AE-A3A0-3A22EFE08C5F}" type="pres">
      <dgm:prSet presAssocID="{98DDFB8E-7202-4276-BE94-78FAFCCE5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535C33-66D0-470B-96CC-E86EA64AC50D}" type="presOf" srcId="{98DDFB8E-7202-4276-BE94-78FAFCCE57A3}" destId="{B2DE2CB9-0A60-40AE-A3A0-3A22EFE08C5F}" srcOrd="0" destOrd="0" presId="urn:microsoft.com/office/officeart/2005/8/layout/vList2"/>
    <dgm:cxn modelId="{1FEC7220-966A-4098-A592-0A68D4285796}" srcId="{98579C76-86D2-4A3A-9B99-BAFE83AF49E7}" destId="{98DDFB8E-7202-4276-BE94-78FAFCCE57A3}" srcOrd="0" destOrd="0" parTransId="{EE53F988-101E-4A44-8230-7F8CD46C9D74}" sibTransId="{CA45F76C-C1BC-4898-B003-4EC6B0AA74B5}"/>
    <dgm:cxn modelId="{DEB145C3-6ED0-451E-B0E0-8E09A999D825}" type="presOf" srcId="{98579C76-86D2-4A3A-9B99-BAFE83AF49E7}" destId="{6857A3A8-88D3-4428-B5DC-81B56712EFE6}" srcOrd="0" destOrd="0" presId="urn:microsoft.com/office/officeart/2005/8/layout/vList2"/>
    <dgm:cxn modelId="{1FA04711-7740-4506-A89F-111BA1AF7655}" type="presParOf" srcId="{6857A3A8-88D3-4428-B5DC-81B56712EFE6}" destId="{B2DE2CB9-0A60-40AE-A3A0-3A22EFE08C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B559C7-D12C-47D5-8749-7CAC918453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19BC6F-894D-41E4-B822-5AAB72F6D8DB}">
      <dgm:prSet/>
      <dgm:spPr/>
      <dgm:t>
        <a:bodyPr/>
        <a:lstStyle/>
        <a:p>
          <a:pPr rtl="0"/>
          <a:r>
            <a:rPr lang="en-US" smtClean="0"/>
            <a:t>Important:</a:t>
          </a:r>
          <a:br>
            <a:rPr lang="en-US" smtClean="0"/>
          </a:br>
          <a:r>
            <a:rPr lang="en-US" smtClean="0"/>
            <a:t>Integer arithmetic is always exact (unless there is overflow)</a:t>
          </a:r>
          <a:endParaRPr lang="en-US"/>
        </a:p>
      </dgm:t>
    </dgm:pt>
    <dgm:pt modelId="{636A9637-8BC1-4072-A343-C323E6C7A608}" type="parTrans" cxnId="{3B6D4B6C-0955-4C8F-9F2C-1252399E056F}">
      <dgm:prSet/>
      <dgm:spPr/>
      <dgm:t>
        <a:bodyPr/>
        <a:lstStyle/>
        <a:p>
          <a:endParaRPr lang="en-US"/>
        </a:p>
      </dgm:t>
    </dgm:pt>
    <dgm:pt modelId="{769E5B3C-C103-4B05-85F5-F227160C160D}" type="sibTrans" cxnId="{3B6D4B6C-0955-4C8F-9F2C-1252399E056F}">
      <dgm:prSet/>
      <dgm:spPr/>
      <dgm:t>
        <a:bodyPr/>
        <a:lstStyle/>
        <a:p>
          <a:endParaRPr lang="en-US"/>
        </a:p>
      </dgm:t>
    </dgm:pt>
    <dgm:pt modelId="{DC3D4922-8707-43D7-B6F7-7D7CD9616F1B}">
      <dgm:prSet/>
      <dgm:spPr/>
      <dgm:t>
        <a:bodyPr/>
        <a:lstStyle/>
        <a:p>
          <a:pPr rtl="0"/>
          <a:r>
            <a:rPr lang="en-US" smtClean="0"/>
            <a:t>Floating point arithmetic is usually not.  You cannot represent the base 10 fraction 0.1 exactly in binary – it becomes an infinitely repeating binary fraction.</a:t>
          </a:r>
          <a:endParaRPr lang="en-US"/>
        </a:p>
      </dgm:t>
    </dgm:pt>
    <dgm:pt modelId="{EC35F414-8EC7-4BB8-97BC-73AEEB00E3D6}" type="parTrans" cxnId="{6C276C14-0D80-422B-865E-7778AAC16271}">
      <dgm:prSet/>
      <dgm:spPr/>
      <dgm:t>
        <a:bodyPr/>
        <a:lstStyle/>
        <a:p>
          <a:endParaRPr lang="en-US"/>
        </a:p>
      </dgm:t>
    </dgm:pt>
    <dgm:pt modelId="{DC27D93F-B81A-4EF0-B69C-6F1B122C74FB}" type="sibTrans" cxnId="{6C276C14-0D80-422B-865E-7778AAC16271}">
      <dgm:prSet/>
      <dgm:spPr/>
      <dgm:t>
        <a:bodyPr/>
        <a:lstStyle/>
        <a:p>
          <a:endParaRPr lang="en-US"/>
        </a:p>
      </dgm:t>
    </dgm:pt>
    <dgm:pt modelId="{7C1048A4-C987-4065-8466-90EEC98E379B}" type="pres">
      <dgm:prSet presAssocID="{73B559C7-D12C-47D5-8749-7CAC918453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085579-D92D-4AB6-9AE6-8C34A57E75F6}" type="pres">
      <dgm:prSet presAssocID="{F219BC6F-894D-41E4-B822-5AAB72F6D8D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4D00E-CD05-4648-AC77-9769D1C11C83}" type="pres">
      <dgm:prSet presAssocID="{769E5B3C-C103-4B05-85F5-F227160C160D}" presName="spacer" presStyleCnt="0"/>
      <dgm:spPr/>
    </dgm:pt>
    <dgm:pt modelId="{C2283C95-191D-42F9-B985-A288EBCBC605}" type="pres">
      <dgm:prSet presAssocID="{DC3D4922-8707-43D7-B6F7-7D7CD9616F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276C14-0D80-422B-865E-7778AAC16271}" srcId="{73B559C7-D12C-47D5-8749-7CAC9184533C}" destId="{DC3D4922-8707-43D7-B6F7-7D7CD9616F1B}" srcOrd="1" destOrd="0" parTransId="{EC35F414-8EC7-4BB8-97BC-73AEEB00E3D6}" sibTransId="{DC27D93F-B81A-4EF0-B69C-6F1B122C74FB}"/>
    <dgm:cxn modelId="{C345ECD9-917E-4971-A890-E189795C84F6}" type="presOf" srcId="{DC3D4922-8707-43D7-B6F7-7D7CD9616F1B}" destId="{C2283C95-191D-42F9-B985-A288EBCBC605}" srcOrd="0" destOrd="0" presId="urn:microsoft.com/office/officeart/2005/8/layout/vList2"/>
    <dgm:cxn modelId="{92567BE0-2063-465D-8617-F5B90AF6CB83}" type="presOf" srcId="{F219BC6F-894D-41E4-B822-5AAB72F6D8DB}" destId="{42085579-D92D-4AB6-9AE6-8C34A57E75F6}" srcOrd="0" destOrd="0" presId="urn:microsoft.com/office/officeart/2005/8/layout/vList2"/>
    <dgm:cxn modelId="{3B6D4B6C-0955-4C8F-9F2C-1252399E056F}" srcId="{73B559C7-D12C-47D5-8749-7CAC9184533C}" destId="{F219BC6F-894D-41E4-B822-5AAB72F6D8DB}" srcOrd="0" destOrd="0" parTransId="{636A9637-8BC1-4072-A343-C323E6C7A608}" sibTransId="{769E5B3C-C103-4B05-85F5-F227160C160D}"/>
    <dgm:cxn modelId="{76AA9510-1E26-48D7-AC24-EA4B4C2D2C64}" type="presOf" srcId="{73B559C7-D12C-47D5-8749-7CAC9184533C}" destId="{7C1048A4-C987-4065-8466-90EEC98E379B}" srcOrd="0" destOrd="0" presId="urn:microsoft.com/office/officeart/2005/8/layout/vList2"/>
    <dgm:cxn modelId="{6CCF6D76-026C-4936-ACF7-425B39C70B21}" type="presParOf" srcId="{7C1048A4-C987-4065-8466-90EEC98E379B}" destId="{42085579-D92D-4AB6-9AE6-8C34A57E75F6}" srcOrd="0" destOrd="0" presId="urn:microsoft.com/office/officeart/2005/8/layout/vList2"/>
    <dgm:cxn modelId="{EC7A3BEE-5C04-4DBF-B19F-4F58C208F1A3}" type="presParOf" srcId="{7C1048A4-C987-4065-8466-90EEC98E379B}" destId="{8FC4D00E-CD05-4648-AC77-9769D1C11C83}" srcOrd="1" destOrd="0" presId="urn:microsoft.com/office/officeart/2005/8/layout/vList2"/>
    <dgm:cxn modelId="{B722E0F9-217A-49D1-835B-DF4C7E670C4F}" type="presParOf" srcId="{7C1048A4-C987-4065-8466-90EEC98E379B}" destId="{C2283C95-191D-42F9-B985-A288EBCBC6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D8B42-8ED8-4BBD-B286-E6DE90F78FE7}">
      <dsp:nvSpPr>
        <dsp:cNvPr id="0" name=""/>
        <dsp:cNvSpPr/>
      </dsp:nvSpPr>
      <dsp:spPr>
        <a:xfrm>
          <a:off x="0" y="4778"/>
          <a:ext cx="199084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Program Output:</a:t>
          </a:r>
          <a:endParaRPr lang="en-US" sz="1500" kern="1200"/>
        </a:p>
      </dsp:txBody>
      <dsp:txXfrm>
        <a:off x="17563" y="22341"/>
        <a:ext cx="1955719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3A30C-81C5-4447-9F47-6F7E6A4DD301}">
      <dsp:nvSpPr>
        <dsp:cNvPr id="0" name=""/>
        <dsp:cNvSpPr/>
      </dsp:nvSpPr>
      <dsp:spPr>
        <a:xfrm>
          <a:off x="0" y="2975"/>
          <a:ext cx="298827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GetLineExample.cpp</a:t>
          </a:r>
          <a:endParaRPr lang="en-US" sz="1900" kern="1200"/>
        </a:p>
      </dsp:txBody>
      <dsp:txXfrm>
        <a:off x="22246" y="25221"/>
        <a:ext cx="2943784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E2CB9-0A60-40AE-A3A0-3A22EFE08C5F}">
      <dsp:nvSpPr>
        <dsp:cNvPr id="0" name=""/>
        <dsp:cNvSpPr/>
      </dsp:nvSpPr>
      <dsp:spPr>
        <a:xfrm>
          <a:off x="0" y="4778"/>
          <a:ext cx="432962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See StringCompare.cpp for full working code</a:t>
          </a:r>
          <a:endParaRPr lang="en-US" sz="1500" kern="1200"/>
        </a:p>
      </dsp:txBody>
      <dsp:txXfrm>
        <a:off x="17563" y="22341"/>
        <a:ext cx="4294503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85579-D92D-4AB6-9AE6-8C34A57E75F6}">
      <dsp:nvSpPr>
        <dsp:cNvPr id="0" name=""/>
        <dsp:cNvSpPr/>
      </dsp:nvSpPr>
      <dsp:spPr>
        <a:xfrm>
          <a:off x="0" y="51006"/>
          <a:ext cx="4103077" cy="2331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Important:</a:t>
          </a:r>
          <a:br>
            <a:rPr lang="en-US" sz="2300" kern="1200" smtClean="0"/>
          </a:br>
          <a:r>
            <a:rPr lang="en-US" sz="2300" kern="1200" smtClean="0"/>
            <a:t>Integer arithmetic is always exact (unless there is overflow)</a:t>
          </a:r>
          <a:endParaRPr lang="en-US" sz="2300" kern="1200"/>
        </a:p>
      </dsp:txBody>
      <dsp:txXfrm>
        <a:off x="113835" y="164841"/>
        <a:ext cx="3875407" cy="2104249"/>
      </dsp:txXfrm>
    </dsp:sp>
    <dsp:sp modelId="{C2283C95-191D-42F9-B985-A288EBCBC605}">
      <dsp:nvSpPr>
        <dsp:cNvPr id="0" name=""/>
        <dsp:cNvSpPr/>
      </dsp:nvSpPr>
      <dsp:spPr>
        <a:xfrm>
          <a:off x="0" y="2449166"/>
          <a:ext cx="4103077" cy="2331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Floating point arithmetic is usually not.  You cannot represent the base 10 fraction 0.1 exactly in binary – it becomes an infinitely repeating binary fraction.</a:t>
          </a:r>
          <a:endParaRPr lang="en-US" sz="2300" kern="1200"/>
        </a:p>
      </dsp:txBody>
      <dsp:txXfrm>
        <a:off x="113835" y="2563001"/>
        <a:ext cx="3875407" cy="2104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E9ED3-B357-44C1-BF5A-39D5A4D81C0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BADB7-1C81-4B11-8EC2-72BACAAF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154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CB4610DE-F5E4-49F1-94FA-5A25F338C48D}" type="slidenum">
              <a:rPr lang="en-US" altLang="en-US" sz="1300">
                <a:solidFill>
                  <a:srgbClr val="000000"/>
                </a:solidFill>
              </a:rPr>
              <a:pPr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2123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 for 3:00</a:t>
            </a:r>
            <a:r>
              <a:rPr lang="en-US" baseline="0" dirty="0" smtClean="0"/>
              <a:t> class 9/16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4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20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3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4656F6DA-F33D-4404-9192-663E2F517467}" type="slidenum">
              <a:rPr lang="en-US" altLang="en-US" sz="1300">
                <a:solidFill>
                  <a:srgbClr val="000000"/>
                </a:solidFill>
              </a:rPr>
              <a:pPr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1963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2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E31930-54A6-4C9D-8BE9-0608B59738DF}" type="datetime3">
              <a:rPr lang="en-AU" altLang="en-US" smtClean="0">
                <a:latin typeface="Times New Roman" panose="02020603050405020304" pitchFamily="18" charset="0"/>
              </a:rPr>
              <a:pPr/>
              <a:t>13 September, 2022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31BE43-E77E-4BFC-9188-5F1A503A6C69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305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4C36E0-88A3-487C-92C3-B992B45F897A}" type="datetime3">
              <a:rPr lang="en-AU" altLang="en-US" smtClean="0">
                <a:latin typeface="Times New Roman" panose="02020603050405020304" pitchFamily="18" charset="0"/>
              </a:rPr>
              <a:pPr/>
              <a:t>13 September, 2022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66A00D-19EE-4712-9CDD-50D2A1DD895F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3538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4B2B8A-6E55-43F7-9956-845E3055F345}" type="datetime3">
              <a:rPr lang="en-AU" altLang="en-US" smtClean="0">
                <a:latin typeface="Times New Roman" panose="02020603050405020304" pitchFamily="18" charset="0"/>
              </a:rPr>
              <a:pPr/>
              <a:t>13 September, 2022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8B5ED3-8018-46B3-B67A-CBB74F7AAD8C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6881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A8D2BB-3BA4-44FF-B22E-8D6395766C2D}" type="datetime3">
              <a:rPr lang="en-AU" altLang="en-US" smtClean="0">
                <a:latin typeface="Times New Roman" panose="02020603050405020304" pitchFamily="18" charset="0"/>
              </a:rPr>
              <a:pPr/>
              <a:t>13 September, 2022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94C64-B015-4B26-8C65-4FD996DBB0D8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688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 for 3:10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0DB87D-BAA7-4CEB-83A3-E60CA1057FA5}" type="slidenum">
              <a:rPr lang="en-CA" altLang="en-US"/>
              <a:pPr eaLnBrk="1" hangingPunct="1"/>
              <a:t>11</a:t>
            </a:fld>
            <a:endParaRPr lang="en-CA" altLang="en-US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856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FF5F87-A851-4394-9F69-4F0D1E241B59}" type="slidenum">
              <a:rPr lang="en-CA" altLang="en-US"/>
              <a:pPr eaLnBrk="1" hangingPunct="1"/>
              <a:t>13</a:t>
            </a:fld>
            <a:endParaRPr lang="en-CA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211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4CB113-4899-45BD-8B3B-DB8318A4C4B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6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Start here for 4:10</a:t>
            </a:r>
            <a:r>
              <a:rPr lang="en-US" baseline="0" dirty="0" smtClean="0"/>
              <a:t> and 5:45 classes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81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2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41D3A61-05F5-4EB3-A9C3-844354AC5702}" type="slidenum">
              <a:rPr lang="en-US" altLang="en-US" sz="1300">
                <a:solidFill>
                  <a:srgbClr val="000000"/>
                </a:solidFill>
              </a:rPr>
              <a:pPr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r"/>
            <a:fld id="{B401ED2D-474F-4BAF-9160-9B974636B8DE}" type="slidenum">
              <a:rPr lang="en-US" altLang="en-US" sz="1300">
                <a:solidFill>
                  <a:srgbClr val="000000"/>
                </a:solidFill>
              </a:rPr>
              <a:pPr algn="r"/>
              <a:t>22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093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5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16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1074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50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10-</a:t>
            </a:r>
            <a:fld id="{666C9E44-FC7D-4381-B6C6-DF9C114ED5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58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9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5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9E8C-2FE7-4426-8EDE-77342BB593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748B-18C3-4C40-A29A-5564CFDE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agaard.dk/service/convert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rogramming/c_data_types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tables.com/code/text/ascii-table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tf8-chartable.de/unicode-utf8-table.pl?number=1024&amp;utf8=bi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The string class and data representation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Grateful acknowledgment to Dr. Philip Ritchey and  Dr. Michael Moore for some of the material on which these slides are based.</a:t>
            </a:r>
            <a:endParaRPr lang="en-US" sz="1600" i="1" dirty="0"/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8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Operators Compare Strings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719389"/>
            <a:ext cx="866775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 2"/>
          <p:cNvGraphicFramePr/>
          <p:nvPr/>
        </p:nvGraphicFramePr>
        <p:xfrm>
          <a:off x="6830458" y="5199961"/>
          <a:ext cx="432962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28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</a:rPr>
              <a:t>string</a:t>
            </a:r>
            <a:r>
              <a:rPr lang="en-US" altLang="en-US" dirty="0" smtClean="0"/>
              <a:t> Operators</a:t>
            </a:r>
          </a:p>
        </p:txBody>
      </p:sp>
      <p:graphicFrame>
        <p:nvGraphicFramePr>
          <p:cNvPr id="760864" name="Group 3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62568134"/>
              </p:ext>
            </p:extLst>
          </p:nvPr>
        </p:nvGraphicFramePr>
        <p:xfrm>
          <a:off x="2057401" y="1736725"/>
          <a:ext cx="8012113" cy="3988766"/>
        </p:xfrm>
        <a:graphic>
          <a:graphicData uri="http://schemas.openxmlformats.org/drawingml/2006/table">
            <a:tbl>
              <a:tblPr/>
              <a:tblGrid>
                <a:gridCol w="18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&gt;&gt;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extracts characters from stream up to whitespace, insert into string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&lt;&lt;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inserts string into stream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assigns string on right to string object on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+=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appends string on right to end of contents on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+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concatenates two strings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[]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references character in string using array notation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(It is safer to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at() method, however)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&gt;, &gt;=, &lt;,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&lt;=, ==, !=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relational operators for string comparison.  Return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or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406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</a:rPr>
              <a:t>string</a:t>
            </a:r>
            <a:r>
              <a:rPr lang="en-US" altLang="en-US" dirty="0" smtClean="0"/>
              <a:t> Operators Example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508760"/>
            <a:ext cx="10761617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word1, phrase;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word2 = " Dog";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 word1; // user enters "Hot Tamale"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    // word1 has "Hot"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phrase = word1 + word2; // phrase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has "Hot </a:t>
            </a:r>
            <a:r>
              <a:rPr lang="en-US" altLang="en-US" sz="2400" b="1" dirty="0">
                <a:latin typeface="Courier New" panose="02070309020205020404" pitchFamily="49" charset="0"/>
              </a:rPr>
              <a:t>Dog"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phrase += " on a bun";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 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= 0;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&lt;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phrase.length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();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phrase.at(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); </a:t>
            </a:r>
            <a:r>
              <a:rPr lang="en-US" altLang="en-US" sz="2400" b="1" dirty="0">
                <a:latin typeface="Courier New" panose="02070309020205020404" pitchFamily="49" charset="0"/>
              </a:rPr>
              <a:t>//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displays "</a:t>
            </a:r>
            <a:r>
              <a:rPr lang="en-US" altLang="en-US" sz="2400" b="1" dirty="0">
                <a:latin typeface="Courier New" panose="02070309020205020404" pitchFamily="49" charset="0"/>
              </a:rPr>
              <a:t>Hot Dog on a bun"</a:t>
            </a:r>
          </a:p>
        </p:txBody>
      </p:sp>
    </p:spTree>
    <p:extLst>
      <p:ext uri="{BB962C8B-B14F-4D97-AF65-F5344CB8AC3E}">
        <p14:creationId xmlns:p14="http://schemas.microsoft.com/office/powerpoint/2010/main" val="531700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</a:rPr>
              <a:t>string</a:t>
            </a:r>
            <a:r>
              <a:rPr lang="en-US" altLang="en-US" dirty="0" smtClean="0"/>
              <a:t> Member Functions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68464"/>
            <a:ext cx="10515599" cy="3978275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sz="3200" dirty="0" smtClean="0"/>
              <a:t>Categories</a:t>
            </a:r>
            <a:r>
              <a:rPr lang="en-US" altLang="en-US" sz="3200" dirty="0"/>
              <a:t>:</a:t>
            </a:r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assignment: </a:t>
            </a:r>
            <a:r>
              <a:rPr lang="en-US" altLang="en-US" sz="2800" dirty="0">
                <a:latin typeface="Courier New" panose="02070309020205020404" pitchFamily="49" charset="0"/>
              </a:rPr>
              <a:t>assign, copy, data</a:t>
            </a:r>
            <a:endParaRPr lang="en-US" altLang="en-US" sz="2800" dirty="0"/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modification: </a:t>
            </a:r>
            <a:r>
              <a:rPr lang="en-US" altLang="en-US" sz="2800" dirty="0">
                <a:latin typeface="Courier New" panose="02070309020205020404" pitchFamily="49" charset="0"/>
              </a:rPr>
              <a:t>append,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Courier New" panose="02070309020205020404" pitchFamily="49" charset="0"/>
              </a:rPr>
              <a:t>clear, erase, insert, replace, swap</a:t>
            </a:r>
            <a:endParaRPr lang="en-US" altLang="en-US" sz="2800" dirty="0"/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space management: </a:t>
            </a:r>
            <a:r>
              <a:rPr lang="en-US" altLang="en-US" sz="2800" dirty="0">
                <a:latin typeface="Courier New" panose="02070309020205020404" pitchFamily="49" charset="0"/>
              </a:rPr>
              <a:t>capacity, empty, length, resize, size</a:t>
            </a:r>
            <a:endParaRPr lang="en-US" altLang="en-US" sz="2800" dirty="0"/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substrings: </a:t>
            </a:r>
            <a:r>
              <a:rPr lang="en-US" altLang="en-US" sz="2800" dirty="0">
                <a:latin typeface="Courier New" panose="02070309020205020404" pitchFamily="49" charset="0"/>
              </a:rPr>
              <a:t>find, </a:t>
            </a:r>
            <a:r>
              <a:rPr lang="en-US" altLang="en-US" sz="2800" dirty="0" err="1">
                <a:latin typeface="Courier New" panose="02070309020205020404" pitchFamily="49" charset="0"/>
              </a:rPr>
              <a:t>substr</a:t>
            </a:r>
            <a:endParaRPr lang="en-US" altLang="en-US" sz="2800" dirty="0"/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comparison: </a:t>
            </a:r>
            <a:r>
              <a:rPr lang="en-US" altLang="en-US" sz="2800" dirty="0">
                <a:latin typeface="Courier New" panose="02070309020205020404" pitchFamily="49" charset="0"/>
              </a:rPr>
              <a:t>compare</a:t>
            </a:r>
          </a:p>
          <a:p>
            <a:pPr>
              <a:lnSpc>
                <a:spcPct val="85000"/>
              </a:lnSpc>
            </a:pPr>
            <a:r>
              <a:rPr lang="en-US" altLang="en-US" sz="3200" dirty="0" smtClean="0"/>
              <a:t>And several more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7590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Member Function length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 sz="3600" dirty="0" smtClean="0"/>
          </a:p>
          <a:p>
            <a:pPr eaLnBrk="1" hangingPunct="1"/>
            <a:r>
              <a:rPr lang="en-US" altLang="en-US" sz="3600" dirty="0" smtClean="0"/>
              <a:t>The string class member function length returns</a:t>
            </a:r>
            <a:br>
              <a:rPr lang="en-US" altLang="en-US" sz="3600" dirty="0" smtClean="0"/>
            </a:br>
            <a:r>
              <a:rPr lang="en-US" altLang="en-US" sz="3600" dirty="0" smtClean="0"/>
              <a:t> the number of characters in the string object:</a:t>
            </a:r>
            <a:br>
              <a:rPr lang="en-US" altLang="en-US" sz="3600" dirty="0" smtClean="0"/>
            </a:br>
            <a:endParaRPr lang="en-US" altLang="en-US" sz="3600" dirty="0" smtClean="0"/>
          </a:p>
          <a:p>
            <a:pPr lvl="1" eaLnBrk="1" hangingPunct="1"/>
            <a:r>
              <a:rPr lang="en-US" altLang="en-US" sz="3200" dirty="0" smtClean="0"/>
              <a:t>Example:</a:t>
            </a:r>
            <a:br>
              <a:rPr lang="en-US" altLang="en-US" sz="3200" dirty="0" smtClean="0"/>
            </a:br>
            <a:r>
              <a:rPr lang="en-US" altLang="en-US" sz="3200" dirty="0" smtClean="0"/>
              <a:t>                   </a:t>
            </a:r>
            <a:r>
              <a:rPr lang="en-US" altLang="en-US" sz="3200" dirty="0" err="1" smtClean="0"/>
              <a:t>int</a:t>
            </a:r>
            <a:r>
              <a:rPr lang="en-US" altLang="en-US" sz="3200" dirty="0" smtClean="0"/>
              <a:t> n = </a:t>
            </a:r>
            <a:r>
              <a:rPr lang="en-US" altLang="en-US" sz="3200" dirty="0" err="1" smtClean="0"/>
              <a:t>stringVar.length</a:t>
            </a:r>
            <a:r>
              <a:rPr lang="en-US" altLang="en-US" sz="3200" dirty="0" smtClean="0"/>
              <a:t>( );</a:t>
            </a:r>
          </a:p>
        </p:txBody>
      </p:sp>
    </p:spTree>
    <p:extLst>
      <p:ext uri="{BB962C8B-B14F-4D97-AF65-F5344CB8AC3E}">
        <p14:creationId xmlns:p14="http://schemas.microsoft.com/office/powerpoint/2010/main" val="29979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Member Function at</a:t>
            </a:r>
          </a:p>
        </p:txBody>
      </p:sp>
      <p:sp>
        <p:nvSpPr>
          <p:cNvPr id="111619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at is an alternative to using [ ]'s to access </a:t>
            </a:r>
            <a:br>
              <a:rPr lang="en-US" altLang="en-US" sz="3600" dirty="0" smtClean="0"/>
            </a:br>
            <a:r>
              <a:rPr lang="en-US" altLang="en-US" sz="3600" dirty="0" smtClean="0"/>
              <a:t>characters in a string.</a:t>
            </a:r>
          </a:p>
          <a:p>
            <a:pPr lvl="1" eaLnBrk="1" hangingPunct="1"/>
            <a:r>
              <a:rPr lang="en-US" altLang="en-US" sz="3200" dirty="0" smtClean="0"/>
              <a:t>at checks for valid index values</a:t>
            </a:r>
          </a:p>
          <a:p>
            <a:pPr lvl="1" eaLnBrk="1" hangingPunct="1"/>
            <a:r>
              <a:rPr lang="en-US" altLang="en-US" sz="3200" dirty="0" smtClean="0"/>
              <a:t>Example:     		string </a:t>
            </a:r>
            <a:r>
              <a:rPr lang="en-US" altLang="en-US" sz="3200" dirty="0" err="1" smtClean="0"/>
              <a:t>str</a:t>
            </a:r>
            <a:r>
              <a:rPr lang="en-US" altLang="en-US" sz="3200" dirty="0" smtClean="0"/>
              <a:t>("</a:t>
            </a:r>
            <a:r>
              <a:rPr lang="en-US" altLang="en-US" sz="3200" dirty="0" smtClean="0"/>
              <a:t>Mary Jane");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                   		</a:t>
            </a:r>
            <a:r>
              <a:rPr lang="en-US" altLang="en-US" sz="3200" dirty="0" err="1" smtClean="0"/>
              <a:t>cout</a:t>
            </a:r>
            <a:r>
              <a:rPr lang="en-US" altLang="en-US" sz="3200" dirty="0" smtClean="0"/>
              <a:t> &lt;&lt; </a:t>
            </a:r>
            <a:r>
              <a:rPr lang="en-US" altLang="en-US" sz="3200" dirty="0" err="1" smtClean="0"/>
              <a:t>str</a:t>
            </a:r>
            <a:r>
              <a:rPr lang="en-US" altLang="en-US" sz="3200" dirty="0" smtClean="0"/>
              <a:t>[6] &lt;&lt; </a:t>
            </a:r>
            <a:r>
              <a:rPr lang="en-US" altLang="en-US" sz="3200" dirty="0" err="1" smtClean="0"/>
              <a:t>endl</a:t>
            </a:r>
            <a:r>
              <a:rPr lang="en-US" altLang="en-US" sz="3200" dirty="0" smtClean="0"/>
              <a:t>;</a:t>
            </a:r>
            <a:br>
              <a:rPr lang="en-US" altLang="en-US" sz="3200" dirty="0" smtClean="0"/>
            </a:br>
            <a:r>
              <a:rPr lang="en-US" altLang="en-US" sz="3200" dirty="0" smtClean="0"/>
              <a:t>                    		</a:t>
            </a:r>
            <a:r>
              <a:rPr lang="en-US" altLang="en-US" sz="3200" dirty="0" err="1" smtClean="0"/>
              <a:t>cout</a:t>
            </a:r>
            <a:r>
              <a:rPr lang="en-US" altLang="en-US" sz="3200" dirty="0" smtClean="0"/>
              <a:t> &lt;&lt; str.at(6) &lt;&lt; </a:t>
            </a:r>
            <a:r>
              <a:rPr lang="en-US" altLang="en-US" sz="3200" dirty="0" err="1" smtClean="0"/>
              <a:t>endl</a:t>
            </a:r>
            <a:r>
              <a:rPr lang="en-US" altLang="en-US" sz="3200" dirty="0" smtClean="0"/>
              <a:t>;</a:t>
            </a:r>
            <a:br>
              <a:rPr lang="en-US" altLang="en-US" sz="3200" dirty="0" smtClean="0"/>
            </a:br>
            <a:r>
              <a:rPr lang="en-US" altLang="en-US" sz="3200" dirty="0" smtClean="0"/>
              <a:t>		        		</a:t>
            </a:r>
            <a:r>
              <a:rPr lang="en-US" altLang="en-US" sz="3200" dirty="0" err="1" smtClean="0"/>
              <a:t>str</a:t>
            </a:r>
            <a:r>
              <a:rPr lang="en-US" altLang="en-US" sz="3200" dirty="0" smtClean="0"/>
              <a:t>[2] = 'X';</a:t>
            </a:r>
            <a:br>
              <a:rPr lang="en-US" altLang="en-US" sz="3200" dirty="0" smtClean="0"/>
            </a:br>
            <a:r>
              <a:rPr lang="en-US" altLang="en-US" sz="3200" dirty="0" smtClean="0"/>
              <a:t>                    		str.at(2) = 'X';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03961" y="4106229"/>
            <a:ext cx="2171700" cy="457200"/>
            <a:chOff x="516" y="2749"/>
            <a:chExt cx="1368" cy="288"/>
          </a:xfrm>
        </p:grpSpPr>
        <p:sp>
          <p:nvSpPr>
            <p:cNvPr id="111628" name="Text Box 3"/>
            <p:cNvSpPr txBox="1">
              <a:spLocks noChangeArrowheads="1"/>
            </p:cNvSpPr>
            <p:nvPr/>
          </p:nvSpPr>
          <p:spPr bwMode="auto">
            <a:xfrm>
              <a:off x="516" y="2749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 dirty="0">
                  <a:solidFill>
                    <a:schemeClr val="tx2"/>
                  </a:solidFill>
                </a:rPr>
                <a:t>Equivalent</a:t>
              </a:r>
            </a:p>
          </p:txBody>
        </p:sp>
        <p:sp>
          <p:nvSpPr>
            <p:cNvPr id="111629" name="Line 4"/>
            <p:cNvSpPr>
              <a:spLocks noChangeShapeType="1"/>
            </p:cNvSpPr>
            <p:nvPr/>
          </p:nvSpPr>
          <p:spPr bwMode="auto">
            <a:xfrm flipV="1">
              <a:off x="1620" y="2760"/>
              <a:ext cx="264" cy="12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630" name="Line 5"/>
            <p:cNvSpPr>
              <a:spLocks noChangeShapeType="1"/>
            </p:cNvSpPr>
            <p:nvPr/>
          </p:nvSpPr>
          <p:spPr bwMode="auto">
            <a:xfrm>
              <a:off x="1620" y="2892"/>
              <a:ext cx="252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84911" y="4970939"/>
            <a:ext cx="2171700" cy="457200"/>
            <a:chOff x="516" y="2749"/>
            <a:chExt cx="1368" cy="288"/>
          </a:xfrm>
        </p:grpSpPr>
        <p:sp>
          <p:nvSpPr>
            <p:cNvPr id="111625" name="Text Box 7"/>
            <p:cNvSpPr txBox="1">
              <a:spLocks noChangeArrowheads="1"/>
            </p:cNvSpPr>
            <p:nvPr/>
          </p:nvSpPr>
          <p:spPr bwMode="auto">
            <a:xfrm>
              <a:off x="516" y="2749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 dirty="0">
                  <a:solidFill>
                    <a:schemeClr val="tx2"/>
                  </a:solidFill>
                </a:rPr>
                <a:t>Equivalent</a:t>
              </a:r>
            </a:p>
          </p:txBody>
        </p:sp>
        <p:sp>
          <p:nvSpPr>
            <p:cNvPr id="111626" name="Line 8"/>
            <p:cNvSpPr>
              <a:spLocks noChangeShapeType="1"/>
            </p:cNvSpPr>
            <p:nvPr/>
          </p:nvSpPr>
          <p:spPr bwMode="auto">
            <a:xfrm flipV="1">
              <a:off x="1620" y="2760"/>
              <a:ext cx="264" cy="12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627" name="Line 9"/>
            <p:cNvSpPr>
              <a:spLocks noChangeShapeType="1"/>
            </p:cNvSpPr>
            <p:nvPr/>
          </p:nvSpPr>
          <p:spPr bwMode="auto">
            <a:xfrm>
              <a:off x="1620" y="2892"/>
              <a:ext cx="252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4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class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5" y="1825625"/>
            <a:ext cx="10861589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C</a:t>
            </a:r>
            <a:r>
              <a:rPr lang="en-US" sz="3200" dirty="0" smtClean="0"/>
              <a:t>++ </a:t>
            </a:r>
            <a:r>
              <a:rPr lang="en-US" sz="3200" dirty="0"/>
              <a:t>has </a:t>
            </a:r>
            <a:r>
              <a:rPr lang="en-US" sz="3200" dirty="0" smtClean="0"/>
              <a:t>functions </a:t>
            </a:r>
            <a:r>
              <a:rPr lang="en-US" sz="3200" dirty="0"/>
              <a:t>to convert a string class object to a number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i;</a:t>
            </a:r>
            <a:br>
              <a:rPr lang="en-US" dirty="0"/>
            </a:br>
            <a:r>
              <a:rPr lang="en-US" dirty="0"/>
              <a:t>	double d;</a:t>
            </a:r>
            <a:br>
              <a:rPr lang="en-US" dirty="0"/>
            </a:br>
            <a:r>
              <a:rPr lang="en-US" dirty="0"/>
              <a:t>	string s;</a:t>
            </a:r>
            <a:br>
              <a:rPr lang="en-US" dirty="0"/>
            </a:br>
            <a:r>
              <a:rPr lang="en-US" dirty="0"/>
              <a:t>	i = </a:t>
            </a:r>
            <a:r>
              <a:rPr lang="en-US" dirty="0" err="1"/>
              <a:t>stoi</a:t>
            </a:r>
            <a:r>
              <a:rPr lang="en-US" dirty="0"/>
              <a:t>("35");  // Converts the string "35" to an integer 35</a:t>
            </a:r>
            <a:br>
              <a:rPr lang="en-US" dirty="0"/>
            </a:br>
            <a:r>
              <a:rPr lang="en-US" dirty="0"/>
              <a:t>	d = </a:t>
            </a:r>
            <a:r>
              <a:rPr lang="en-US" dirty="0" err="1"/>
              <a:t>stod</a:t>
            </a:r>
            <a:r>
              <a:rPr lang="en-US" dirty="0"/>
              <a:t>("2.5"); // Converts the string "2.5" to the double 2.5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>
              <a:defRPr/>
            </a:pPr>
            <a:r>
              <a:rPr lang="en-US" sz="3200" dirty="0"/>
              <a:t>C</a:t>
            </a:r>
            <a:r>
              <a:rPr lang="en-US" sz="3200" dirty="0" smtClean="0"/>
              <a:t>++ </a:t>
            </a:r>
            <a:r>
              <a:rPr lang="en-US" sz="3200" dirty="0"/>
              <a:t>has </a:t>
            </a:r>
            <a:r>
              <a:rPr lang="en-US" sz="3200" dirty="0" smtClean="0"/>
              <a:t>functions </a:t>
            </a:r>
            <a:r>
              <a:rPr lang="en-US" sz="3200" dirty="0"/>
              <a:t>to convert a </a:t>
            </a:r>
            <a:r>
              <a:rPr lang="en-US" sz="3200" dirty="0" smtClean="0"/>
              <a:t>number to a string </a:t>
            </a:r>
            <a:r>
              <a:rPr lang="en-US" sz="3200" dirty="0"/>
              <a:t>class object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dirty="0"/>
              <a:t>string s = </a:t>
            </a:r>
            <a:r>
              <a:rPr lang="en-US" dirty="0" err="1"/>
              <a:t>to_string</a:t>
            </a:r>
            <a:r>
              <a:rPr lang="en-US" dirty="0"/>
              <a:t>(1.2*2);  // “2.4” stored in s</a:t>
            </a:r>
            <a:endParaRPr lang="en-US" sz="3200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3DF1D225-E28C-48DC-877F-607D9250703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4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in a </a:t>
            </a:r>
            <a:r>
              <a:rPr lang="en-US" b="1" dirty="0" smtClean="0"/>
              <a:t>string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238052"/>
              </p:ext>
            </p:extLst>
          </p:nvPr>
        </p:nvGraphicFramePr>
        <p:xfrm>
          <a:off x="590005" y="1247674"/>
          <a:ext cx="10515600" cy="2895600"/>
        </p:xfrm>
        <a:graphic>
          <a:graphicData uri="http://schemas.openxmlformats.org/drawingml/2006/table">
            <a:tbl>
              <a:tblPr/>
              <a:tblGrid>
                <a:gridCol w="1382486">
                  <a:extLst>
                    <a:ext uri="{9D8B030D-6E8A-4147-A177-3AD203B41FA5}">
                      <a16:colId xmlns:a16="http://schemas.microsoft.com/office/drawing/2014/main" val="953169629"/>
                    </a:ext>
                  </a:extLst>
                </a:gridCol>
                <a:gridCol w="9133114">
                  <a:extLst>
                    <a:ext uri="{9D8B030D-6E8A-4147-A177-3AD203B41FA5}">
                      <a16:colId xmlns:a16="http://schemas.microsoft.com/office/drawing/2014/main" val="2621305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3000" dirty="0">
                          <a:effectLst/>
                        </a:rPr>
                        <a:t>find()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find</a:t>
                      </a:r>
                      <a:r>
                        <a:rPr lang="en-US" sz="3000" i="0" dirty="0">
                          <a:effectLst/>
                        </a:rPr>
                        <a:t>(</a:t>
                      </a:r>
                      <a:r>
                        <a:rPr lang="en-US" sz="3000" i="1" dirty="0">
                          <a:effectLst/>
                        </a:rPr>
                        <a:t>item</a:t>
                      </a:r>
                      <a:r>
                        <a:rPr lang="en-US" sz="3000" dirty="0">
                          <a:effectLst/>
                        </a:rPr>
                        <a:t>) returns index of first item occurrence, else returns string::</a:t>
                      </a:r>
                      <a:r>
                        <a:rPr lang="en-US" sz="3000" dirty="0" err="1">
                          <a:effectLst/>
                        </a:rPr>
                        <a:t>npos</a:t>
                      </a:r>
                      <a:r>
                        <a:rPr lang="en-US" sz="3000" dirty="0">
                          <a:effectLst/>
                        </a:rPr>
                        <a:t> (a constant defined in the string library). </a:t>
                      </a:r>
                      <a:r>
                        <a:rPr lang="en-US" sz="3000" i="1" dirty="0">
                          <a:effectLst/>
                        </a:rPr>
                        <a:t>Item</a:t>
                      </a:r>
                      <a:r>
                        <a:rPr lang="en-US" sz="3000" dirty="0">
                          <a:effectLst/>
                        </a:rPr>
                        <a:t> may be char, string variable, string literal (or char array).</a:t>
                      </a:r>
                      <a:br>
                        <a:rPr lang="en-US" sz="3000" dirty="0">
                          <a:effectLst/>
                        </a:rPr>
                      </a:br>
                      <a:r>
                        <a:rPr lang="en-US" sz="3000" dirty="0">
                          <a:effectLst/>
                        </a:rPr>
                        <a:t/>
                      </a:r>
                      <a:br>
                        <a:rPr lang="en-US" sz="3000" dirty="0">
                          <a:effectLst/>
                        </a:rPr>
                      </a:br>
                      <a:r>
                        <a:rPr lang="en-US" sz="3000" b="1" dirty="0">
                          <a:effectLst/>
                        </a:rPr>
                        <a:t>find</a:t>
                      </a:r>
                      <a:r>
                        <a:rPr lang="en-US" sz="3000" b="0" dirty="0">
                          <a:effectLst/>
                        </a:rPr>
                        <a:t>(</a:t>
                      </a:r>
                      <a:r>
                        <a:rPr lang="en-US" sz="3000" b="0" i="1" dirty="0">
                          <a:effectLst/>
                        </a:rPr>
                        <a:t>item</a:t>
                      </a:r>
                      <a:r>
                        <a:rPr lang="en-US" sz="3000" dirty="0">
                          <a:effectLst/>
                        </a:rPr>
                        <a:t>, </a:t>
                      </a:r>
                      <a:r>
                        <a:rPr lang="en-US" sz="3000" i="1" dirty="0" err="1">
                          <a:effectLst/>
                        </a:rPr>
                        <a:t>indx</a:t>
                      </a:r>
                      <a:r>
                        <a:rPr lang="en-US" sz="3000" dirty="0">
                          <a:effectLst/>
                        </a:rPr>
                        <a:t>) starts at index </a:t>
                      </a:r>
                      <a:r>
                        <a:rPr lang="en-US" sz="3000" i="1" dirty="0" err="1">
                          <a:effectLst/>
                        </a:rPr>
                        <a:t>indx</a:t>
                      </a:r>
                      <a:r>
                        <a:rPr lang="en-US" sz="3000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6146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in a </a:t>
            </a:r>
            <a:r>
              <a:rPr lang="en-US" b="1" dirty="0" smtClean="0"/>
              <a:t>string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238052"/>
              </p:ext>
            </p:extLst>
          </p:nvPr>
        </p:nvGraphicFramePr>
        <p:xfrm>
          <a:off x="590005" y="1247674"/>
          <a:ext cx="10515600" cy="2895600"/>
        </p:xfrm>
        <a:graphic>
          <a:graphicData uri="http://schemas.openxmlformats.org/drawingml/2006/table">
            <a:tbl>
              <a:tblPr/>
              <a:tblGrid>
                <a:gridCol w="1382486">
                  <a:extLst>
                    <a:ext uri="{9D8B030D-6E8A-4147-A177-3AD203B41FA5}">
                      <a16:colId xmlns:a16="http://schemas.microsoft.com/office/drawing/2014/main" val="953169629"/>
                    </a:ext>
                  </a:extLst>
                </a:gridCol>
                <a:gridCol w="9133114">
                  <a:extLst>
                    <a:ext uri="{9D8B030D-6E8A-4147-A177-3AD203B41FA5}">
                      <a16:colId xmlns:a16="http://schemas.microsoft.com/office/drawing/2014/main" val="2621305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3000" dirty="0">
                          <a:effectLst/>
                        </a:rPr>
                        <a:t>find()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find</a:t>
                      </a:r>
                      <a:r>
                        <a:rPr lang="en-US" sz="3000" i="0" dirty="0">
                          <a:effectLst/>
                        </a:rPr>
                        <a:t>(</a:t>
                      </a:r>
                      <a:r>
                        <a:rPr lang="en-US" sz="3000" i="1" dirty="0">
                          <a:effectLst/>
                        </a:rPr>
                        <a:t>item</a:t>
                      </a:r>
                      <a:r>
                        <a:rPr lang="en-US" sz="3000" dirty="0">
                          <a:effectLst/>
                        </a:rPr>
                        <a:t>) returns index of first item occurrence, else returns string::</a:t>
                      </a:r>
                      <a:r>
                        <a:rPr lang="en-US" sz="3000" dirty="0" err="1">
                          <a:effectLst/>
                        </a:rPr>
                        <a:t>npos</a:t>
                      </a:r>
                      <a:r>
                        <a:rPr lang="en-US" sz="3000" dirty="0">
                          <a:effectLst/>
                        </a:rPr>
                        <a:t> (a constant defined in the string library). </a:t>
                      </a:r>
                      <a:r>
                        <a:rPr lang="en-US" sz="3000" i="1" dirty="0">
                          <a:effectLst/>
                        </a:rPr>
                        <a:t>Item</a:t>
                      </a:r>
                      <a:r>
                        <a:rPr lang="en-US" sz="3000" dirty="0">
                          <a:effectLst/>
                        </a:rPr>
                        <a:t> may be char, string variable, string literal (or char array).</a:t>
                      </a:r>
                      <a:br>
                        <a:rPr lang="en-US" sz="3000" dirty="0">
                          <a:effectLst/>
                        </a:rPr>
                      </a:br>
                      <a:r>
                        <a:rPr lang="en-US" sz="3000" dirty="0">
                          <a:effectLst/>
                        </a:rPr>
                        <a:t/>
                      </a:r>
                      <a:br>
                        <a:rPr lang="en-US" sz="3000" dirty="0">
                          <a:effectLst/>
                        </a:rPr>
                      </a:br>
                      <a:r>
                        <a:rPr lang="en-US" sz="3000" b="1" dirty="0">
                          <a:effectLst/>
                        </a:rPr>
                        <a:t>find</a:t>
                      </a:r>
                      <a:r>
                        <a:rPr lang="en-US" sz="3000" b="0" dirty="0">
                          <a:effectLst/>
                        </a:rPr>
                        <a:t>(</a:t>
                      </a:r>
                      <a:r>
                        <a:rPr lang="en-US" sz="3000" b="0" i="1" dirty="0">
                          <a:effectLst/>
                        </a:rPr>
                        <a:t>item</a:t>
                      </a:r>
                      <a:r>
                        <a:rPr lang="en-US" sz="3000" dirty="0">
                          <a:effectLst/>
                        </a:rPr>
                        <a:t>, </a:t>
                      </a:r>
                      <a:r>
                        <a:rPr lang="en-US" sz="3000" i="1" dirty="0" err="1">
                          <a:effectLst/>
                        </a:rPr>
                        <a:t>indx</a:t>
                      </a:r>
                      <a:r>
                        <a:rPr lang="en-US" sz="3000" dirty="0">
                          <a:effectLst/>
                        </a:rPr>
                        <a:t>) starts at index </a:t>
                      </a:r>
                      <a:r>
                        <a:rPr lang="en-US" sz="3000" i="1" dirty="0" err="1">
                          <a:effectLst/>
                        </a:rPr>
                        <a:t>indx</a:t>
                      </a:r>
                      <a:r>
                        <a:rPr lang="en-US" sz="3000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6146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90005" y="4143274"/>
            <a:ext cx="10515600" cy="22159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userText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is "Help me!"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userText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03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Returns 3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userText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03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Returns 1 (first occurrence of e only)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userText</a:t>
            </a:r>
            <a:r>
              <a:rPr lang="en-US" altLang="en-US" sz="2400" dirty="0" err="1" smtClean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dirty="0" err="1" smtClean="0">
                <a:solidFill>
                  <a:srgbClr val="603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find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0000E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'z'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Returns string::</a:t>
            </a:r>
            <a:r>
              <a:rPr lang="en-US" altLang="en-US" sz="2400" dirty="0" err="1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npos</a:t>
            </a:r>
            <a:r>
              <a:rPr lang="en-US" altLang="en-US" sz="2400" dirty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 smtClean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userText</a:t>
            </a:r>
            <a:r>
              <a:rPr lang="en-US" altLang="en-US" sz="2400" dirty="0" err="1" smtClean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dirty="0" err="1" smtClean="0">
                <a:solidFill>
                  <a:srgbClr val="603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find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E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</a:t>
            </a:r>
            <a:r>
              <a:rPr lang="en-US" altLang="en-US" sz="2400" dirty="0">
                <a:solidFill>
                  <a:srgbClr val="8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Returns 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userText</a:t>
            </a:r>
            <a:r>
              <a:rPr lang="en-US" altLang="en-US" sz="2400" dirty="0" err="1" smtClean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dirty="0" err="1" smtClean="0">
                <a:solidFill>
                  <a:srgbClr val="603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find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0000E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'e'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8C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Returns 6 (starts at index 2)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a substring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705790"/>
              </p:ext>
            </p:extLst>
          </p:nvPr>
        </p:nvGraphicFramePr>
        <p:xfrm>
          <a:off x="590005" y="1247674"/>
          <a:ext cx="10515600" cy="1127760"/>
        </p:xfrm>
        <a:graphic>
          <a:graphicData uri="http://schemas.openxmlformats.org/drawingml/2006/table">
            <a:tbl>
              <a:tblPr/>
              <a:tblGrid>
                <a:gridCol w="1382486">
                  <a:extLst>
                    <a:ext uri="{9D8B030D-6E8A-4147-A177-3AD203B41FA5}">
                      <a16:colId xmlns:a16="http://schemas.microsoft.com/office/drawing/2014/main" val="953169629"/>
                    </a:ext>
                  </a:extLst>
                </a:gridCol>
                <a:gridCol w="9133114">
                  <a:extLst>
                    <a:ext uri="{9D8B030D-6E8A-4147-A177-3AD203B41FA5}">
                      <a16:colId xmlns:a16="http://schemas.microsoft.com/office/drawing/2014/main" val="2621305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3000" dirty="0" err="1" smtClean="0">
                          <a:effectLst/>
                        </a:rPr>
                        <a:t>substr</a:t>
                      </a:r>
                      <a:r>
                        <a:rPr lang="en-US" sz="3000" dirty="0" smtClean="0">
                          <a:effectLst/>
                        </a:rPr>
                        <a:t>()</a:t>
                      </a:r>
                      <a:endParaRPr lang="en-US" sz="30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i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</a:t>
                      </a:r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(index, length) returns substring starting at </a:t>
                      </a:r>
                      <a:r>
                        <a:rPr lang="en-US" sz="3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having </a:t>
                      </a:r>
                      <a:r>
                        <a:rPr lang="en-US" sz="3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characters.</a:t>
                      </a:r>
                      <a:endParaRPr lang="en-US" sz="4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6146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The C++ 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+mn-lt"/>
              </a:rPr>
              <a:t> Class</a:t>
            </a:r>
          </a:p>
        </p:txBody>
      </p:sp>
      <p:sp>
        <p:nvSpPr>
          <p:cNvPr id="430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95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a substring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705790"/>
              </p:ext>
            </p:extLst>
          </p:nvPr>
        </p:nvGraphicFramePr>
        <p:xfrm>
          <a:off x="590005" y="1247674"/>
          <a:ext cx="10515600" cy="1127760"/>
        </p:xfrm>
        <a:graphic>
          <a:graphicData uri="http://schemas.openxmlformats.org/drawingml/2006/table">
            <a:tbl>
              <a:tblPr/>
              <a:tblGrid>
                <a:gridCol w="1382486">
                  <a:extLst>
                    <a:ext uri="{9D8B030D-6E8A-4147-A177-3AD203B41FA5}">
                      <a16:colId xmlns:a16="http://schemas.microsoft.com/office/drawing/2014/main" val="953169629"/>
                    </a:ext>
                  </a:extLst>
                </a:gridCol>
                <a:gridCol w="9133114">
                  <a:extLst>
                    <a:ext uri="{9D8B030D-6E8A-4147-A177-3AD203B41FA5}">
                      <a16:colId xmlns:a16="http://schemas.microsoft.com/office/drawing/2014/main" val="2621305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3000" dirty="0" err="1" smtClean="0">
                          <a:effectLst/>
                        </a:rPr>
                        <a:t>substr</a:t>
                      </a:r>
                      <a:r>
                        <a:rPr lang="en-US" sz="3000" dirty="0" smtClean="0">
                          <a:effectLst/>
                        </a:rPr>
                        <a:t>()</a:t>
                      </a:r>
                      <a:endParaRPr lang="en-US" sz="30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i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</a:t>
                      </a:r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(index, length) returns substring starting at </a:t>
                      </a:r>
                      <a:r>
                        <a:rPr lang="en-US" sz="3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having </a:t>
                      </a:r>
                      <a:r>
                        <a:rPr lang="en-US" sz="3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characters.</a:t>
                      </a:r>
                      <a:endParaRPr lang="en-US" sz="4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6146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0005" y="4327940"/>
            <a:ext cx="10541347" cy="18466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400" dirty="0" err="1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userText</a:t>
            </a:r>
            <a:r>
              <a:rPr lang="en-US" altLang="en-US" sz="2400" dirty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"</a:t>
            </a:r>
            <a:r>
              <a:rPr lang="en-US" altLang="en-US" sz="2400" dirty="0">
                <a:solidFill>
                  <a:srgbClr val="5555D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http://google.com</a:t>
            </a:r>
            <a:r>
              <a:rPr lang="en-US" altLang="en-US" sz="2400" dirty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userText</a:t>
            </a:r>
            <a:r>
              <a:rPr lang="en-US" altLang="en-US" sz="2400" dirty="0" err="1" smtClean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substr</a:t>
            </a:r>
            <a:r>
              <a:rPr lang="en-US" altLang="en-US" sz="2400" dirty="0" smtClean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smtClean="0">
                <a:solidFill>
                  <a:srgbClr val="008C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8C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</a:t>
            </a:r>
            <a:r>
              <a:rPr lang="en-US" altLang="en-US" sz="2400" dirty="0" smtClean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400" dirty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Returns "http://"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userText</a:t>
            </a:r>
            <a:r>
              <a:rPr lang="en-US" altLang="en-US" sz="2400" dirty="0" err="1" smtClean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substr</a:t>
            </a:r>
            <a:r>
              <a:rPr lang="en-US" altLang="en-US" sz="2400" dirty="0" smtClean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smtClean="0">
                <a:solidFill>
                  <a:srgbClr val="008C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13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8C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</a:t>
            </a:r>
            <a:r>
              <a:rPr lang="en-US" altLang="en-US" sz="2400" dirty="0" smtClean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400" dirty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Returns ".com"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userText</a:t>
            </a:r>
            <a:r>
              <a:rPr lang="en-US" altLang="en-US" sz="2400" dirty="0" err="1" smtClean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substr</a:t>
            </a:r>
            <a:r>
              <a:rPr lang="en-US" altLang="en-US" sz="2400" dirty="0" smtClean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userText</a:t>
            </a:r>
            <a:r>
              <a:rPr lang="en-US" altLang="en-US" sz="2400" dirty="0" err="1" smtClean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8C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8C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>
                <a:solidFill>
                  <a:srgbClr val="8080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400" dirty="0">
                <a:solidFill>
                  <a:srgbClr val="6969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 4: ".com"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Numeric Data Types</a:t>
            </a:r>
            <a:endParaRPr lang="en-US" altLang="en-US" dirty="0">
              <a:latin typeface="+mn-lt"/>
            </a:endParaRPr>
          </a:p>
        </p:txBody>
      </p:sp>
      <p:sp>
        <p:nvSpPr>
          <p:cNvPr id="430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08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038600" y="622935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spcBef>
                <a:spcPts val="750"/>
              </a:spcBef>
            </a:pP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©1999-2021 by Timothy J. McGuire, Ph.D.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82550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r">
              <a:spcBef>
                <a:spcPts val="875"/>
              </a:spcBef>
            </a:pPr>
            <a:fld id="{5319E1B7-EBD5-4564-B759-E8BF2B7EE4AA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pPr algn="r">
                <a:spcBef>
                  <a:spcPts val="875"/>
                </a:spcBef>
              </a:pPr>
              <a:t>22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40080" y="-61913"/>
            <a:ext cx="10259568" cy="143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en-US" altLang="en-US" sz="4400" b="1" dirty="0">
                <a:solidFill>
                  <a:srgbClr val="000000"/>
                </a:solidFill>
                <a:latin typeface="Tahoma" panose="020B0604030504040204" pitchFamily="34" charset="0"/>
              </a:rPr>
              <a:t>Positional Number Systems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13983" y="1885950"/>
            <a:ext cx="10684701" cy="445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1pPr>
            <a:lvl2pPr marL="741363" indent="-284163">
              <a:spcBef>
                <a:spcPts val="700"/>
              </a:spcBef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700"/>
              </a:spcBef>
            </a:pPr>
            <a:r>
              <a:rPr lang="en-US" altLang="en-US" sz="2800" dirty="0"/>
              <a:t>Decimal (base 10) is an example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dirty="0"/>
              <a:t>e.g.,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435 means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dirty="0"/>
              <a:t>400 + 30 + 5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dirty="0"/>
              <a:t>4 x 10</a:t>
            </a:r>
            <a:r>
              <a:rPr lang="en-US" altLang="en-US" sz="2400" b="1" baseline="30000" dirty="0"/>
              <a:t>2</a:t>
            </a:r>
            <a:r>
              <a:rPr lang="en-US" altLang="en-US" sz="2400" dirty="0"/>
              <a:t> + 3 x 10</a:t>
            </a:r>
            <a:r>
              <a:rPr lang="en-US" altLang="en-US" sz="2400" b="1" baseline="30000" dirty="0"/>
              <a:t>1</a:t>
            </a:r>
            <a:r>
              <a:rPr lang="en-US" altLang="en-US" sz="2400" dirty="0"/>
              <a:t> + 5 x 10</a:t>
            </a:r>
            <a:r>
              <a:rPr lang="en-US" altLang="en-US" sz="2400" b="1" baseline="30000" dirty="0"/>
              <a:t>0</a:t>
            </a:r>
          </a:p>
          <a:p>
            <a:pPr>
              <a:spcBef>
                <a:spcPts val="700"/>
              </a:spcBef>
            </a:pPr>
            <a:r>
              <a:rPr lang="en-US" altLang="en-US" sz="2800" dirty="0"/>
              <a:t>Example of a non-positional system:  Roman numerals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inconvenient for humans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unusable for computers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dirty="0"/>
              <a:t>This concept</a:t>
            </a:r>
            <a:r>
              <a:rPr lang="en-US" altLang="en-US" sz="2800" i="1" dirty="0"/>
              <a:t> </a:t>
            </a:r>
            <a:r>
              <a:rPr lang="en-US" altLang="en-US" sz="2800" dirty="0"/>
              <a:t>applies to other bases as well</a:t>
            </a:r>
          </a:p>
        </p:txBody>
      </p:sp>
    </p:spTree>
    <p:extLst>
      <p:ext uri="{BB962C8B-B14F-4D97-AF65-F5344CB8AC3E}">
        <p14:creationId xmlns:p14="http://schemas.microsoft.com/office/powerpoint/2010/main" val="1661426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038600" y="622935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spcBef>
                <a:spcPts val="75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©1999-2017 by Timothy J. McGuire, Ph.D.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82550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r">
              <a:spcBef>
                <a:spcPts val="875"/>
              </a:spcBef>
            </a:pPr>
            <a:fld id="{A11EA38E-E63B-4D57-BCEF-732BC7C1C634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pPr algn="r">
                <a:spcBef>
                  <a:spcPts val="875"/>
                </a:spcBef>
              </a:pPr>
              <a:t>23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930400" y="-61913"/>
            <a:ext cx="7772400" cy="143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Font typeface="Tahoma" panose="020B0604030504040204" pitchFamily="34" charset="0"/>
              <a:buNone/>
            </a:pPr>
            <a:r>
              <a:rPr lang="en-US" altLang="en-US" sz="44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Binary &amp; Decimal Numbers</a:t>
            </a:r>
            <a:endParaRPr lang="en-US" altLang="en-US" sz="4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88932" y="1885950"/>
            <a:ext cx="10985326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1pPr>
            <a:lvl2pPr marL="741363" indent="-284163">
              <a:spcBef>
                <a:spcPts val="700"/>
              </a:spcBef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cs typeface="DejaVu Sans" panose="020B0603030804020204" pitchFamily="34" charset="0"/>
              </a:defRPr>
            </a:lvl9pPr>
          </a:lstStyle>
          <a:p>
            <a:r>
              <a:rPr lang="en-US" altLang="en-US" dirty="0"/>
              <a:t>Base 2 -- natural for computers</a:t>
            </a:r>
          </a:p>
          <a:p>
            <a:pPr lvl="1"/>
            <a:r>
              <a:rPr lang="en-US" altLang="en-US" dirty="0"/>
              <a:t>0 represents OFF, 1 represents ON</a:t>
            </a:r>
          </a:p>
          <a:p>
            <a:r>
              <a:rPr lang="en-US" altLang="en-US" dirty="0"/>
              <a:t>Base 10 -- natural for humans</a:t>
            </a:r>
          </a:p>
          <a:p>
            <a:pPr lvl="1"/>
            <a:r>
              <a:rPr lang="en-US" altLang="en-US" dirty="0"/>
              <a:t>decimal system uses 10 symbols, 0 - 9</a:t>
            </a:r>
          </a:p>
          <a:p>
            <a:r>
              <a:rPr lang="en-US" altLang="en-US" dirty="0"/>
              <a:t>binary system uses 2 symbols, 0 &amp; 1</a:t>
            </a:r>
          </a:p>
          <a:p>
            <a:pPr lvl="1"/>
            <a:r>
              <a:rPr lang="en-US" altLang="en-US" sz="2400" b="1" dirty="0"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100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101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110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111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1000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1001,</a:t>
            </a:r>
            <a:r>
              <a:rPr lang="en-US" altLang="en-US" sz="2400" dirty="0">
                <a:latin typeface="Times New Roman" panose="02020603050405020304" pitchFamily="18" charset="0"/>
              </a:rPr>
              <a:t> etc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1101</a:t>
            </a:r>
            <a:r>
              <a:rPr lang="en-US" altLang="en-US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 may be written as</a:t>
            </a:r>
          </a:p>
          <a:p>
            <a:pPr lvl="2">
              <a:spcBef>
                <a:spcPts val="500"/>
              </a:spcBef>
            </a:pPr>
            <a:r>
              <a:rPr lang="en-US" altLang="en-US" sz="2000" dirty="0"/>
              <a:t>1x2</a:t>
            </a:r>
            <a:r>
              <a:rPr lang="en-US" altLang="en-US" sz="2000" b="1" baseline="30000" dirty="0"/>
              <a:t>3</a:t>
            </a:r>
            <a:r>
              <a:rPr lang="en-US" altLang="en-US" sz="2000" dirty="0"/>
              <a:t> + 1x2</a:t>
            </a:r>
            <a:r>
              <a:rPr lang="en-US" altLang="en-US" sz="2000" b="1" baseline="30000" dirty="0"/>
              <a:t>2</a:t>
            </a:r>
            <a:r>
              <a:rPr lang="en-US" altLang="en-US" sz="2000" dirty="0"/>
              <a:t> + 0x2</a:t>
            </a:r>
            <a:r>
              <a:rPr lang="en-US" altLang="en-US" sz="2000" b="1" baseline="30000" dirty="0"/>
              <a:t>1</a:t>
            </a:r>
            <a:r>
              <a:rPr lang="en-US" altLang="en-US" sz="2000" dirty="0"/>
              <a:t> + 1x2</a:t>
            </a:r>
            <a:r>
              <a:rPr lang="en-US" altLang="en-US" sz="2000" b="1" baseline="30000" dirty="0"/>
              <a:t>0</a:t>
            </a:r>
            <a:r>
              <a:rPr lang="en-US" altLang="en-US" sz="2000" dirty="0"/>
              <a:t> = 8 + 4 + 0 + 1 = 13</a:t>
            </a:r>
            <a:r>
              <a:rPr lang="en-US" altLang="en-US" sz="20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91514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memory everything is a 1 or a 0.</a:t>
            </a:r>
          </a:p>
          <a:p>
            <a:r>
              <a:rPr lang="en-US" sz="3600" b="1" dirty="0" smtClean="0"/>
              <a:t>Datatype</a:t>
            </a:r>
            <a:r>
              <a:rPr lang="en-US" sz="3600" dirty="0" smtClean="0"/>
              <a:t> indicates how those bits are interpreted.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81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01000011 00101101 00110111 00000000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32 bit binary</a:t>
            </a:r>
          </a:p>
          <a:p>
            <a:r>
              <a:rPr lang="en-US" sz="3600" dirty="0"/>
              <a:t>Integer (2’s Complement</a:t>
            </a:r>
            <a:r>
              <a:rPr lang="en-US" sz="3600" dirty="0" smtClean="0"/>
              <a:t>): 1127036672</a:t>
            </a:r>
          </a:p>
          <a:p>
            <a:r>
              <a:rPr lang="en-US" sz="3600" dirty="0"/>
              <a:t>Unsigned Integer: </a:t>
            </a:r>
            <a:r>
              <a:rPr lang="en-US" sz="3600" dirty="0" smtClean="0"/>
              <a:t>1127036672</a:t>
            </a:r>
          </a:p>
          <a:p>
            <a:r>
              <a:rPr lang="en-US" sz="3600" dirty="0"/>
              <a:t>Float: </a:t>
            </a:r>
            <a:r>
              <a:rPr lang="en-US" sz="3600" dirty="0" smtClean="0"/>
              <a:t>173.21484375</a:t>
            </a:r>
          </a:p>
          <a:p>
            <a:r>
              <a:rPr lang="en-US" sz="3600" dirty="0"/>
              <a:t>Characters (ASCII): C-7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11000001 00111100 01100101 00000000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bit binary</a:t>
            </a:r>
          </a:p>
          <a:p>
            <a:r>
              <a:rPr lang="en-US" dirty="0" smtClean="0"/>
              <a:t>Integer (2’s Complement): </a:t>
            </a:r>
            <a:r>
              <a:rPr lang="en-US" dirty="0"/>
              <a:t>-</a:t>
            </a:r>
            <a:r>
              <a:rPr lang="en-US" dirty="0" smtClean="0"/>
              <a:t>1053006592</a:t>
            </a:r>
          </a:p>
          <a:p>
            <a:r>
              <a:rPr lang="en-US" dirty="0" smtClean="0"/>
              <a:t>Unsigned </a:t>
            </a:r>
            <a:r>
              <a:rPr lang="en-US" dirty="0"/>
              <a:t>Integer: 3241960704</a:t>
            </a:r>
            <a:endParaRPr lang="en-US" dirty="0" smtClean="0"/>
          </a:p>
          <a:p>
            <a:r>
              <a:rPr lang="en-US" dirty="0"/>
              <a:t>Float: -11.774658203125 </a:t>
            </a:r>
            <a:endParaRPr lang="en-US" dirty="0" smtClean="0"/>
          </a:p>
          <a:p>
            <a:r>
              <a:rPr lang="en-US" dirty="0" smtClean="0"/>
              <a:t>Characters </a:t>
            </a:r>
            <a:r>
              <a:rPr lang="en-US" dirty="0"/>
              <a:t>(ASCII): </a:t>
            </a:r>
            <a:r>
              <a:rPr lang="en-US" dirty="0" smtClean="0"/>
              <a:t>Á&lt;e</a:t>
            </a:r>
          </a:p>
          <a:p>
            <a:endParaRPr lang="en-US" dirty="0"/>
          </a:p>
          <a:p>
            <a:r>
              <a:rPr lang="en-US" dirty="0" smtClean="0"/>
              <a:t>For signed numbers, the leftmost bit indicates the sign</a:t>
            </a:r>
          </a:p>
          <a:p>
            <a:pPr lvl="1"/>
            <a:r>
              <a:rPr lang="en-US" dirty="0" smtClean="0"/>
              <a:t>1: negative</a:t>
            </a:r>
          </a:p>
          <a:p>
            <a:pPr lvl="1"/>
            <a:r>
              <a:rPr lang="en-US" dirty="0" smtClean="0"/>
              <a:t>0: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numbers</a:t>
            </a:r>
          </a:p>
          <a:p>
            <a:r>
              <a:rPr lang="en-US" dirty="0" smtClean="0"/>
              <a:t>Different size variables</a:t>
            </a:r>
          </a:p>
          <a:p>
            <a:pPr lvl="1"/>
            <a:r>
              <a:rPr lang="en-US" sz="2800" dirty="0" smtClean="0"/>
              <a:t>C++ datatypes</a:t>
            </a:r>
          </a:p>
          <a:p>
            <a:pPr lvl="2"/>
            <a:r>
              <a:rPr lang="en-US" sz="2400" dirty="0" smtClean="0"/>
              <a:t>char</a:t>
            </a:r>
          </a:p>
          <a:p>
            <a:pPr lvl="2"/>
            <a:r>
              <a:rPr lang="en-US" sz="2400" dirty="0" smtClean="0"/>
              <a:t>short</a:t>
            </a:r>
          </a:p>
          <a:p>
            <a:pPr lvl="2"/>
            <a:r>
              <a:rPr lang="en-US" sz="2400" dirty="0" err="1" smtClean="0"/>
              <a:t>int</a:t>
            </a:r>
            <a:endParaRPr lang="en-US" sz="2400" dirty="0" smtClean="0"/>
          </a:p>
          <a:p>
            <a:pPr lvl="2"/>
            <a:r>
              <a:rPr lang="en-US" sz="2400" dirty="0" smtClean="0"/>
              <a:t>long</a:t>
            </a:r>
          </a:p>
          <a:p>
            <a:pPr lvl="1"/>
            <a:r>
              <a:rPr lang="en-US" dirty="0" smtClean="0"/>
              <a:t>Number of bytes depends on system and compiler</a:t>
            </a:r>
          </a:p>
          <a:p>
            <a:r>
              <a:rPr lang="en-US" dirty="0" smtClean="0"/>
              <a:t>Signed numbers frequently (but not always) represented with 2’s complement.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Numbers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Base Ten Numbers (Integers)</a:t>
            </a:r>
          </a:p>
          <a:p>
            <a:pPr lvl="1"/>
            <a:r>
              <a:rPr lang="en-US" altLang="en-US" dirty="0"/>
              <a:t>digits: 0 1 2 3 4 5 6 7 8 9</a:t>
            </a:r>
          </a:p>
          <a:p>
            <a:pPr lvl="1"/>
            <a:r>
              <a:rPr lang="en-US" altLang="en-US" dirty="0"/>
              <a:t>5401 is 5x10</a:t>
            </a:r>
            <a:r>
              <a:rPr lang="en-US" altLang="en-US" baseline="30000" dirty="0"/>
              <a:t>3</a:t>
            </a:r>
            <a:r>
              <a:rPr lang="en-US" altLang="en-US" dirty="0"/>
              <a:t> + 4x10</a:t>
            </a:r>
            <a:r>
              <a:rPr lang="en-US" altLang="en-US" baseline="30000" dirty="0"/>
              <a:t>2</a:t>
            </a:r>
            <a:r>
              <a:rPr lang="en-US" altLang="en-US" dirty="0"/>
              <a:t> + 0x10</a:t>
            </a:r>
            <a:r>
              <a:rPr lang="en-US" altLang="en-US" baseline="30000" dirty="0"/>
              <a:t>1</a:t>
            </a:r>
            <a:r>
              <a:rPr lang="en-US" altLang="en-US" dirty="0"/>
              <a:t> + 1x10</a:t>
            </a:r>
            <a:r>
              <a:rPr lang="en-US" altLang="en-US" baseline="30000" dirty="0"/>
              <a:t>0</a:t>
            </a:r>
            <a:endParaRPr lang="en-US" altLang="en-US" dirty="0"/>
          </a:p>
          <a:p>
            <a:r>
              <a:rPr lang="en-US" altLang="en-US" dirty="0"/>
              <a:t>Binary numbers are the same</a:t>
            </a:r>
          </a:p>
          <a:p>
            <a:pPr lvl="1"/>
            <a:r>
              <a:rPr lang="en-US" altLang="en-US" dirty="0"/>
              <a:t>digits: 0 1</a:t>
            </a:r>
          </a:p>
          <a:p>
            <a:pPr lvl="1"/>
            <a:r>
              <a:rPr lang="en-US" altLang="en-US" dirty="0"/>
              <a:t>1011 is 1x2</a:t>
            </a:r>
            <a:r>
              <a:rPr lang="en-US" altLang="en-US" baseline="30000" dirty="0"/>
              <a:t>3</a:t>
            </a:r>
            <a:r>
              <a:rPr lang="en-US" altLang="en-US" dirty="0"/>
              <a:t> + 0x2</a:t>
            </a:r>
            <a:r>
              <a:rPr lang="en-US" altLang="en-US" baseline="30000" dirty="0"/>
              <a:t>2</a:t>
            </a:r>
            <a:r>
              <a:rPr lang="en-US" altLang="en-US" dirty="0"/>
              <a:t> + 1x2</a:t>
            </a:r>
            <a:r>
              <a:rPr lang="en-US" altLang="en-US" baseline="30000" dirty="0"/>
              <a:t>1</a:t>
            </a:r>
            <a:r>
              <a:rPr lang="en-US" altLang="en-US" dirty="0"/>
              <a:t> + 1x2</a:t>
            </a:r>
            <a:r>
              <a:rPr lang="en-US" altLang="en-US" baseline="30000" dirty="0"/>
              <a:t>0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6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Other common number representations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52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Octal Numbers</a:t>
            </a:r>
          </a:p>
          <a:p>
            <a:pPr lvl="1"/>
            <a:r>
              <a:rPr lang="en-US" altLang="en-US" sz="2800" dirty="0"/>
              <a:t>digits: 0 1 2 3 4 5 6 7</a:t>
            </a:r>
          </a:p>
          <a:p>
            <a:pPr lvl="1"/>
            <a:r>
              <a:rPr lang="en-US" altLang="en-US" sz="2800" dirty="0" smtClean="0"/>
              <a:t>7120 </a:t>
            </a:r>
            <a:r>
              <a:rPr lang="en-US" altLang="en-US" sz="2800" dirty="0"/>
              <a:t>is 7x8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 + </a:t>
            </a:r>
            <a:r>
              <a:rPr lang="en-US" altLang="en-US" sz="2800" dirty="0" smtClean="0"/>
              <a:t>1x8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+ 2x8</a:t>
            </a:r>
            <a:r>
              <a:rPr lang="en-US" altLang="en-US" sz="2800" baseline="30000" dirty="0"/>
              <a:t>1</a:t>
            </a:r>
            <a:r>
              <a:rPr lang="en-US" altLang="en-US" sz="2800" dirty="0"/>
              <a:t> + 0x8</a:t>
            </a:r>
            <a:r>
              <a:rPr lang="en-US" altLang="en-US" sz="2800" baseline="30000" dirty="0"/>
              <a:t>0</a:t>
            </a:r>
          </a:p>
          <a:p>
            <a:pPr lvl="1"/>
            <a:r>
              <a:rPr lang="en-US" altLang="en-US" sz="2800" dirty="0" smtClean="0"/>
              <a:t>3664 </a:t>
            </a:r>
            <a:r>
              <a:rPr lang="en-US" altLang="en-US" sz="2800" dirty="0"/>
              <a:t>(base 10)</a:t>
            </a:r>
          </a:p>
          <a:p>
            <a:r>
              <a:rPr lang="en-US" altLang="en-US" sz="3200" dirty="0"/>
              <a:t>Hexadecimal Numbers</a:t>
            </a:r>
          </a:p>
          <a:p>
            <a:pPr lvl="1"/>
            <a:r>
              <a:rPr lang="en-US" altLang="en-US" sz="2800" dirty="0"/>
              <a:t>digits: 0 1 2 3 4 5 6 7 8 9 A B C D E F</a:t>
            </a:r>
          </a:p>
          <a:p>
            <a:pPr lvl="1"/>
            <a:r>
              <a:rPr lang="en-US" altLang="en-US" sz="2800" dirty="0"/>
              <a:t>2FD6 is 2x16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 + Fx16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+ Dx16</a:t>
            </a:r>
            <a:r>
              <a:rPr lang="en-US" altLang="en-US" sz="2800" baseline="30000" dirty="0"/>
              <a:t>1</a:t>
            </a:r>
            <a:r>
              <a:rPr lang="en-US" altLang="en-US" sz="2800" dirty="0"/>
              <a:t> + 6x16</a:t>
            </a:r>
            <a:r>
              <a:rPr lang="en-US" altLang="en-US" sz="2800" baseline="30000" dirty="0"/>
              <a:t>0</a:t>
            </a:r>
            <a:endParaRPr lang="en-US" altLang="en-US" sz="2800" dirty="0"/>
          </a:p>
          <a:p>
            <a:pPr lvl="1"/>
            <a:r>
              <a:rPr lang="en-US" altLang="en-US" sz="2800" dirty="0"/>
              <a:t>12,246 (base 10)</a:t>
            </a:r>
          </a:p>
          <a:p>
            <a:pPr>
              <a:buFontTx/>
              <a:buNone/>
            </a:pPr>
            <a:endParaRPr lang="en-US" altLang="en-US" baseline="30000" dirty="0"/>
          </a:p>
          <a:p>
            <a:pPr>
              <a:buFontTx/>
              <a:buNone/>
            </a:pPr>
            <a:r>
              <a:rPr lang="en-US" altLang="en-US" sz="1600" dirty="0">
                <a:hlinkClick r:id="rId3"/>
              </a:rPr>
              <a:t>http://www.kaagaard.dk/service/convert.htm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41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The C++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b="1" dirty="0" smtClean="0"/>
              <a:t> Class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/>
              <a:t>Special data type supports working with strings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#include &lt;string&gt;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Can define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variables in programs: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string </a:t>
            </a:r>
            <a:r>
              <a:rPr lang="en-US" altLang="en-US" dirty="0" err="1">
                <a:latin typeface="Courier New" panose="02070309020205020404" pitchFamily="49" charset="0"/>
              </a:rPr>
              <a:t>firstName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lastName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Can receive values with assignment operator: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firstName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smtClean="0">
                <a:latin typeface="Courier New" panose="02070309020205020404" pitchFamily="49" charset="0"/>
              </a:rPr>
              <a:t>"Rock";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lastName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smtClean="0">
                <a:latin typeface="Courier New" panose="02070309020205020404" pitchFamily="49" charset="0"/>
              </a:rPr>
              <a:t>"</a:t>
            </a:r>
            <a:r>
              <a:rPr lang="en-US" altLang="en-US" dirty="0" err="1" smtClean="0">
                <a:latin typeface="Courier New" panose="02070309020205020404" pitchFamily="49" charset="0"/>
              </a:rPr>
              <a:t>GoodAg</a:t>
            </a:r>
            <a:r>
              <a:rPr lang="en-US" altLang="en-US" dirty="0" smtClean="0">
                <a:latin typeface="Courier New" panose="02070309020205020404" pitchFamily="49" charset="0"/>
              </a:rPr>
              <a:t>";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dirty="0"/>
              <a:t>Can be displayed via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</a:rPr>
              <a:t>firstName</a:t>
            </a:r>
            <a:r>
              <a:rPr lang="en-US" altLang="en-US" dirty="0">
                <a:latin typeface="Courier New" panose="02070309020205020404" pitchFamily="49" charset="0"/>
              </a:rPr>
              <a:t> &lt;&lt; " " &lt;&lt; </a:t>
            </a:r>
            <a:r>
              <a:rPr lang="en-US" altLang="en-US" dirty="0" err="1">
                <a:latin typeface="Courier New" panose="02070309020205020404" pitchFamily="49" charset="0"/>
              </a:rPr>
              <a:t>lastName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5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64" y="364490"/>
            <a:ext cx="10426736" cy="54364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3987" y="5885841"/>
            <a:ext cx="6360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https://www.tutorialspoint.com/cprogramming/c_data_types.htm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2854568" y="6291263"/>
            <a:ext cx="5490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spcBef>
                <a:spcPts val="75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©1999-2017 by Timothy J. McGuire, Ph.D.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7070969" y="6291263"/>
            <a:ext cx="25421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r">
              <a:spcBef>
                <a:spcPts val="875"/>
              </a:spcBef>
            </a:pPr>
            <a:fld id="{B0AD19AD-8091-4FCB-AEBC-793B47A4B01C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pPr algn="r">
                <a:spcBef>
                  <a:spcPts val="875"/>
                </a:spcBef>
              </a:pPr>
              <a:t>31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746368" y="0"/>
            <a:ext cx="10371865" cy="143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4400" b="1">
                <a:solidFill>
                  <a:srgbClr val="000000"/>
                </a:solidFill>
                <a:latin typeface="Tahoma" panose="020B0604030504040204" pitchFamily="34" charset="0"/>
              </a:rPr>
              <a:t>Character Representation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797168" y="1947863"/>
            <a:ext cx="1091418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Not all data are treated as numbers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However they must be coded as binary numbers in order to be processed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ASCII (American Standard Code for Information Interchange) is the standard encoding scheme used to represent characters in binary format on personal computers 	</a:t>
            </a:r>
          </a:p>
        </p:txBody>
      </p:sp>
    </p:spTree>
    <p:extLst>
      <p:ext uri="{BB962C8B-B14F-4D97-AF65-F5344CB8AC3E}">
        <p14:creationId xmlns:p14="http://schemas.microsoft.com/office/powerpoint/2010/main" val="721465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Actually a numeric datatype</a:t>
            </a:r>
          </a:p>
          <a:p>
            <a:pPr lvl="2"/>
            <a:r>
              <a:rPr lang="en-US" dirty="0" smtClean="0"/>
              <a:t>Output converts number to corresponding output character (lookup)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256 </a:t>
            </a:r>
            <a:r>
              <a:rPr lang="en-US" dirty="0" smtClean="0"/>
              <a:t>options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http://www.rapidtables.com/code/text/ascii-table.htm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smtClean="0"/>
              <a:t>Unicode (we won’t use but good to know it exists)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://www.utf8-chartable.de/unicode-utf8-table.pl?number=1024&amp;utf8=bin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C++ 11 supports </a:t>
            </a:r>
          </a:p>
          <a:p>
            <a:pPr lvl="1"/>
            <a:r>
              <a:rPr lang="en-US" dirty="0" err="1" smtClean="0"/>
              <a:t>wchar_t</a:t>
            </a:r>
            <a:r>
              <a:rPr lang="en-US" dirty="0" smtClean="0"/>
              <a:t>   (wide character)</a:t>
            </a:r>
            <a:endParaRPr lang="en-US" dirty="0"/>
          </a:p>
          <a:p>
            <a:pPr lvl="1"/>
            <a:r>
              <a:rPr lang="en-US" dirty="0"/>
              <a:t>char16_t</a:t>
            </a:r>
          </a:p>
          <a:p>
            <a:pPr lvl="1"/>
            <a:r>
              <a:rPr lang="en-US" dirty="0"/>
              <a:t>char32_t </a:t>
            </a:r>
          </a:p>
        </p:txBody>
      </p:sp>
    </p:spTree>
    <p:extLst>
      <p:ext uri="{BB962C8B-B14F-4D97-AF65-F5344CB8AC3E}">
        <p14:creationId xmlns:p14="http://schemas.microsoft.com/office/powerpoint/2010/main" val="328768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 Numbers</a:t>
            </a:r>
          </a:p>
          <a:p>
            <a:pPr lvl="1"/>
            <a:r>
              <a:rPr lang="en-US" sz="3200" dirty="0" smtClean="0"/>
              <a:t>3 parts </a:t>
            </a:r>
          </a:p>
          <a:p>
            <a:pPr lvl="2"/>
            <a:r>
              <a:rPr lang="en-US" sz="2800" dirty="0" smtClean="0"/>
              <a:t>Sign</a:t>
            </a:r>
          </a:p>
          <a:p>
            <a:pPr lvl="2"/>
            <a:r>
              <a:rPr lang="en-US" sz="2800" dirty="0" smtClean="0"/>
              <a:t>Exponent</a:t>
            </a:r>
          </a:p>
          <a:p>
            <a:pPr lvl="2"/>
            <a:r>
              <a:rPr lang="en-US" sz="2800" dirty="0" smtClean="0"/>
              <a:t>Mantissa</a:t>
            </a:r>
          </a:p>
        </p:txBody>
      </p:sp>
    </p:spTree>
    <p:extLst>
      <p:ext uri="{BB962C8B-B14F-4D97-AF65-F5344CB8AC3E}">
        <p14:creationId xmlns:p14="http://schemas.microsoft.com/office/powerpoint/2010/main" val="27993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</a:t>
            </a:r>
            <a:endParaRPr lang="en-AU" altLang="en-US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Representation for non-integral numbers</a:t>
            </a:r>
          </a:p>
          <a:p>
            <a:pPr lvl="1" eaLnBrk="1" hangingPunct="1"/>
            <a:r>
              <a:rPr lang="en-US" altLang="en-US" dirty="0" smtClean="0"/>
              <a:t>Including very small and very large numbers</a:t>
            </a:r>
          </a:p>
          <a:p>
            <a:pPr eaLnBrk="1" hangingPunct="1"/>
            <a:r>
              <a:rPr lang="en-US" altLang="en-US" dirty="0" smtClean="0"/>
              <a:t>Like scientific notation</a:t>
            </a:r>
          </a:p>
          <a:p>
            <a:pPr lvl="1" eaLnBrk="1" hangingPunct="1"/>
            <a:r>
              <a:rPr lang="en-US" altLang="en-US" dirty="0" smtClean="0"/>
              <a:t>–2.34 × 10</a:t>
            </a:r>
            <a:r>
              <a:rPr lang="en-US" altLang="en-US" baseline="30000" dirty="0" smtClean="0"/>
              <a:t>56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+0.002 × 10</a:t>
            </a:r>
            <a:r>
              <a:rPr lang="en-US" altLang="en-US" baseline="30000" dirty="0" smtClean="0"/>
              <a:t>–4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+987.02 × 10</a:t>
            </a:r>
            <a:r>
              <a:rPr lang="en-US" altLang="en-US" baseline="30000" dirty="0" smtClean="0"/>
              <a:t>9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In binary</a:t>
            </a:r>
          </a:p>
          <a:p>
            <a:pPr lvl="1" eaLnBrk="1" hangingPunct="1"/>
            <a:r>
              <a:rPr lang="en-US" altLang="en-US" dirty="0" smtClean="0">
                <a:cs typeface="Arial" panose="020B0604020202020204" pitchFamily="34" charset="0"/>
              </a:rPr>
              <a:t>±1.</a:t>
            </a:r>
            <a:r>
              <a:rPr lang="en-US" altLang="en-US" i="1" dirty="0" smtClean="0">
                <a:cs typeface="Arial" panose="020B0604020202020204" pitchFamily="34" charset="0"/>
              </a:rPr>
              <a:t>xxxxxxx</a:t>
            </a:r>
            <a:r>
              <a:rPr lang="en-US" altLang="en-US" baseline="-25000" dirty="0" smtClean="0"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cs typeface="Arial" panose="020B0604020202020204" pitchFamily="34" charset="0"/>
              </a:rPr>
              <a:t> × 2</a:t>
            </a:r>
            <a:r>
              <a:rPr lang="en-US" altLang="en-US" i="1" baseline="30000" dirty="0" smtClean="0">
                <a:cs typeface="Arial" panose="020B0604020202020204" pitchFamily="34" charset="0"/>
              </a:rPr>
              <a:t>yyyy</a:t>
            </a:r>
          </a:p>
          <a:p>
            <a:pPr eaLnBrk="1" hangingPunct="1"/>
            <a:r>
              <a:rPr lang="en-US" altLang="en-US" dirty="0" smtClean="0"/>
              <a:t>Types </a:t>
            </a:r>
            <a:r>
              <a:rPr lang="en-US" altLang="en-US" dirty="0" smtClean="0">
                <a:latin typeface="Lucida Console" panose="020B0609040504020204" pitchFamily="49" charset="0"/>
              </a:rPr>
              <a:t>float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Lucida Console" panose="020B0609040504020204" pitchFamily="49" charset="0"/>
              </a:rPr>
              <a:t>double</a:t>
            </a:r>
            <a:r>
              <a:rPr lang="en-US" altLang="en-US" dirty="0" smtClean="0"/>
              <a:t> in C++</a:t>
            </a:r>
            <a:endParaRPr lang="en-AU" altLang="en-US" dirty="0" smtClean="0"/>
          </a:p>
        </p:txBody>
      </p:sp>
      <p:sp>
        <p:nvSpPr>
          <p:cNvPr id="37893" name="AutoShape 4"/>
          <p:cNvSpPr>
            <a:spLocks/>
          </p:cNvSpPr>
          <p:nvPr/>
        </p:nvSpPr>
        <p:spPr bwMode="auto">
          <a:xfrm>
            <a:off x="5911363" y="2903539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37894" name="AutoShape 5"/>
          <p:cNvSpPr>
            <a:spLocks/>
          </p:cNvSpPr>
          <p:nvPr/>
        </p:nvSpPr>
        <p:spPr bwMode="auto">
          <a:xfrm>
            <a:off x="5123961" y="3749310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 flipH="1">
            <a:off x="3539636" y="3966796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 Standard</a:t>
            </a:r>
            <a:endParaRPr lang="en-AU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Defined by IEEE 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 754-1985</a:t>
            </a:r>
          </a:p>
          <a:p>
            <a:pPr eaLnBrk="1" hangingPunct="1"/>
            <a:r>
              <a:rPr lang="en-US" altLang="en-US" dirty="0" smtClean="0"/>
              <a:t>Developed in response to divergence of representations</a:t>
            </a:r>
          </a:p>
          <a:p>
            <a:pPr lvl="1" eaLnBrk="1" hangingPunct="1"/>
            <a:r>
              <a:rPr lang="en-US" altLang="en-US" dirty="0" smtClean="0"/>
              <a:t>Portability issues for scientific code</a:t>
            </a:r>
          </a:p>
          <a:p>
            <a:pPr eaLnBrk="1" hangingPunct="1"/>
            <a:r>
              <a:rPr lang="en-US" altLang="en-US" dirty="0" smtClean="0"/>
              <a:t>Now almost universally adopted</a:t>
            </a:r>
          </a:p>
          <a:p>
            <a:pPr eaLnBrk="1" hangingPunct="1"/>
            <a:r>
              <a:rPr lang="en-US" altLang="en-US" dirty="0" smtClean="0"/>
              <a:t>Two representations</a:t>
            </a:r>
          </a:p>
          <a:p>
            <a:pPr lvl="1" eaLnBrk="1" hangingPunct="1"/>
            <a:r>
              <a:rPr lang="en-US" altLang="en-US" dirty="0" smtClean="0"/>
              <a:t>Single precision (32-bit)</a:t>
            </a:r>
          </a:p>
          <a:p>
            <a:pPr lvl="1" eaLnBrk="1" hangingPunct="1"/>
            <a:r>
              <a:rPr lang="en-US" altLang="en-US" dirty="0" smtClean="0"/>
              <a:t>Double precision (64-bit) 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81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0"/>
          <p:cNvSpPr>
            <a:spLocks noGrp="1" noChangeArrowheads="1"/>
          </p:cNvSpPr>
          <p:nvPr>
            <p:ph type="title"/>
          </p:nvPr>
        </p:nvSpPr>
        <p:spPr>
          <a:xfrm>
            <a:off x="693739" y="5000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IEEE Floating-Point Format</a:t>
            </a:r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77290" y="3468077"/>
            <a:ext cx="10863018" cy="26638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S: sign bit (0 </a:t>
            </a:r>
            <a:r>
              <a:rPr lang="en-US" altLang="en-US" dirty="0">
                <a:sym typeface="Symbol" panose="05050102010706020507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Single: Bias = 127; Double: Bias = 1203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073401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3432176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Exponent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5018089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Fraction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3360739" y="1196976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single: 8 bits</a:t>
            </a:r>
            <a:br>
              <a:rPr lang="en-US" altLang="en-US" sz="2000" dirty="0">
                <a:latin typeface="Tahoma" panose="020B0604030504040204" pitchFamily="34" charset="0"/>
              </a:rPr>
            </a:br>
            <a:r>
              <a:rPr lang="en-US" altLang="en-US" sz="2000" dirty="0">
                <a:latin typeface="Tahoma" panose="020B0604030504040204" pitchFamily="34" charset="0"/>
              </a:rPr>
              <a:t>double: 11 bits</a:t>
            </a: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5951539" y="1196976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single: 23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52 bits</a:t>
            </a:r>
          </a:p>
        </p:txBody>
      </p:sp>
      <p:graphicFrame>
        <p:nvGraphicFramePr>
          <p:cNvPr id="4199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615388"/>
              </p:ext>
            </p:extLst>
          </p:nvPr>
        </p:nvGraphicFramePr>
        <p:xfrm>
          <a:off x="3000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4199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4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Example</a:t>
            </a:r>
            <a:endParaRPr lang="en-AU" altLang="en-US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 –0.75</a:t>
            </a:r>
          </a:p>
          <a:p>
            <a:pPr lvl="1" eaLnBrk="1" hangingPunct="1"/>
            <a:r>
              <a:rPr lang="en-US" altLang="en-US" smtClean="0"/>
              <a:t>–0.75 = (–1)</a:t>
            </a:r>
            <a:r>
              <a:rPr lang="en-US" altLang="en-US" baseline="30000" smtClean="0"/>
              <a:t>1</a:t>
            </a:r>
            <a:r>
              <a:rPr lang="en-US" altLang="en-US" smtClean="0"/>
              <a:t> × 1.1</a:t>
            </a:r>
            <a:r>
              <a:rPr lang="en-US" altLang="en-US" baseline="-25000" smtClean="0"/>
              <a:t>2</a:t>
            </a:r>
            <a:r>
              <a:rPr lang="en-US" altLang="en-US" smtClean="0"/>
              <a:t> × 2</a:t>
            </a:r>
            <a:r>
              <a:rPr lang="en-US" altLang="en-US" baseline="30000" smtClean="0"/>
              <a:t>–1</a:t>
            </a:r>
          </a:p>
          <a:p>
            <a:pPr lvl="1" eaLnBrk="1" hangingPunct="1"/>
            <a:r>
              <a:rPr lang="en-US" altLang="en-US" smtClean="0"/>
              <a:t>S =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 smtClean="0"/>
              <a:t>Fraction = </a:t>
            </a:r>
            <a:r>
              <a:rPr lang="en-US" altLang="en-US" smtClean="0">
                <a:solidFill>
                  <a:schemeClr val="tx2"/>
                </a:solidFill>
              </a:rPr>
              <a:t>1000…00</a:t>
            </a:r>
            <a:r>
              <a:rPr lang="en-US" altLang="en-US" baseline="-25000" smtClean="0"/>
              <a:t>2</a:t>
            </a:r>
            <a:endParaRPr lang="en-US" altLang="en-US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smtClean="0"/>
              <a:t>Exponent = –1 + Bias</a:t>
            </a:r>
          </a:p>
          <a:p>
            <a:pPr lvl="2" eaLnBrk="1" hangingPunct="1"/>
            <a:r>
              <a:rPr lang="en-US" altLang="en-US" smtClean="0"/>
              <a:t>Single: –1 + 127 = 126 = </a:t>
            </a:r>
            <a:r>
              <a:rPr lang="en-US" altLang="en-US" smtClean="0">
                <a:solidFill>
                  <a:srgbClr val="008000"/>
                </a:solidFill>
              </a:rPr>
              <a:t>01111110</a:t>
            </a:r>
            <a:r>
              <a:rPr lang="en-US" altLang="en-US" baseline="-25000" smtClean="0"/>
              <a:t>2</a:t>
            </a:r>
            <a:endParaRPr lang="en-US" altLang="en-US" smtClean="0"/>
          </a:p>
          <a:p>
            <a:pPr lvl="2" eaLnBrk="1" hangingPunct="1"/>
            <a:r>
              <a:rPr lang="en-US" altLang="en-US" smtClean="0"/>
              <a:t>Double: –1 + 1023 = 1022 = </a:t>
            </a:r>
            <a:r>
              <a:rPr lang="en-US" altLang="en-US" smtClean="0">
                <a:solidFill>
                  <a:srgbClr val="008000"/>
                </a:solidFill>
              </a:rPr>
              <a:t>01111111110</a:t>
            </a:r>
            <a:r>
              <a:rPr lang="en-US" altLang="en-US" baseline="-25000" smtClean="0"/>
              <a:t>2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Single: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  <a:r>
              <a:rPr lang="en-US" altLang="en-US" smtClean="0">
                <a:solidFill>
                  <a:srgbClr val="008000"/>
                </a:solidFill>
              </a:rPr>
              <a:t>01111110</a:t>
            </a:r>
            <a:r>
              <a:rPr lang="en-US" altLang="en-US" smtClean="0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en-US" altLang="en-US" smtClean="0"/>
              <a:t>Double: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  <a:r>
              <a:rPr lang="en-US" altLang="en-US" smtClean="0">
                <a:solidFill>
                  <a:srgbClr val="008000"/>
                </a:solidFill>
              </a:rPr>
              <a:t>01111111110</a:t>
            </a:r>
            <a:r>
              <a:rPr lang="en-US" altLang="en-US" smtClean="0">
                <a:solidFill>
                  <a:schemeClr val="tx2"/>
                </a:solidFill>
              </a:rPr>
              <a:t>1000…00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7831014" y="1348154"/>
          <a:ext cx="4103077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4919" y="6176963"/>
            <a:ext cx="357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See FloatingPoint.cpp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class in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177" y="146681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This program demonstrates the string class.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iostream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&lt;string&gt; // Required for the string class.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using </a:t>
            </a:r>
            <a:r>
              <a:rPr lang="en-US" sz="2000" dirty="0" err="1" smtClean="0">
                <a:latin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string </a:t>
            </a:r>
            <a:r>
              <a:rPr lang="en-US" sz="2000" dirty="0" err="1">
                <a:latin typeface="Consolas" panose="020B0609020204030204" pitchFamily="49" charset="0"/>
              </a:rPr>
              <a:t>movieTitle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movieTitle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</a:rPr>
              <a:t>“Back to the Future";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"My favorite movie is " &lt;&lt; </a:t>
            </a:r>
            <a:r>
              <a:rPr lang="en-US" sz="2000" dirty="0" err="1">
                <a:latin typeface="Consolas" panose="020B0609020204030204" pitchFamily="49" charset="0"/>
              </a:rPr>
              <a:t>movieTitle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26" y="5222835"/>
            <a:ext cx="7351738" cy="1409459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9841717"/>
              </p:ext>
            </p:extLst>
          </p:nvPr>
        </p:nvGraphicFramePr>
        <p:xfrm>
          <a:off x="1666755" y="5855889"/>
          <a:ext cx="199084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06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Objects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Using </a:t>
            </a:r>
            <a:r>
              <a:rPr lang="en-US" alt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3200" dirty="0" smtClean="0"/>
              <a:t> with the &gt;&gt; operator to input strings can cause problems:</a:t>
            </a:r>
          </a:p>
          <a:p>
            <a:pPr eaLnBrk="1" hangingPunct="1"/>
            <a:r>
              <a:rPr lang="en-US" altLang="en-US" sz="3200" dirty="0" smtClean="0"/>
              <a:t>It passes over and ignores any leading </a:t>
            </a:r>
            <a:r>
              <a:rPr lang="en-US" altLang="en-US" sz="3200" i="1" dirty="0" smtClean="0"/>
              <a:t>whitespace characters (spaces, tabs, or line breaks)</a:t>
            </a:r>
          </a:p>
          <a:p>
            <a:pPr eaLnBrk="1" hangingPunct="1"/>
            <a:r>
              <a:rPr lang="en-US" altLang="en-US" sz="3200" dirty="0" smtClean="0"/>
              <a:t>To work around this problem, you can use a C++ function named </a:t>
            </a:r>
            <a:r>
              <a:rPr lang="en-US" alt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3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/>
              <a:t> in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// This program demonstrates using the </a:t>
            </a:r>
            <a:r>
              <a:rPr lang="en-US" sz="1600" dirty="0" err="1">
                <a:latin typeface="Consolas" panose="020B0609020204030204" pitchFamily="49" charset="0"/>
              </a:rPr>
              <a:t>getline</a:t>
            </a:r>
            <a:r>
              <a:rPr lang="en-US" sz="1600" dirty="0">
                <a:latin typeface="Consolas" panose="020B0609020204030204" pitchFamily="49" charset="0"/>
              </a:rPr>
              <a:t>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// to read character data into a string object.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string city;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"Please enter your name: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getline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"Enter the city you live in: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getline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, city);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"Hello, " &lt;&lt; name &lt;&lt; 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"You live in " &lt;&lt; city &lt;&lt; 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84" y="2638928"/>
            <a:ext cx="6706383" cy="1362366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/>
        </p:nvGraphicFramePr>
        <p:xfrm>
          <a:off x="8365524" y="5165124"/>
          <a:ext cx="2988276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05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Working with Characters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Objects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Mixing </a:t>
            </a:r>
            <a:r>
              <a:rPr lang="en-US" altLang="en-US" dirty="0" err="1">
                <a:latin typeface="Consolas" panose="020B0609020204030204" pitchFamily="49" charset="0"/>
              </a:rPr>
              <a:t>cin</a:t>
            </a:r>
            <a:r>
              <a:rPr lang="en-US" altLang="en-US" dirty="0">
                <a:latin typeface="Consolas" panose="020B0609020204030204" pitchFamily="49" charset="0"/>
              </a:rPr>
              <a:t> &gt;&gt; </a:t>
            </a:r>
            <a:r>
              <a:rPr lang="en-US" altLang="en-US" dirty="0"/>
              <a:t>and </a:t>
            </a:r>
            <a:r>
              <a:rPr lang="en-US" altLang="en-US" dirty="0" err="1">
                <a:latin typeface="Consolas" panose="020B0609020204030204" pitchFamily="49" charset="0"/>
              </a:rPr>
              <a:t>getline</a:t>
            </a:r>
            <a:r>
              <a:rPr lang="en-US" altLang="en-US" dirty="0"/>
              <a:t>() can be tricky, because </a:t>
            </a:r>
            <a:r>
              <a:rPr lang="en-US" altLang="en-US" dirty="0" err="1">
                <a:latin typeface="Consolas" panose="020B0609020204030204" pitchFamily="49" charset="0"/>
              </a:rPr>
              <a:t>c</a:t>
            </a:r>
            <a:r>
              <a:rPr lang="en-US" altLang="en-US" dirty="0" err="1"/>
              <a:t>in</a:t>
            </a:r>
            <a:r>
              <a:rPr lang="en-US" altLang="en-US" dirty="0"/>
              <a:t> </a:t>
            </a:r>
            <a:r>
              <a:rPr lang="en-US" altLang="en-US" dirty="0">
                <a:latin typeface="Consolas" panose="020B0609020204030204" pitchFamily="49" charset="0"/>
              </a:rPr>
              <a:t>&gt;&gt;</a:t>
            </a:r>
            <a:r>
              <a:rPr lang="en-US" altLang="en-US" dirty="0"/>
              <a:t> leaves the newline in the input, while </a:t>
            </a:r>
            <a:r>
              <a:rPr lang="en-US" altLang="en-US" dirty="0" err="1">
                <a:latin typeface="Consolas" panose="020B0609020204030204" pitchFamily="49" charset="0"/>
              </a:rPr>
              <a:t>getline</a:t>
            </a:r>
            <a:r>
              <a:rPr lang="en-US" altLang="en-US" dirty="0"/>
              <a:t>() does not skip leading </a:t>
            </a:r>
            <a:r>
              <a:rPr lang="en-US" altLang="en-US" dirty="0" smtClean="0"/>
              <a:t>whitespace.</a:t>
            </a:r>
          </a:p>
          <a:p>
            <a:r>
              <a:rPr lang="en-US" altLang="en-US" dirty="0" smtClean="0"/>
              <a:t>To </a:t>
            </a:r>
            <a:r>
              <a:rPr lang="en-US" altLang="en-US" dirty="0"/>
              <a:t>skip over unneeded characters that are still in the keyboard buffer, use </a:t>
            </a:r>
            <a:r>
              <a:rPr lang="en-US" altLang="en-US" dirty="0" err="1">
                <a:latin typeface="Consolas" panose="020B0609020204030204" pitchFamily="49" charset="0"/>
              </a:rPr>
              <a:t>cin.ignore</a:t>
            </a:r>
            <a:r>
              <a:rPr lang="en-US" altLang="en-US" dirty="0">
                <a:latin typeface="Consolas" panose="020B0609020204030204" pitchFamily="49" charset="0"/>
              </a:rPr>
              <a:t>():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sz="2000" b="1" dirty="0" err="1">
                <a:latin typeface="Consolas" panose="020B0609020204030204" pitchFamily="49" charset="0"/>
              </a:rPr>
              <a:t>cin.ignore</a:t>
            </a:r>
            <a:r>
              <a:rPr lang="en-US" altLang="en-US" sz="2000" b="1" dirty="0">
                <a:latin typeface="Consolas" panose="020B0609020204030204" pitchFamily="49" charset="0"/>
              </a:rPr>
              <a:t>(); 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		 // </a:t>
            </a:r>
            <a:r>
              <a:rPr lang="en-US" altLang="en-US" sz="2000" b="1" dirty="0">
                <a:latin typeface="Consolas" panose="020B0609020204030204" pitchFamily="49" charset="0"/>
              </a:rPr>
              <a:t>skip next char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en-US" sz="2000" b="1" dirty="0" err="1">
                <a:latin typeface="Consolas" panose="020B0609020204030204" pitchFamily="49" charset="0"/>
              </a:rPr>
              <a:t>cin.ignore</a:t>
            </a:r>
            <a:r>
              <a:rPr lang="en-US" altLang="en-US" sz="2000" b="1" dirty="0">
                <a:latin typeface="Consolas" panose="020B0609020204030204" pitchFamily="49" charset="0"/>
              </a:rPr>
              <a:t>(10, '\n'); // skip the 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next 10 </a:t>
            </a:r>
            <a:r>
              <a:rPr lang="en-US" altLang="en-US" sz="2000" b="1" dirty="0">
                <a:latin typeface="Consolas" panose="020B0609020204030204" pitchFamily="49" charset="0"/>
              </a:rPr>
              <a:t>char. or until a '\n'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7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 smtClean="0"/>
              <a:t> </a:t>
            </a:r>
            <a:r>
              <a:rPr lang="en-US" dirty="0" smtClean="0"/>
              <a:t>Member Functions and Operators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find the length of a string: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To concatenate (join) multiple strings: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2971800" y="2209800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string state = "Texas";</a:t>
            </a:r>
          </a:p>
          <a:p>
            <a:pPr eaLnBrk="1" hangingPunct="1"/>
            <a:r>
              <a:rPr lang="en-US" altLang="en-US" sz="2800"/>
              <a:t>int size = state.length();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971800" y="4114801"/>
            <a:ext cx="6629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greeting2 = greeting1 + name1;</a:t>
            </a:r>
          </a:p>
          <a:p>
            <a:pPr eaLnBrk="1" hangingPunct="1"/>
            <a:r>
              <a:rPr lang="en-US" altLang="en-US" sz="2400"/>
              <a:t>greeting1 = greeting1 + name2;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Or using the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sz="2400"/>
              <a:t> combined assignment operator:</a:t>
            </a:r>
          </a:p>
          <a:p>
            <a:pPr eaLnBrk="1" hangingPunct="1"/>
            <a:r>
              <a:rPr lang="en-US" altLang="en-US" sz="2400"/>
              <a:t>		greeting1 += name2; </a:t>
            </a:r>
          </a:p>
        </p:txBody>
      </p:sp>
    </p:spTree>
    <p:extLst>
      <p:ext uri="{BB962C8B-B14F-4D97-AF65-F5344CB8AC3E}">
        <p14:creationId xmlns:p14="http://schemas.microsoft.com/office/powerpoint/2010/main" val="19703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Comparing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mtClean="0"/>
              <a:t> Objects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</a:t>
            </a:r>
            <a:r>
              <a:rPr lang="en-US" altLang="en-US" dirty="0" smtClean="0"/>
              <a:t>trings are compared using their ASCII values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2438400" y="2819401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string name1 = "Mary";</a:t>
            </a:r>
          </a:p>
          <a:p>
            <a:pPr eaLnBrk="1" hangingPunct="1"/>
            <a:r>
              <a:rPr lang="en-US" altLang="en-US" sz="2400" dirty="0"/>
              <a:t>string name2 = "Mark";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2438400" y="38100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name1 &gt; name2   // true</a:t>
            </a:r>
          </a:p>
          <a:p>
            <a:pPr eaLnBrk="1" hangingPunct="1"/>
            <a:r>
              <a:rPr lang="en-US" altLang="en-US" sz="2400" dirty="0"/>
              <a:t>name1 &lt;= name2 // false</a:t>
            </a:r>
          </a:p>
          <a:p>
            <a:pPr eaLnBrk="1" hangingPunct="1"/>
            <a:r>
              <a:rPr lang="en-US" altLang="en-US" sz="2400" dirty="0"/>
              <a:t>name1 != name2  // true</a:t>
            </a: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438401" y="5257801"/>
            <a:ext cx="400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name1 &lt; "Mary Jane" // true</a:t>
            </a:r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6858000" y="28194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The characters in each string must match before they are equal</a:t>
            </a:r>
          </a:p>
        </p:txBody>
      </p:sp>
    </p:spTree>
    <p:extLst>
      <p:ext uri="{BB962C8B-B14F-4D97-AF65-F5344CB8AC3E}">
        <p14:creationId xmlns:p14="http://schemas.microsoft.com/office/powerpoint/2010/main" val="133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Microsoft Office PowerPoint</Application>
  <PresentationFormat>Widescreen</PresentationFormat>
  <Paragraphs>329</Paragraphs>
  <Slides>37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DejaVu Sans</vt:lpstr>
      <vt:lpstr>Lucida Console</vt:lpstr>
      <vt:lpstr>Symbol</vt:lpstr>
      <vt:lpstr>Tahoma</vt:lpstr>
      <vt:lpstr>Times</vt:lpstr>
      <vt:lpstr>Times New Roman</vt:lpstr>
      <vt:lpstr>Wingdings</vt:lpstr>
      <vt:lpstr>Office Theme</vt:lpstr>
      <vt:lpstr>Equation</vt:lpstr>
      <vt:lpstr>CSCE 121 Introduction to Program Design &amp; Concepts</vt:lpstr>
      <vt:lpstr>The C++ string Class</vt:lpstr>
      <vt:lpstr>The C++ string Class</vt:lpstr>
      <vt:lpstr>The string class in a Program</vt:lpstr>
      <vt:lpstr> Working with string Objects </vt:lpstr>
      <vt:lpstr>Using getline in a program</vt:lpstr>
      <vt:lpstr>Working with Characters and string Objects</vt:lpstr>
      <vt:lpstr>string Member Functions and Operators</vt:lpstr>
      <vt:lpstr>Comparing string Objects</vt:lpstr>
      <vt:lpstr>Relational Operators Compare Strings</vt:lpstr>
      <vt:lpstr>string Operators</vt:lpstr>
      <vt:lpstr>string Operators Example</vt:lpstr>
      <vt:lpstr>string Member Functions</vt:lpstr>
      <vt:lpstr>Member Function length</vt:lpstr>
      <vt:lpstr>Member Function at</vt:lpstr>
      <vt:lpstr>string class to numbers</vt:lpstr>
      <vt:lpstr>Finding in a string </vt:lpstr>
      <vt:lpstr>Finding in a string </vt:lpstr>
      <vt:lpstr>Getting a substring </vt:lpstr>
      <vt:lpstr>Getting a substring </vt:lpstr>
      <vt:lpstr>Numeric Data Types</vt:lpstr>
      <vt:lpstr>PowerPoint Presentation</vt:lpstr>
      <vt:lpstr>PowerPoint Presentation</vt:lpstr>
      <vt:lpstr>Everything is Bits</vt:lpstr>
      <vt:lpstr>01000011 00101101 00110111 00000000</vt:lpstr>
      <vt:lpstr>11000001 00111100 01100101 00000000</vt:lpstr>
      <vt:lpstr>Integers</vt:lpstr>
      <vt:lpstr>Binary Numbers</vt:lpstr>
      <vt:lpstr>Other common number representations</vt:lpstr>
      <vt:lpstr>PowerPoint Presentation</vt:lpstr>
      <vt:lpstr>PowerPoint Presentation</vt:lpstr>
      <vt:lpstr>Characters</vt:lpstr>
      <vt:lpstr>Floating Point Numbers</vt:lpstr>
      <vt:lpstr>Floating Point</vt:lpstr>
      <vt:lpstr>Floating Point Standard</vt:lpstr>
      <vt:lpstr>IEEE Floating-Point Format</vt:lpstr>
      <vt:lpstr>Floating-Point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2021-09-10T01:48:58Z</dcterms:created>
  <dcterms:modified xsi:type="dcterms:W3CDTF">2022-09-14T20:57:21Z</dcterms:modified>
</cp:coreProperties>
</file>