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sldIdLst>
    <p:sldId id="264" r:id="rId2"/>
    <p:sldId id="265" r:id="rId3"/>
    <p:sldId id="257" r:id="rId4"/>
    <p:sldId id="258" r:id="rId5"/>
    <p:sldId id="266" r:id="rId6"/>
    <p:sldId id="259" r:id="rId7"/>
    <p:sldId id="267" r:id="rId8"/>
    <p:sldId id="262" r:id="rId9"/>
    <p:sldId id="260" r:id="rId10"/>
    <p:sldId id="268" r:id="rId11"/>
    <p:sldId id="269" r:id="rId12"/>
    <p:sldId id="263" r:id="rId13"/>
    <p:sldId id="276" r:id="rId14"/>
    <p:sldId id="273" r:id="rId15"/>
    <p:sldId id="272" r:id="rId16"/>
    <p:sldId id="270" r:id="rId17"/>
    <p:sldId id="271" r:id="rId18"/>
    <p:sldId id="275" r:id="rId19"/>
    <p:sldId id="274"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6888" autoAdjust="0"/>
  </p:normalViewPr>
  <p:slideViewPr>
    <p:cSldViewPr snapToGrid="0">
      <p:cViewPr varScale="1">
        <p:scale>
          <a:sx n="62" d="100"/>
          <a:sy n="62" d="100"/>
        </p:scale>
        <p:origin x="106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6CF7D2-0BB1-4FAD-8BDF-5D9E6402F2E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7598427-E9F3-46AC-9152-65CAD180F01A}">
      <dgm:prSet/>
      <dgm:spPr/>
      <dgm:t>
        <a:bodyPr/>
        <a:lstStyle/>
        <a:p>
          <a:pPr rtl="0"/>
          <a:r>
            <a:rPr lang="en-US" smtClean="0"/>
            <a:t>C++ is an evolving language</a:t>
          </a:r>
          <a:br>
            <a:rPr lang="en-US" smtClean="0"/>
          </a:br>
          <a:r>
            <a:rPr lang="en-US" smtClean="0"/>
            <a:t>These older methods of type casting may be discontinued in future versions of C++</a:t>
          </a:r>
          <a:endParaRPr lang="en-US"/>
        </a:p>
      </dgm:t>
    </dgm:pt>
    <dgm:pt modelId="{08F9E207-1603-4987-AA69-49175824D302}" type="parTrans" cxnId="{488874DE-8EB2-4411-9318-2D8B9CCB98EC}">
      <dgm:prSet/>
      <dgm:spPr/>
      <dgm:t>
        <a:bodyPr/>
        <a:lstStyle/>
        <a:p>
          <a:endParaRPr lang="en-US"/>
        </a:p>
      </dgm:t>
    </dgm:pt>
    <dgm:pt modelId="{9C808C11-502F-4F14-9388-C1DCAFB0FA21}" type="sibTrans" cxnId="{488874DE-8EB2-4411-9318-2D8B9CCB98EC}">
      <dgm:prSet/>
      <dgm:spPr/>
      <dgm:t>
        <a:bodyPr/>
        <a:lstStyle/>
        <a:p>
          <a:endParaRPr lang="en-US"/>
        </a:p>
      </dgm:t>
    </dgm:pt>
    <dgm:pt modelId="{F602AAEE-E5C5-423A-B6E6-B8A95DDDBDAB}" type="pres">
      <dgm:prSet presAssocID="{B76CF7D2-0BB1-4FAD-8BDF-5D9E6402F2E3}" presName="linear" presStyleCnt="0">
        <dgm:presLayoutVars>
          <dgm:animLvl val="lvl"/>
          <dgm:resizeHandles val="exact"/>
        </dgm:presLayoutVars>
      </dgm:prSet>
      <dgm:spPr/>
      <dgm:t>
        <a:bodyPr/>
        <a:lstStyle/>
        <a:p>
          <a:endParaRPr lang="en-US"/>
        </a:p>
      </dgm:t>
    </dgm:pt>
    <dgm:pt modelId="{D5629347-461E-4BE9-A55B-59B72B42E8F3}" type="pres">
      <dgm:prSet presAssocID="{07598427-E9F3-46AC-9152-65CAD180F01A}" presName="parentText" presStyleLbl="node1" presStyleIdx="0" presStyleCnt="1">
        <dgm:presLayoutVars>
          <dgm:chMax val="0"/>
          <dgm:bulletEnabled val="1"/>
        </dgm:presLayoutVars>
      </dgm:prSet>
      <dgm:spPr/>
      <dgm:t>
        <a:bodyPr/>
        <a:lstStyle/>
        <a:p>
          <a:endParaRPr lang="en-US"/>
        </a:p>
      </dgm:t>
    </dgm:pt>
  </dgm:ptLst>
  <dgm:cxnLst>
    <dgm:cxn modelId="{488874DE-8EB2-4411-9318-2D8B9CCB98EC}" srcId="{B76CF7D2-0BB1-4FAD-8BDF-5D9E6402F2E3}" destId="{07598427-E9F3-46AC-9152-65CAD180F01A}" srcOrd="0" destOrd="0" parTransId="{08F9E207-1603-4987-AA69-49175824D302}" sibTransId="{9C808C11-502F-4F14-9388-C1DCAFB0FA21}"/>
    <dgm:cxn modelId="{1B66F8AD-7596-487A-8A7A-89468A1C6DFF}" type="presOf" srcId="{07598427-E9F3-46AC-9152-65CAD180F01A}" destId="{D5629347-461E-4BE9-A55B-59B72B42E8F3}" srcOrd="0" destOrd="0" presId="urn:microsoft.com/office/officeart/2005/8/layout/vList2"/>
    <dgm:cxn modelId="{B123AFA3-ED09-4D3F-84CC-BB96A560198D}" type="presOf" srcId="{B76CF7D2-0BB1-4FAD-8BDF-5D9E6402F2E3}" destId="{F602AAEE-E5C5-423A-B6E6-B8A95DDDBDAB}" srcOrd="0" destOrd="0" presId="urn:microsoft.com/office/officeart/2005/8/layout/vList2"/>
    <dgm:cxn modelId="{07AE4B77-496F-4534-86EA-7F82835155C9}" type="presParOf" srcId="{F602AAEE-E5C5-423A-B6E6-B8A95DDDBDAB}" destId="{D5629347-461E-4BE9-A55B-59B72B42E8F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29347-461E-4BE9-A55B-59B72B42E8F3}">
      <dsp:nvSpPr>
        <dsp:cNvPr id="0" name=""/>
        <dsp:cNvSpPr/>
      </dsp:nvSpPr>
      <dsp:spPr>
        <a:xfrm>
          <a:off x="0" y="22769"/>
          <a:ext cx="6096000" cy="11547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smtClean="0"/>
            <a:t>C++ is an evolving language</a:t>
          </a:r>
          <a:br>
            <a:rPr lang="en-US" sz="2100" kern="1200" smtClean="0"/>
          </a:br>
          <a:r>
            <a:rPr lang="en-US" sz="2100" kern="1200" smtClean="0"/>
            <a:t>These older methods of type casting may be discontinued in future versions of C++</a:t>
          </a:r>
          <a:endParaRPr lang="en-US" sz="2100" kern="1200"/>
        </a:p>
      </dsp:txBody>
      <dsp:txXfrm>
        <a:off x="56372" y="79141"/>
        <a:ext cx="5983256" cy="10420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2CCA00-E79B-4DF9-B217-9B394A7F4815}" type="datetimeFigureOut">
              <a:rPr lang="en-US" smtClean="0"/>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89E35-733C-4033-A0C8-9FACB2C8F5FE}" type="slidenum">
              <a:rPr lang="en-US" smtClean="0"/>
              <a:t>‹#›</a:t>
            </a:fld>
            <a:endParaRPr lang="en-US"/>
          </a:p>
        </p:txBody>
      </p:sp>
    </p:spTree>
    <p:extLst>
      <p:ext uri="{BB962C8B-B14F-4D97-AF65-F5344CB8AC3E}">
        <p14:creationId xmlns:p14="http://schemas.microsoft.com/office/powerpoint/2010/main" val="1785293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F48A117-EE04-4D64-A45E-FE6E5E776986}" type="slidenum">
              <a:rPr lang="en-US" altLang="en-US" sz="1200"/>
              <a:pPr/>
              <a:t>1</a:t>
            </a:fld>
            <a:endParaRPr lang="en-US" alt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873099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common practice for getting unique seed values is to call the time function, which is part of the standard library. The time function returns the number of seconds that have elapsed since midnight, January 1, 1970. The time function requires the </a:t>
            </a:r>
            <a:r>
              <a:rPr lang="en-US" sz="1200" b="0" i="0" u="none" strike="noStrike" kern="1200" baseline="0" dirty="0" err="1" smtClean="0">
                <a:solidFill>
                  <a:schemeClr val="tx1"/>
                </a:solidFill>
                <a:latin typeface="+mn-lt"/>
                <a:ea typeface="+mn-ea"/>
                <a:cs typeface="+mn-cs"/>
              </a:rPr>
              <a:t>ctime</a:t>
            </a:r>
            <a:r>
              <a:rPr lang="en-US" sz="1200" b="0" i="0" u="none" strike="noStrike" kern="1200" baseline="0" dirty="0" smtClean="0">
                <a:solidFill>
                  <a:schemeClr val="tx1"/>
                </a:solidFill>
                <a:latin typeface="+mn-lt"/>
                <a:ea typeface="+mn-ea"/>
                <a:cs typeface="+mn-cs"/>
              </a:rPr>
              <a:t> header file, and you pass 0 as an argument to the function.</a:t>
            </a:r>
          </a:p>
          <a:p>
            <a:r>
              <a:rPr lang="en-US" sz="1200" b="0" i="0" u="none" strike="noStrike" kern="1200" baseline="0" dirty="0" smtClean="0">
                <a:solidFill>
                  <a:schemeClr val="tx1"/>
                </a:solidFill>
                <a:latin typeface="+mn-lt"/>
                <a:ea typeface="+mn-ea"/>
                <a:cs typeface="+mn-cs"/>
              </a:rPr>
              <a:t>RAND_MAX is implementation dependent, but is guaranteed to be at least 32,767</a:t>
            </a:r>
            <a:endParaRPr lang="en-US" dirty="0"/>
          </a:p>
        </p:txBody>
      </p:sp>
      <p:sp>
        <p:nvSpPr>
          <p:cNvPr id="4" name="Slide Number Placeholder 3"/>
          <p:cNvSpPr>
            <a:spLocks noGrp="1"/>
          </p:cNvSpPr>
          <p:nvPr>
            <p:ph type="sldNum" sz="quarter" idx="10"/>
          </p:nvPr>
        </p:nvSpPr>
        <p:spPr/>
        <p:txBody>
          <a:bodyPr/>
          <a:lstStyle/>
          <a:p>
            <a:fld id="{E0289E35-733C-4033-A0C8-9FACB2C8F5FE}" type="slidenum">
              <a:rPr lang="en-US" smtClean="0"/>
              <a:t>16</a:t>
            </a:fld>
            <a:endParaRPr lang="en-US"/>
          </a:p>
        </p:txBody>
      </p:sp>
    </p:spTree>
    <p:extLst>
      <p:ext uri="{BB962C8B-B14F-4D97-AF65-F5344CB8AC3E}">
        <p14:creationId xmlns:p14="http://schemas.microsoft.com/office/powerpoint/2010/main" val="2104132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289E35-733C-4033-A0C8-9FACB2C8F5FE}" type="slidenum">
              <a:rPr lang="en-US" smtClean="0"/>
              <a:t>3</a:t>
            </a:fld>
            <a:endParaRPr lang="en-US"/>
          </a:p>
        </p:txBody>
      </p:sp>
    </p:spTree>
    <p:extLst>
      <p:ext uri="{BB962C8B-B14F-4D97-AF65-F5344CB8AC3E}">
        <p14:creationId xmlns:p14="http://schemas.microsoft.com/office/powerpoint/2010/main" val="983632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289E35-733C-4033-A0C8-9FACB2C8F5FE}" type="slidenum">
              <a:rPr lang="en-US" smtClean="0"/>
              <a:t>4</a:t>
            </a:fld>
            <a:endParaRPr lang="en-US"/>
          </a:p>
        </p:txBody>
      </p:sp>
    </p:spTree>
    <p:extLst>
      <p:ext uri="{BB962C8B-B14F-4D97-AF65-F5344CB8AC3E}">
        <p14:creationId xmlns:p14="http://schemas.microsoft.com/office/powerpoint/2010/main" val="352808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289E35-733C-4033-A0C8-9FACB2C8F5FE}" type="slidenum">
              <a:rPr lang="en-US" smtClean="0"/>
              <a:t>6</a:t>
            </a:fld>
            <a:endParaRPr lang="en-US"/>
          </a:p>
        </p:txBody>
      </p:sp>
    </p:spTree>
    <p:extLst>
      <p:ext uri="{BB962C8B-B14F-4D97-AF65-F5344CB8AC3E}">
        <p14:creationId xmlns:p14="http://schemas.microsoft.com/office/powerpoint/2010/main" val="1944447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289E35-733C-4033-A0C8-9FACB2C8F5FE}" type="slidenum">
              <a:rPr lang="en-US" smtClean="0"/>
              <a:t>8</a:t>
            </a:fld>
            <a:endParaRPr lang="en-US"/>
          </a:p>
        </p:txBody>
      </p:sp>
    </p:spTree>
    <p:extLst>
      <p:ext uri="{BB962C8B-B14F-4D97-AF65-F5344CB8AC3E}">
        <p14:creationId xmlns:p14="http://schemas.microsoft.com/office/powerpoint/2010/main" val="972664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289E35-733C-4033-A0C8-9FACB2C8F5FE}" type="slidenum">
              <a:rPr lang="en-US" smtClean="0"/>
              <a:t>9</a:t>
            </a:fld>
            <a:endParaRPr lang="en-US"/>
          </a:p>
        </p:txBody>
      </p:sp>
    </p:spTree>
    <p:extLst>
      <p:ext uri="{BB962C8B-B14F-4D97-AF65-F5344CB8AC3E}">
        <p14:creationId xmlns:p14="http://schemas.microsoft.com/office/powerpoint/2010/main" val="972664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will only use </a:t>
            </a:r>
            <a:r>
              <a:rPr lang="en-US" baseline="0" dirty="0" err="1" smtClean="0"/>
              <a:t>static_cast</a:t>
            </a:r>
            <a:r>
              <a:rPr lang="en-US" baseline="0" dirty="0" smtClean="0"/>
              <a:t> in this course</a:t>
            </a:r>
            <a:endParaRPr lang="en-US" dirty="0"/>
          </a:p>
        </p:txBody>
      </p:sp>
      <p:sp>
        <p:nvSpPr>
          <p:cNvPr id="4" name="Slide Number Placeholder 3"/>
          <p:cNvSpPr>
            <a:spLocks noGrp="1"/>
          </p:cNvSpPr>
          <p:nvPr>
            <p:ph type="sldNum" sz="quarter" idx="10"/>
          </p:nvPr>
        </p:nvSpPr>
        <p:spPr/>
        <p:txBody>
          <a:bodyPr/>
          <a:lstStyle/>
          <a:p>
            <a:fld id="{E0289E35-733C-4033-A0C8-9FACB2C8F5FE}" type="slidenum">
              <a:rPr lang="en-US" smtClean="0"/>
              <a:t>12</a:t>
            </a:fld>
            <a:endParaRPr lang="en-US"/>
          </a:p>
        </p:txBody>
      </p:sp>
    </p:spTree>
    <p:extLst>
      <p:ext uri="{BB962C8B-B14F-4D97-AF65-F5344CB8AC3E}">
        <p14:creationId xmlns:p14="http://schemas.microsoft.com/office/powerpoint/2010/main" val="2318923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Random numbers are useful for lots of different programming tasks. The following are just</a:t>
            </a:r>
          </a:p>
          <a:p>
            <a:r>
              <a:rPr lang="en-US" sz="1200" b="0" i="0" u="none" strike="noStrike" kern="1200" baseline="0" dirty="0" smtClean="0">
                <a:solidFill>
                  <a:schemeClr val="tx1"/>
                </a:solidFill>
                <a:latin typeface="+mn-lt"/>
                <a:ea typeface="+mn-ea"/>
                <a:cs typeface="+mn-cs"/>
              </a:rPr>
              <a:t>a few examples: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Random numbers are commonly used in games. For example, computer games that let the player roll dice use random numbers to represent the values of the dice. Programs that show cards being drawn from a shuffled deck use random numbers to represent the face values of the cards.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Random numbers are useful in simulation programs. In some simulations, the computer must randomly decide how a person, animal, insect, or other living being will behave. Formulas can be constructed in which a random number is used to determine various actions and events that take place in the program.</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Random numbers are useful in statistical programs that must randomly select data for analysis.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Random numbers are commonly used in computer security to encrypt sensitive data.</a:t>
            </a:r>
          </a:p>
          <a:p>
            <a:pPr marL="171450" indent="-171450">
              <a:buFont typeface="Arial" panose="020B0604020202020204" pitchFamily="34" charset="0"/>
              <a:buChar char="•"/>
            </a:pPr>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0289E35-733C-4033-A0C8-9FACB2C8F5FE}" type="slidenum">
              <a:rPr lang="en-US" smtClean="0"/>
              <a:t>14</a:t>
            </a:fld>
            <a:endParaRPr lang="en-US"/>
          </a:p>
        </p:txBody>
      </p:sp>
    </p:spTree>
    <p:extLst>
      <p:ext uri="{BB962C8B-B14F-4D97-AF65-F5344CB8AC3E}">
        <p14:creationId xmlns:p14="http://schemas.microsoft.com/office/powerpoint/2010/main" val="2191080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A common practice for getting unique seed values is to call the time function, which is part of the standard library. The time function returns the number of seconds that have elapsed since midnight, January 1, 1970. The time function requires the </a:t>
            </a:r>
            <a:r>
              <a:rPr lang="en-US" sz="1200" b="0" i="0" u="none" strike="noStrike" kern="1200" baseline="0" dirty="0" err="1" smtClean="0">
                <a:solidFill>
                  <a:schemeClr val="tx1"/>
                </a:solidFill>
                <a:latin typeface="+mn-lt"/>
                <a:ea typeface="+mn-ea"/>
                <a:cs typeface="+mn-cs"/>
              </a:rPr>
              <a:t>ctime</a:t>
            </a:r>
            <a:r>
              <a:rPr lang="en-US" sz="1200" b="0" i="0" u="none" strike="noStrike" kern="1200" baseline="0" dirty="0" smtClean="0">
                <a:solidFill>
                  <a:schemeClr val="tx1"/>
                </a:solidFill>
                <a:latin typeface="+mn-lt"/>
                <a:ea typeface="+mn-ea"/>
                <a:cs typeface="+mn-cs"/>
              </a:rPr>
              <a:t> header file, and you pass 0 as an argument to the function.</a:t>
            </a:r>
            <a:endParaRPr lang="en-US" dirty="0" smtClean="0"/>
          </a:p>
          <a:p>
            <a:endParaRPr lang="en-US" dirty="0"/>
          </a:p>
        </p:txBody>
      </p:sp>
      <p:sp>
        <p:nvSpPr>
          <p:cNvPr id="4" name="Slide Number Placeholder 3"/>
          <p:cNvSpPr>
            <a:spLocks noGrp="1"/>
          </p:cNvSpPr>
          <p:nvPr>
            <p:ph type="sldNum" sz="quarter" idx="10"/>
          </p:nvPr>
        </p:nvSpPr>
        <p:spPr/>
        <p:txBody>
          <a:bodyPr/>
          <a:lstStyle/>
          <a:p>
            <a:fld id="{E0289E35-733C-4033-A0C8-9FACB2C8F5FE}" type="slidenum">
              <a:rPr lang="en-US" smtClean="0"/>
              <a:t>15</a:t>
            </a:fld>
            <a:endParaRPr lang="en-US"/>
          </a:p>
        </p:txBody>
      </p:sp>
    </p:spTree>
    <p:extLst>
      <p:ext uri="{BB962C8B-B14F-4D97-AF65-F5344CB8AC3E}">
        <p14:creationId xmlns:p14="http://schemas.microsoft.com/office/powerpoint/2010/main" val="2275888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783F25-BAB1-4432-B4EA-32539B71AAAD}"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F398B-8F53-4078-AF77-4D009C49674D}" type="slidenum">
              <a:rPr lang="en-US" smtClean="0"/>
              <a:t>‹#›</a:t>
            </a:fld>
            <a:endParaRPr lang="en-US"/>
          </a:p>
        </p:txBody>
      </p:sp>
    </p:spTree>
    <p:extLst>
      <p:ext uri="{BB962C8B-B14F-4D97-AF65-F5344CB8AC3E}">
        <p14:creationId xmlns:p14="http://schemas.microsoft.com/office/powerpoint/2010/main" val="3851542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83F25-BAB1-4432-B4EA-32539B71AAAD}"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F398B-8F53-4078-AF77-4D009C49674D}" type="slidenum">
              <a:rPr lang="en-US" smtClean="0"/>
              <a:t>‹#›</a:t>
            </a:fld>
            <a:endParaRPr lang="en-US"/>
          </a:p>
        </p:txBody>
      </p:sp>
    </p:spTree>
    <p:extLst>
      <p:ext uri="{BB962C8B-B14F-4D97-AF65-F5344CB8AC3E}">
        <p14:creationId xmlns:p14="http://schemas.microsoft.com/office/powerpoint/2010/main" val="2962896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83F25-BAB1-4432-B4EA-32539B71AAAD}"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F398B-8F53-4078-AF77-4D009C49674D}" type="slidenum">
              <a:rPr lang="en-US" smtClean="0"/>
              <a:t>‹#›</a:t>
            </a:fld>
            <a:endParaRPr lang="en-US"/>
          </a:p>
        </p:txBody>
      </p:sp>
    </p:spTree>
    <p:extLst>
      <p:ext uri="{BB962C8B-B14F-4D97-AF65-F5344CB8AC3E}">
        <p14:creationId xmlns:p14="http://schemas.microsoft.com/office/powerpoint/2010/main" val="4102874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783F25-BAB1-4432-B4EA-32539B71AAAD}"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F398B-8F53-4078-AF77-4D009C49674D}" type="slidenum">
              <a:rPr lang="en-US" smtClean="0"/>
              <a:t>‹#›</a:t>
            </a:fld>
            <a:endParaRPr lang="en-US"/>
          </a:p>
        </p:txBody>
      </p:sp>
    </p:spTree>
    <p:extLst>
      <p:ext uri="{BB962C8B-B14F-4D97-AF65-F5344CB8AC3E}">
        <p14:creationId xmlns:p14="http://schemas.microsoft.com/office/powerpoint/2010/main" val="4015503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783F25-BAB1-4432-B4EA-32539B71AAAD}"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F398B-8F53-4078-AF77-4D009C49674D}" type="slidenum">
              <a:rPr lang="en-US" smtClean="0"/>
              <a:t>‹#›</a:t>
            </a:fld>
            <a:endParaRPr lang="en-US"/>
          </a:p>
        </p:txBody>
      </p:sp>
    </p:spTree>
    <p:extLst>
      <p:ext uri="{BB962C8B-B14F-4D97-AF65-F5344CB8AC3E}">
        <p14:creationId xmlns:p14="http://schemas.microsoft.com/office/powerpoint/2010/main" val="968027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783F25-BAB1-4432-B4EA-32539B71AAAD}"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F398B-8F53-4078-AF77-4D009C49674D}" type="slidenum">
              <a:rPr lang="en-US" smtClean="0"/>
              <a:t>‹#›</a:t>
            </a:fld>
            <a:endParaRPr lang="en-US"/>
          </a:p>
        </p:txBody>
      </p:sp>
    </p:spTree>
    <p:extLst>
      <p:ext uri="{BB962C8B-B14F-4D97-AF65-F5344CB8AC3E}">
        <p14:creationId xmlns:p14="http://schemas.microsoft.com/office/powerpoint/2010/main" val="1563069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783F25-BAB1-4432-B4EA-32539B71AAAD}" type="datetimeFigureOut">
              <a:rPr lang="en-US" smtClean="0"/>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BF398B-8F53-4078-AF77-4D009C49674D}" type="slidenum">
              <a:rPr lang="en-US" smtClean="0"/>
              <a:t>‹#›</a:t>
            </a:fld>
            <a:endParaRPr lang="en-US"/>
          </a:p>
        </p:txBody>
      </p:sp>
    </p:spTree>
    <p:extLst>
      <p:ext uri="{BB962C8B-B14F-4D97-AF65-F5344CB8AC3E}">
        <p14:creationId xmlns:p14="http://schemas.microsoft.com/office/powerpoint/2010/main" val="2747852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783F25-BAB1-4432-B4EA-32539B71AAAD}" type="datetimeFigureOut">
              <a:rPr lang="en-US" smtClean="0"/>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BF398B-8F53-4078-AF77-4D009C49674D}" type="slidenum">
              <a:rPr lang="en-US" smtClean="0"/>
              <a:t>‹#›</a:t>
            </a:fld>
            <a:endParaRPr lang="en-US"/>
          </a:p>
        </p:txBody>
      </p:sp>
    </p:spTree>
    <p:extLst>
      <p:ext uri="{BB962C8B-B14F-4D97-AF65-F5344CB8AC3E}">
        <p14:creationId xmlns:p14="http://schemas.microsoft.com/office/powerpoint/2010/main" val="985629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83F25-BAB1-4432-B4EA-32539B71AAAD}" type="datetimeFigureOut">
              <a:rPr lang="en-US" smtClean="0"/>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BF398B-8F53-4078-AF77-4D009C49674D}" type="slidenum">
              <a:rPr lang="en-US" smtClean="0"/>
              <a:t>‹#›</a:t>
            </a:fld>
            <a:endParaRPr lang="en-US"/>
          </a:p>
        </p:txBody>
      </p:sp>
    </p:spTree>
    <p:extLst>
      <p:ext uri="{BB962C8B-B14F-4D97-AF65-F5344CB8AC3E}">
        <p14:creationId xmlns:p14="http://schemas.microsoft.com/office/powerpoint/2010/main" val="718724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783F25-BAB1-4432-B4EA-32539B71AAAD}"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F398B-8F53-4078-AF77-4D009C49674D}" type="slidenum">
              <a:rPr lang="en-US" smtClean="0"/>
              <a:t>‹#›</a:t>
            </a:fld>
            <a:endParaRPr lang="en-US"/>
          </a:p>
        </p:txBody>
      </p:sp>
    </p:spTree>
    <p:extLst>
      <p:ext uri="{BB962C8B-B14F-4D97-AF65-F5344CB8AC3E}">
        <p14:creationId xmlns:p14="http://schemas.microsoft.com/office/powerpoint/2010/main" val="622136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783F25-BAB1-4432-B4EA-32539B71AAAD}"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F398B-8F53-4078-AF77-4D009C49674D}" type="slidenum">
              <a:rPr lang="en-US" smtClean="0"/>
              <a:t>‹#›</a:t>
            </a:fld>
            <a:endParaRPr lang="en-US"/>
          </a:p>
        </p:txBody>
      </p:sp>
    </p:spTree>
    <p:extLst>
      <p:ext uri="{BB962C8B-B14F-4D97-AF65-F5344CB8AC3E}">
        <p14:creationId xmlns:p14="http://schemas.microsoft.com/office/powerpoint/2010/main" val="416724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83F25-BAB1-4432-B4EA-32539B71AAAD}" type="datetimeFigureOut">
              <a:rPr lang="en-US" smtClean="0"/>
              <a:t>9/13/2022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BF398B-8F53-4078-AF77-4D009C49674D}" type="slidenum">
              <a:rPr lang="en-US" smtClean="0"/>
              <a:t>‹#›</a:t>
            </a:fld>
            <a:endParaRPr lang="en-US"/>
          </a:p>
        </p:txBody>
      </p:sp>
    </p:spTree>
    <p:extLst>
      <p:ext uri="{BB962C8B-B14F-4D97-AF65-F5344CB8AC3E}">
        <p14:creationId xmlns:p14="http://schemas.microsoft.com/office/powerpoint/2010/main" val="169785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gif"/><Relationship Id="rId4" Type="http://schemas.openxmlformats.org/officeDocument/2006/relationships/hyperlink" Target="https://tamu.blackboard.com/webapps/blackboard/content/listContentEditable.jsp?content_id=_6481081_1&amp;course_id=_167833_1&amp;content_id=_6481081_1#bcMen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hyperlink" Target="http://www.cplusplus.com/doc/tutorial/typecasting/"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www.cplusplus.com/reference/rand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7E9DC0F-9078-4192-8348-A3FEB3769E91}" type="slidenum">
              <a:rPr lang="en-US" altLang="en-US" sz="1400"/>
              <a:pPr eaLnBrk="1" hangingPunct="1"/>
              <a:t>1</a:t>
            </a:fld>
            <a:endParaRPr lang="en-US" altLang="en-US" sz="1400"/>
          </a:p>
        </p:txBody>
      </p:sp>
      <p:sp>
        <p:nvSpPr>
          <p:cNvPr id="38915" name="Rectangle 4"/>
          <p:cNvSpPr>
            <a:spLocks noGrp="1" noChangeArrowheads="1"/>
          </p:cNvSpPr>
          <p:nvPr>
            <p:ph type="ctrTitle"/>
          </p:nvPr>
        </p:nvSpPr>
        <p:spPr/>
        <p:txBody>
          <a:bodyPr>
            <a:normAutofit fontScale="90000"/>
          </a:bodyPr>
          <a:lstStyle/>
          <a:p>
            <a:r>
              <a:rPr lang="en-US" altLang="en-US" b="1" dirty="0">
                <a:solidFill>
                  <a:srgbClr val="320C1A"/>
                </a:solidFill>
              </a:rPr>
              <a:t>CSCE </a:t>
            </a:r>
            <a:r>
              <a:rPr lang="en-US" altLang="en-US" b="1" dirty="0" smtClean="0">
                <a:solidFill>
                  <a:srgbClr val="320C1A"/>
                </a:solidFill>
              </a:rPr>
              <a:t>121</a:t>
            </a:r>
            <a:r>
              <a:rPr lang="en-US" altLang="en-US" dirty="0">
                <a:solidFill>
                  <a:srgbClr val="320C1A"/>
                </a:solidFill>
              </a:rPr>
              <a:t/>
            </a:r>
            <a:br>
              <a:rPr lang="en-US" altLang="en-US" dirty="0">
                <a:solidFill>
                  <a:srgbClr val="320C1A"/>
                </a:solidFill>
              </a:rPr>
            </a:br>
            <a:r>
              <a:rPr lang="en-US" dirty="0"/>
              <a:t>Introduction to Program Design &amp; Concepts</a:t>
            </a:r>
            <a:endParaRPr lang="en-US" altLang="en-US" dirty="0"/>
          </a:p>
        </p:txBody>
      </p:sp>
      <p:sp>
        <p:nvSpPr>
          <p:cNvPr id="38916" name="Rectangle 5"/>
          <p:cNvSpPr>
            <a:spLocks noGrp="1" noChangeArrowheads="1"/>
          </p:cNvSpPr>
          <p:nvPr>
            <p:ph type="subTitle" idx="1"/>
          </p:nvPr>
        </p:nvSpPr>
        <p:spPr/>
        <p:txBody>
          <a:bodyPr>
            <a:normAutofit fontScale="92500" lnSpcReduction="20000"/>
          </a:bodyPr>
          <a:lstStyle/>
          <a:p>
            <a:r>
              <a:rPr lang="en-US" sz="5400" dirty="0"/>
              <a:t>Type </a:t>
            </a:r>
            <a:r>
              <a:rPr lang="en-US" sz="5400" dirty="0" smtClean="0"/>
              <a:t>Conversion</a:t>
            </a:r>
            <a:br>
              <a:rPr lang="en-US" sz="5400" dirty="0" smtClean="0"/>
            </a:br>
            <a:r>
              <a:rPr lang="en-US" sz="5400" dirty="0" smtClean="0"/>
              <a:t>Random Numbers</a:t>
            </a:r>
          </a:p>
          <a:p>
            <a:r>
              <a:rPr lang="en-US" altLang="en-US" dirty="0" smtClean="0"/>
              <a:t>Dr</a:t>
            </a:r>
            <a:r>
              <a:rPr lang="en-US" altLang="en-US" dirty="0"/>
              <a:t>. Tim McGuire</a:t>
            </a:r>
          </a:p>
        </p:txBody>
      </p:sp>
      <p:pic>
        <p:nvPicPr>
          <p:cNvPr id="6" name="Picture 5"/>
          <p:cNvPicPr>
            <a:picLocks noChangeAspect="1"/>
          </p:cNvPicPr>
          <p:nvPr/>
        </p:nvPicPr>
        <p:blipFill>
          <a:blip r:embed="rId3"/>
          <a:stretch>
            <a:fillRect/>
          </a:stretch>
        </p:blipFill>
        <p:spPr>
          <a:xfrm>
            <a:off x="304800" y="287383"/>
            <a:ext cx="1866649" cy="1814977"/>
          </a:xfrm>
          <a:prstGeom prst="rect">
            <a:avLst/>
          </a:prstGeom>
        </p:spPr>
      </p:pic>
      <p:sp>
        <p:nvSpPr>
          <p:cNvPr id="3" name="TextBox 2"/>
          <p:cNvSpPr txBox="1"/>
          <p:nvPr/>
        </p:nvSpPr>
        <p:spPr>
          <a:xfrm>
            <a:off x="1365504" y="5474208"/>
            <a:ext cx="9692640" cy="584775"/>
          </a:xfrm>
          <a:prstGeom prst="rect">
            <a:avLst/>
          </a:prstGeom>
          <a:noFill/>
        </p:spPr>
        <p:txBody>
          <a:bodyPr wrap="square" rtlCol="0">
            <a:spAutoFit/>
          </a:bodyPr>
          <a:lstStyle/>
          <a:p>
            <a:pPr algn="ctr"/>
            <a:r>
              <a:rPr lang="en-US" sz="1600" i="1" dirty="0" smtClean="0"/>
              <a:t>Grateful acknowledgment to Dr. Philip Ritchey and  Dr. Michael Moore for some of the material on which these slides are based.</a:t>
            </a:r>
            <a:endParaRPr lang="en-US" sz="1600" i="1" dirty="0"/>
          </a:p>
        </p:txBody>
      </p:sp>
      <p:sp>
        <p:nvSpPr>
          <p:cNvPr id="2" name="Rectangle 1"/>
          <p:cNvSpPr>
            <a:spLocks noChangeArrowheads="1"/>
          </p:cNvSpPr>
          <p:nvPr/>
        </p:nvSpPr>
        <p:spPr bwMode="auto">
          <a:xfrm>
            <a:off x="0" y="-184666"/>
            <a:ext cx="1219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p:txBody>
      </p:sp>
      <p:pic>
        <p:nvPicPr>
          <p:cNvPr id="1026" name="Picture 2" descr="(Click to see options)">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0675" y="-136525"/>
            <a:ext cx="114300" cy="11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227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smtClean="0"/>
              <a:t>Type Casting</a:t>
            </a:r>
          </a:p>
        </p:txBody>
      </p:sp>
      <p:sp>
        <p:nvSpPr>
          <p:cNvPr id="28675" name="Content Placeholder 2"/>
          <p:cNvSpPr>
            <a:spLocks noGrp="1"/>
          </p:cNvSpPr>
          <p:nvPr>
            <p:ph idx="1"/>
          </p:nvPr>
        </p:nvSpPr>
        <p:spPr/>
        <p:txBody>
          <a:bodyPr/>
          <a:lstStyle/>
          <a:p>
            <a:pPr eaLnBrk="1" hangingPunct="1">
              <a:lnSpc>
                <a:spcPct val="80000"/>
              </a:lnSpc>
            </a:pPr>
            <a:r>
              <a:rPr lang="en-US" altLang="en-US" sz="3200" dirty="0" smtClean="0"/>
              <a:t>Used for manual data type conversion</a:t>
            </a:r>
          </a:p>
          <a:p>
            <a:pPr eaLnBrk="1" hangingPunct="1">
              <a:lnSpc>
                <a:spcPct val="80000"/>
              </a:lnSpc>
            </a:pPr>
            <a:r>
              <a:rPr lang="en-US" altLang="en-US" sz="3200" dirty="0" smtClean="0"/>
              <a:t>Useful for floating point division using </a:t>
            </a:r>
            <a:r>
              <a:rPr lang="en-US" altLang="en-US" sz="3200" b="1" dirty="0" err="1" smtClean="0">
                <a:latin typeface="Courier New" panose="02070309020205020404" pitchFamily="49" charset="0"/>
                <a:cs typeface="Courier New" panose="02070309020205020404" pitchFamily="49" charset="0"/>
              </a:rPr>
              <a:t>int</a:t>
            </a:r>
            <a:r>
              <a:rPr lang="en-US" altLang="en-US" sz="3200" dirty="0" err="1" smtClean="0"/>
              <a:t>s</a:t>
            </a:r>
            <a:r>
              <a:rPr lang="en-US" altLang="en-US" sz="3200" dirty="0" smtClean="0"/>
              <a:t>:  </a:t>
            </a:r>
            <a:br>
              <a:rPr lang="en-US" altLang="en-US" sz="3200" dirty="0" smtClean="0"/>
            </a:br>
            <a:r>
              <a:rPr lang="en-US" altLang="en-US" sz="3200" b="1" dirty="0" smtClean="0">
                <a:latin typeface="Courier New" panose="02070309020205020404" pitchFamily="49" charset="0"/>
                <a:cs typeface="Courier New" panose="02070309020205020404" pitchFamily="49" charset="0"/>
              </a:rPr>
              <a:t>double </a:t>
            </a:r>
            <a:r>
              <a:rPr lang="en-US" altLang="en-US" sz="3200" b="1" dirty="0">
                <a:latin typeface="Courier New" panose="02070309020205020404" pitchFamily="49" charset="0"/>
                <a:cs typeface="Courier New" panose="02070309020205020404" pitchFamily="49" charset="0"/>
              </a:rPr>
              <a:t>m;</a:t>
            </a:r>
            <a:br>
              <a:rPr lang="en-US" altLang="en-US" sz="3200" b="1" dirty="0">
                <a:latin typeface="Courier New" panose="02070309020205020404" pitchFamily="49" charset="0"/>
                <a:cs typeface="Courier New" panose="02070309020205020404" pitchFamily="49" charset="0"/>
              </a:rPr>
            </a:br>
            <a:r>
              <a:rPr lang="en-US" altLang="en-US" sz="3200" b="1" dirty="0">
                <a:latin typeface="Courier New" panose="02070309020205020404" pitchFamily="49" charset="0"/>
                <a:cs typeface="Courier New" panose="02070309020205020404" pitchFamily="49" charset="0"/>
              </a:rPr>
              <a:t>m = </a:t>
            </a:r>
            <a:r>
              <a:rPr lang="en-US" altLang="en-US" sz="3200" b="1" dirty="0" err="1">
                <a:latin typeface="Courier New" panose="02070309020205020404" pitchFamily="49" charset="0"/>
                <a:cs typeface="Courier New" panose="02070309020205020404" pitchFamily="49" charset="0"/>
              </a:rPr>
              <a:t>static_cast</a:t>
            </a:r>
            <a:r>
              <a:rPr lang="en-US" altLang="en-US" sz="3200" b="1" dirty="0">
                <a:latin typeface="Courier New" panose="02070309020205020404" pitchFamily="49" charset="0"/>
                <a:cs typeface="Courier New" panose="02070309020205020404" pitchFamily="49" charset="0"/>
              </a:rPr>
              <a:t>&lt;double&gt;(y2-y1</a:t>
            </a:r>
            <a:r>
              <a:rPr lang="en-US" altLang="en-US" sz="3200" b="1" dirty="0" smtClean="0">
                <a:latin typeface="Courier New" panose="02070309020205020404" pitchFamily="49" charset="0"/>
                <a:cs typeface="Courier New" panose="02070309020205020404" pitchFamily="49" charset="0"/>
              </a:rPr>
              <a:t>)/(</a:t>
            </a:r>
            <a:r>
              <a:rPr lang="en-US" altLang="en-US" sz="3200" b="1" dirty="0">
                <a:latin typeface="Courier New" panose="02070309020205020404" pitchFamily="49" charset="0"/>
                <a:cs typeface="Courier New" panose="02070309020205020404" pitchFamily="49" charset="0"/>
              </a:rPr>
              <a:t>x2-x1);</a:t>
            </a:r>
          </a:p>
          <a:p>
            <a:pPr eaLnBrk="1" hangingPunct="1">
              <a:lnSpc>
                <a:spcPct val="80000"/>
              </a:lnSpc>
            </a:pPr>
            <a:r>
              <a:rPr lang="en-US" altLang="en-US" sz="3200" dirty="0" smtClean="0"/>
              <a:t>Useful to see </a:t>
            </a:r>
            <a:r>
              <a:rPr lang="en-US" altLang="en-US" sz="3200" b="1" dirty="0" err="1" smtClean="0">
                <a:latin typeface="Courier New" panose="02070309020205020404" pitchFamily="49" charset="0"/>
              </a:rPr>
              <a:t>int</a:t>
            </a:r>
            <a:r>
              <a:rPr lang="en-US" altLang="en-US" sz="3200" dirty="0" smtClean="0"/>
              <a:t> value of a </a:t>
            </a:r>
            <a:r>
              <a:rPr lang="en-US" altLang="en-US" sz="3200" b="1" dirty="0" smtClean="0">
                <a:latin typeface="Courier New" panose="02070309020205020404" pitchFamily="49" charset="0"/>
              </a:rPr>
              <a:t>char</a:t>
            </a:r>
            <a:r>
              <a:rPr lang="en-US" altLang="en-US" sz="3200" dirty="0" smtClean="0"/>
              <a:t> variable:  </a:t>
            </a:r>
          </a:p>
          <a:p>
            <a:pPr eaLnBrk="1" hangingPunct="1">
              <a:lnSpc>
                <a:spcPct val="80000"/>
              </a:lnSpc>
              <a:buFont typeface="Times" panose="02020603050405020304" pitchFamily="18" charset="0"/>
              <a:buNone/>
            </a:pPr>
            <a:r>
              <a:rPr lang="en-US" altLang="en-US" sz="3200" b="1" dirty="0" smtClean="0">
                <a:latin typeface="Courier New" panose="02070309020205020404" pitchFamily="49" charset="0"/>
              </a:rPr>
              <a:t>	</a:t>
            </a:r>
            <a:r>
              <a:rPr lang="en-US" altLang="en-US" sz="3200" b="1" dirty="0">
                <a:latin typeface="Courier New" panose="02070309020205020404" pitchFamily="49" charset="0"/>
              </a:rPr>
              <a:t>char </a:t>
            </a:r>
            <a:r>
              <a:rPr lang="en-US" altLang="en-US" sz="3200" b="1" dirty="0" err="1">
                <a:latin typeface="Courier New" panose="02070309020205020404" pitchFamily="49" charset="0"/>
              </a:rPr>
              <a:t>ch</a:t>
            </a:r>
            <a:r>
              <a:rPr lang="en-US" altLang="en-US" sz="3200" b="1" dirty="0">
                <a:latin typeface="Courier New" panose="02070309020205020404" pitchFamily="49" charset="0"/>
              </a:rPr>
              <a:t> = 'C';</a:t>
            </a:r>
          </a:p>
          <a:p>
            <a:pPr eaLnBrk="1" hangingPunct="1">
              <a:lnSpc>
                <a:spcPct val="80000"/>
              </a:lnSpc>
              <a:buFont typeface="Times" panose="02020603050405020304" pitchFamily="18" charset="0"/>
              <a:buNone/>
            </a:pPr>
            <a:r>
              <a:rPr lang="en-US" altLang="en-US" sz="3200" b="1" dirty="0">
                <a:latin typeface="Courier New" panose="02070309020205020404" pitchFamily="49" charset="0"/>
              </a:rPr>
              <a:t>	</a:t>
            </a:r>
            <a:r>
              <a:rPr lang="en-US" altLang="en-US" sz="3200" b="1" dirty="0" err="1">
                <a:latin typeface="Courier New" panose="02070309020205020404" pitchFamily="49" charset="0"/>
              </a:rPr>
              <a:t>cout</a:t>
            </a:r>
            <a:r>
              <a:rPr lang="en-US" altLang="en-US" sz="3200" b="1" dirty="0">
                <a:latin typeface="Courier New" panose="02070309020205020404" pitchFamily="49" charset="0"/>
              </a:rPr>
              <a:t> &lt;&lt; </a:t>
            </a:r>
            <a:r>
              <a:rPr lang="en-US" altLang="en-US" sz="3200" b="1" dirty="0" err="1">
                <a:latin typeface="Courier New" panose="02070309020205020404" pitchFamily="49" charset="0"/>
              </a:rPr>
              <a:t>ch</a:t>
            </a:r>
            <a:r>
              <a:rPr lang="en-US" altLang="en-US" sz="3200" b="1" dirty="0">
                <a:latin typeface="Courier New" panose="02070309020205020404" pitchFamily="49" charset="0"/>
              </a:rPr>
              <a:t> &lt;&lt; " is " </a:t>
            </a:r>
          </a:p>
          <a:p>
            <a:pPr eaLnBrk="1" hangingPunct="1">
              <a:lnSpc>
                <a:spcPct val="80000"/>
              </a:lnSpc>
              <a:buFont typeface="Times" panose="02020603050405020304" pitchFamily="18" charset="0"/>
              <a:buNone/>
            </a:pPr>
            <a:r>
              <a:rPr lang="en-US" altLang="en-US" sz="3200" b="1" dirty="0">
                <a:latin typeface="Courier New" panose="02070309020205020404" pitchFamily="49" charset="0"/>
              </a:rPr>
              <a:t>      </a:t>
            </a:r>
            <a:r>
              <a:rPr lang="en-US" altLang="en-US" sz="3200" b="1" dirty="0"/>
              <a:t> </a:t>
            </a:r>
            <a:r>
              <a:rPr lang="en-US" altLang="en-US" sz="3200" b="1" dirty="0">
                <a:latin typeface="Courier New" panose="02070309020205020404" pitchFamily="49" charset="0"/>
              </a:rPr>
              <a:t>&lt;&lt; </a:t>
            </a:r>
            <a:r>
              <a:rPr lang="en-US" altLang="en-US" sz="3200" b="1" dirty="0" err="1">
                <a:latin typeface="Courier New" panose="02070309020205020404" pitchFamily="49" charset="0"/>
              </a:rPr>
              <a:t>static_cast</a:t>
            </a:r>
            <a:r>
              <a:rPr lang="en-US" altLang="en-US" sz="3200" b="1" dirty="0">
                <a:latin typeface="Courier New" panose="02070309020205020404" pitchFamily="49" charset="0"/>
              </a:rPr>
              <a:t>&lt;</a:t>
            </a:r>
            <a:r>
              <a:rPr lang="en-US" altLang="en-US" sz="3200" b="1" dirty="0" err="1">
                <a:latin typeface="Courier New" panose="02070309020205020404" pitchFamily="49" charset="0"/>
              </a:rPr>
              <a:t>int</a:t>
            </a:r>
            <a:r>
              <a:rPr lang="en-US" altLang="en-US" sz="3200" b="1" dirty="0">
                <a:latin typeface="Courier New" panose="02070309020205020404" pitchFamily="49" charset="0"/>
              </a:rPr>
              <a:t>&gt;(</a:t>
            </a:r>
            <a:r>
              <a:rPr lang="en-US" altLang="en-US" sz="3200" b="1" dirty="0" err="1">
                <a:latin typeface="Courier New" panose="02070309020205020404" pitchFamily="49" charset="0"/>
              </a:rPr>
              <a:t>ch</a:t>
            </a:r>
            <a:r>
              <a:rPr lang="en-US" altLang="en-US" sz="3200" b="1" dirty="0">
                <a:latin typeface="Courier New" panose="02070309020205020404" pitchFamily="49" charset="0"/>
              </a:rPr>
              <a:t>);</a:t>
            </a:r>
          </a:p>
          <a:p>
            <a:pPr eaLnBrk="1" hangingPunct="1"/>
            <a:endParaRPr lang="en-US" altLang="en-US" dirty="0" smtClean="0"/>
          </a:p>
        </p:txBody>
      </p:sp>
    </p:spTree>
    <p:extLst>
      <p:ext uri="{BB962C8B-B14F-4D97-AF65-F5344CB8AC3E}">
        <p14:creationId xmlns:p14="http://schemas.microsoft.com/office/powerpoint/2010/main" val="2741369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smtClean="0"/>
              <a:t>C-Style and </a:t>
            </a:r>
            <a:r>
              <a:rPr lang="en-US" dirty="0" err="1" smtClean="0"/>
              <a:t>Prestandard</a:t>
            </a:r>
            <a:r>
              <a:rPr lang="en-US" dirty="0" smtClean="0"/>
              <a:t> Type Cast Expressions</a:t>
            </a:r>
          </a:p>
        </p:txBody>
      </p:sp>
      <p:sp>
        <p:nvSpPr>
          <p:cNvPr id="30723" name="Content Placeholder 2"/>
          <p:cNvSpPr>
            <a:spLocks noGrp="1"/>
          </p:cNvSpPr>
          <p:nvPr>
            <p:ph idx="1"/>
          </p:nvPr>
        </p:nvSpPr>
        <p:spPr/>
        <p:txBody>
          <a:bodyPr>
            <a:normAutofit/>
          </a:bodyPr>
          <a:lstStyle/>
          <a:p>
            <a:pPr eaLnBrk="1" hangingPunct="1"/>
            <a:r>
              <a:rPr lang="en-US" altLang="en-US" sz="3200" dirty="0" smtClean="0"/>
              <a:t>C-Style cast: data type name in </a:t>
            </a:r>
            <a:r>
              <a:rPr lang="en-US" altLang="en-US" sz="3200" dirty="0" smtClean="0">
                <a:latin typeface="Courier New" panose="02070309020205020404" pitchFamily="49" charset="0"/>
              </a:rPr>
              <a:t>()</a:t>
            </a:r>
          </a:p>
          <a:p>
            <a:pPr eaLnBrk="1" hangingPunct="1">
              <a:buFont typeface="Times" panose="02020603050405020304" pitchFamily="18" charset="0"/>
              <a:buNone/>
            </a:pPr>
            <a:r>
              <a:rPr lang="en-US" altLang="en-US" sz="3200" dirty="0">
                <a:latin typeface="Courier New" panose="02070309020205020404" pitchFamily="49" charset="0"/>
              </a:rPr>
              <a:t>   </a:t>
            </a:r>
            <a:r>
              <a:rPr lang="en-US" altLang="en-US" sz="3200" b="1" dirty="0" err="1">
                <a:latin typeface="Courier New" panose="02070309020205020404" pitchFamily="49" charset="0"/>
              </a:rPr>
              <a:t>cout</a:t>
            </a:r>
            <a:r>
              <a:rPr lang="en-US" altLang="en-US" sz="3200" b="1" dirty="0">
                <a:latin typeface="Courier New" panose="02070309020205020404" pitchFamily="49" charset="0"/>
              </a:rPr>
              <a:t> &lt;&lt; </a:t>
            </a:r>
            <a:r>
              <a:rPr lang="en-US" altLang="en-US" sz="3200" b="1" dirty="0" err="1">
                <a:latin typeface="Courier New" panose="02070309020205020404" pitchFamily="49" charset="0"/>
              </a:rPr>
              <a:t>ch</a:t>
            </a:r>
            <a:r>
              <a:rPr lang="en-US" altLang="en-US" sz="3200" b="1" dirty="0">
                <a:latin typeface="Courier New" panose="02070309020205020404" pitchFamily="49" charset="0"/>
              </a:rPr>
              <a:t> &lt;&lt; " is " </a:t>
            </a:r>
            <a:r>
              <a:rPr lang="en-US" altLang="en-US" sz="3200" b="1" dirty="0"/>
              <a:t> </a:t>
            </a:r>
            <a:r>
              <a:rPr lang="en-US" altLang="en-US" sz="3200" b="1" dirty="0">
                <a:latin typeface="Courier New" panose="02070309020205020404" pitchFamily="49" charset="0"/>
              </a:rPr>
              <a:t>&lt;&lt; (</a:t>
            </a:r>
            <a:r>
              <a:rPr lang="en-US" altLang="en-US" sz="3200" b="1" dirty="0" err="1">
                <a:latin typeface="Courier New" panose="02070309020205020404" pitchFamily="49" charset="0"/>
              </a:rPr>
              <a:t>int</a:t>
            </a:r>
            <a:r>
              <a:rPr lang="en-US" altLang="en-US" sz="3200" b="1" dirty="0">
                <a:latin typeface="Courier New" panose="02070309020205020404" pitchFamily="49" charset="0"/>
              </a:rPr>
              <a:t>)</a:t>
            </a:r>
            <a:r>
              <a:rPr lang="en-US" altLang="en-US" sz="3200" b="1" dirty="0" err="1">
                <a:latin typeface="Courier New" panose="02070309020205020404" pitchFamily="49" charset="0"/>
              </a:rPr>
              <a:t>ch</a:t>
            </a:r>
            <a:r>
              <a:rPr lang="en-US" altLang="en-US" sz="3200" b="1" dirty="0">
                <a:latin typeface="Courier New" panose="02070309020205020404" pitchFamily="49" charset="0"/>
              </a:rPr>
              <a:t>;</a:t>
            </a:r>
            <a:endParaRPr lang="en-US" altLang="en-US" sz="3200" b="1" dirty="0" smtClean="0">
              <a:latin typeface="Courier New" panose="02070309020205020404" pitchFamily="49" charset="0"/>
            </a:endParaRPr>
          </a:p>
          <a:p>
            <a:pPr eaLnBrk="1" hangingPunct="1"/>
            <a:r>
              <a:rPr lang="en-US" altLang="en-US" sz="3200" dirty="0" err="1" smtClean="0"/>
              <a:t>Prestandard</a:t>
            </a:r>
            <a:r>
              <a:rPr lang="en-US" altLang="en-US" sz="3200" dirty="0" smtClean="0"/>
              <a:t> C++ cast: value in </a:t>
            </a:r>
            <a:r>
              <a:rPr lang="en-US" altLang="en-US" sz="3200" dirty="0" smtClean="0">
                <a:latin typeface="Courier New" panose="02070309020205020404" pitchFamily="49" charset="0"/>
              </a:rPr>
              <a:t>()</a:t>
            </a:r>
          </a:p>
          <a:p>
            <a:pPr eaLnBrk="1" hangingPunct="1">
              <a:buFont typeface="Times" panose="02020603050405020304" pitchFamily="18" charset="0"/>
              <a:buNone/>
            </a:pPr>
            <a:r>
              <a:rPr lang="en-US" altLang="en-US" sz="3200" dirty="0" smtClean="0">
                <a:latin typeface="Courier New" panose="02070309020205020404" pitchFamily="49" charset="0"/>
              </a:rPr>
              <a:t>	 </a:t>
            </a:r>
            <a:r>
              <a:rPr lang="en-US" altLang="en-US" sz="3200" b="1" dirty="0" err="1">
                <a:latin typeface="Courier New" panose="02070309020205020404" pitchFamily="49" charset="0"/>
              </a:rPr>
              <a:t>cout</a:t>
            </a:r>
            <a:r>
              <a:rPr lang="en-US" altLang="en-US" sz="3200" b="1" dirty="0">
                <a:latin typeface="Courier New" panose="02070309020205020404" pitchFamily="49" charset="0"/>
              </a:rPr>
              <a:t> &lt;&lt; </a:t>
            </a:r>
            <a:r>
              <a:rPr lang="en-US" altLang="en-US" sz="3200" b="1" dirty="0" err="1">
                <a:latin typeface="Courier New" panose="02070309020205020404" pitchFamily="49" charset="0"/>
              </a:rPr>
              <a:t>ch</a:t>
            </a:r>
            <a:r>
              <a:rPr lang="en-US" altLang="en-US" sz="3200" b="1" dirty="0">
                <a:latin typeface="Courier New" panose="02070309020205020404" pitchFamily="49" charset="0"/>
              </a:rPr>
              <a:t> &lt;&lt; " is "  &lt;&lt; </a:t>
            </a:r>
            <a:r>
              <a:rPr lang="en-US" altLang="en-US" sz="3200" b="1" dirty="0" err="1">
                <a:latin typeface="Courier New" panose="02070309020205020404" pitchFamily="49" charset="0"/>
              </a:rPr>
              <a:t>int</a:t>
            </a:r>
            <a:r>
              <a:rPr lang="en-US" altLang="en-US" sz="3200" b="1" dirty="0">
                <a:latin typeface="Courier New" panose="02070309020205020404" pitchFamily="49" charset="0"/>
              </a:rPr>
              <a:t>(</a:t>
            </a:r>
            <a:r>
              <a:rPr lang="en-US" altLang="en-US" sz="3200" b="1" dirty="0" err="1">
                <a:latin typeface="Courier New" panose="02070309020205020404" pitchFamily="49" charset="0"/>
              </a:rPr>
              <a:t>ch</a:t>
            </a:r>
            <a:r>
              <a:rPr lang="en-US" altLang="en-US" sz="3200" b="1" dirty="0">
                <a:latin typeface="Courier New" panose="02070309020205020404" pitchFamily="49" charset="0"/>
              </a:rPr>
              <a:t>);</a:t>
            </a:r>
          </a:p>
          <a:p>
            <a:pPr eaLnBrk="1" hangingPunct="1"/>
            <a:r>
              <a:rPr lang="en-US" altLang="en-US" sz="3200" dirty="0" smtClean="0"/>
              <a:t>Both are still supported in C++, although </a:t>
            </a:r>
            <a:r>
              <a:rPr lang="en-US" altLang="en-US" sz="3200" b="1" dirty="0" err="1" smtClean="0">
                <a:latin typeface="Courier New" panose="02070309020205020404" pitchFamily="49" charset="0"/>
              </a:rPr>
              <a:t>static_cast</a:t>
            </a:r>
            <a:r>
              <a:rPr lang="en-US" altLang="en-US" sz="3200" dirty="0" smtClean="0"/>
              <a:t> is preferred</a:t>
            </a:r>
          </a:p>
          <a:p>
            <a:pPr eaLnBrk="1" hangingPunct="1"/>
            <a:endParaRPr lang="en-US" altLang="en-US" sz="3200" dirty="0" smtClean="0"/>
          </a:p>
        </p:txBody>
      </p:sp>
      <p:graphicFrame>
        <p:nvGraphicFramePr>
          <p:cNvPr id="5" name="Diagram 4"/>
          <p:cNvGraphicFramePr/>
          <p:nvPr/>
        </p:nvGraphicFramePr>
        <p:xfrm>
          <a:off x="5076092" y="5089212"/>
          <a:ext cx="6096000"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98479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Casting</a:t>
            </a:r>
            <a:endParaRPr lang="en-US" dirty="0"/>
          </a:p>
        </p:txBody>
      </p:sp>
      <p:sp>
        <p:nvSpPr>
          <p:cNvPr id="3" name="Content Placeholder 2"/>
          <p:cNvSpPr>
            <a:spLocks noGrp="1"/>
          </p:cNvSpPr>
          <p:nvPr>
            <p:ph sz="half" idx="1"/>
          </p:nvPr>
        </p:nvSpPr>
        <p:spPr/>
        <p:txBody>
          <a:bodyPr>
            <a:normAutofit/>
          </a:bodyPr>
          <a:lstStyle/>
          <a:p>
            <a:pPr marL="0" indent="0">
              <a:buNone/>
            </a:pPr>
            <a:r>
              <a:rPr lang="en-US" sz="2000" dirty="0" smtClean="0">
                <a:latin typeface="Source Code Pro" panose="020B0509030403020204" pitchFamily="49" charset="0"/>
                <a:ea typeface="Source Code Pro" panose="020B0509030403020204" pitchFamily="49" charset="0"/>
              </a:rPr>
              <a:t>// functional</a:t>
            </a:r>
          </a:p>
          <a:p>
            <a:pPr marL="0" indent="0">
              <a:buNone/>
            </a:pPr>
            <a:r>
              <a:rPr lang="en-US" sz="2000" b="1" dirty="0" err="1" smtClean="0">
                <a:latin typeface="Source Code Pro" panose="020B0509030403020204" pitchFamily="49" charset="0"/>
                <a:ea typeface="Source Code Pro" panose="020B0509030403020204" pitchFamily="49" charset="0"/>
              </a:rPr>
              <a:t>int</a:t>
            </a:r>
            <a:r>
              <a:rPr lang="en-US" sz="2000" dirty="0" smtClean="0">
                <a:latin typeface="Source Code Pro" panose="020B0509030403020204" pitchFamily="49" charset="0"/>
                <a:ea typeface="Source Code Pro" panose="020B0509030403020204" pitchFamily="49" charset="0"/>
              </a:rPr>
              <a:t> x = 7;</a:t>
            </a:r>
          </a:p>
          <a:p>
            <a:pPr marL="0" indent="0">
              <a:buNone/>
            </a:pPr>
            <a:r>
              <a:rPr lang="en-US" sz="2000" b="1" dirty="0">
                <a:latin typeface="Source Code Pro" panose="020B0509030403020204" pitchFamily="49" charset="0"/>
                <a:ea typeface="Source Code Pro" panose="020B0509030403020204" pitchFamily="49" charset="0"/>
              </a:rPr>
              <a:t>long</a:t>
            </a:r>
            <a:r>
              <a:rPr lang="en-US" sz="2000" dirty="0" smtClean="0">
                <a:latin typeface="Source Code Pro" panose="020B0509030403020204" pitchFamily="49" charset="0"/>
                <a:ea typeface="Source Code Pro" panose="020B0509030403020204" pitchFamily="49" charset="0"/>
              </a:rPr>
              <a:t> y = long(x);</a:t>
            </a:r>
          </a:p>
          <a:p>
            <a:pPr marL="0" indent="0">
              <a:buNone/>
            </a:pPr>
            <a:endParaRPr lang="en-US" sz="2000" dirty="0" smtClean="0">
              <a:latin typeface="Source Code Pro" panose="020B0509030403020204" pitchFamily="49" charset="0"/>
              <a:ea typeface="Source Code Pro" panose="020B0509030403020204" pitchFamily="49" charset="0"/>
            </a:endParaRPr>
          </a:p>
          <a:p>
            <a:pPr marL="0" indent="0">
              <a:buNone/>
            </a:pPr>
            <a:r>
              <a:rPr lang="en-US" sz="2000" dirty="0" smtClean="0">
                <a:latin typeface="Source Code Pro" panose="020B0509030403020204" pitchFamily="49" charset="0"/>
                <a:ea typeface="Source Code Pro" panose="020B0509030403020204" pitchFamily="49" charset="0"/>
              </a:rPr>
              <a:t>// c-like</a:t>
            </a:r>
            <a:endParaRPr lang="en-US" sz="2000" dirty="0">
              <a:latin typeface="Source Code Pro" panose="020B0509030403020204" pitchFamily="49" charset="0"/>
              <a:ea typeface="Source Code Pro" panose="020B0509030403020204" pitchFamily="49" charset="0"/>
            </a:endParaRPr>
          </a:p>
          <a:p>
            <a:pPr marL="0" indent="0">
              <a:buNone/>
            </a:pPr>
            <a:r>
              <a:rPr lang="en-US" sz="2000" b="1" dirty="0" err="1">
                <a:latin typeface="Source Code Pro" panose="020B0509030403020204" pitchFamily="49" charset="0"/>
                <a:ea typeface="Source Code Pro" panose="020B0509030403020204" pitchFamily="49" charset="0"/>
              </a:rPr>
              <a:t>int</a:t>
            </a:r>
            <a:r>
              <a:rPr lang="en-US" sz="2000" dirty="0" smtClean="0">
                <a:latin typeface="Source Code Pro" panose="020B0509030403020204" pitchFamily="49" charset="0"/>
                <a:ea typeface="Source Code Pro" panose="020B0509030403020204" pitchFamily="49" charset="0"/>
              </a:rPr>
              <a:t> x = 7;</a:t>
            </a:r>
          </a:p>
          <a:p>
            <a:pPr marL="0" indent="0">
              <a:buNone/>
            </a:pPr>
            <a:r>
              <a:rPr lang="en-US" sz="2000" b="1" dirty="0">
                <a:latin typeface="Source Code Pro" panose="020B0509030403020204" pitchFamily="49" charset="0"/>
                <a:ea typeface="Source Code Pro" panose="020B0509030403020204" pitchFamily="49" charset="0"/>
              </a:rPr>
              <a:t>l</a:t>
            </a:r>
            <a:r>
              <a:rPr lang="en-US" sz="2000" b="1" dirty="0">
                <a:latin typeface="Source Code Pro" panose="020B0509030403020204" pitchFamily="49" charset="0"/>
                <a:ea typeface="Source Code Pro" panose="020B0509030403020204" pitchFamily="49" charset="0"/>
              </a:rPr>
              <a:t>ong</a:t>
            </a:r>
            <a:r>
              <a:rPr lang="en-US" sz="2000" dirty="0" smtClean="0">
                <a:latin typeface="Source Code Pro" panose="020B0509030403020204" pitchFamily="49" charset="0"/>
                <a:ea typeface="Source Code Pro" panose="020B0509030403020204" pitchFamily="49" charset="0"/>
              </a:rPr>
              <a:t> y = (long)x;</a:t>
            </a:r>
            <a:endParaRPr lang="en-US" sz="2000" dirty="0">
              <a:latin typeface="Source Code Pro" panose="020B0509030403020204" pitchFamily="49" charset="0"/>
              <a:ea typeface="Source Code Pro" panose="020B0509030403020204" pitchFamily="49" charset="0"/>
            </a:endParaRPr>
          </a:p>
        </p:txBody>
      </p:sp>
      <p:sp>
        <p:nvSpPr>
          <p:cNvPr id="4" name="Content Placeholder 3"/>
          <p:cNvSpPr>
            <a:spLocks noGrp="1"/>
          </p:cNvSpPr>
          <p:nvPr>
            <p:ph sz="half" idx="2"/>
          </p:nvPr>
        </p:nvSpPr>
        <p:spPr>
          <a:xfrm>
            <a:off x="5664200" y="1825625"/>
            <a:ext cx="6339840" cy="5189855"/>
          </a:xfrm>
        </p:spPr>
        <p:txBody>
          <a:bodyPr>
            <a:normAutofit/>
          </a:bodyPr>
          <a:lstStyle/>
          <a:p>
            <a:pPr marL="0" indent="0">
              <a:buNone/>
            </a:pPr>
            <a:r>
              <a:rPr lang="en-US" sz="2000" dirty="0" smtClean="0">
                <a:latin typeface="Source Code Pro" panose="020B0509030403020204" pitchFamily="49" charset="0"/>
                <a:ea typeface="Source Code Pro" panose="020B0509030403020204" pitchFamily="49" charset="0"/>
              </a:rPr>
              <a:t>// </a:t>
            </a:r>
            <a:r>
              <a:rPr lang="en-US" sz="2000" dirty="0" err="1" smtClean="0">
                <a:latin typeface="Source Code Pro" panose="020B0509030403020204" pitchFamily="49" charset="0"/>
                <a:ea typeface="Source Code Pro" panose="020B0509030403020204" pitchFamily="49" charset="0"/>
              </a:rPr>
              <a:t>c++</a:t>
            </a:r>
            <a:r>
              <a:rPr lang="en-US" sz="2000" dirty="0" smtClean="0">
                <a:latin typeface="Source Code Pro" panose="020B0509030403020204" pitchFamily="49" charset="0"/>
                <a:ea typeface="Source Code Pro" panose="020B0509030403020204" pitchFamily="49" charset="0"/>
              </a:rPr>
              <a:t> casting operators</a:t>
            </a:r>
          </a:p>
          <a:p>
            <a:pPr marL="0" indent="0">
              <a:buNone/>
            </a:pPr>
            <a:r>
              <a:rPr lang="en-US" sz="2000" b="1" dirty="0" err="1">
                <a:latin typeface="Source Code Pro" panose="020B0509030403020204" pitchFamily="49" charset="0"/>
                <a:ea typeface="Source Code Pro" panose="020B0509030403020204" pitchFamily="49" charset="0"/>
              </a:rPr>
              <a:t>dynamic_cast</a:t>
            </a:r>
            <a:r>
              <a:rPr lang="en-US" sz="2000" dirty="0">
                <a:latin typeface="Source Code Pro" panose="020B0509030403020204" pitchFamily="49" charset="0"/>
                <a:ea typeface="Source Code Pro" panose="020B0509030403020204" pitchFamily="49" charset="0"/>
              </a:rPr>
              <a:t> &lt;</a:t>
            </a:r>
            <a:r>
              <a:rPr lang="en-US" sz="2000" i="1" dirty="0" err="1">
                <a:latin typeface="Source Code Pro" panose="020B0509030403020204" pitchFamily="49" charset="0"/>
                <a:ea typeface="Source Code Pro" panose="020B0509030403020204" pitchFamily="49" charset="0"/>
              </a:rPr>
              <a:t>new_type</a:t>
            </a:r>
            <a:r>
              <a:rPr lang="en-US" sz="2000" dirty="0">
                <a:latin typeface="Source Code Pro" panose="020B0509030403020204" pitchFamily="49" charset="0"/>
                <a:ea typeface="Source Code Pro" panose="020B0509030403020204" pitchFamily="49" charset="0"/>
              </a:rPr>
              <a:t>&gt; (</a:t>
            </a:r>
            <a:r>
              <a:rPr lang="en-US" sz="2000" i="1" dirty="0">
                <a:latin typeface="Source Code Pro" panose="020B0509030403020204" pitchFamily="49" charset="0"/>
                <a:ea typeface="Source Code Pro" panose="020B0509030403020204" pitchFamily="49" charset="0"/>
              </a:rPr>
              <a:t>expression</a:t>
            </a:r>
            <a:r>
              <a:rPr lang="en-US" sz="2000" dirty="0">
                <a:latin typeface="Source Code Pro" panose="020B0509030403020204" pitchFamily="49" charset="0"/>
                <a:ea typeface="Source Code Pro" panose="020B0509030403020204" pitchFamily="49" charset="0"/>
              </a:rPr>
              <a:t>)</a:t>
            </a:r>
            <a:br>
              <a:rPr lang="en-US" sz="2000" dirty="0">
                <a:latin typeface="Source Code Pro" panose="020B0509030403020204" pitchFamily="49" charset="0"/>
                <a:ea typeface="Source Code Pro" panose="020B0509030403020204" pitchFamily="49" charset="0"/>
              </a:rPr>
            </a:br>
            <a:r>
              <a:rPr lang="en-US" sz="2000" b="1" dirty="0" err="1">
                <a:latin typeface="Source Code Pro" panose="020B0509030403020204" pitchFamily="49" charset="0"/>
                <a:ea typeface="Source Code Pro" panose="020B0509030403020204" pitchFamily="49" charset="0"/>
              </a:rPr>
              <a:t>reinterpret_cast</a:t>
            </a:r>
            <a:r>
              <a:rPr lang="en-US" sz="2000" dirty="0">
                <a:latin typeface="Source Code Pro" panose="020B0509030403020204" pitchFamily="49" charset="0"/>
                <a:ea typeface="Source Code Pro" panose="020B0509030403020204" pitchFamily="49" charset="0"/>
              </a:rPr>
              <a:t> &lt;</a:t>
            </a:r>
            <a:r>
              <a:rPr lang="en-US" sz="2000" i="1" dirty="0" err="1">
                <a:latin typeface="Source Code Pro" panose="020B0509030403020204" pitchFamily="49" charset="0"/>
                <a:ea typeface="Source Code Pro" panose="020B0509030403020204" pitchFamily="49" charset="0"/>
              </a:rPr>
              <a:t>new_type</a:t>
            </a:r>
            <a:r>
              <a:rPr lang="en-US" sz="2000" dirty="0">
                <a:latin typeface="Source Code Pro" panose="020B0509030403020204" pitchFamily="49" charset="0"/>
                <a:ea typeface="Source Code Pro" panose="020B0509030403020204" pitchFamily="49" charset="0"/>
              </a:rPr>
              <a:t>&gt; (</a:t>
            </a:r>
            <a:r>
              <a:rPr lang="en-US" sz="2000" i="1" dirty="0">
                <a:latin typeface="Source Code Pro" panose="020B0509030403020204" pitchFamily="49" charset="0"/>
                <a:ea typeface="Source Code Pro" panose="020B0509030403020204" pitchFamily="49" charset="0"/>
              </a:rPr>
              <a:t>expression</a:t>
            </a:r>
            <a:r>
              <a:rPr lang="en-US" sz="2000" dirty="0">
                <a:latin typeface="Source Code Pro" panose="020B0509030403020204" pitchFamily="49" charset="0"/>
                <a:ea typeface="Source Code Pro" panose="020B0509030403020204" pitchFamily="49" charset="0"/>
              </a:rPr>
              <a:t>)</a:t>
            </a:r>
            <a:br>
              <a:rPr lang="en-US" sz="2000" dirty="0">
                <a:latin typeface="Source Code Pro" panose="020B0509030403020204" pitchFamily="49" charset="0"/>
                <a:ea typeface="Source Code Pro" panose="020B0509030403020204" pitchFamily="49" charset="0"/>
              </a:rPr>
            </a:br>
            <a:r>
              <a:rPr lang="en-US" sz="2000" b="1" dirty="0" err="1">
                <a:latin typeface="Source Code Pro" panose="020B0509030403020204" pitchFamily="49" charset="0"/>
                <a:ea typeface="Source Code Pro" panose="020B0509030403020204" pitchFamily="49" charset="0"/>
              </a:rPr>
              <a:t>static_cast</a:t>
            </a:r>
            <a:r>
              <a:rPr lang="en-US" sz="2000" dirty="0">
                <a:latin typeface="Source Code Pro" panose="020B0509030403020204" pitchFamily="49" charset="0"/>
                <a:ea typeface="Source Code Pro" panose="020B0509030403020204" pitchFamily="49" charset="0"/>
              </a:rPr>
              <a:t> &lt;</a:t>
            </a:r>
            <a:r>
              <a:rPr lang="en-US" sz="2000" i="1" dirty="0" err="1">
                <a:latin typeface="Source Code Pro" panose="020B0509030403020204" pitchFamily="49" charset="0"/>
                <a:ea typeface="Source Code Pro" panose="020B0509030403020204" pitchFamily="49" charset="0"/>
              </a:rPr>
              <a:t>new_type</a:t>
            </a:r>
            <a:r>
              <a:rPr lang="en-US" sz="2000" dirty="0">
                <a:latin typeface="Source Code Pro" panose="020B0509030403020204" pitchFamily="49" charset="0"/>
                <a:ea typeface="Source Code Pro" panose="020B0509030403020204" pitchFamily="49" charset="0"/>
              </a:rPr>
              <a:t>&gt; (</a:t>
            </a:r>
            <a:r>
              <a:rPr lang="en-US" sz="2000" i="1" dirty="0">
                <a:latin typeface="Source Code Pro" panose="020B0509030403020204" pitchFamily="49" charset="0"/>
                <a:ea typeface="Source Code Pro" panose="020B0509030403020204" pitchFamily="49" charset="0"/>
              </a:rPr>
              <a:t>expression</a:t>
            </a:r>
            <a:r>
              <a:rPr lang="en-US" sz="2000" dirty="0">
                <a:latin typeface="Source Code Pro" panose="020B0509030403020204" pitchFamily="49" charset="0"/>
                <a:ea typeface="Source Code Pro" panose="020B0509030403020204" pitchFamily="49" charset="0"/>
              </a:rPr>
              <a:t>)</a:t>
            </a:r>
            <a:br>
              <a:rPr lang="en-US" sz="2000" dirty="0">
                <a:latin typeface="Source Code Pro" panose="020B0509030403020204" pitchFamily="49" charset="0"/>
                <a:ea typeface="Source Code Pro" panose="020B0509030403020204" pitchFamily="49" charset="0"/>
              </a:rPr>
            </a:br>
            <a:r>
              <a:rPr lang="en-US" sz="2000" b="1" dirty="0" err="1">
                <a:latin typeface="Source Code Pro" panose="020B0509030403020204" pitchFamily="49" charset="0"/>
                <a:ea typeface="Source Code Pro" panose="020B0509030403020204" pitchFamily="49" charset="0"/>
              </a:rPr>
              <a:t>const_cast</a:t>
            </a:r>
            <a:r>
              <a:rPr lang="en-US" sz="2000" dirty="0">
                <a:latin typeface="Source Code Pro" panose="020B0509030403020204" pitchFamily="49" charset="0"/>
                <a:ea typeface="Source Code Pro" panose="020B0509030403020204" pitchFamily="49" charset="0"/>
              </a:rPr>
              <a:t> &lt;</a:t>
            </a:r>
            <a:r>
              <a:rPr lang="en-US" sz="2000" i="1" dirty="0" err="1">
                <a:latin typeface="Source Code Pro" panose="020B0509030403020204" pitchFamily="49" charset="0"/>
                <a:ea typeface="Source Code Pro" panose="020B0509030403020204" pitchFamily="49" charset="0"/>
              </a:rPr>
              <a:t>new_type</a:t>
            </a:r>
            <a:r>
              <a:rPr lang="en-US" sz="2000" dirty="0">
                <a:latin typeface="Source Code Pro" panose="020B0509030403020204" pitchFamily="49" charset="0"/>
                <a:ea typeface="Source Code Pro" panose="020B0509030403020204" pitchFamily="49" charset="0"/>
              </a:rPr>
              <a:t>&gt; (</a:t>
            </a:r>
            <a:r>
              <a:rPr lang="en-US" sz="2000" i="1" dirty="0">
                <a:latin typeface="Source Code Pro" panose="020B0509030403020204" pitchFamily="49" charset="0"/>
                <a:ea typeface="Source Code Pro" panose="020B0509030403020204" pitchFamily="49" charset="0"/>
              </a:rPr>
              <a:t>expression</a:t>
            </a:r>
            <a:r>
              <a:rPr lang="en-US" sz="2000" dirty="0" smtClean="0">
                <a:latin typeface="Source Code Pro" panose="020B0509030403020204" pitchFamily="49" charset="0"/>
                <a:ea typeface="Source Code Pro" panose="020B0509030403020204" pitchFamily="49" charset="0"/>
              </a:rPr>
              <a:t>)</a:t>
            </a:r>
          </a:p>
          <a:p>
            <a:pPr marL="0" indent="0">
              <a:buNone/>
            </a:pPr>
            <a:endParaRPr lang="en-US" sz="2000" dirty="0">
              <a:latin typeface="Source Code Pro" panose="020B0509030403020204" pitchFamily="49" charset="0"/>
              <a:ea typeface="Source Code Pro" panose="020B0509030403020204" pitchFamily="49" charset="0"/>
            </a:endParaRPr>
          </a:p>
          <a:p>
            <a:pPr marL="0" indent="0">
              <a:buNone/>
            </a:pPr>
            <a:r>
              <a:rPr lang="en-US" sz="2000" b="1" dirty="0" err="1">
                <a:latin typeface="Source Code Pro" panose="020B0509030403020204" pitchFamily="49" charset="0"/>
                <a:ea typeface="Source Code Pro" panose="020B0509030403020204" pitchFamily="49" charset="0"/>
              </a:rPr>
              <a:t>int</a:t>
            </a:r>
            <a:r>
              <a:rPr lang="en-US" sz="2000" dirty="0" smtClean="0">
                <a:latin typeface="Source Code Pro" panose="020B0509030403020204" pitchFamily="49" charset="0"/>
                <a:ea typeface="Source Code Pro" panose="020B0509030403020204" pitchFamily="49" charset="0"/>
              </a:rPr>
              <a:t> x = 7;</a:t>
            </a:r>
          </a:p>
          <a:p>
            <a:pPr marL="0" indent="0">
              <a:buNone/>
            </a:pPr>
            <a:r>
              <a:rPr lang="en-US" sz="2000" b="1" dirty="0">
                <a:latin typeface="Source Code Pro" panose="020B0509030403020204" pitchFamily="49" charset="0"/>
                <a:ea typeface="Source Code Pro" panose="020B0509030403020204" pitchFamily="49" charset="0"/>
              </a:rPr>
              <a:t>l</a:t>
            </a:r>
            <a:r>
              <a:rPr lang="en-US" sz="2000" b="1" dirty="0">
                <a:latin typeface="Source Code Pro" panose="020B0509030403020204" pitchFamily="49" charset="0"/>
                <a:ea typeface="Source Code Pro" panose="020B0509030403020204" pitchFamily="49" charset="0"/>
              </a:rPr>
              <a:t>ong</a:t>
            </a:r>
            <a:r>
              <a:rPr lang="en-US" sz="2000" dirty="0" smtClean="0">
                <a:latin typeface="Source Code Pro" panose="020B0509030403020204" pitchFamily="49" charset="0"/>
                <a:ea typeface="Source Code Pro" panose="020B0509030403020204" pitchFamily="49" charset="0"/>
              </a:rPr>
              <a:t> y = </a:t>
            </a:r>
            <a:r>
              <a:rPr lang="en-US" sz="2000" b="1" dirty="0" err="1">
                <a:latin typeface="Source Code Pro" panose="020B0509030403020204" pitchFamily="49" charset="0"/>
                <a:ea typeface="Source Code Pro" panose="020B0509030403020204" pitchFamily="49" charset="0"/>
              </a:rPr>
              <a:t>static_case</a:t>
            </a:r>
            <a:r>
              <a:rPr lang="en-US" sz="2000" b="1" dirty="0">
                <a:latin typeface="Source Code Pro" panose="020B0509030403020204" pitchFamily="49" charset="0"/>
                <a:ea typeface="Source Code Pro" panose="020B0509030403020204" pitchFamily="49" charset="0"/>
              </a:rPr>
              <a:t>&lt;lo</a:t>
            </a:r>
            <a:r>
              <a:rPr lang="en-US" sz="2000" b="1" dirty="0">
                <a:latin typeface="Source Code Pro" panose="020B0509030403020204" pitchFamily="49" charset="0"/>
                <a:ea typeface="Source Code Pro" panose="020B0509030403020204" pitchFamily="49" charset="0"/>
              </a:rPr>
              <a:t>ng</a:t>
            </a:r>
            <a:r>
              <a:rPr lang="en-US" sz="2000" b="1" dirty="0">
                <a:latin typeface="Source Code Pro" panose="020B0509030403020204" pitchFamily="49" charset="0"/>
                <a:ea typeface="Source Code Pro" panose="020B0509030403020204" pitchFamily="49" charset="0"/>
              </a:rPr>
              <a:t>&gt;(</a:t>
            </a:r>
            <a:r>
              <a:rPr lang="en-US" sz="2000" dirty="0" smtClean="0">
                <a:latin typeface="Source Code Pro" panose="020B0509030403020204" pitchFamily="49" charset="0"/>
                <a:ea typeface="Source Code Pro" panose="020B0509030403020204" pitchFamily="49" charset="0"/>
              </a:rPr>
              <a:t>x) </a:t>
            </a:r>
            <a:endParaRPr lang="en-US" sz="2000" dirty="0">
              <a:latin typeface="Source Code Pro" panose="020B0509030403020204" pitchFamily="49" charset="0"/>
              <a:ea typeface="Source Code Pro" panose="020B0509030403020204" pitchFamily="49" charset="0"/>
            </a:endParaRPr>
          </a:p>
        </p:txBody>
      </p:sp>
      <p:sp>
        <p:nvSpPr>
          <p:cNvPr id="5" name="Rectangle 4"/>
          <p:cNvSpPr/>
          <p:nvPr/>
        </p:nvSpPr>
        <p:spPr>
          <a:xfrm>
            <a:off x="3082980" y="6311900"/>
            <a:ext cx="5162439" cy="369332"/>
          </a:xfrm>
          <a:prstGeom prst="rect">
            <a:avLst/>
          </a:prstGeom>
        </p:spPr>
        <p:txBody>
          <a:bodyPr wrap="none">
            <a:spAutoFit/>
          </a:bodyPr>
          <a:lstStyle/>
          <a:p>
            <a:r>
              <a:rPr lang="en-US" dirty="0">
                <a:hlinkClick r:id="rId3"/>
              </a:rPr>
              <a:t>http://www.cplusplus.com/doc/tutorial/typecasting/</a:t>
            </a:r>
            <a:endParaRPr lang="en-US" dirty="0"/>
          </a:p>
        </p:txBody>
      </p:sp>
    </p:spTree>
    <p:extLst>
      <p:ext uri="{BB962C8B-B14F-4D97-AF65-F5344CB8AC3E}">
        <p14:creationId xmlns:p14="http://schemas.microsoft.com/office/powerpoint/2010/main" val="1633540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108797" y="465486"/>
            <a:ext cx="1581614" cy="370855"/>
          </a:xfrm>
          <a:ln w="12700">
            <a:solidFill>
              <a:schemeClr val="tx1"/>
            </a:solidFill>
          </a:ln>
        </p:spPr>
        <p:txBody>
          <a:bodyPr>
            <a:noAutofit/>
          </a:bodyPr>
          <a:lstStyle/>
          <a:p>
            <a:r>
              <a:rPr lang="en-US" sz="2000" dirty="0" smtClean="0"/>
              <a:t>IntAsChar.cpp</a:t>
            </a:r>
            <a:endParaRPr lang="en-US" sz="2000" dirty="0"/>
          </a:p>
        </p:txBody>
      </p:sp>
      <p:sp>
        <p:nvSpPr>
          <p:cNvPr id="8" name="TextBox 7"/>
          <p:cNvSpPr txBox="1"/>
          <p:nvPr/>
        </p:nvSpPr>
        <p:spPr>
          <a:xfrm>
            <a:off x="459058" y="1037063"/>
            <a:ext cx="10993244" cy="5586145"/>
          </a:xfrm>
          <a:prstGeom prst="rect">
            <a:avLst/>
          </a:prstGeom>
          <a:noFill/>
          <a:ln w="12700">
            <a:solidFill>
              <a:schemeClr val="tx1"/>
            </a:solidFill>
          </a:ln>
        </p:spPr>
        <p:txBody>
          <a:bodyPr wrap="square" rtlCol="0">
            <a:spAutoFit/>
          </a:bodyPr>
          <a:lstStyle/>
          <a:p>
            <a:r>
              <a:rPr lang="en-US" sz="1700" dirty="0">
                <a:latin typeface="Consolas" panose="020B0609020204030204" pitchFamily="49" charset="0"/>
              </a:rPr>
              <a:t>// This program uses a type cast expression to print a character from a number.</a:t>
            </a:r>
          </a:p>
          <a:p>
            <a:r>
              <a:rPr lang="en-US" sz="1700" dirty="0">
                <a:latin typeface="Consolas" panose="020B0609020204030204" pitchFamily="49" charset="0"/>
              </a:rPr>
              <a:t>#include &lt;</a:t>
            </a:r>
            <a:r>
              <a:rPr lang="en-US" sz="1700" dirty="0" err="1">
                <a:latin typeface="Consolas" panose="020B0609020204030204" pitchFamily="49" charset="0"/>
              </a:rPr>
              <a:t>iostream</a:t>
            </a:r>
            <a:r>
              <a:rPr lang="en-US" sz="1700" dirty="0">
                <a:latin typeface="Consolas" panose="020B0609020204030204" pitchFamily="49" charset="0"/>
              </a:rPr>
              <a:t>&gt;</a:t>
            </a:r>
          </a:p>
          <a:p>
            <a:r>
              <a:rPr lang="en-US" sz="1700" b="1" dirty="0">
                <a:latin typeface="Consolas" panose="020B0609020204030204" pitchFamily="49" charset="0"/>
              </a:rPr>
              <a:t>using</a:t>
            </a:r>
            <a:r>
              <a:rPr lang="en-US" sz="1700" dirty="0">
                <a:latin typeface="Consolas" panose="020B0609020204030204" pitchFamily="49" charset="0"/>
              </a:rPr>
              <a:t> </a:t>
            </a:r>
            <a:r>
              <a:rPr lang="en-US" sz="1700" dirty="0" err="1" smtClean="0">
                <a:latin typeface="Consolas" panose="020B0609020204030204" pitchFamily="49" charset="0"/>
              </a:rPr>
              <a:t>std</a:t>
            </a:r>
            <a:r>
              <a:rPr lang="en-US" sz="1700" dirty="0" smtClean="0">
                <a:latin typeface="Consolas" panose="020B0609020204030204" pitchFamily="49" charset="0"/>
              </a:rPr>
              <a:t>::</a:t>
            </a:r>
            <a:r>
              <a:rPr lang="en-US" sz="1700" dirty="0" err="1" smtClean="0">
                <a:latin typeface="Consolas" panose="020B0609020204030204" pitchFamily="49" charset="0"/>
              </a:rPr>
              <a:t>cout</a:t>
            </a:r>
            <a:r>
              <a:rPr lang="en-US" sz="1700" dirty="0" smtClean="0">
                <a:latin typeface="Consolas" panose="020B0609020204030204" pitchFamily="49" charset="0"/>
              </a:rPr>
              <a:t>, </a:t>
            </a:r>
            <a:r>
              <a:rPr lang="en-US" sz="1700" dirty="0" err="1" smtClean="0">
                <a:latin typeface="Consolas" panose="020B0609020204030204" pitchFamily="49" charset="0"/>
              </a:rPr>
              <a:t>std</a:t>
            </a:r>
            <a:r>
              <a:rPr lang="en-US" sz="1700" dirty="0" smtClean="0">
                <a:latin typeface="Consolas" panose="020B0609020204030204" pitchFamily="49" charset="0"/>
              </a:rPr>
              <a:t>::</a:t>
            </a:r>
            <a:r>
              <a:rPr lang="en-US" sz="1700" dirty="0" err="1" smtClean="0">
                <a:latin typeface="Consolas" panose="020B0609020204030204" pitchFamily="49" charset="0"/>
              </a:rPr>
              <a:t>endl</a:t>
            </a:r>
            <a:r>
              <a:rPr lang="en-US" sz="1700" dirty="0" smtClean="0">
                <a:latin typeface="Consolas" panose="020B0609020204030204" pitchFamily="49" charset="0"/>
              </a:rPr>
              <a:t>;</a:t>
            </a:r>
            <a:endParaRPr lang="en-US" sz="1700" dirty="0">
              <a:latin typeface="Consolas" panose="020B0609020204030204" pitchFamily="49" charset="0"/>
            </a:endParaRPr>
          </a:p>
          <a:p>
            <a:endParaRPr lang="en-US" sz="1700" dirty="0">
              <a:latin typeface="Consolas" panose="020B0609020204030204" pitchFamily="49" charset="0"/>
            </a:endParaRPr>
          </a:p>
          <a:p>
            <a:r>
              <a:rPr lang="en-US" sz="1700" b="1" dirty="0" err="1">
                <a:latin typeface="Consolas" panose="020B0609020204030204" pitchFamily="49" charset="0"/>
              </a:rPr>
              <a:t>int</a:t>
            </a:r>
            <a:r>
              <a:rPr lang="en-US" sz="1700" dirty="0">
                <a:latin typeface="Consolas" panose="020B0609020204030204" pitchFamily="49" charset="0"/>
              </a:rPr>
              <a:t> main()</a:t>
            </a:r>
          </a:p>
          <a:p>
            <a:r>
              <a:rPr lang="en-US" sz="1700" dirty="0">
                <a:latin typeface="Consolas" panose="020B0609020204030204" pitchFamily="49" charset="0"/>
              </a:rPr>
              <a:t>{</a:t>
            </a:r>
          </a:p>
          <a:p>
            <a:r>
              <a:rPr lang="en-US" sz="1700" dirty="0">
                <a:latin typeface="Consolas" panose="020B0609020204030204" pitchFamily="49" charset="0"/>
              </a:rPr>
              <a:t>   </a:t>
            </a:r>
            <a:r>
              <a:rPr lang="en-US" sz="1700" b="1" dirty="0" err="1">
                <a:latin typeface="Consolas" panose="020B0609020204030204" pitchFamily="49" charset="0"/>
              </a:rPr>
              <a:t>int</a:t>
            </a:r>
            <a:r>
              <a:rPr lang="en-US" sz="1700" dirty="0">
                <a:latin typeface="Consolas" panose="020B0609020204030204" pitchFamily="49" charset="0"/>
              </a:rPr>
              <a:t> number;</a:t>
            </a:r>
          </a:p>
          <a:p>
            <a:r>
              <a:rPr lang="en-US" sz="1700" dirty="0">
                <a:latin typeface="Consolas" panose="020B0609020204030204" pitchFamily="49" charset="0"/>
              </a:rPr>
              <a:t>   </a:t>
            </a:r>
          </a:p>
          <a:p>
            <a:r>
              <a:rPr lang="en-US" sz="1700" dirty="0">
                <a:latin typeface="Consolas" panose="020B0609020204030204" pitchFamily="49" charset="0"/>
              </a:rPr>
              <a:t>   // Display ASCII codes for printing characters</a:t>
            </a:r>
          </a:p>
          <a:p>
            <a:r>
              <a:rPr lang="en-US" sz="1700" dirty="0">
                <a:latin typeface="Consolas" panose="020B0609020204030204" pitchFamily="49" charset="0"/>
              </a:rPr>
              <a:t>   </a:t>
            </a:r>
            <a:r>
              <a:rPr lang="en-US" sz="1700" b="1" dirty="0">
                <a:latin typeface="Consolas" panose="020B0609020204030204" pitchFamily="49" charset="0"/>
              </a:rPr>
              <a:t>for</a:t>
            </a:r>
            <a:r>
              <a:rPr lang="en-US" sz="1700" dirty="0">
                <a:latin typeface="Consolas" panose="020B0609020204030204" pitchFamily="49" charset="0"/>
              </a:rPr>
              <a:t> (number = 32; number &lt; 127; number++)</a:t>
            </a:r>
          </a:p>
          <a:p>
            <a:r>
              <a:rPr lang="en-US" sz="1700" dirty="0">
                <a:latin typeface="Consolas" panose="020B0609020204030204" pitchFamily="49" charset="0"/>
              </a:rPr>
              <a:t>   {</a:t>
            </a:r>
          </a:p>
          <a:p>
            <a:r>
              <a:rPr lang="en-US" sz="1700" dirty="0">
                <a:latin typeface="Consolas" panose="020B0609020204030204" pitchFamily="49" charset="0"/>
              </a:rPr>
              <a:t>      // Display the value of the number variable.</a:t>
            </a:r>
          </a:p>
          <a:p>
            <a:r>
              <a:rPr lang="en-US" sz="1700" dirty="0">
                <a:latin typeface="Consolas" panose="020B0609020204030204" pitchFamily="49" charset="0"/>
              </a:rPr>
              <a:t>      </a:t>
            </a:r>
            <a:r>
              <a:rPr lang="en-US" sz="1700" dirty="0" err="1">
                <a:latin typeface="Consolas" panose="020B0609020204030204" pitchFamily="49" charset="0"/>
              </a:rPr>
              <a:t>cout</a:t>
            </a:r>
            <a:r>
              <a:rPr lang="en-US" sz="1700" dirty="0">
                <a:latin typeface="Consolas" panose="020B0609020204030204" pitchFamily="49" charset="0"/>
              </a:rPr>
              <a:t> &lt;&lt; number &lt;&lt; "\t";</a:t>
            </a:r>
          </a:p>
          <a:p>
            <a:r>
              <a:rPr lang="en-US" sz="1700" dirty="0">
                <a:latin typeface="Consolas" panose="020B0609020204030204" pitchFamily="49" charset="0"/>
              </a:rPr>
              <a:t>   </a:t>
            </a:r>
          </a:p>
          <a:p>
            <a:r>
              <a:rPr lang="en-US" sz="1700" dirty="0">
                <a:latin typeface="Consolas" panose="020B0609020204030204" pitchFamily="49" charset="0"/>
              </a:rPr>
              <a:t>      // Display the value of number converted to the char data type.</a:t>
            </a:r>
          </a:p>
          <a:p>
            <a:r>
              <a:rPr lang="en-US" sz="1700" dirty="0">
                <a:latin typeface="Consolas" panose="020B0609020204030204" pitchFamily="49" charset="0"/>
              </a:rPr>
              <a:t>      </a:t>
            </a:r>
            <a:r>
              <a:rPr lang="en-US" sz="1700" dirty="0" err="1">
                <a:latin typeface="Consolas" panose="020B0609020204030204" pitchFamily="49" charset="0"/>
              </a:rPr>
              <a:t>cout</a:t>
            </a:r>
            <a:r>
              <a:rPr lang="en-US" sz="1700" dirty="0">
                <a:latin typeface="Consolas" panose="020B0609020204030204" pitchFamily="49" charset="0"/>
              </a:rPr>
              <a:t> &lt;&lt; </a:t>
            </a:r>
            <a:r>
              <a:rPr lang="en-US" sz="1700" dirty="0" err="1">
                <a:latin typeface="Consolas" panose="020B0609020204030204" pitchFamily="49" charset="0"/>
              </a:rPr>
              <a:t>static_cast</a:t>
            </a:r>
            <a:r>
              <a:rPr lang="en-US" sz="1700" dirty="0">
                <a:latin typeface="Consolas" panose="020B0609020204030204" pitchFamily="49" charset="0"/>
              </a:rPr>
              <a:t>&lt;char&gt;(number) &lt;&lt; "\t";</a:t>
            </a:r>
          </a:p>
          <a:p>
            <a:r>
              <a:rPr lang="en-US" sz="1700" dirty="0">
                <a:latin typeface="Consolas" panose="020B0609020204030204" pitchFamily="49" charset="0"/>
              </a:rPr>
              <a:t>      </a:t>
            </a:r>
            <a:r>
              <a:rPr lang="en-US" sz="1700" b="1" dirty="0">
                <a:latin typeface="Consolas" panose="020B0609020204030204" pitchFamily="49" charset="0"/>
              </a:rPr>
              <a:t>if</a:t>
            </a:r>
            <a:r>
              <a:rPr lang="en-US" sz="1700" dirty="0">
                <a:latin typeface="Consolas" panose="020B0609020204030204" pitchFamily="49" charset="0"/>
              </a:rPr>
              <a:t> (number % 5 == 0) </a:t>
            </a:r>
          </a:p>
          <a:p>
            <a:r>
              <a:rPr lang="en-US" sz="1700" dirty="0">
                <a:latin typeface="Consolas" panose="020B0609020204030204" pitchFamily="49" charset="0"/>
              </a:rPr>
              <a:t>         </a:t>
            </a:r>
            <a:r>
              <a:rPr lang="en-US" sz="1700" dirty="0" err="1">
                <a:latin typeface="Consolas" panose="020B0609020204030204" pitchFamily="49" charset="0"/>
              </a:rPr>
              <a:t>cout</a:t>
            </a:r>
            <a:r>
              <a:rPr lang="en-US" sz="1700" dirty="0">
                <a:latin typeface="Consolas" panose="020B0609020204030204" pitchFamily="49" charset="0"/>
              </a:rPr>
              <a:t> &lt;&lt; </a:t>
            </a:r>
            <a:r>
              <a:rPr lang="en-US" sz="1700" dirty="0" err="1">
                <a:latin typeface="Consolas" panose="020B0609020204030204" pitchFamily="49" charset="0"/>
              </a:rPr>
              <a:t>endl</a:t>
            </a:r>
            <a:r>
              <a:rPr lang="en-US" sz="1700" dirty="0">
                <a:latin typeface="Consolas" panose="020B0609020204030204" pitchFamily="49" charset="0"/>
              </a:rPr>
              <a:t>;</a:t>
            </a:r>
          </a:p>
          <a:p>
            <a:r>
              <a:rPr lang="en-US" sz="1700" dirty="0">
                <a:latin typeface="Consolas" panose="020B0609020204030204" pitchFamily="49" charset="0"/>
              </a:rPr>
              <a:t>   }</a:t>
            </a:r>
          </a:p>
          <a:p>
            <a:r>
              <a:rPr lang="en-US" sz="1700" dirty="0">
                <a:latin typeface="Consolas" panose="020B0609020204030204" pitchFamily="49" charset="0"/>
              </a:rPr>
              <a:t>   </a:t>
            </a:r>
            <a:r>
              <a:rPr lang="en-US" sz="1700" dirty="0" err="1">
                <a:latin typeface="Consolas" panose="020B0609020204030204" pitchFamily="49" charset="0"/>
              </a:rPr>
              <a:t>cout</a:t>
            </a:r>
            <a:r>
              <a:rPr lang="en-US" sz="1700" dirty="0">
                <a:latin typeface="Consolas" panose="020B0609020204030204" pitchFamily="49" charset="0"/>
              </a:rPr>
              <a:t> &lt;&lt; </a:t>
            </a:r>
            <a:r>
              <a:rPr lang="en-US" sz="1700" dirty="0" err="1">
                <a:latin typeface="Consolas" panose="020B0609020204030204" pitchFamily="49" charset="0"/>
              </a:rPr>
              <a:t>endl</a:t>
            </a:r>
            <a:r>
              <a:rPr lang="en-US" sz="1700" dirty="0">
                <a:latin typeface="Consolas" panose="020B0609020204030204" pitchFamily="49" charset="0"/>
              </a:rPr>
              <a:t>;</a:t>
            </a:r>
          </a:p>
          <a:p>
            <a:r>
              <a:rPr lang="en-US" sz="1700" dirty="0">
                <a:latin typeface="Consolas" panose="020B0609020204030204" pitchFamily="49" charset="0"/>
              </a:rPr>
              <a:t>   </a:t>
            </a:r>
            <a:r>
              <a:rPr lang="en-US" sz="1700" b="1" dirty="0">
                <a:latin typeface="Consolas" panose="020B0609020204030204" pitchFamily="49" charset="0"/>
              </a:rPr>
              <a:t>return</a:t>
            </a:r>
            <a:r>
              <a:rPr lang="en-US" sz="1700" dirty="0">
                <a:latin typeface="Consolas" panose="020B0609020204030204" pitchFamily="49" charset="0"/>
              </a:rPr>
              <a:t> 0;</a:t>
            </a:r>
          </a:p>
        </p:txBody>
      </p:sp>
    </p:spTree>
    <p:extLst>
      <p:ext uri="{BB962C8B-B14F-4D97-AF65-F5344CB8AC3E}">
        <p14:creationId xmlns:p14="http://schemas.microsoft.com/office/powerpoint/2010/main" val="34650157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Random Numbers</a:t>
            </a:r>
            <a:endParaRPr lang="en-US" dirty="0"/>
          </a:p>
        </p:txBody>
      </p:sp>
      <p:sp>
        <p:nvSpPr>
          <p:cNvPr id="6" name="Content Placeholder 5"/>
          <p:cNvSpPr>
            <a:spLocks noGrp="1"/>
          </p:cNvSpPr>
          <p:nvPr>
            <p:ph idx="1"/>
          </p:nvPr>
        </p:nvSpPr>
        <p:spPr/>
        <p:txBody>
          <a:bodyPr>
            <a:normAutofit/>
          </a:bodyPr>
          <a:lstStyle/>
          <a:p>
            <a:r>
              <a:rPr lang="en-US" sz="3200" dirty="0"/>
              <a:t>Random numbers are useful for lots of different programming tasks</a:t>
            </a:r>
            <a:r>
              <a:rPr lang="en-US" sz="3200" dirty="0" smtClean="0"/>
              <a:t>.</a:t>
            </a:r>
          </a:p>
          <a:p>
            <a:r>
              <a:rPr lang="en-US" sz="3200" dirty="0" smtClean="0"/>
              <a:t>Examples:</a:t>
            </a:r>
          </a:p>
          <a:p>
            <a:pPr lvl="1"/>
            <a:r>
              <a:rPr lang="en-US" sz="2800" dirty="0" smtClean="0"/>
              <a:t>Games</a:t>
            </a:r>
          </a:p>
          <a:p>
            <a:pPr lvl="1"/>
            <a:r>
              <a:rPr lang="en-US" sz="2800" dirty="0" smtClean="0"/>
              <a:t>Simulations</a:t>
            </a:r>
          </a:p>
          <a:p>
            <a:pPr lvl="1"/>
            <a:r>
              <a:rPr lang="en-US" sz="2800" dirty="0" smtClean="0"/>
              <a:t>Encryption for computer security</a:t>
            </a:r>
            <a:endParaRPr lang="en-US" sz="2800" dirty="0"/>
          </a:p>
        </p:txBody>
      </p:sp>
    </p:spTree>
    <p:extLst>
      <p:ext uri="{BB962C8B-B14F-4D97-AF65-F5344CB8AC3E}">
        <p14:creationId xmlns:p14="http://schemas.microsoft.com/office/powerpoint/2010/main" val="33286257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A95B6-C60E-4646-9A59-4406AC9BEDB2}"/>
              </a:ext>
            </a:extLst>
          </p:cNvPr>
          <p:cNvSpPr>
            <a:spLocks noGrp="1"/>
          </p:cNvSpPr>
          <p:nvPr>
            <p:ph type="title"/>
          </p:nvPr>
        </p:nvSpPr>
        <p:spPr/>
        <p:txBody>
          <a:bodyPr>
            <a:normAutofit/>
          </a:bodyPr>
          <a:lstStyle/>
          <a:p>
            <a:pPr eaLnBrk="1" hangingPunct="1">
              <a:defRPr/>
            </a:pPr>
            <a:r>
              <a:rPr lang="en-US" dirty="0" smtClean="0"/>
              <a:t>Random Number Generation</a:t>
            </a:r>
            <a:endParaRPr lang="en-US" dirty="0"/>
          </a:p>
        </p:txBody>
      </p:sp>
      <p:sp>
        <p:nvSpPr>
          <p:cNvPr id="57347" name="Content Placeholder 2"/>
          <p:cNvSpPr>
            <a:spLocks noGrp="1" noChangeArrowheads="1"/>
          </p:cNvSpPr>
          <p:nvPr>
            <p:ph idx="1"/>
          </p:nvPr>
        </p:nvSpPr>
        <p:spPr/>
        <p:txBody>
          <a:bodyPr/>
          <a:lstStyle/>
          <a:p>
            <a:pPr eaLnBrk="1" hangingPunct="1">
              <a:lnSpc>
                <a:spcPct val="90000"/>
              </a:lnSpc>
            </a:pPr>
            <a:r>
              <a:rPr lang="en-US" altLang="en-US" sz="3600" dirty="0" smtClean="0"/>
              <a:t>These require </a:t>
            </a:r>
            <a:r>
              <a:rPr lang="en-US" altLang="en-US" sz="3600" b="1" dirty="0" err="1" smtClean="0">
                <a:latin typeface="Courier New" panose="02070309020205020404" pitchFamily="49" charset="0"/>
              </a:rPr>
              <a:t>cstdlib</a:t>
            </a:r>
            <a:r>
              <a:rPr lang="en-US" altLang="en-US" sz="3600" dirty="0" smtClean="0"/>
              <a:t> header file</a:t>
            </a:r>
          </a:p>
          <a:p>
            <a:pPr eaLnBrk="1" hangingPunct="1">
              <a:lnSpc>
                <a:spcPct val="90000"/>
              </a:lnSpc>
            </a:pPr>
            <a:r>
              <a:rPr lang="en-US" altLang="en-US" sz="3600" b="1" dirty="0">
                <a:latin typeface="Courier New" panose="02070309020205020404" pitchFamily="49" charset="0"/>
              </a:rPr>
              <a:t>rand</a:t>
            </a:r>
            <a:r>
              <a:rPr lang="en-US" altLang="en-US" sz="3600" dirty="0" smtClean="0">
                <a:latin typeface="Courier New" panose="02070309020205020404" pitchFamily="49" charset="0"/>
              </a:rPr>
              <a:t>()</a:t>
            </a:r>
            <a:r>
              <a:rPr lang="en-US" altLang="en-US" sz="3600" dirty="0" smtClean="0"/>
              <a:t>: returns a random number (</a:t>
            </a:r>
            <a:r>
              <a:rPr lang="en-US" altLang="en-US" sz="3600" b="1" dirty="0" err="1">
                <a:latin typeface="Courier New" panose="02070309020205020404" pitchFamily="49" charset="0"/>
              </a:rPr>
              <a:t>int</a:t>
            </a:r>
            <a:r>
              <a:rPr lang="en-US" altLang="en-US" sz="3600" dirty="0" smtClean="0"/>
              <a:t>) between </a:t>
            </a:r>
            <a:r>
              <a:rPr lang="en-US" altLang="en-US" sz="3600" dirty="0" smtClean="0">
                <a:latin typeface="Courier New" panose="02070309020205020404" pitchFamily="49" charset="0"/>
              </a:rPr>
              <a:t>0</a:t>
            </a:r>
            <a:r>
              <a:rPr lang="en-US" altLang="en-US" sz="3600" dirty="0" smtClean="0"/>
              <a:t> and the largest </a:t>
            </a:r>
            <a:r>
              <a:rPr lang="en-US" altLang="en-US" sz="3600" dirty="0" err="1" smtClean="0"/>
              <a:t>int</a:t>
            </a:r>
            <a:r>
              <a:rPr lang="en-US" altLang="en-US" sz="3600" dirty="0" smtClean="0"/>
              <a:t> the compute holds. Yields same sequence of numbers each time program is run.</a:t>
            </a:r>
          </a:p>
          <a:p>
            <a:pPr eaLnBrk="1" hangingPunct="1">
              <a:lnSpc>
                <a:spcPct val="90000"/>
              </a:lnSpc>
            </a:pPr>
            <a:r>
              <a:rPr lang="en-US" altLang="en-US" sz="3600" b="1" dirty="0" err="1">
                <a:latin typeface="Courier New" panose="02070309020205020404" pitchFamily="49" charset="0"/>
              </a:rPr>
              <a:t>srand</a:t>
            </a:r>
            <a:r>
              <a:rPr lang="en-US" altLang="en-US" sz="3600" dirty="0">
                <a:latin typeface="Courier New" panose="02070309020205020404" pitchFamily="49" charset="0"/>
              </a:rPr>
              <a:t>(x</a:t>
            </a:r>
            <a:r>
              <a:rPr lang="en-US" altLang="en-US" sz="3600" dirty="0" smtClean="0">
                <a:latin typeface="Courier New" panose="02070309020205020404" pitchFamily="49" charset="0"/>
              </a:rPr>
              <a:t>)</a:t>
            </a:r>
            <a:r>
              <a:rPr lang="en-US" altLang="en-US" sz="3600" dirty="0" smtClean="0"/>
              <a:t>: initializes random number generator with </a:t>
            </a:r>
            <a:r>
              <a:rPr lang="en-US" altLang="en-US" sz="3600" b="1" dirty="0">
                <a:latin typeface="Courier New" panose="02070309020205020404" pitchFamily="49" charset="0"/>
              </a:rPr>
              <a:t>unsigned</a:t>
            </a:r>
            <a:r>
              <a:rPr lang="en-US" altLang="en-US" sz="3600" dirty="0" smtClean="0">
                <a:latin typeface="Courier New" panose="02070309020205020404" pitchFamily="49" charset="0"/>
              </a:rPr>
              <a:t> </a:t>
            </a:r>
            <a:r>
              <a:rPr lang="en-US" altLang="en-US" sz="3600" b="1" dirty="0" err="1">
                <a:latin typeface="Courier New" panose="02070309020205020404" pitchFamily="49" charset="0"/>
              </a:rPr>
              <a:t>int</a:t>
            </a:r>
            <a:r>
              <a:rPr lang="en-US" altLang="en-US" sz="3600" dirty="0" smtClean="0">
                <a:latin typeface="Courier New" panose="02070309020205020404" pitchFamily="49" charset="0"/>
              </a:rPr>
              <a:t> x</a:t>
            </a:r>
          </a:p>
          <a:p>
            <a:pPr eaLnBrk="1" hangingPunct="1"/>
            <a:endParaRPr lang="en-US" altLang="en-US" dirty="0" smtClean="0"/>
          </a:p>
        </p:txBody>
      </p:sp>
    </p:spTree>
    <p:extLst>
      <p:ext uri="{BB962C8B-B14F-4D97-AF65-F5344CB8AC3E}">
        <p14:creationId xmlns:p14="http://schemas.microsoft.com/office/powerpoint/2010/main" val="22533233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mtClean="0"/>
              <a:t>Random Number Generation</a:t>
            </a:r>
          </a:p>
        </p:txBody>
      </p:sp>
      <p:sp>
        <p:nvSpPr>
          <p:cNvPr id="3" name="Content Placeholder 2"/>
          <p:cNvSpPr>
            <a:spLocks noGrp="1"/>
          </p:cNvSpPr>
          <p:nvPr>
            <p:ph idx="1"/>
          </p:nvPr>
        </p:nvSpPr>
        <p:spPr/>
        <p:txBody>
          <a:bodyPr>
            <a:normAutofit lnSpcReduction="10000"/>
          </a:bodyPr>
          <a:lstStyle/>
          <a:p>
            <a:pPr>
              <a:defRPr/>
            </a:pPr>
            <a:r>
              <a:rPr lang="en-US" sz="2400" dirty="0"/>
              <a:t>Really pseudo-random numbers</a:t>
            </a:r>
          </a:p>
          <a:p>
            <a:pPr>
              <a:defRPr/>
            </a:pPr>
            <a:r>
              <a:rPr lang="en-US" sz="2400" dirty="0"/>
              <a:t>1.  Seed the random number generator only once</a:t>
            </a:r>
          </a:p>
          <a:p>
            <a:pPr marL="0" indent="0">
              <a:buNone/>
              <a:defRPr/>
            </a:pPr>
            <a:r>
              <a:rPr lang="en-US" sz="2400" dirty="0">
                <a:latin typeface="Consolas" panose="020B0609020204030204" pitchFamily="49" charset="0"/>
              </a:rPr>
              <a:t>	#include &lt;</a:t>
            </a:r>
            <a:r>
              <a:rPr lang="en-US" sz="2400" dirty="0" err="1">
                <a:latin typeface="Consolas" panose="020B0609020204030204" pitchFamily="49" charset="0"/>
              </a:rPr>
              <a:t>cstdlib</a:t>
            </a:r>
            <a:r>
              <a:rPr lang="en-US" sz="2400" dirty="0">
                <a:latin typeface="Consolas" panose="020B0609020204030204" pitchFamily="49" charset="0"/>
              </a:rPr>
              <a:t>&gt;</a:t>
            </a:r>
          </a:p>
          <a:p>
            <a:pPr marL="0" indent="0">
              <a:buNone/>
              <a:defRPr/>
            </a:pPr>
            <a:r>
              <a:rPr lang="en-US" sz="2400" dirty="0">
                <a:latin typeface="Consolas" panose="020B0609020204030204" pitchFamily="49" charset="0"/>
              </a:rPr>
              <a:t>	#include &lt;</a:t>
            </a:r>
            <a:r>
              <a:rPr lang="en-US" sz="2400" dirty="0" err="1">
                <a:latin typeface="Consolas" panose="020B0609020204030204" pitchFamily="49" charset="0"/>
              </a:rPr>
              <a:t>ctime</a:t>
            </a:r>
            <a:r>
              <a:rPr lang="en-US" sz="2400" dirty="0">
                <a:latin typeface="Consolas" panose="020B0609020204030204" pitchFamily="49" charset="0"/>
              </a:rPr>
              <a:t>&gt;</a:t>
            </a:r>
          </a:p>
          <a:p>
            <a:pPr marL="0" indent="0">
              <a:buNone/>
              <a:defRPr/>
            </a:pPr>
            <a:endParaRPr lang="en-US" sz="2400" dirty="0">
              <a:latin typeface="Consolas" panose="020B0609020204030204" pitchFamily="49" charset="0"/>
            </a:endParaRPr>
          </a:p>
          <a:p>
            <a:pPr marL="0" indent="0">
              <a:buNone/>
              <a:defRPr/>
            </a:pPr>
            <a:r>
              <a:rPr lang="en-US" sz="2400" dirty="0">
                <a:latin typeface="Consolas" panose="020B0609020204030204" pitchFamily="49" charset="0"/>
              </a:rPr>
              <a:t>	</a:t>
            </a:r>
            <a:r>
              <a:rPr lang="en-US" sz="2400" dirty="0" err="1">
                <a:latin typeface="Consolas" panose="020B0609020204030204" pitchFamily="49" charset="0"/>
              </a:rPr>
              <a:t>srand</a:t>
            </a:r>
            <a:r>
              <a:rPr lang="en-US" sz="2400" dirty="0">
                <a:latin typeface="Consolas" panose="020B0609020204030204" pitchFamily="49" charset="0"/>
              </a:rPr>
              <a:t>(time(0));</a:t>
            </a:r>
          </a:p>
          <a:p>
            <a:pPr marL="0" indent="0">
              <a:buNone/>
              <a:defRPr/>
            </a:pPr>
            <a:endParaRPr lang="en-US" sz="2400" dirty="0"/>
          </a:p>
          <a:p>
            <a:pPr>
              <a:defRPr/>
            </a:pPr>
            <a:r>
              <a:rPr lang="en-US" sz="2400" dirty="0"/>
              <a:t>2.  The </a:t>
            </a:r>
            <a:r>
              <a:rPr lang="en-US" sz="2400" dirty="0">
                <a:latin typeface="Consolas" panose="020B0609020204030204" pitchFamily="49" charset="0"/>
              </a:rPr>
              <a:t>rand</a:t>
            </a:r>
            <a:r>
              <a:rPr lang="en-US" sz="2400" dirty="0"/>
              <a:t>() function returns a random integer that is greater than or equal to 0 and less than RAND_MAX</a:t>
            </a:r>
          </a:p>
          <a:p>
            <a:pPr marL="0" indent="0">
              <a:lnSpc>
                <a:spcPct val="100000"/>
              </a:lnSpc>
              <a:buNone/>
              <a:defRPr/>
            </a:pPr>
            <a:r>
              <a:rPr lang="en-US" sz="2400" dirty="0">
                <a:latin typeface="Consolas" panose="020B0609020204030204" pitchFamily="49" charset="0"/>
              </a:rPr>
              <a:t>	rand();</a:t>
            </a:r>
          </a:p>
        </p:txBody>
      </p:sp>
    </p:spTree>
    <p:extLst>
      <p:ext uri="{BB962C8B-B14F-4D97-AF65-F5344CB8AC3E}">
        <p14:creationId xmlns:p14="http://schemas.microsoft.com/office/powerpoint/2010/main" val="892226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mtClean="0"/>
              <a:t>Random Numbers</a:t>
            </a:r>
          </a:p>
        </p:txBody>
      </p:sp>
      <p:sp>
        <p:nvSpPr>
          <p:cNvPr id="3" name="Content Placeholder 2"/>
          <p:cNvSpPr>
            <a:spLocks noGrp="1"/>
          </p:cNvSpPr>
          <p:nvPr>
            <p:ph idx="1"/>
          </p:nvPr>
        </p:nvSpPr>
        <p:spPr/>
        <p:txBody>
          <a:bodyPr/>
          <a:lstStyle/>
          <a:p>
            <a:pPr>
              <a:defRPr/>
            </a:pPr>
            <a:r>
              <a:rPr lang="en-US" dirty="0"/>
              <a:t>Use % and + to scale to the number range you want</a:t>
            </a:r>
          </a:p>
          <a:p>
            <a:pPr>
              <a:defRPr/>
            </a:pPr>
            <a:r>
              <a:rPr lang="en-US" dirty="0"/>
              <a:t>For example to get a random number from 1-6 to simulate rolling a six-sided die:</a:t>
            </a:r>
          </a:p>
          <a:p>
            <a:pPr>
              <a:defRPr/>
            </a:pPr>
            <a:endParaRPr lang="en-US" dirty="0"/>
          </a:p>
          <a:p>
            <a:pPr marL="0" indent="0">
              <a:buNone/>
              <a:defRPr/>
            </a:pPr>
            <a:r>
              <a:rPr lang="en-US" dirty="0"/>
              <a:t>	</a:t>
            </a:r>
            <a:r>
              <a:rPr lang="en-US" dirty="0" err="1">
                <a:latin typeface="Consolas" panose="020B0609020204030204" pitchFamily="49" charset="0"/>
              </a:rPr>
              <a:t>int</a:t>
            </a:r>
            <a:r>
              <a:rPr lang="en-US" dirty="0">
                <a:latin typeface="Consolas" panose="020B0609020204030204" pitchFamily="49" charset="0"/>
              </a:rPr>
              <a:t> die = (rand() % 6) + 1;</a:t>
            </a:r>
          </a:p>
          <a:p>
            <a:pPr marL="0" indent="0">
              <a:buNone/>
              <a:defRPr/>
            </a:pPr>
            <a:endParaRPr lang="en-US" dirty="0"/>
          </a:p>
          <a:p>
            <a:pPr>
              <a:defRPr/>
            </a:pPr>
            <a:r>
              <a:rPr lang="en-US" dirty="0"/>
              <a:t>Can you simulate rolling two dice?</a:t>
            </a:r>
          </a:p>
          <a:p>
            <a:pPr>
              <a:defRPr/>
            </a:pPr>
            <a:r>
              <a:rPr lang="en-US" dirty="0"/>
              <a:t>Generating a random number x where 10 &lt; x &lt; 21?</a:t>
            </a:r>
          </a:p>
        </p:txBody>
      </p:sp>
    </p:spTree>
    <p:extLst>
      <p:ext uri="{BB962C8B-B14F-4D97-AF65-F5344CB8AC3E}">
        <p14:creationId xmlns:p14="http://schemas.microsoft.com/office/powerpoint/2010/main" val="384633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37" y="671691"/>
            <a:ext cx="10983951" cy="6186309"/>
          </a:xfrm>
          <a:prstGeom prst="rect">
            <a:avLst/>
          </a:prstGeom>
          <a:noFill/>
          <a:ln w="12700">
            <a:solidFill>
              <a:schemeClr val="tx1"/>
            </a:solidFill>
          </a:ln>
        </p:spPr>
        <p:txBody>
          <a:bodyPr wrap="square" rtlCol="0">
            <a:spAutoFit/>
          </a:bodyPr>
          <a:lstStyle/>
          <a:p>
            <a:r>
              <a:rPr lang="en-US" dirty="0">
                <a:latin typeface="Consolas" panose="020B0609020204030204" pitchFamily="49" charset="0"/>
              </a:rPr>
              <a:t>// This program demonstrates random numbers.</a:t>
            </a:r>
          </a:p>
          <a:p>
            <a:r>
              <a:rPr lang="en-US" dirty="0">
                <a:latin typeface="Consolas" panose="020B0609020204030204" pitchFamily="49" charset="0"/>
              </a:rPr>
              <a:t>#include &lt;</a:t>
            </a:r>
            <a:r>
              <a:rPr lang="en-US" dirty="0" err="1">
                <a:latin typeface="Consolas" panose="020B0609020204030204" pitchFamily="49" charset="0"/>
              </a:rPr>
              <a:t>iostream</a:t>
            </a:r>
            <a:r>
              <a:rPr lang="en-US" dirty="0">
                <a:latin typeface="Consolas" panose="020B0609020204030204" pitchFamily="49" charset="0"/>
              </a:rPr>
              <a:t>&gt;</a:t>
            </a:r>
          </a:p>
          <a:p>
            <a:r>
              <a:rPr lang="en-US" dirty="0">
                <a:latin typeface="Consolas" panose="020B0609020204030204" pitchFamily="49" charset="0"/>
              </a:rPr>
              <a:t>#include &lt;</a:t>
            </a:r>
            <a:r>
              <a:rPr lang="en-US" dirty="0" err="1">
                <a:latin typeface="Consolas" panose="020B0609020204030204" pitchFamily="49" charset="0"/>
              </a:rPr>
              <a:t>cstdlib</a:t>
            </a:r>
            <a:r>
              <a:rPr lang="en-US" dirty="0">
                <a:latin typeface="Consolas" panose="020B0609020204030204" pitchFamily="49" charset="0"/>
              </a:rPr>
              <a:t>&gt;   // rand and </a:t>
            </a:r>
            <a:r>
              <a:rPr lang="en-US" dirty="0" err="1">
                <a:latin typeface="Consolas" panose="020B0609020204030204" pitchFamily="49" charset="0"/>
              </a:rPr>
              <a:t>srand</a:t>
            </a:r>
            <a:endParaRPr lang="en-US" dirty="0">
              <a:latin typeface="Consolas" panose="020B0609020204030204" pitchFamily="49" charset="0"/>
            </a:endParaRPr>
          </a:p>
          <a:p>
            <a:r>
              <a:rPr lang="en-US" dirty="0">
                <a:latin typeface="Consolas" panose="020B0609020204030204" pitchFamily="49" charset="0"/>
              </a:rPr>
              <a:t>#include &lt;</a:t>
            </a:r>
            <a:r>
              <a:rPr lang="en-US" dirty="0" err="1">
                <a:latin typeface="Consolas" panose="020B0609020204030204" pitchFamily="49" charset="0"/>
              </a:rPr>
              <a:t>ctime</a:t>
            </a:r>
            <a:r>
              <a:rPr lang="en-US" dirty="0">
                <a:latin typeface="Consolas" panose="020B0609020204030204" pitchFamily="49" charset="0"/>
              </a:rPr>
              <a:t>&gt;     // For the time function</a:t>
            </a:r>
          </a:p>
          <a:p>
            <a:r>
              <a:rPr lang="en-US" b="1" dirty="0">
                <a:latin typeface="Consolas" panose="020B0609020204030204" pitchFamily="49" charset="0"/>
              </a:rPr>
              <a:t>using</a:t>
            </a:r>
            <a:r>
              <a:rPr lang="en-US" dirty="0">
                <a:latin typeface="Consolas" panose="020B0609020204030204" pitchFamily="49" charset="0"/>
              </a:rPr>
              <a:t> </a:t>
            </a:r>
            <a:r>
              <a:rPr lang="en-US" dirty="0" err="1" smtClean="0">
                <a:latin typeface="Consolas" panose="020B0609020204030204" pitchFamily="49" charset="0"/>
              </a:rPr>
              <a:t>std</a:t>
            </a:r>
            <a:r>
              <a:rPr lang="en-US" dirty="0" smtClean="0">
                <a:latin typeface="Consolas" panose="020B0609020204030204" pitchFamily="49" charset="0"/>
              </a:rPr>
              <a:t>::</a:t>
            </a:r>
            <a:r>
              <a:rPr lang="en-US" dirty="0" err="1" smtClean="0">
                <a:latin typeface="Consolas" panose="020B0609020204030204" pitchFamily="49" charset="0"/>
              </a:rPr>
              <a:t>cout</a:t>
            </a:r>
            <a:r>
              <a:rPr lang="en-US" dirty="0" smtClean="0">
                <a:latin typeface="Consolas" panose="020B0609020204030204" pitchFamily="49" charset="0"/>
              </a:rPr>
              <a:t>, </a:t>
            </a:r>
            <a:r>
              <a:rPr lang="en-US" dirty="0" err="1" smtClean="0">
                <a:latin typeface="Consolas" panose="020B0609020204030204" pitchFamily="49" charset="0"/>
              </a:rPr>
              <a:t>std</a:t>
            </a:r>
            <a:r>
              <a:rPr lang="en-US" dirty="0" smtClean="0">
                <a:latin typeface="Consolas" panose="020B0609020204030204" pitchFamily="49" charset="0"/>
              </a:rPr>
              <a:t>::</a:t>
            </a:r>
            <a:r>
              <a:rPr lang="en-US" dirty="0" err="1" smtClean="0">
                <a:latin typeface="Consolas" panose="020B0609020204030204" pitchFamily="49" charset="0"/>
              </a:rPr>
              <a:t>endl</a:t>
            </a:r>
            <a:r>
              <a:rPr lang="en-US" dirty="0" smtClean="0">
                <a:latin typeface="Consolas" panose="020B0609020204030204" pitchFamily="49" charset="0"/>
              </a:rPr>
              <a:t>;</a:t>
            </a:r>
            <a:endParaRPr lang="en-US" dirty="0">
              <a:latin typeface="Consolas" panose="020B0609020204030204" pitchFamily="49" charset="0"/>
            </a:endParaRPr>
          </a:p>
          <a:p>
            <a:endParaRPr lang="en-US" dirty="0">
              <a:latin typeface="Consolas" panose="020B0609020204030204" pitchFamily="49" charset="0"/>
            </a:endParaRPr>
          </a:p>
          <a:p>
            <a:r>
              <a:rPr lang="en-US" b="1" dirty="0" err="1">
                <a:latin typeface="Consolas" panose="020B0609020204030204" pitchFamily="49" charset="0"/>
              </a:rPr>
              <a:t>int</a:t>
            </a:r>
            <a:r>
              <a:rPr lang="en-US" dirty="0">
                <a:latin typeface="Consolas" panose="020B0609020204030204" pitchFamily="49" charset="0"/>
              </a:rPr>
              <a:t> main()</a:t>
            </a:r>
          </a:p>
          <a:p>
            <a:r>
              <a:rPr lang="en-US" dirty="0">
                <a:latin typeface="Consolas" panose="020B0609020204030204" pitchFamily="49" charset="0"/>
              </a:rPr>
              <a:t>{</a:t>
            </a:r>
          </a:p>
          <a:p>
            <a:r>
              <a:rPr lang="en-US" dirty="0">
                <a:latin typeface="Consolas" panose="020B0609020204030204" pitchFamily="49" charset="0"/>
              </a:rPr>
              <a:t>   // Get the system time.</a:t>
            </a:r>
          </a:p>
          <a:p>
            <a:r>
              <a:rPr lang="en-US" dirty="0">
                <a:latin typeface="Consolas" panose="020B0609020204030204" pitchFamily="49" charset="0"/>
              </a:rPr>
              <a:t>   </a:t>
            </a:r>
            <a:r>
              <a:rPr lang="en-US" b="1" dirty="0">
                <a:latin typeface="Consolas" panose="020B0609020204030204" pitchFamily="49" charset="0"/>
              </a:rPr>
              <a:t>unsigned</a:t>
            </a:r>
            <a:r>
              <a:rPr lang="en-US" dirty="0">
                <a:latin typeface="Consolas" panose="020B0609020204030204" pitchFamily="49" charset="0"/>
              </a:rPr>
              <a:t> seed = time(0);</a:t>
            </a:r>
          </a:p>
          <a:p>
            <a:r>
              <a:rPr lang="en-US" dirty="0">
                <a:latin typeface="Consolas" panose="020B0609020204030204" pitchFamily="49" charset="0"/>
              </a:rPr>
              <a:t>   </a:t>
            </a:r>
          </a:p>
          <a:p>
            <a:r>
              <a:rPr lang="en-US" dirty="0">
                <a:latin typeface="Consolas" panose="020B0609020204030204" pitchFamily="49" charset="0"/>
              </a:rPr>
              <a:t>   // Seed the random number generator.</a:t>
            </a:r>
          </a:p>
          <a:p>
            <a:r>
              <a:rPr lang="en-US" dirty="0">
                <a:latin typeface="Consolas" panose="020B0609020204030204" pitchFamily="49" charset="0"/>
              </a:rPr>
              <a:t>   </a:t>
            </a:r>
            <a:r>
              <a:rPr lang="en-US" dirty="0" err="1">
                <a:latin typeface="Consolas" panose="020B0609020204030204" pitchFamily="49" charset="0"/>
              </a:rPr>
              <a:t>srand</a:t>
            </a:r>
            <a:r>
              <a:rPr lang="en-US" dirty="0">
                <a:latin typeface="Consolas" panose="020B0609020204030204" pitchFamily="49" charset="0"/>
              </a:rPr>
              <a:t>(seed);</a:t>
            </a:r>
          </a:p>
          <a:p>
            <a:r>
              <a:rPr lang="en-US" dirty="0">
                <a:latin typeface="Consolas" panose="020B0609020204030204" pitchFamily="49" charset="0"/>
              </a:rPr>
              <a:t>   </a:t>
            </a:r>
          </a:p>
          <a:p>
            <a:r>
              <a:rPr lang="en-US" dirty="0">
                <a:latin typeface="Consolas" panose="020B0609020204030204" pitchFamily="49" charset="0"/>
              </a:rPr>
              <a:t>   // Display three random numbers.</a:t>
            </a:r>
          </a:p>
          <a:p>
            <a:r>
              <a:rPr lang="en-US" dirty="0">
                <a:latin typeface="Consolas" panose="020B0609020204030204" pitchFamily="49" charset="0"/>
              </a:rPr>
              <a:t>   </a:t>
            </a:r>
            <a:r>
              <a:rPr lang="en-US" dirty="0" err="1">
                <a:latin typeface="Consolas" panose="020B0609020204030204" pitchFamily="49" charset="0"/>
              </a:rPr>
              <a:t>cout</a:t>
            </a:r>
            <a:r>
              <a:rPr lang="en-US" dirty="0">
                <a:latin typeface="Consolas" panose="020B0609020204030204" pitchFamily="49" charset="0"/>
              </a:rPr>
              <a:t> &lt;&lt; "Displaying three random integers" &lt;&lt; </a:t>
            </a:r>
            <a:r>
              <a:rPr lang="en-US" dirty="0" err="1">
                <a:latin typeface="Consolas" panose="020B0609020204030204" pitchFamily="49" charset="0"/>
              </a:rPr>
              <a:t>endl</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cout</a:t>
            </a:r>
            <a:r>
              <a:rPr lang="en-US" dirty="0">
                <a:latin typeface="Consolas" panose="020B0609020204030204" pitchFamily="49" charset="0"/>
              </a:rPr>
              <a:t> &lt;&lt; rand() &lt;&lt; </a:t>
            </a:r>
            <a:r>
              <a:rPr lang="en-US" dirty="0" err="1">
                <a:latin typeface="Consolas" panose="020B0609020204030204" pitchFamily="49" charset="0"/>
              </a:rPr>
              <a:t>endl</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cout</a:t>
            </a:r>
            <a:r>
              <a:rPr lang="en-US" dirty="0">
                <a:latin typeface="Consolas" panose="020B0609020204030204" pitchFamily="49" charset="0"/>
              </a:rPr>
              <a:t> &lt;&lt; rand() &lt;&lt; </a:t>
            </a:r>
            <a:r>
              <a:rPr lang="en-US" dirty="0" err="1">
                <a:latin typeface="Consolas" panose="020B0609020204030204" pitchFamily="49" charset="0"/>
              </a:rPr>
              <a:t>endl</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cout</a:t>
            </a:r>
            <a:r>
              <a:rPr lang="en-US" dirty="0">
                <a:latin typeface="Consolas" panose="020B0609020204030204" pitchFamily="49" charset="0"/>
              </a:rPr>
              <a:t> &lt;&lt; rand() &lt;&lt; </a:t>
            </a:r>
            <a:r>
              <a:rPr lang="en-US" dirty="0" err="1">
                <a:latin typeface="Consolas" panose="020B0609020204030204" pitchFamily="49" charset="0"/>
              </a:rPr>
              <a:t>endl</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cout</a:t>
            </a:r>
            <a:r>
              <a:rPr lang="en-US" dirty="0">
                <a:latin typeface="Consolas" panose="020B0609020204030204" pitchFamily="49" charset="0"/>
              </a:rPr>
              <a:t> &lt;&lt; "RAND_MAX on this machine is: " &lt;&lt; RAND_MAX &lt;&lt; </a:t>
            </a:r>
            <a:r>
              <a:rPr lang="en-US" dirty="0" err="1">
                <a:latin typeface="Consolas" panose="020B0609020204030204" pitchFamily="49" charset="0"/>
              </a:rPr>
              <a:t>endl</a:t>
            </a:r>
            <a:r>
              <a:rPr lang="en-US" dirty="0">
                <a:latin typeface="Consolas" panose="020B0609020204030204" pitchFamily="49" charset="0"/>
              </a:rPr>
              <a:t>;</a:t>
            </a:r>
          </a:p>
          <a:p>
            <a:r>
              <a:rPr lang="en-US" dirty="0">
                <a:latin typeface="Consolas" panose="020B0609020204030204" pitchFamily="49" charset="0"/>
              </a:rPr>
              <a:t>   </a:t>
            </a:r>
            <a:r>
              <a:rPr lang="en-US" b="1" dirty="0">
                <a:latin typeface="Consolas" panose="020B0609020204030204" pitchFamily="49" charset="0"/>
              </a:rPr>
              <a:t>return</a:t>
            </a:r>
            <a:r>
              <a:rPr lang="en-US" dirty="0">
                <a:latin typeface="Consolas" panose="020B0609020204030204" pitchFamily="49" charset="0"/>
              </a:rPr>
              <a:t> 0;</a:t>
            </a:r>
          </a:p>
          <a:p>
            <a:r>
              <a:rPr lang="en-US" dirty="0">
                <a:latin typeface="Consolas" panose="020B0609020204030204" pitchFamily="49" charset="0"/>
              </a:rPr>
              <a:t>}</a:t>
            </a:r>
          </a:p>
        </p:txBody>
      </p:sp>
      <p:sp>
        <p:nvSpPr>
          <p:cNvPr id="5" name="TextBox 4"/>
          <p:cNvSpPr txBox="1"/>
          <p:nvPr/>
        </p:nvSpPr>
        <p:spPr>
          <a:xfrm>
            <a:off x="9645804" y="111513"/>
            <a:ext cx="2297152" cy="369332"/>
          </a:xfrm>
          <a:prstGeom prst="rect">
            <a:avLst/>
          </a:prstGeom>
          <a:noFill/>
          <a:ln w="12700">
            <a:solidFill>
              <a:schemeClr val="tx1"/>
            </a:solidFill>
          </a:ln>
        </p:spPr>
        <p:txBody>
          <a:bodyPr wrap="square" rtlCol="0">
            <a:spAutoFit/>
          </a:bodyPr>
          <a:lstStyle/>
          <a:p>
            <a:r>
              <a:rPr lang="en-US" dirty="0" smtClean="0"/>
              <a:t>RandomExample.cpp</a:t>
            </a:r>
            <a:endParaRPr lang="en-US" dirty="0"/>
          </a:p>
        </p:txBody>
      </p:sp>
    </p:spTree>
    <p:extLst>
      <p:ext uri="{BB962C8B-B14F-4D97-AF65-F5344CB8AC3E}">
        <p14:creationId xmlns:p14="http://schemas.microsoft.com/office/powerpoint/2010/main" val="612557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we want to generate floating point random numbers?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There are two ways</a:t>
            </a:r>
          </a:p>
          <a:p>
            <a:r>
              <a:rPr lang="en-US" dirty="0" err="1" smtClean="0">
                <a:latin typeface="Consolas" panose="020B0609020204030204" pitchFamily="49" charset="0"/>
              </a:rPr>
              <a:t>static_cast</a:t>
            </a:r>
            <a:r>
              <a:rPr lang="en-US" dirty="0" smtClean="0">
                <a:latin typeface="Consolas" panose="020B0609020204030204" pitchFamily="49" charset="0"/>
              </a:rPr>
              <a:t>&lt;double&gt;rand() / RAND_MAX </a:t>
            </a:r>
            <a:r>
              <a:rPr lang="en-US" sz="3200" dirty="0" smtClean="0"/>
              <a:t>will give you a random number between 0 and 1</a:t>
            </a:r>
          </a:p>
          <a:p>
            <a:pPr lvl="1"/>
            <a:r>
              <a:rPr lang="en-US" sz="2800" dirty="0" smtClean="0"/>
              <a:t>You can then map that to any range you wish by scaling</a:t>
            </a:r>
          </a:p>
          <a:p>
            <a:pPr lvl="1"/>
            <a:r>
              <a:rPr lang="en-US" sz="2800" dirty="0" smtClean="0"/>
              <a:t>For a range between min and max, multiply by (max – min) and add min.</a:t>
            </a:r>
          </a:p>
          <a:p>
            <a:r>
              <a:rPr lang="en-US" sz="3200" dirty="0" smtClean="0"/>
              <a:t>Use the C++ &lt;random&gt; library</a:t>
            </a:r>
          </a:p>
          <a:p>
            <a:pPr lvl="1"/>
            <a:r>
              <a:rPr lang="en-US" sz="2800" dirty="0" smtClean="0"/>
              <a:t>Gives better and more flexible random number generation if you need it (but it’s harder to use.)</a:t>
            </a:r>
          </a:p>
          <a:p>
            <a:pPr lvl="1"/>
            <a:r>
              <a:rPr lang="en-US" sz="2800" dirty="0" smtClean="0">
                <a:hlinkClick r:id="rId2"/>
              </a:rPr>
              <a:t>http</a:t>
            </a:r>
            <a:r>
              <a:rPr lang="en-US" sz="2800" dirty="0">
                <a:hlinkClick r:id="rId2"/>
              </a:rPr>
              <a:t>://www.cplusplus.com/reference/random/</a:t>
            </a:r>
            <a:endParaRPr lang="en-US" sz="2800" dirty="0" smtClean="0"/>
          </a:p>
          <a:p>
            <a:pPr marL="457200" lvl="1" indent="0">
              <a:buNone/>
            </a:pPr>
            <a:endParaRPr lang="en-US" dirty="0"/>
          </a:p>
        </p:txBody>
      </p:sp>
    </p:spTree>
    <p:extLst>
      <p:ext uri="{BB962C8B-B14F-4D97-AF65-F5344CB8AC3E}">
        <p14:creationId xmlns:p14="http://schemas.microsoft.com/office/powerpoint/2010/main" val="13017695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p:txBody>
          <a:bodyPr>
            <a:normAutofit fontScale="90000"/>
          </a:bodyPr>
          <a:lstStyle/>
          <a:p>
            <a:r>
              <a:rPr lang="en-US" altLang="en-US" dirty="0"/>
              <a:t>When You Mix Apples with Oranges: Type Conversion</a:t>
            </a:r>
            <a:br>
              <a:rPr lang="en-US" altLang="en-US" dirty="0"/>
            </a:br>
            <a:endParaRPr lang="en-US" altLang="en-US" dirty="0" smtClean="0"/>
          </a:p>
        </p:txBody>
      </p:sp>
      <p:sp>
        <p:nvSpPr>
          <p:cNvPr id="20483" name="Subtitle 2"/>
          <p:cNvSpPr>
            <a:spLocks noGrp="1"/>
          </p:cNvSpPr>
          <p:nvPr>
            <p:ph type="subTitle" idx="1"/>
          </p:nvPr>
        </p:nvSpPr>
        <p:spPr/>
        <p:txBody>
          <a:bodyPr/>
          <a:lstStyle/>
          <a:p>
            <a:pPr eaLnBrk="1" hangingPunct="1"/>
            <a:endParaRPr lang="en-US" altLang="en-US" dirty="0" smtClean="0"/>
          </a:p>
        </p:txBody>
      </p:sp>
    </p:spTree>
    <p:extLst>
      <p:ext uri="{BB962C8B-B14F-4D97-AF65-F5344CB8AC3E}">
        <p14:creationId xmlns:p14="http://schemas.microsoft.com/office/powerpoint/2010/main" val="3217941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END</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6393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Safety</a:t>
            </a:r>
            <a:endParaRPr lang="en-US" dirty="0"/>
          </a:p>
        </p:txBody>
      </p:sp>
      <p:sp>
        <p:nvSpPr>
          <p:cNvPr id="3" name="Content Placeholder 2"/>
          <p:cNvSpPr>
            <a:spLocks noGrp="1"/>
          </p:cNvSpPr>
          <p:nvPr>
            <p:ph idx="1"/>
          </p:nvPr>
        </p:nvSpPr>
        <p:spPr/>
        <p:txBody>
          <a:bodyPr>
            <a:normAutofit/>
          </a:bodyPr>
          <a:lstStyle/>
          <a:p>
            <a:r>
              <a:rPr lang="en-US" sz="3200" dirty="0" smtClean="0"/>
              <a:t>Every object will be used only according to its type</a:t>
            </a:r>
          </a:p>
          <a:p>
            <a:pPr lvl="1"/>
            <a:r>
              <a:rPr lang="en-US" sz="2800" dirty="0" smtClean="0"/>
              <a:t>Variable is only used after it is initialized</a:t>
            </a:r>
          </a:p>
          <a:p>
            <a:pPr lvl="1"/>
            <a:r>
              <a:rPr lang="en-US" sz="2800" dirty="0" smtClean="0"/>
              <a:t>Only operations defined for the variables type will be applied</a:t>
            </a:r>
          </a:p>
          <a:p>
            <a:pPr lvl="1"/>
            <a:r>
              <a:rPr lang="en-US" sz="2800" dirty="0" smtClean="0"/>
              <a:t>Every operation defined for a variable results in a valid value</a:t>
            </a:r>
          </a:p>
          <a:p>
            <a:r>
              <a:rPr lang="en-US" sz="3200" dirty="0" smtClean="0"/>
              <a:t>IDEAL! Static type safety</a:t>
            </a:r>
          </a:p>
          <a:p>
            <a:pPr lvl="1"/>
            <a:r>
              <a:rPr lang="en-US" sz="2800" dirty="0" smtClean="0"/>
              <a:t>Compiler finds all type safety violations.</a:t>
            </a:r>
          </a:p>
          <a:p>
            <a:r>
              <a:rPr lang="en-US" sz="3200" dirty="0" smtClean="0"/>
              <a:t>IDEAL! Dynamic type safety</a:t>
            </a:r>
          </a:p>
          <a:p>
            <a:pPr lvl="1"/>
            <a:r>
              <a:rPr lang="en-US" sz="2800" dirty="0" smtClean="0"/>
              <a:t>Run-time system finds all safety violations not found by compiler</a:t>
            </a:r>
          </a:p>
        </p:txBody>
      </p:sp>
    </p:spTree>
    <p:extLst>
      <p:ext uri="{BB962C8B-B14F-4D97-AF65-F5344CB8AC3E}">
        <p14:creationId xmlns:p14="http://schemas.microsoft.com/office/powerpoint/2010/main" val="92764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Safety</a:t>
            </a:r>
            <a:endParaRPr lang="en-US" dirty="0"/>
          </a:p>
        </p:txBody>
      </p:sp>
      <p:sp>
        <p:nvSpPr>
          <p:cNvPr id="3" name="Content Placeholder 2"/>
          <p:cNvSpPr>
            <a:spLocks noGrp="1"/>
          </p:cNvSpPr>
          <p:nvPr>
            <p:ph idx="1"/>
          </p:nvPr>
        </p:nvSpPr>
        <p:spPr/>
        <p:txBody>
          <a:bodyPr>
            <a:normAutofit lnSpcReduction="10000"/>
          </a:bodyPr>
          <a:lstStyle/>
          <a:p>
            <a:r>
              <a:rPr lang="en-US" dirty="0" smtClean="0"/>
              <a:t>Important!</a:t>
            </a:r>
          </a:p>
          <a:p>
            <a:pPr lvl="1"/>
            <a:r>
              <a:rPr lang="en-US" dirty="0" smtClean="0"/>
              <a:t>Try hard not to violate</a:t>
            </a:r>
          </a:p>
          <a:p>
            <a:pPr lvl="1"/>
            <a:r>
              <a:rPr lang="en-US" dirty="0" smtClean="0"/>
              <a:t>Compiler can help</a:t>
            </a:r>
          </a:p>
          <a:p>
            <a:r>
              <a:rPr lang="en-US" dirty="0" smtClean="0"/>
              <a:t>C++ not completely statically type safe</a:t>
            </a:r>
          </a:p>
          <a:p>
            <a:pPr lvl="1"/>
            <a:r>
              <a:rPr lang="en-US" dirty="0" smtClean="0"/>
              <a:t>Most languages are not</a:t>
            </a:r>
          </a:p>
          <a:p>
            <a:pPr lvl="1"/>
            <a:r>
              <a:rPr lang="en-US" dirty="0" smtClean="0"/>
              <a:t>Reduces ability to express ideas</a:t>
            </a:r>
          </a:p>
          <a:p>
            <a:r>
              <a:rPr lang="en-US" dirty="0" smtClean="0"/>
              <a:t>C++ is not completely dynamically type safe</a:t>
            </a:r>
          </a:p>
          <a:p>
            <a:pPr lvl="1"/>
            <a:r>
              <a:rPr lang="en-US" dirty="0" smtClean="0"/>
              <a:t>Many languages are, but…</a:t>
            </a:r>
          </a:p>
          <a:p>
            <a:pPr lvl="1"/>
            <a:r>
              <a:rPr lang="en-US" altLang="en-US" dirty="0" smtClean="0">
                <a:solidFill>
                  <a:srgbClr val="000000"/>
                </a:solidFill>
                <a:latin typeface="Calibri" panose="020F0502020204030204" pitchFamily="34" charset="0"/>
              </a:rPr>
              <a:t>Being dynamically type safe can cause performance problems</a:t>
            </a:r>
          </a:p>
          <a:p>
            <a:r>
              <a:rPr lang="en-US" dirty="0" smtClean="0">
                <a:solidFill>
                  <a:srgbClr val="000000"/>
                </a:solidFill>
                <a:latin typeface="Calibri" panose="020F0502020204030204" pitchFamily="34" charset="0"/>
              </a:rPr>
              <a:t>Most things in class will be type safe</a:t>
            </a:r>
            <a:endParaRPr lang="en-US" dirty="0" smtClean="0"/>
          </a:p>
          <a:p>
            <a:endParaRPr lang="en-US" dirty="0"/>
          </a:p>
        </p:txBody>
      </p:sp>
    </p:spTree>
    <p:extLst>
      <p:ext uri="{BB962C8B-B14F-4D97-AF65-F5344CB8AC3E}">
        <p14:creationId xmlns:p14="http://schemas.microsoft.com/office/powerpoint/2010/main" val="91630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smtClean="0"/>
              <a:t>When You Mix Apples with Oranges: Type Conversion</a:t>
            </a:r>
          </a:p>
        </p:txBody>
      </p:sp>
      <p:sp>
        <p:nvSpPr>
          <p:cNvPr id="21507" name="Content Placeholder 2"/>
          <p:cNvSpPr>
            <a:spLocks noGrp="1"/>
          </p:cNvSpPr>
          <p:nvPr>
            <p:ph idx="1"/>
          </p:nvPr>
        </p:nvSpPr>
        <p:spPr/>
        <p:txBody>
          <a:bodyPr/>
          <a:lstStyle/>
          <a:p>
            <a:pPr eaLnBrk="1" hangingPunct="1">
              <a:spcBef>
                <a:spcPct val="50000"/>
              </a:spcBef>
            </a:pPr>
            <a:r>
              <a:rPr lang="en-US" altLang="en-US" sz="3600" dirty="0" smtClean="0"/>
              <a:t>Operations are performed between operands of the same type.</a:t>
            </a:r>
          </a:p>
          <a:p>
            <a:pPr eaLnBrk="1" hangingPunct="1">
              <a:spcBef>
                <a:spcPct val="50000"/>
              </a:spcBef>
            </a:pPr>
            <a:r>
              <a:rPr lang="en-US" altLang="en-US" sz="3600" dirty="0" smtClean="0"/>
              <a:t>If not of the same type, C++ will convert one to be the type of the other</a:t>
            </a:r>
          </a:p>
          <a:p>
            <a:pPr eaLnBrk="1" hangingPunct="1">
              <a:spcBef>
                <a:spcPct val="50000"/>
              </a:spcBef>
            </a:pPr>
            <a:r>
              <a:rPr lang="en-US" altLang="en-US" sz="3600" dirty="0" smtClean="0"/>
              <a:t>This can impact the results of calculations.</a:t>
            </a:r>
          </a:p>
          <a:p>
            <a:pPr eaLnBrk="1" hangingPunct="1"/>
            <a:endParaRPr lang="en-US" altLang="en-US" dirty="0" smtClean="0"/>
          </a:p>
        </p:txBody>
      </p:sp>
    </p:spTree>
    <p:extLst>
      <p:ext uri="{BB962C8B-B14F-4D97-AF65-F5344CB8AC3E}">
        <p14:creationId xmlns:p14="http://schemas.microsoft.com/office/powerpoint/2010/main" val="2849126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Conversion</a:t>
            </a:r>
            <a:endParaRPr lang="en-US" dirty="0"/>
          </a:p>
        </p:txBody>
      </p:sp>
      <p:sp>
        <p:nvSpPr>
          <p:cNvPr id="3" name="Content Placeholder 2"/>
          <p:cNvSpPr>
            <a:spLocks noGrp="1"/>
          </p:cNvSpPr>
          <p:nvPr>
            <p:ph idx="1"/>
          </p:nvPr>
        </p:nvSpPr>
        <p:spPr/>
        <p:txBody>
          <a:bodyPr>
            <a:normAutofit/>
          </a:bodyPr>
          <a:lstStyle/>
          <a:p>
            <a:r>
              <a:rPr lang="en-US" sz="4000" dirty="0" smtClean="0"/>
              <a:t>Implicit conversion</a:t>
            </a:r>
          </a:p>
          <a:p>
            <a:pPr lvl="1"/>
            <a:r>
              <a:rPr lang="en-US" sz="3600" dirty="0" smtClean="0"/>
              <a:t>One type automatically converted to another type</a:t>
            </a:r>
          </a:p>
          <a:p>
            <a:pPr marL="457200" lvl="1" indent="0">
              <a:buNone/>
            </a:pPr>
            <a:endParaRPr lang="en-US" sz="3600" dirty="0"/>
          </a:p>
          <a:p>
            <a:pPr marL="457200" lvl="1" indent="0">
              <a:buNone/>
            </a:pPr>
            <a:endParaRPr lang="en-US" sz="3600" dirty="0"/>
          </a:p>
          <a:p>
            <a:r>
              <a:rPr lang="en-US" sz="4000" dirty="0" smtClean="0"/>
              <a:t>Explicit conversion</a:t>
            </a:r>
          </a:p>
          <a:p>
            <a:pPr lvl="1"/>
            <a:r>
              <a:rPr lang="en-US" sz="3600" dirty="0" smtClean="0"/>
              <a:t>One type “cast” into another type (e.g. by force)</a:t>
            </a:r>
            <a:endParaRPr lang="en-US" sz="3600" dirty="0"/>
          </a:p>
        </p:txBody>
      </p:sp>
    </p:spTree>
    <p:extLst>
      <p:ext uri="{BB962C8B-B14F-4D97-AF65-F5344CB8AC3E}">
        <p14:creationId xmlns:p14="http://schemas.microsoft.com/office/powerpoint/2010/main" val="266609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smtClean="0"/>
              <a:t>Coercion Rules</a:t>
            </a:r>
          </a:p>
        </p:txBody>
      </p:sp>
      <p:sp>
        <p:nvSpPr>
          <p:cNvPr id="3" name="Content Placeholder 2"/>
          <p:cNvSpPr>
            <a:spLocks noGrp="1"/>
          </p:cNvSpPr>
          <p:nvPr>
            <p:ph idx="1"/>
          </p:nvPr>
        </p:nvSpPr>
        <p:spPr/>
        <p:txBody>
          <a:bodyPr/>
          <a:lstStyle/>
          <a:p>
            <a:pPr marL="609600" indent="-609600">
              <a:buClr>
                <a:schemeClr val="tx1"/>
              </a:buClr>
              <a:buNone/>
              <a:defRPr/>
            </a:pPr>
            <a:r>
              <a:rPr lang="en-US" sz="3600" dirty="0" smtClean="0"/>
              <a:t>1)   </a:t>
            </a:r>
            <a:r>
              <a:rPr lang="en-US" sz="3600" b="1" dirty="0" smtClean="0">
                <a:latin typeface="Courier New" pitchFamily="-16" charset="0"/>
              </a:rPr>
              <a:t>char</a:t>
            </a:r>
            <a:r>
              <a:rPr lang="en-US" sz="3600" dirty="0" smtClean="0"/>
              <a:t>, </a:t>
            </a:r>
            <a:r>
              <a:rPr lang="en-US" sz="3600" b="1" dirty="0">
                <a:latin typeface="Courier New" pitchFamily="-16" charset="0"/>
              </a:rPr>
              <a:t>short</a:t>
            </a:r>
            <a:r>
              <a:rPr lang="en-US" sz="3600" dirty="0" smtClean="0"/>
              <a:t>, </a:t>
            </a:r>
            <a:r>
              <a:rPr lang="en-US" sz="3600" b="1" dirty="0">
                <a:latin typeface="Courier New" pitchFamily="-16" charset="0"/>
              </a:rPr>
              <a:t>unsigned</a:t>
            </a:r>
            <a:r>
              <a:rPr lang="en-US" sz="3600" dirty="0" smtClean="0">
                <a:latin typeface="Courier New" pitchFamily="-16" charset="0"/>
              </a:rPr>
              <a:t> </a:t>
            </a:r>
            <a:r>
              <a:rPr lang="en-US" sz="3600" b="1" dirty="0">
                <a:latin typeface="Courier New" pitchFamily="-16" charset="0"/>
              </a:rPr>
              <a:t>short</a:t>
            </a:r>
            <a:r>
              <a:rPr lang="en-US" sz="3600" dirty="0" smtClean="0"/>
              <a:t> automatically promoted to </a:t>
            </a:r>
            <a:r>
              <a:rPr lang="en-US" sz="3600" b="1" dirty="0" err="1">
                <a:latin typeface="Courier New" pitchFamily="-16" charset="0"/>
              </a:rPr>
              <a:t>int</a:t>
            </a:r>
            <a:endParaRPr lang="en-US" sz="3600" b="1" dirty="0">
              <a:latin typeface="Courier New" pitchFamily="-16" charset="0"/>
            </a:endParaRPr>
          </a:p>
          <a:p>
            <a:pPr marL="609600" indent="-609600">
              <a:buClr>
                <a:schemeClr val="tx1"/>
              </a:buClr>
              <a:buNone/>
              <a:defRPr/>
            </a:pPr>
            <a:r>
              <a:rPr lang="en-US" sz="3600" dirty="0" smtClean="0"/>
              <a:t>2)   When operating on values of different data types, the lower one is promoted to the type of the higher one.</a:t>
            </a:r>
          </a:p>
          <a:p>
            <a:pPr marL="609600" indent="-609600">
              <a:buClr>
                <a:schemeClr val="tx1"/>
              </a:buClr>
              <a:buNone/>
              <a:defRPr/>
            </a:pPr>
            <a:r>
              <a:rPr lang="en-US" sz="3600" dirty="0" smtClean="0"/>
              <a:t>3)   When using the </a:t>
            </a:r>
            <a:r>
              <a:rPr lang="en-US" sz="3600" b="1" dirty="0" smtClean="0">
                <a:latin typeface="Courier New" pitchFamily="-16" charset="0"/>
              </a:rPr>
              <a:t>=</a:t>
            </a:r>
            <a:r>
              <a:rPr lang="en-US" sz="3600" dirty="0" smtClean="0"/>
              <a:t> operator, the type of expression on right will be converted to type of variable on left</a:t>
            </a:r>
          </a:p>
          <a:p>
            <a:pPr eaLnBrk="1" hangingPunct="1">
              <a:defRPr/>
            </a:pPr>
            <a:endParaRPr lang="en-US" dirty="0" smtClean="0"/>
          </a:p>
        </p:txBody>
      </p:sp>
    </p:spTree>
    <p:extLst>
      <p:ext uri="{BB962C8B-B14F-4D97-AF65-F5344CB8AC3E}">
        <p14:creationId xmlns:p14="http://schemas.microsoft.com/office/powerpoint/2010/main" val="1743065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Mostly Safe Conversions</a:t>
            </a:r>
            <a:endParaRPr lang="en-US" dirty="0"/>
          </a:p>
        </p:txBody>
      </p:sp>
      <p:sp>
        <p:nvSpPr>
          <p:cNvPr id="3" name="Content Placeholder 2"/>
          <p:cNvSpPr>
            <a:spLocks noGrp="1"/>
          </p:cNvSpPr>
          <p:nvPr>
            <p:ph idx="1"/>
          </p:nvPr>
        </p:nvSpPr>
        <p:spPr/>
        <p:txBody>
          <a:bodyPr>
            <a:noAutofit/>
          </a:bodyPr>
          <a:lstStyle/>
          <a:p>
            <a:r>
              <a:rPr lang="en-US" sz="3200" dirty="0" smtClean="0"/>
              <a:t>“Widening” conversions</a:t>
            </a:r>
          </a:p>
          <a:p>
            <a:pPr lvl="1"/>
            <a:r>
              <a:rPr lang="en-US" sz="2800" b="1" dirty="0" err="1" smtClean="0"/>
              <a:t>int</a:t>
            </a:r>
            <a:r>
              <a:rPr lang="en-US" sz="2800" dirty="0" smtClean="0"/>
              <a:t> x = 123456789;</a:t>
            </a:r>
          </a:p>
          <a:p>
            <a:pPr lvl="1"/>
            <a:r>
              <a:rPr lang="en-US" sz="2800" b="1" dirty="0"/>
              <a:t>l</a:t>
            </a:r>
            <a:r>
              <a:rPr lang="en-US" sz="2800" b="1" dirty="0"/>
              <a:t>ong</a:t>
            </a:r>
            <a:r>
              <a:rPr lang="en-US" sz="2800" dirty="0" smtClean="0"/>
              <a:t> y = x; // </a:t>
            </a:r>
            <a:r>
              <a:rPr lang="en-US" sz="2800" dirty="0" err="1" smtClean="0"/>
              <a:t>ints</a:t>
            </a:r>
            <a:r>
              <a:rPr lang="en-US" sz="2800" dirty="0" smtClean="0"/>
              <a:t> fit in longs with plenty of room to spare</a:t>
            </a:r>
          </a:p>
          <a:p>
            <a:pPr lvl="1"/>
            <a:endParaRPr lang="en-US" sz="2800" dirty="0"/>
          </a:p>
          <a:p>
            <a:pPr lvl="1"/>
            <a:r>
              <a:rPr lang="en-US" sz="2800" b="1" dirty="0"/>
              <a:t>char</a:t>
            </a:r>
            <a:r>
              <a:rPr lang="en-US" sz="2800" dirty="0" smtClean="0"/>
              <a:t> b = </a:t>
            </a:r>
            <a:r>
              <a:rPr lang="en-US" sz="2800" dirty="0"/>
              <a:t>'k';</a:t>
            </a:r>
            <a:endParaRPr lang="en-US" sz="2800" dirty="0" smtClean="0"/>
          </a:p>
          <a:p>
            <a:pPr lvl="1"/>
            <a:r>
              <a:rPr lang="en-US" sz="2800" b="1" dirty="0" err="1"/>
              <a:t>int</a:t>
            </a:r>
            <a:r>
              <a:rPr lang="en-US" sz="2800" dirty="0"/>
              <a:t> a = </a:t>
            </a:r>
            <a:r>
              <a:rPr lang="en-US" sz="2800" dirty="0" smtClean="0"/>
              <a:t>b; </a:t>
            </a:r>
            <a:r>
              <a:rPr lang="en-US" dirty="0" smtClean="0"/>
              <a:t>// a is numerical representation of b, but no loss of information</a:t>
            </a:r>
          </a:p>
          <a:p>
            <a:pPr lvl="1"/>
            <a:endParaRPr lang="en-US" sz="2800" dirty="0" smtClean="0"/>
          </a:p>
          <a:p>
            <a:pPr lvl="1"/>
            <a:r>
              <a:rPr lang="en-US" sz="2800" b="1" dirty="0"/>
              <a:t>float</a:t>
            </a:r>
            <a:r>
              <a:rPr lang="en-US" sz="2800" dirty="0" smtClean="0"/>
              <a:t> pi = 3.14159265;</a:t>
            </a:r>
          </a:p>
          <a:p>
            <a:pPr lvl="1"/>
            <a:r>
              <a:rPr lang="en-US" sz="2800" dirty="0" smtClean="0"/>
              <a:t> </a:t>
            </a:r>
            <a:r>
              <a:rPr lang="en-US" sz="2800" b="1" dirty="0"/>
              <a:t>double</a:t>
            </a:r>
            <a:r>
              <a:rPr lang="en-US" sz="2800" dirty="0" smtClean="0"/>
              <a:t> </a:t>
            </a:r>
            <a:r>
              <a:rPr lang="en-US" sz="2800" dirty="0" err="1" smtClean="0"/>
              <a:t>also_pi</a:t>
            </a:r>
            <a:r>
              <a:rPr lang="en-US" sz="2800" dirty="0" smtClean="0"/>
              <a:t>  = pi;</a:t>
            </a:r>
            <a:endParaRPr lang="en-US" sz="2800" dirty="0"/>
          </a:p>
        </p:txBody>
      </p:sp>
    </p:spTree>
    <p:extLst>
      <p:ext uri="{BB962C8B-B14F-4D97-AF65-F5344CB8AC3E}">
        <p14:creationId xmlns:p14="http://schemas.microsoft.com/office/powerpoint/2010/main" val="543952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Unsafe Conversions</a:t>
            </a:r>
            <a:endParaRPr lang="en-US" dirty="0"/>
          </a:p>
        </p:txBody>
      </p:sp>
      <p:sp>
        <p:nvSpPr>
          <p:cNvPr id="3" name="Content Placeholder 2"/>
          <p:cNvSpPr>
            <a:spLocks noGrp="1"/>
          </p:cNvSpPr>
          <p:nvPr>
            <p:ph idx="1"/>
          </p:nvPr>
        </p:nvSpPr>
        <p:spPr/>
        <p:txBody>
          <a:bodyPr>
            <a:normAutofit fontScale="92500" lnSpcReduction="20000"/>
          </a:bodyPr>
          <a:lstStyle/>
          <a:p>
            <a:r>
              <a:rPr lang="en-US" sz="3200" dirty="0" smtClean="0"/>
              <a:t>“Narrowing” conversions</a:t>
            </a:r>
          </a:p>
          <a:p>
            <a:pPr lvl="1"/>
            <a:r>
              <a:rPr lang="en-US" sz="2800" b="1" dirty="0" smtClean="0"/>
              <a:t>double</a:t>
            </a:r>
            <a:r>
              <a:rPr lang="en-US" sz="2800" dirty="0" smtClean="0"/>
              <a:t> x = 2.7;</a:t>
            </a:r>
          </a:p>
          <a:p>
            <a:pPr lvl="1"/>
            <a:r>
              <a:rPr lang="en-US" sz="2800" b="1" dirty="0" err="1"/>
              <a:t>int</a:t>
            </a:r>
            <a:r>
              <a:rPr lang="en-US" sz="2800" dirty="0" smtClean="0"/>
              <a:t> y = x; // truncation</a:t>
            </a:r>
          </a:p>
          <a:p>
            <a:pPr lvl="1"/>
            <a:endParaRPr lang="en-US" sz="2800" dirty="0" smtClean="0"/>
          </a:p>
          <a:p>
            <a:pPr lvl="1"/>
            <a:r>
              <a:rPr lang="en-US" sz="2800" b="1" dirty="0"/>
              <a:t>l</a:t>
            </a:r>
            <a:r>
              <a:rPr lang="en-US" sz="2800" b="1" dirty="0"/>
              <a:t>ong</a:t>
            </a:r>
            <a:r>
              <a:rPr lang="en-US" sz="2800" dirty="0" smtClean="0"/>
              <a:t> x = 1122233445566778899;</a:t>
            </a:r>
          </a:p>
          <a:p>
            <a:pPr lvl="1"/>
            <a:r>
              <a:rPr lang="en-US" sz="2800" b="1" dirty="0"/>
              <a:t>double</a:t>
            </a:r>
            <a:r>
              <a:rPr lang="en-US" sz="2800" dirty="0" smtClean="0"/>
              <a:t> </a:t>
            </a:r>
            <a:r>
              <a:rPr lang="en-US" sz="2800" dirty="0"/>
              <a:t>y = x; // loss of </a:t>
            </a:r>
            <a:r>
              <a:rPr lang="en-US" sz="2800" dirty="0" smtClean="0"/>
              <a:t>precision</a:t>
            </a:r>
          </a:p>
          <a:p>
            <a:pPr lvl="1"/>
            <a:endParaRPr lang="en-US" sz="2800" dirty="0"/>
          </a:p>
          <a:p>
            <a:pPr lvl="1"/>
            <a:r>
              <a:rPr lang="en-US" sz="2800" b="1" dirty="0"/>
              <a:t>double</a:t>
            </a:r>
            <a:r>
              <a:rPr lang="en-US" sz="2800" dirty="0" smtClean="0"/>
              <a:t> pi = 3.14159265358979;</a:t>
            </a:r>
          </a:p>
          <a:p>
            <a:pPr lvl="1"/>
            <a:r>
              <a:rPr lang="en-US" sz="2800" b="1" dirty="0"/>
              <a:t>float</a:t>
            </a:r>
            <a:r>
              <a:rPr lang="en-US" sz="2800" dirty="0" smtClean="0"/>
              <a:t> pi2 = pi;   // truncation to 6 digits</a:t>
            </a:r>
            <a:br>
              <a:rPr lang="en-US" sz="2800" dirty="0" smtClean="0"/>
            </a:br>
            <a:endParaRPr lang="en-US" sz="2800" dirty="0"/>
          </a:p>
          <a:p>
            <a:pPr lvl="1"/>
            <a:r>
              <a:rPr lang="en-US" sz="2800" b="1" dirty="0" err="1"/>
              <a:t>int</a:t>
            </a:r>
            <a:r>
              <a:rPr lang="en-US" sz="2800" dirty="0" smtClean="0"/>
              <a:t> a = 1000;</a:t>
            </a:r>
          </a:p>
          <a:p>
            <a:pPr lvl="1"/>
            <a:r>
              <a:rPr lang="en-US" sz="2800" b="1" dirty="0"/>
              <a:t>char</a:t>
            </a:r>
            <a:r>
              <a:rPr lang="en-US" sz="2800" dirty="0" smtClean="0"/>
              <a:t> b = a;</a:t>
            </a:r>
          </a:p>
          <a:p>
            <a:pPr lvl="1"/>
            <a:endParaRPr lang="en-US" dirty="0"/>
          </a:p>
        </p:txBody>
      </p:sp>
    </p:spTree>
    <p:extLst>
      <p:ext uri="{BB962C8B-B14F-4D97-AF65-F5344CB8AC3E}">
        <p14:creationId xmlns:p14="http://schemas.microsoft.com/office/powerpoint/2010/main" val="1786440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1507</Words>
  <Application>Microsoft Office PowerPoint</Application>
  <PresentationFormat>Widescreen</PresentationFormat>
  <Paragraphs>194</Paragraphs>
  <Slides>20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Consolas</vt:lpstr>
      <vt:lpstr>Courier New</vt:lpstr>
      <vt:lpstr>Source Code Pro</vt:lpstr>
      <vt:lpstr>Times</vt:lpstr>
      <vt:lpstr>Times New Roman</vt:lpstr>
      <vt:lpstr>Office Theme</vt:lpstr>
      <vt:lpstr>CSCE 121 Introduction to Program Design &amp; Concepts</vt:lpstr>
      <vt:lpstr>When You Mix Apples with Oranges: Type Conversion </vt:lpstr>
      <vt:lpstr>Type Safety</vt:lpstr>
      <vt:lpstr>Type Safety</vt:lpstr>
      <vt:lpstr>When You Mix Apples with Oranges: Type Conversion</vt:lpstr>
      <vt:lpstr>Type Conversion</vt:lpstr>
      <vt:lpstr>Coercion Rules</vt:lpstr>
      <vt:lpstr>Mostly Safe Conversions</vt:lpstr>
      <vt:lpstr>Unsafe Conversions</vt:lpstr>
      <vt:lpstr>Type Casting</vt:lpstr>
      <vt:lpstr>C-Style and Prestandard Type Cast Expressions</vt:lpstr>
      <vt:lpstr>Type Casting</vt:lpstr>
      <vt:lpstr>IntAsChar.cpp</vt:lpstr>
      <vt:lpstr>Random Numbers</vt:lpstr>
      <vt:lpstr>Random Number Generation</vt:lpstr>
      <vt:lpstr>Random Number Generation</vt:lpstr>
      <vt:lpstr>Random Numbers</vt:lpstr>
      <vt:lpstr>PowerPoint Presentation</vt:lpstr>
      <vt:lpstr>What if we want to generate floating point random numbers?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2021-09-15T20:05:40Z</dcterms:created>
  <dcterms:modified xsi:type="dcterms:W3CDTF">2022-09-14T22:11:46Z</dcterms:modified>
</cp:coreProperties>
</file>