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67" r:id="rId2"/>
    <p:sldId id="278" r:id="rId3"/>
    <p:sldId id="279" r:id="rId4"/>
    <p:sldId id="280" r:id="rId5"/>
    <p:sldId id="281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73304" autoAdjust="0"/>
  </p:normalViewPr>
  <p:slideViewPr>
    <p:cSldViewPr snapToGrid="0">
      <p:cViewPr varScale="1">
        <p:scale>
          <a:sx n="81" d="100"/>
          <a:sy n="81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47B9C-5AE6-4DDC-85A3-7582C2EF69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0B6134-23B8-4FE2-AA0B-45000542C606}">
      <dgm:prSet/>
      <dgm:spPr/>
      <dgm:t>
        <a:bodyPr/>
        <a:lstStyle/>
        <a:p>
          <a:pPr rtl="0"/>
          <a:r>
            <a:rPr lang="en-US" smtClean="0"/>
            <a:t>runtime_error needs the &amp; - we’ll explain this later.</a:t>
          </a:r>
          <a:endParaRPr lang="en-US"/>
        </a:p>
      </dgm:t>
    </dgm:pt>
    <dgm:pt modelId="{8DD8D47D-CB9E-46E2-83D1-664969DDDC22}" type="parTrans" cxnId="{732A1434-0DAA-4322-A05C-5226A440EF46}">
      <dgm:prSet/>
      <dgm:spPr/>
      <dgm:t>
        <a:bodyPr/>
        <a:lstStyle/>
        <a:p>
          <a:endParaRPr lang="en-US"/>
        </a:p>
      </dgm:t>
    </dgm:pt>
    <dgm:pt modelId="{4066D163-E09B-488D-8439-9CBF471D3E24}" type="sibTrans" cxnId="{732A1434-0DAA-4322-A05C-5226A440EF46}">
      <dgm:prSet/>
      <dgm:spPr/>
      <dgm:t>
        <a:bodyPr/>
        <a:lstStyle/>
        <a:p>
          <a:endParaRPr lang="en-US"/>
        </a:p>
      </dgm:t>
    </dgm:pt>
    <dgm:pt modelId="{189426B5-F724-4278-9DFC-18E420D4B7B7}" type="pres">
      <dgm:prSet presAssocID="{DD547B9C-5AE6-4DDC-85A3-7582C2EF69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71C770-2D1E-497D-BB05-99CF155AF11A}" type="pres">
      <dgm:prSet presAssocID="{8D0B6134-23B8-4FE2-AA0B-45000542C6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2A1434-0DAA-4322-A05C-5226A440EF46}" srcId="{DD547B9C-5AE6-4DDC-85A3-7582C2EF6907}" destId="{8D0B6134-23B8-4FE2-AA0B-45000542C606}" srcOrd="0" destOrd="0" parTransId="{8DD8D47D-CB9E-46E2-83D1-664969DDDC22}" sibTransId="{4066D163-E09B-488D-8439-9CBF471D3E24}"/>
    <dgm:cxn modelId="{8B30D611-1386-4F0D-BC19-4766C4C75165}" type="presOf" srcId="{DD547B9C-5AE6-4DDC-85A3-7582C2EF6907}" destId="{189426B5-F724-4278-9DFC-18E420D4B7B7}" srcOrd="0" destOrd="0" presId="urn:microsoft.com/office/officeart/2005/8/layout/vList2"/>
    <dgm:cxn modelId="{7B9FD7AD-21A8-47CC-B629-A114F2D02C77}" type="presOf" srcId="{8D0B6134-23B8-4FE2-AA0B-45000542C606}" destId="{4071C770-2D1E-497D-BB05-99CF155AF11A}" srcOrd="0" destOrd="0" presId="urn:microsoft.com/office/officeart/2005/8/layout/vList2"/>
    <dgm:cxn modelId="{2315ED09-FEBB-4204-982C-0950E4EABD17}" type="presParOf" srcId="{189426B5-F724-4278-9DFC-18E420D4B7B7}" destId="{4071C770-2D1E-497D-BB05-99CF155AF1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1C770-2D1E-497D-BB05-99CF155AF11A}">
      <dsp:nvSpPr>
        <dsp:cNvPr id="0" name=""/>
        <dsp:cNvSpPr/>
      </dsp:nvSpPr>
      <dsp:spPr>
        <a:xfrm>
          <a:off x="0" y="17698"/>
          <a:ext cx="417576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runtime_error needs the &amp; - we’ll explain this later.</a:t>
          </a:r>
          <a:endParaRPr lang="en-US" sz="2000" kern="1200"/>
        </a:p>
      </dsp:txBody>
      <dsp:txXfrm>
        <a:off x="38838" y="56536"/>
        <a:ext cx="4098084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A63A3-682F-4D74-9BB2-282385752B3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23EB3-87FA-46AE-A469-74B50D2D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1396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… what gets thrown is an object, in this case the</a:t>
            </a:r>
            <a:r>
              <a:rPr lang="en-US" baseline="0" dirty="0" smtClean="0"/>
              <a:t> standard runtime exception </a:t>
            </a:r>
            <a:r>
              <a:rPr lang="en-US" baseline="0" dirty="0" err="1" smtClean="0"/>
              <a:t>runtime_error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1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very clean way to program. In fact, as a rule, we usually</a:t>
            </a:r>
            <a:r>
              <a:rPr lang="en-US" baseline="0" dirty="0" smtClean="0"/>
              <a:t> don’t want exception handling the functions we’ve designed to do something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C++ allows is for exceptions to propagate</a:t>
            </a:r>
            <a:r>
              <a:rPr lang="en-US" baseline="0" dirty="0" smtClean="0"/>
              <a:t> up the call stack. That means that we don’t have to catch our exceptions in the same function, so we don’t need the try block either.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catch</a:t>
            </a:r>
            <a:r>
              <a:rPr lang="en-US" baseline="0" dirty="0" smtClean="0"/>
              <a:t> our exception in the calling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6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actually catch it anywhere up the call stack. And you NEED to catch it somewhere though, or you’ll get an unhandled</a:t>
            </a:r>
            <a:r>
              <a:rPr lang="en-US" baseline="0" dirty="0" smtClean="0"/>
              <a:t> exception, which will crash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2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93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F922E2-8193-416F-8E8C-B4F5E11949ED}" type="slidenum">
              <a:rPr lang="en-CA" altLang="en-US"/>
              <a:pPr eaLnBrk="1" hangingPunct="1"/>
              <a:t>12</a:t>
            </a:fld>
            <a:endParaRPr lang="en-CA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41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7D5DF9-0969-4092-BF60-0F3C8827551F}" type="slidenum">
              <a:rPr lang="en-CA" altLang="en-US"/>
              <a:pPr eaLnBrk="1" hangingPunct="1"/>
              <a:t>13</a:t>
            </a:fld>
            <a:endParaRPr lang="en-CA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316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what that looks</a:t>
            </a:r>
            <a:r>
              <a:rPr lang="en-US" baseline="0" dirty="0" smtClean="0"/>
              <a:t> like in our month example, one part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signal an</a:t>
            </a:r>
            <a:r>
              <a:rPr lang="en-US" baseline="0" dirty="0" smtClean="0"/>
              <a:t> exception with </a:t>
            </a:r>
            <a:r>
              <a:rPr lang="en-US" dirty="0" smtClean="0"/>
              <a:t>throw, our program gets interrupted. It jumps</a:t>
            </a:r>
            <a:r>
              <a:rPr lang="en-US" baseline="0" dirty="0" smtClean="0"/>
              <a:t> to the exception handler.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smtClean="0"/>
              <a:t>this</a:t>
            </a:r>
            <a:r>
              <a:rPr lang="en-US" baseline="0" smtClean="0"/>
              <a:t> example, a</a:t>
            </a:r>
            <a:r>
              <a:rPr lang="en-US" smtClean="0"/>
              <a:t>ll </a:t>
            </a:r>
            <a:r>
              <a:rPr lang="en-US" dirty="0" smtClean="0"/>
              <a:t>we’re throwing here is an integer: 1. This is not a lot if information,</a:t>
            </a:r>
            <a:r>
              <a:rPr lang="en-US" baseline="0" dirty="0" smtClean="0"/>
              <a:t> but it is some, and it is a useful error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Exceptions will become</a:t>
            </a:r>
            <a:r>
              <a:rPr lang="en-US" baseline="0" dirty="0" smtClean="0"/>
              <a:t> more powerful for us later in the semester. Especially after we cover Objects and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EBE2C-D240-4300-B2D6-40DC41742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0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2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8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9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8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1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CCA5-DD3E-4F67-A01F-A7031528430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A29D-A923-404C-A8CA-706409BA1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3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120/121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A First Look at Exceptions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 descr="Texas A&amp;M Logo" title="TAMU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Grateful acknowledgment to Dr. Philip Ritchey and  Dr. Paul Taele for some of the material on which these slides are based.</a:t>
            </a:r>
            <a:endParaRPr lang="en-US" sz="1600" i="1" dirty="0"/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 – Example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828800"/>
            <a:ext cx="10267335" cy="441960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// function that throws an exception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totalDays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days,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weeks) 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{ 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 b="1" dirty="0">
                <a:latin typeface="Courier New" panose="02070309020205020404" pitchFamily="49" charset="0"/>
              </a:rPr>
              <a:t> ((days &lt; 0) || (days &gt; 7))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 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throw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string("invalid </a:t>
            </a:r>
            <a:r>
              <a:rPr lang="en-US" altLang="en-US" sz="2400" b="1" dirty="0">
                <a:latin typeface="Courier New" panose="02070309020205020404" pitchFamily="49" charset="0"/>
              </a:rPr>
              <a:t>number of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days“);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// the argument to throw is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the character </a:t>
            </a:r>
            <a:r>
              <a:rPr lang="en-US" altLang="en-US" sz="2400" b="1" dirty="0">
                <a:latin typeface="Courier New" panose="02070309020205020404" pitchFamily="49" charset="0"/>
              </a:rPr>
              <a:t>string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 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 b="1" dirty="0">
                <a:latin typeface="Courier New" panose="02070309020205020404" pitchFamily="49" charset="0"/>
              </a:rPr>
              <a:t> (7 * weeks + days);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12856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 – Example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10515600" cy="426720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try</a:t>
            </a:r>
            <a:r>
              <a:rPr lang="en-US" altLang="en-US" sz="2400" b="1" dirty="0">
                <a:latin typeface="Courier New" panose="02070309020205020404" pitchFamily="49" charset="0"/>
              </a:rPr>
              <a:t> // block that calls function 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{  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totDays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totalDays</a:t>
            </a:r>
            <a:r>
              <a:rPr lang="en-US" altLang="en-US" sz="2400" b="1" dirty="0">
                <a:latin typeface="Courier New" panose="02070309020205020404" pitchFamily="49" charset="0"/>
              </a:rPr>
              <a:t>(days, weeks);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"Total days: " &lt;&lt; days;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catch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(string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msg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 </a:t>
            </a:r>
            <a:r>
              <a:rPr lang="en-US" altLang="en-US" sz="2400" b="1" dirty="0">
                <a:latin typeface="Courier New" panose="02070309020205020404" pitchFamily="49" charset="0"/>
              </a:rPr>
              <a:t>// interpret </a:t>
            </a:r>
            <a:r>
              <a:rPr lang="en-US" altLang="en-US" sz="2400" b="1" dirty="0" smtClean="0"/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exception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"Error: " &lt;&lt;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msg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;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89802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 – What Happens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3200" dirty="0"/>
              <a:t> </a:t>
            </a:r>
            <a:r>
              <a:rPr lang="en-US" altLang="en-US" sz="3200" b="1" dirty="0">
                <a:latin typeface="Courier New" panose="02070309020205020404" pitchFamily="49" charset="0"/>
              </a:rPr>
              <a:t>try</a:t>
            </a:r>
            <a:r>
              <a:rPr lang="en-US" altLang="en-US" sz="3200" dirty="0"/>
              <a:t> block is entered.  </a:t>
            </a:r>
            <a:r>
              <a:rPr lang="en-US" altLang="en-US" sz="3200" dirty="0" err="1">
                <a:latin typeface="Courier New" panose="02070309020205020404" pitchFamily="49" charset="0"/>
              </a:rPr>
              <a:t>totalDays</a:t>
            </a:r>
            <a:r>
              <a:rPr lang="en-US" altLang="en-US" sz="3200" dirty="0"/>
              <a:t> function is called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3200" dirty="0"/>
              <a:t>If 1st parameter is between 0 and 7, total number of days is returned and </a:t>
            </a:r>
            <a:r>
              <a:rPr lang="en-US" altLang="en-US" sz="3200" b="1" dirty="0">
                <a:latin typeface="Courier New" panose="02070309020205020404" pitchFamily="49" charset="0"/>
              </a:rPr>
              <a:t>catch</a:t>
            </a:r>
            <a:r>
              <a:rPr lang="en-US" altLang="en-US" sz="3200" dirty="0"/>
              <a:t> block is skipped over (no exception thrown)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3200" dirty="0"/>
              <a:t>If exception is thrown, function and </a:t>
            </a:r>
            <a:r>
              <a:rPr lang="en-US" altLang="en-US" sz="3200" b="1" dirty="0">
                <a:latin typeface="Courier New" panose="02070309020205020404" pitchFamily="49" charset="0"/>
              </a:rPr>
              <a:t>try</a:t>
            </a:r>
            <a:r>
              <a:rPr lang="en-US" altLang="en-US" sz="3200" dirty="0"/>
              <a:t> block are exited, </a:t>
            </a:r>
            <a:r>
              <a:rPr lang="en-US" altLang="en-US" sz="3200" b="1" dirty="0">
                <a:latin typeface="Courier New" panose="02070309020205020404" pitchFamily="49" charset="0"/>
              </a:rPr>
              <a:t>catch</a:t>
            </a:r>
            <a:r>
              <a:rPr lang="en-US" altLang="en-US" sz="3200" dirty="0"/>
              <a:t> blocks are scanned for 1</a:t>
            </a:r>
            <a:r>
              <a:rPr lang="en-US" altLang="en-US" sz="3200" baseline="30000" dirty="0"/>
              <a:t>st</a:t>
            </a:r>
            <a:r>
              <a:rPr lang="en-US" altLang="en-US" sz="3200" dirty="0"/>
              <a:t> one that matches the data type of the thrown exception.  </a:t>
            </a:r>
            <a:r>
              <a:rPr lang="en-US" altLang="en-US" sz="3200" b="1" dirty="0">
                <a:latin typeface="Courier New" panose="02070309020205020404" pitchFamily="49" charset="0"/>
              </a:rPr>
              <a:t>catch</a:t>
            </a:r>
            <a:r>
              <a:rPr lang="en-US" altLang="en-US" sz="3200" dirty="0"/>
              <a:t> block executes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5791200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also ExceptionCaught.cpp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5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 and Objects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dirty="0" smtClean="0"/>
              <a:t>An </a:t>
            </a:r>
            <a:r>
              <a:rPr lang="en-US" altLang="en-US" sz="4000" u="sng" dirty="0" smtClean="0"/>
              <a:t>exception class</a:t>
            </a:r>
            <a:r>
              <a:rPr lang="en-US" altLang="en-US" sz="4000" dirty="0" smtClean="0"/>
              <a:t> can be defined in a class and thrown as an exception by a member function</a:t>
            </a:r>
          </a:p>
          <a:p>
            <a:pPr>
              <a:lnSpc>
                <a:spcPct val="90000"/>
              </a:lnSpc>
            </a:pPr>
            <a:r>
              <a:rPr lang="en-US" altLang="en-US" sz="4000" dirty="0" smtClean="0"/>
              <a:t>An exception class may have: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 smtClean="0"/>
              <a:t>no members: used only to signal an error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 smtClean="0"/>
              <a:t>members: pass error data to </a:t>
            </a:r>
            <a:r>
              <a:rPr lang="en-US" altLang="en-US" sz="3600" b="1" dirty="0" smtClean="0">
                <a:latin typeface="Courier New" panose="02070309020205020404" pitchFamily="49" charset="0"/>
              </a:rPr>
              <a:t>catch</a:t>
            </a:r>
            <a:r>
              <a:rPr lang="en-US" altLang="en-US" sz="3600" dirty="0" smtClean="0"/>
              <a:t> block </a:t>
            </a:r>
          </a:p>
          <a:p>
            <a:pPr>
              <a:lnSpc>
                <a:spcPct val="90000"/>
              </a:lnSpc>
            </a:pPr>
            <a:r>
              <a:rPr lang="en-US" altLang="en-US" sz="4000" dirty="0" smtClean="0"/>
              <a:t>A class can have more than one exception class</a:t>
            </a:r>
          </a:p>
        </p:txBody>
      </p:sp>
    </p:spTree>
    <p:extLst>
      <p:ext uri="{BB962C8B-B14F-4D97-AF65-F5344CB8AC3E}">
        <p14:creationId xmlns:p14="http://schemas.microsoft.com/office/powerpoint/2010/main" val="214587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44428" y="228600"/>
            <a:ext cx="8809172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Happens After </a:t>
            </a:r>
            <a:r>
              <a:rPr lang="en-US" dirty="0" smtClean="0">
                <a:latin typeface="Courier New" pitchFamily="112" charset="0"/>
              </a:rPr>
              <a:t>catch</a:t>
            </a:r>
            <a:r>
              <a:rPr lang="en-US" dirty="0" smtClean="0"/>
              <a:t> Block?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84903" y="1676400"/>
            <a:ext cx="10338620" cy="4114800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Once an exception is thrown, the program cannot return to throw point.  The function executing </a:t>
            </a:r>
            <a:r>
              <a:rPr lang="en-US" altLang="en-US" sz="3600" b="1" dirty="0" smtClean="0">
                <a:latin typeface="Courier New" panose="02070309020205020404" pitchFamily="49" charset="0"/>
              </a:rPr>
              <a:t>throw</a:t>
            </a:r>
            <a:r>
              <a:rPr lang="en-US" altLang="en-US" sz="3600" dirty="0" smtClean="0"/>
              <a:t> terminates (does not return), other calling functions in </a:t>
            </a:r>
            <a:r>
              <a:rPr lang="en-US" altLang="en-US" sz="3600" b="1" dirty="0" smtClean="0">
                <a:latin typeface="Courier New" panose="02070309020205020404" pitchFamily="49" charset="0"/>
              </a:rPr>
              <a:t>try</a:t>
            </a:r>
            <a:r>
              <a:rPr lang="en-US" altLang="en-US" sz="3600" dirty="0" smtClean="0"/>
              <a:t> block terminate, resulting in </a:t>
            </a:r>
            <a:r>
              <a:rPr lang="en-US" altLang="en-US" sz="3600" u="sng" dirty="0" smtClean="0"/>
              <a:t>unwinding the stack</a:t>
            </a:r>
          </a:p>
        </p:txBody>
      </p:sp>
    </p:spTree>
    <p:extLst>
      <p:ext uri="{BB962C8B-B14F-4D97-AF65-F5344CB8AC3E}">
        <p14:creationId xmlns:p14="http://schemas.microsoft.com/office/powerpoint/2010/main" val="238005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When an </a:t>
            </a:r>
            <a:r>
              <a:rPr lang="en-US" sz="4000" dirty="0" smtClean="0"/>
              <a:t>unexpected condition </a:t>
            </a:r>
            <a:r>
              <a:rPr lang="en-US" sz="4000" dirty="0"/>
              <a:t>happens, you “</a:t>
            </a:r>
            <a:r>
              <a:rPr lang="en-US" sz="4000" b="1" dirty="0">
                <a:solidFill>
                  <a:srgbClr val="FF0000"/>
                </a:solidFill>
              </a:rPr>
              <a:t>throw</a:t>
            </a:r>
            <a:r>
              <a:rPr lang="en-US" sz="4000" dirty="0"/>
              <a:t>” </a:t>
            </a:r>
            <a:r>
              <a:rPr lang="en-US" sz="4000" dirty="0" smtClean="0"/>
              <a:t>an exception</a:t>
            </a:r>
            <a:endParaRPr lang="en-US" sz="4000" dirty="0"/>
          </a:p>
          <a:p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FF0000"/>
                </a:solidFill>
              </a:rPr>
              <a:t>try block </a:t>
            </a:r>
            <a:r>
              <a:rPr lang="en-US" sz="4000" dirty="0" smtClean="0"/>
              <a:t>is the part of your code where an exception might occur</a:t>
            </a:r>
          </a:p>
          <a:p>
            <a:r>
              <a:rPr lang="en-US" sz="4000" dirty="0" smtClean="0"/>
              <a:t>You “</a:t>
            </a:r>
            <a:r>
              <a:rPr lang="en-US" sz="4000" b="1" dirty="0" smtClean="0">
                <a:solidFill>
                  <a:srgbClr val="FF0000"/>
                </a:solidFill>
              </a:rPr>
              <a:t>catch</a:t>
            </a:r>
            <a:r>
              <a:rPr lang="en-US" sz="4000" dirty="0" smtClean="0"/>
              <a:t>” exceptions and deal with them in an exception handler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55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month (1-12): ”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(month &lt; 1 || month &gt; 12) {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“Invalid month.”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533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errors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month (1-12): ”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(month &lt; 1 || month &gt; 12) {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3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 rot="20549986">
            <a:off x="3272029" y="5258265"/>
            <a:ext cx="3604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Throwing an </a:t>
            </a:r>
            <a:r>
              <a:rPr lang="en-US" sz="4000" dirty="0" err="1" smtClean="0">
                <a:solidFill>
                  <a:srgbClr val="C00000"/>
                </a:solidFill>
              </a:rPr>
              <a:t>int</a:t>
            </a:r>
            <a:r>
              <a:rPr lang="en-US" sz="4000" dirty="0" smtClean="0">
                <a:solidFill>
                  <a:srgbClr val="C00000"/>
                </a:solidFill>
              </a:rPr>
              <a:t>!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8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We can throw any type of variable as an exception, so:</a:t>
            </a:r>
          </a:p>
          <a:p>
            <a:pPr lvl="1"/>
            <a:r>
              <a:rPr lang="en-US" sz="3600" dirty="0" smtClean="0"/>
              <a:t>We may want to include more detailed information about an error</a:t>
            </a:r>
          </a:p>
          <a:p>
            <a:pPr lvl="1"/>
            <a:r>
              <a:rPr lang="en-US" sz="3600" dirty="0" smtClean="0"/>
              <a:t>We can create/use special variable types just for exceptions (Objects &amp; Classes)</a:t>
            </a:r>
          </a:p>
          <a:p>
            <a:r>
              <a:rPr lang="en-US" sz="4000" dirty="0" err="1" smtClean="0"/>
              <a:t>zyBook</a:t>
            </a:r>
            <a:r>
              <a:rPr lang="en-US" sz="4000" dirty="0" smtClean="0"/>
              <a:t> </a:t>
            </a:r>
            <a:r>
              <a:rPr lang="en-US" sz="4000" dirty="0"/>
              <a:t>uses the </a:t>
            </a:r>
            <a:r>
              <a:rPr lang="en-US" sz="4000" dirty="0" err="1" smtClean="0">
                <a:latin typeface="Consolas" panose="020B0609020204030204" pitchFamily="49" charset="0"/>
              </a:rPr>
              <a:t>runtime_error</a:t>
            </a:r>
            <a:r>
              <a:rPr lang="en-US" sz="4000" dirty="0" smtClean="0"/>
              <a:t>.</a:t>
            </a:r>
            <a:endParaRPr lang="en-US" sz="4000" dirty="0"/>
          </a:p>
          <a:p>
            <a:pPr lvl="1"/>
            <a:r>
              <a:rPr lang="en-US" sz="3600" dirty="0" smtClean="0"/>
              <a:t>Good for you to use for most of the class.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73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 exception is thrown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Function stops executing immediately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Scan down looking for a catch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Either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Catch block found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If type matches thrown object</a:t>
            </a:r>
          </a:p>
          <a:p>
            <a:pPr marL="1885950" lvl="3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Execute catch block</a:t>
            </a:r>
          </a:p>
          <a:p>
            <a:pPr marL="1885950" lvl="3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Resume execution after catch block(s) (not back to where throw happened)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Else continue scan (note there might be another catch immediately)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End of function reached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6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Error Information: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 return value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Return an invalid value to indicate an error.</a:t>
            </a:r>
          </a:p>
          <a:p>
            <a:r>
              <a:rPr lang="en-US" sz="4000" i="1" dirty="0" smtClean="0"/>
              <a:t>e.g., </a:t>
            </a:r>
            <a:r>
              <a:rPr lang="en-US" sz="4000" dirty="0" smtClean="0"/>
              <a:t>if a function returns an area, return negative numbers to indicate there was an error in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8653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 exception is thrown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2"/>
            </a:pPr>
            <a:r>
              <a:rPr lang="en-US" sz="2800" dirty="0" smtClean="0"/>
              <a:t>End of function reached</a:t>
            </a:r>
          </a:p>
          <a:p>
            <a:pPr marL="1428750" lvl="2" indent="-514350"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Remove function from call stack</a:t>
            </a:r>
          </a:p>
          <a:p>
            <a:pPr lvl="3">
              <a:spcBef>
                <a:spcPts val="300"/>
              </a:spcBef>
            </a:pPr>
            <a:r>
              <a:rPr lang="en-US" sz="2400" dirty="0" smtClean="0"/>
              <a:t>Variables go out of scope</a:t>
            </a:r>
          </a:p>
          <a:p>
            <a:pPr lvl="4">
              <a:spcBef>
                <a:spcPts val="300"/>
              </a:spcBef>
            </a:pPr>
            <a:r>
              <a:rPr lang="en-US" sz="2400" dirty="0" smtClean="0"/>
              <a:t>Includes calling destructors (for example, file streams will close their files)</a:t>
            </a:r>
          </a:p>
          <a:p>
            <a:pPr lvl="3">
              <a:spcBef>
                <a:spcPts val="300"/>
              </a:spcBef>
            </a:pPr>
            <a:r>
              <a:rPr lang="en-US" sz="2400" dirty="0" smtClean="0"/>
              <a:t>If the function removed from stack is main, the program terminates</a:t>
            </a:r>
          </a:p>
          <a:p>
            <a:pPr marL="1371600" lvl="2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Throw exception to calling function</a:t>
            </a:r>
          </a:p>
          <a:p>
            <a:pPr lvl="3">
              <a:spcBef>
                <a:spcPts val="300"/>
              </a:spcBef>
            </a:pPr>
            <a:r>
              <a:rPr lang="en-US" sz="2400" dirty="0" smtClean="0"/>
              <a:t>Return to function where call occurred</a:t>
            </a:r>
          </a:p>
          <a:p>
            <a:pPr lvl="3">
              <a:spcBef>
                <a:spcPts val="300"/>
              </a:spcBef>
            </a:pPr>
            <a:r>
              <a:rPr lang="en-US" sz="2400" dirty="0" smtClean="0"/>
              <a:t>Scan down looking for a catch (i.e. go back to main step 2)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630" y="5341483"/>
            <a:ext cx="9410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Exceptions propagate down call stack until caught or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program terminates.</a:t>
            </a:r>
          </a:p>
        </p:txBody>
      </p:sp>
    </p:spTree>
    <p:extLst>
      <p:ext uri="{BB962C8B-B14F-4D97-AF65-F5344CB8AC3E}">
        <p14:creationId xmlns:p14="http://schemas.microsoft.com/office/powerpoint/2010/main" val="2454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Recall that a function should do one thing well.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to do when a function gets bad data?</a:t>
            </a:r>
          </a:p>
          <a:p>
            <a:pPr lvl="1"/>
            <a:r>
              <a:rPr lang="en-US" sz="2800" dirty="0" smtClean="0"/>
              <a:t>Temptation: Do </a:t>
            </a:r>
            <a:r>
              <a:rPr lang="en-US" sz="2800" dirty="0" err="1" smtClean="0"/>
              <a:t>cout</a:t>
            </a:r>
            <a:r>
              <a:rPr lang="en-US" sz="2800" dirty="0" smtClean="0"/>
              <a:t>/</a:t>
            </a:r>
            <a:r>
              <a:rPr lang="en-US" sz="2800" dirty="0" err="1" smtClean="0"/>
              <a:t>cin</a:t>
            </a:r>
            <a:r>
              <a:rPr lang="en-US" sz="2800" dirty="0" smtClean="0"/>
              <a:t> to get a replacement value.</a:t>
            </a:r>
          </a:p>
          <a:p>
            <a:pPr lvl="2"/>
            <a:r>
              <a:rPr lang="en-US" sz="2400" dirty="0" smtClean="0"/>
              <a:t>Not all programs are interactive.</a:t>
            </a:r>
          </a:p>
          <a:p>
            <a:pPr lvl="2"/>
            <a:r>
              <a:rPr lang="en-US" sz="2400" dirty="0" smtClean="0"/>
              <a:t>What if the data is from a sensor?</a:t>
            </a:r>
          </a:p>
          <a:p>
            <a:pPr lvl="2"/>
            <a:r>
              <a:rPr lang="en-US" sz="2400" dirty="0" smtClean="0"/>
              <a:t>What if the interactive program is using another language?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Action: Throw exception</a:t>
            </a:r>
          </a:p>
          <a:p>
            <a:pPr lvl="2"/>
            <a:r>
              <a:rPr lang="en-US" sz="2400" dirty="0" smtClean="0"/>
              <a:t>Function identifies error and throws an exception.</a:t>
            </a:r>
          </a:p>
          <a:p>
            <a:pPr lvl="2"/>
            <a:r>
              <a:rPr lang="en-US" sz="2400" dirty="0" smtClean="0"/>
              <a:t>Elsewhere in the program the exception is caught and handled.</a:t>
            </a:r>
          </a:p>
        </p:txBody>
      </p:sp>
      <p:sp>
        <p:nvSpPr>
          <p:cNvPr id="4" name="TextBox 3"/>
          <p:cNvSpPr txBox="1"/>
          <p:nvPr/>
        </p:nvSpPr>
        <p:spPr>
          <a:xfrm rot="2259903">
            <a:off x="8319512" y="2059926"/>
            <a:ext cx="3571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Avoid mixing I/O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with another action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within a function.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in Try/Catch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Source Code Pro" panose="020B0509030403020204" pitchFamily="49" charset="0"/>
              </a:rPr>
              <a:t>try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if (problem)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b="1" dirty="0" smtClean="0">
                <a:latin typeface="Source Code Pro" panose="020B0509030403020204" pitchFamily="49" charset="0"/>
              </a:rPr>
              <a:t>throw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>
                <a:latin typeface="Source Code Pro" panose="020B0509030403020204" pitchFamily="49" charset="0"/>
              </a:rPr>
              <a:t>"</a:t>
            </a:r>
            <a:r>
              <a:rPr lang="en-US" dirty="0" smtClean="0">
                <a:latin typeface="Source Code Pro" panose="020B0509030403020204" pitchFamily="49" charset="0"/>
              </a:rPr>
              <a:t>problem</a:t>
            </a:r>
            <a:r>
              <a:rPr lang="en-US" dirty="0">
                <a:latin typeface="Source Code Pro" panose="020B0509030403020204" pitchFamily="49" charset="0"/>
              </a:rPr>
              <a:t>"</a:t>
            </a:r>
            <a:r>
              <a:rPr lang="en-US" dirty="0" smtClean="0"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Source Code Pro" panose="020B0509030403020204" pitchFamily="49" charset="0"/>
              </a:rPr>
              <a:t>catch</a:t>
            </a:r>
            <a:r>
              <a:rPr lang="en-US" dirty="0" smtClean="0">
                <a:latin typeface="Source Code Pro" panose="020B0509030403020204" pitchFamily="49" charset="0"/>
              </a:rPr>
              <a:t> (                                     )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handle exception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0570" y="3873129"/>
            <a:ext cx="563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does not get executed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0079" y="4863506"/>
            <a:ext cx="563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Lucida Console" panose="020B0609040504020204" pitchFamily="49" charset="0"/>
              </a:rPr>
              <a:t>runtime_error</a:t>
            </a:r>
            <a:r>
              <a:rPr lang="en-US" sz="2800" dirty="0" smtClean="0">
                <a:latin typeface="Lucida Console" panose="020B0609040504020204" pitchFamily="49" charset="0"/>
              </a:rPr>
              <a:t>&amp; e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91252">
            <a:off x="5189036" y="1723739"/>
            <a:ext cx="50778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Stops execution immediately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when throw occurs.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7574280" y="5684520"/>
          <a:ext cx="4175760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253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Throwing/Catching in same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if (problem)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	throw </a:t>
            </a:r>
            <a:r>
              <a:rPr lang="en-US" dirty="0" err="1">
                <a:latin typeface="Source Code Pro" panose="020B0509030403020204" pitchFamily="49" charset="0"/>
              </a:rPr>
              <a:t>runtime_error</a:t>
            </a:r>
            <a:r>
              <a:rPr lang="en-US" dirty="0">
                <a:latin typeface="Source Code Pro" panose="020B0509030403020204" pitchFamily="49" charset="0"/>
              </a:rPr>
              <a:t>("problem");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catch(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&amp; e) {</a:t>
            </a:r>
            <a:br>
              <a:rPr lang="en-US" dirty="0" smtClean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191252">
            <a:off x="7719036" y="2276928"/>
            <a:ext cx="364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Generally NOT done.</a:t>
            </a:r>
          </a:p>
        </p:txBody>
      </p:sp>
      <p:sp>
        <p:nvSpPr>
          <p:cNvPr id="5" name="TextBox 4"/>
          <p:cNvSpPr txBox="1"/>
          <p:nvPr/>
        </p:nvSpPr>
        <p:spPr>
          <a:xfrm rot="1191252">
            <a:off x="7334534" y="4905294"/>
            <a:ext cx="3408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Handle in else part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of if statement.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in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if </a:t>
            </a:r>
            <a:r>
              <a:rPr lang="en-US" dirty="0">
                <a:latin typeface="Source Code Pro" panose="020B0509030403020204" pitchFamily="49" charset="0"/>
              </a:rPr>
              <a:t>(problem)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	</a:t>
            </a:r>
            <a:r>
              <a:rPr lang="en-US" dirty="0" smtClean="0">
                <a:latin typeface="Source Code Pro" panose="020B0509030403020204" pitchFamily="49" charset="0"/>
              </a:rPr>
              <a:t>throw </a:t>
            </a:r>
            <a:r>
              <a:rPr lang="en-US" dirty="0" err="1">
                <a:latin typeface="Source Code Pro" panose="020B0509030403020204" pitchFamily="49" charset="0"/>
              </a:rPr>
              <a:t>runtime_error</a:t>
            </a:r>
            <a:r>
              <a:rPr lang="en-US" dirty="0">
                <a:latin typeface="Source Code Pro" panose="020B0509030403020204" pitchFamily="49" charset="0"/>
              </a:rPr>
              <a:t>("problem");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191252">
            <a:off x="3524996" y="4499939"/>
            <a:ext cx="3211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Function only has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to identify issue,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not resolve it.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in calling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017827" cy="4633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 () {/* throws exception */ }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catch (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&amp; e) </a:t>
            </a:r>
            <a:r>
              <a:rPr lang="en-US" smtClean="0">
                <a:latin typeface="Source Code Pro" panose="020B0509030403020204" pitchFamily="49" charset="0"/>
              </a:rPr>
              <a:t>{ </a:t>
            </a:r>
            <a:br>
              <a:rPr lang="en-US" smtClean="0">
                <a:latin typeface="Source Code Pro" panose="020B0509030403020204" pitchFamily="49" charset="0"/>
              </a:rPr>
            </a:br>
            <a:r>
              <a:rPr lang="en-US" smtClean="0">
                <a:latin typeface="Source Code Pro" panose="020B0509030403020204" pitchFamily="49" charset="0"/>
              </a:rPr>
              <a:t>		// handle error here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562178">
            <a:off x="6391481" y="2963706"/>
            <a:ext cx="4662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Deal with problem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where it can be addressed.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8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of exception down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7827" cy="49492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void </a:t>
            </a:r>
            <a:r>
              <a:rPr lang="en-US" dirty="0" err="1">
                <a:latin typeface="Source Code Pro" panose="020B0509030403020204" pitchFamily="49" charset="0"/>
              </a:rPr>
              <a:t>myfunction</a:t>
            </a:r>
            <a:r>
              <a:rPr lang="en-US" dirty="0">
                <a:latin typeface="Source Code Pro" panose="020B0509030403020204" pitchFamily="49" charset="0"/>
              </a:rPr>
              <a:t> () {/* throws exception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*/ }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second_function</a:t>
            </a:r>
            <a:r>
              <a:rPr lang="en-US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second_function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catch (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&amp; e) { // handle error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562178">
            <a:off x="5991121" y="3209927"/>
            <a:ext cx="5462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You should catch it somewhere.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62178">
            <a:off x="6294810" y="4169775"/>
            <a:ext cx="45241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If it propagates past main,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program will crash!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0C90-524B-44F5-A261-B505D1A7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11084" cy="1052434"/>
          </a:xfrm>
        </p:spPr>
        <p:txBody>
          <a:bodyPr/>
          <a:lstStyle/>
          <a:p>
            <a:r>
              <a:rPr lang="en-US" dirty="0"/>
              <a:t>Example: Catching Divide-by-Zero Error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2DE4D8-FCAE-477A-BF5F-A7D09AA4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1269168"/>
            <a:ext cx="3886201" cy="2819399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About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Expands on the divide-by-error code from example1.cpp.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If the divide function throws an exception, then the main function can now handle the exception.</a:t>
            </a:r>
          </a:p>
        </p:txBody>
      </p:sp>
      <p:graphicFrame>
        <p:nvGraphicFramePr>
          <p:cNvPr id="9" name="Content Placeholder 11" title="example2.cpp">
            <a:extLst>
              <a:ext uri="{FF2B5EF4-FFF2-40B4-BE49-F238E27FC236}">
                <a16:creationId xmlns:a16="http://schemas.microsoft.com/office/drawing/2014/main" id="{15B0E23E-652C-4BB0-962E-B35D69B1C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266192"/>
              </p:ext>
            </p:extLst>
          </p:nvPr>
        </p:nvGraphicFramePr>
        <p:xfrm>
          <a:off x="4011084" y="0"/>
          <a:ext cx="8180917" cy="675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439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637478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example2.cpp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stdexcept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divide(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left,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right)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(right ==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throw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runtime_error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"Error: Cannot divide by zero."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left / right;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two numbers: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x &gt;&gt; y;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try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result = divide(x, y);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result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catch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runtime_error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&amp; e)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e.what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599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0C90-524B-44F5-A261-B505D1A7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61940" cy="1052434"/>
          </a:xfrm>
        </p:spPr>
        <p:txBody>
          <a:bodyPr>
            <a:normAutofit/>
          </a:bodyPr>
          <a:lstStyle/>
          <a:p>
            <a:r>
              <a:rPr lang="en-US" dirty="0"/>
              <a:t>Example: Catching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Divide-by-Zero Error (2)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2DE4D8-FCAE-477A-BF5F-A7D09AA4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1269168"/>
            <a:ext cx="4023361" cy="514662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 smtClean="0"/>
              <a:t>Line 7. </a:t>
            </a:r>
            <a:r>
              <a:rPr lang="en-US" sz="2800" dirty="0"/>
              <a:t>Throws an exception of type </a:t>
            </a:r>
            <a:r>
              <a:rPr lang="en-US" sz="2800" dirty="0" err="1">
                <a:latin typeface="Consolas" panose="020B0609020204030204" pitchFamily="49" charset="0"/>
              </a:rPr>
              <a:t>runtime_error</a:t>
            </a:r>
            <a:r>
              <a:rPr lang="en-US" sz="2800" dirty="0" smtClean="0"/>
              <a:t>. </a:t>
            </a:r>
            <a:r>
              <a:rPr lang="en-US" sz="2800" dirty="0"/>
              <a:t>Accepts an error message argument</a:t>
            </a:r>
            <a:r>
              <a:rPr lang="en-US" sz="2800" dirty="0" smtClean="0"/>
              <a:t>.</a:t>
            </a:r>
            <a:endParaRPr lang="en-US" sz="2800" b="1" dirty="0" smtClean="0"/>
          </a:p>
          <a:p>
            <a:pPr algn="l"/>
            <a:r>
              <a:rPr lang="en-US" sz="2800" b="1" dirty="0" smtClean="0"/>
              <a:t>Lines 18 </a:t>
            </a:r>
            <a:r>
              <a:rPr lang="en-US" sz="2800" b="1" dirty="0"/>
              <a:t>to </a:t>
            </a:r>
            <a:r>
              <a:rPr lang="en-US" sz="2800" b="1" dirty="0" smtClean="0"/>
              <a:t>20.</a:t>
            </a:r>
            <a:r>
              <a:rPr lang="en-US" sz="2800" dirty="0" smtClean="0"/>
              <a:t> </a:t>
            </a:r>
            <a:r>
              <a:rPr lang="en-US" sz="2800" dirty="0"/>
              <a:t>The try-block for handling any code that throws an exception.</a:t>
            </a:r>
          </a:p>
          <a:p>
            <a:pPr algn="l"/>
            <a:r>
              <a:rPr lang="en-US" sz="2800" b="1" dirty="0"/>
              <a:t>Lines </a:t>
            </a:r>
            <a:r>
              <a:rPr lang="en-US" sz="2800" b="1" dirty="0" smtClean="0"/>
              <a:t>21 </a:t>
            </a:r>
            <a:r>
              <a:rPr lang="en-US" sz="2800" b="1" dirty="0"/>
              <a:t>to 23.</a:t>
            </a:r>
            <a:r>
              <a:rPr lang="en-US" sz="2800" dirty="0"/>
              <a:t> The catch-clause that catches and handles thrown errors from previous try-block.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9" name="Content Placeholder 11" title="example2.cpp">
            <a:extLst>
              <a:ext uri="{FF2B5EF4-FFF2-40B4-BE49-F238E27FC236}">
                <a16:creationId xmlns:a16="http://schemas.microsoft.com/office/drawing/2014/main" id="{15B0E23E-652C-4BB0-962E-B35D69B1C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713512"/>
              </p:ext>
            </p:extLst>
          </p:nvPr>
        </p:nvGraphicFramePr>
        <p:xfrm>
          <a:off x="4191001" y="0"/>
          <a:ext cx="8001000" cy="650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487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7469513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example2.cpp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stdexcept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divide(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left,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right)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(right ==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throw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runtime_error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Error: Cannot divide by zero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."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left / right;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two numbers: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x &gt;&gt; y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try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result = divide(x, y);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result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catch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runtime_error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&amp; e)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e.what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2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0C90-524B-44F5-A261-B505D1A7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58748" cy="1052434"/>
          </a:xfrm>
        </p:spPr>
        <p:txBody>
          <a:bodyPr>
            <a:normAutofit/>
          </a:bodyPr>
          <a:lstStyle/>
          <a:p>
            <a:r>
              <a:rPr lang="en-US" dirty="0"/>
              <a:t>Example: Catching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Divide-by-Zero Error (3)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2DE4D8-FCAE-477A-BF5F-A7D09AA4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1269168"/>
            <a:ext cx="4661941" cy="531151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/>
              <a:t>Lines 22 to 23.</a:t>
            </a:r>
            <a:r>
              <a:rPr lang="en-US" sz="2800" dirty="0"/>
              <a:t> </a:t>
            </a:r>
            <a:endParaRPr lang="en-US" sz="28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/>
              <a:t>Accepts </a:t>
            </a:r>
            <a:r>
              <a:rPr lang="en-US" sz="2800" dirty="0"/>
              <a:t>an exception of type </a:t>
            </a:r>
            <a:r>
              <a:rPr lang="en-US" sz="2800" dirty="0" err="1">
                <a:latin typeface="Consolas" panose="020B0609020204030204" pitchFamily="49" charset="0"/>
              </a:rPr>
              <a:t>runtime_error</a:t>
            </a:r>
            <a:r>
              <a:rPr lang="en-US" sz="2800" dirty="0"/>
              <a:t>.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Uses </a:t>
            </a:r>
            <a:r>
              <a:rPr lang="en-US" sz="2800" dirty="0">
                <a:latin typeface="Consolas" panose="020B0609020204030204" pitchFamily="49" charset="0"/>
              </a:rPr>
              <a:t>&amp;</a:t>
            </a:r>
            <a:r>
              <a:rPr lang="en-US" sz="2800" dirty="0"/>
              <a:t> symbol. Memorize for now.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The exception is labeled as </a:t>
            </a:r>
            <a:r>
              <a:rPr lang="en-US" sz="2800" dirty="0">
                <a:latin typeface="Consolas" panose="020B0609020204030204" pitchFamily="49" charset="0"/>
              </a:rPr>
              <a:t>e</a:t>
            </a:r>
            <a:r>
              <a:rPr lang="en-US" sz="2800" dirty="0"/>
              <a:t>.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The code calls a function from the exception, </a:t>
            </a:r>
            <a:r>
              <a:rPr lang="en-US" sz="2800" dirty="0">
                <a:latin typeface="Consolas" panose="020B0609020204030204" pitchFamily="49" charset="0"/>
              </a:rPr>
              <a:t>e</a:t>
            </a:r>
            <a:r>
              <a:rPr lang="en-US" sz="2800" dirty="0"/>
              <a:t>, called </a:t>
            </a:r>
            <a:r>
              <a:rPr lang="en-US" sz="2800" dirty="0">
                <a:latin typeface="Consolas" panose="020B0609020204030204" pitchFamily="49" charset="0"/>
              </a:rPr>
              <a:t>what()</a:t>
            </a:r>
            <a:r>
              <a:rPr lang="en-US" sz="2800" dirty="0"/>
              <a:t>.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The output of </a:t>
            </a:r>
            <a:r>
              <a:rPr lang="en-US" sz="2800" dirty="0" err="1"/>
              <a:t>e.</a:t>
            </a:r>
            <a:r>
              <a:rPr lang="en-US" sz="2800" dirty="0" err="1">
                <a:latin typeface="Consolas" panose="020B0609020204030204" pitchFamily="49" charset="0"/>
              </a:rPr>
              <a:t>what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is the argument value from the throw statement.</a:t>
            </a:r>
          </a:p>
          <a:p>
            <a:pPr marL="457200" indent="-457200" algn="l">
              <a:buFont typeface="Arial" charset="0"/>
              <a:buChar char="•"/>
            </a:pPr>
            <a:endParaRPr lang="en-US" sz="2800" dirty="0"/>
          </a:p>
        </p:txBody>
      </p:sp>
      <p:graphicFrame>
        <p:nvGraphicFramePr>
          <p:cNvPr id="9" name="Content Placeholder 11" title="example2.cpp">
            <a:extLst>
              <a:ext uri="{FF2B5EF4-FFF2-40B4-BE49-F238E27FC236}">
                <a16:creationId xmlns:a16="http://schemas.microsoft.com/office/drawing/2014/main" id="{15B0E23E-652C-4BB0-962E-B35D69B1C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024137"/>
              </p:ext>
            </p:extLst>
          </p:nvPr>
        </p:nvGraphicFramePr>
        <p:xfrm>
          <a:off x="4905375" y="0"/>
          <a:ext cx="7286625" cy="650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example2.cpp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stdexcept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divide(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left,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right)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(right ==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</a:t>
                      </a:r>
                      <a:r>
                        <a:rPr lang="en-US" sz="1500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throw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runtime_error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Error: Cannot divide by zero."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5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left / right;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two numbers: 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x &gt;&gt; y;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try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result = divide(x, y);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result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catch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(std::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runtime_error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&amp; e) 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e.what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&lt;&lt;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0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returned as a value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75744" y="1499805"/>
            <a:ext cx="6939455" cy="5031624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4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solidFill>
                  <a:srgbClr val="804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>
                <a:solidFill>
                  <a:srgbClr val="804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4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solidFill>
                  <a:srgbClr val="804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cmath</a:t>
            </a:r>
            <a:r>
              <a:rPr lang="en-US" sz="2000" dirty="0">
                <a:solidFill>
                  <a:srgbClr val="804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rgbClr val="46227A"/>
              </a:solidFill>
              <a:highlight>
                <a:srgbClr val="F0F0F0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6227A"/>
              </a:solidFill>
              <a:highlight>
                <a:srgbClr val="F0F0F0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8000FF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FF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 smtClean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2000" dirty="0">
              <a:solidFill>
                <a:srgbClr val="46227A"/>
              </a:solidFill>
              <a:highlight>
                <a:srgbClr val="F0F0F0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//division by zero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pt-BR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pt-BR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pt-BR" sz="2000" dirty="0" smtClean="0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pt-BR" sz="2000" dirty="0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(zero):         "</a:t>
            </a:r>
            <a:r>
              <a:rPr lang="pt-BR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pt-BR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pt-BR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pt-BR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pt-BR" sz="2000" dirty="0">
              <a:solidFill>
                <a:srgbClr val="46227A"/>
              </a:solidFill>
              <a:highlight>
                <a:srgbClr val="F0F0F0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7.0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FF8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rgbClr val="46227A"/>
              </a:solidFill>
              <a:highlight>
                <a:srgbClr val="F0F0F0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sz="2000" dirty="0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(div by zero):  "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 smtClean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2000" dirty="0">
              <a:solidFill>
                <a:srgbClr val="46227A"/>
              </a:solidFill>
              <a:highlight>
                <a:srgbClr val="F0F0F0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//negative square root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sqrt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(-</a:t>
            </a:r>
            <a:r>
              <a:rPr lang="en-US" sz="2000" dirty="0">
                <a:solidFill>
                  <a:srgbClr val="FF8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5.0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46227A"/>
              </a:solidFill>
              <a:highlight>
                <a:srgbClr val="F0F0F0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 </a:t>
            </a:r>
            <a:r>
              <a:rPr lang="en-US" sz="2000" dirty="0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neg</a:t>
            </a:r>
            <a:r>
              <a:rPr lang="en-US" sz="2000" dirty="0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sqr</a:t>
            </a:r>
            <a:r>
              <a:rPr lang="en-US" sz="2000" dirty="0">
                <a:solidFill>
                  <a:srgbClr val="808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root): "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46227A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rgbClr val="46227A"/>
              </a:solidFill>
              <a:highlight>
                <a:srgbClr val="F0F0F0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0F0F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46227A"/>
              </a:solidFill>
              <a:highlight>
                <a:srgbClr val="F0F0F0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82758" y="1499805"/>
            <a:ext cx="3933497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Output: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pl-P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(zero):         0</a:t>
            </a:r>
          </a:p>
          <a:p>
            <a:pPr marL="0" indent="0">
              <a:buNone/>
            </a:pPr>
            <a:r>
              <a:rPr lang="pl-P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(div by zero):  inf</a:t>
            </a:r>
          </a:p>
          <a:p>
            <a:pPr marL="0" indent="0">
              <a:buNone/>
            </a:pPr>
            <a:r>
              <a:rPr lang="pl-P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(neg sqr root): -</a:t>
            </a:r>
            <a:r>
              <a:rPr lang="pl-P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floatingPointExceptions.cpp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0C90-524B-44F5-A261-B505D1A7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664765" cy="1052434"/>
          </a:xfrm>
        </p:spPr>
        <p:txBody>
          <a:bodyPr/>
          <a:lstStyle/>
          <a:p>
            <a:r>
              <a:rPr lang="en-US" dirty="0"/>
              <a:t>Example: Catching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Divide-by-Zero Error (4)</a:t>
            </a:r>
            <a:endParaRPr lang="en-US" dirty="0"/>
          </a:p>
        </p:txBody>
      </p:sp>
      <p:graphicFrame>
        <p:nvGraphicFramePr>
          <p:cNvPr id="9" name="Content Placeholder 11" title="example2.cpp">
            <a:extLst>
              <a:ext uri="{FF2B5EF4-FFF2-40B4-BE49-F238E27FC236}">
                <a16:creationId xmlns:a16="http://schemas.microsoft.com/office/drawing/2014/main" id="{15B0E23E-652C-4BB0-962E-B35D69B1C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328172"/>
              </p:ext>
            </p:extLst>
          </p:nvPr>
        </p:nvGraphicFramePr>
        <p:xfrm>
          <a:off x="4905375" y="0"/>
          <a:ext cx="7286625" cy="635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033">
                  <a:extLst>
                    <a:ext uri="{9D8B030D-6E8A-4147-A177-3AD203B41FA5}">
                      <a16:colId xmlns:a16="http://schemas.microsoft.com/office/drawing/2014/main" val="3462305556"/>
                    </a:ext>
                  </a:extLst>
                </a:gridCol>
                <a:gridCol w="6802592">
                  <a:extLst>
                    <a:ext uri="{9D8B030D-6E8A-4147-A177-3AD203B41FA5}">
                      <a16:colId xmlns:a16="http://schemas.microsoft.com/office/drawing/2014/main" val="2357295524"/>
                    </a:ext>
                  </a:extLst>
                </a:gridCol>
              </a:tblGrid>
              <a:tr h="2415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example2.cpp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015"/>
                  </a:ext>
                </a:extLst>
              </a:tr>
              <a:tr h="234780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ctr"/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500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&lt;iostream&gt;</a:t>
                      </a:r>
                      <a:endParaRPr lang="en-US" sz="15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 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500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stdexcept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5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 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divide(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left, 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right) 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(right == 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throw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runtime_error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"Error: Cannot divide by zero."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left / right;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main() 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y = 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5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"Enter two numbers: "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&gt;&gt; x &gt;&gt; y;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try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result = divide(x, y);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result &lt;&lt; 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 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catch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(std::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runtime_error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&amp; e) {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&lt;&lt; 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e.what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 &lt;&lt; </a:t>
                      </a:r>
                      <a:r>
                        <a:rPr lang="en-US" sz="15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  <a:b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5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40307"/>
                  </a:ext>
                </a:extLst>
              </a:tr>
            </a:tbl>
          </a:graphicData>
        </a:graphic>
      </p:graphicFrame>
      <p:graphicFrame>
        <p:nvGraphicFramePr>
          <p:cNvPr id="4" name="Table 3" title="Console Output for example2.cp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39706"/>
              </p:ext>
            </p:extLst>
          </p:nvPr>
        </p:nvGraphicFramePr>
        <p:xfrm>
          <a:off x="0" y="1276637"/>
          <a:ext cx="4905375" cy="4747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894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Console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36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g++ -std=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 example1.cpp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two numbers: </a:t>
                      </a:r>
                      <a:r>
                        <a:rPr lang="en-US" sz="1600" b="1" i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3 4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0.75</a:t>
                      </a:r>
                      <a:endParaRPr lang="en-US" sz="1600" b="0" i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./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a.out</a:t>
                      </a:r>
                      <a:endParaRPr lang="en-US" sz="1600" b="0" dirty="0"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Enter two numbers: </a:t>
                      </a:r>
                      <a:r>
                        <a:rPr lang="en-US" sz="1600" b="1" i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3 0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Error: Cannot divide by zero.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user@computer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mnt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/c/code$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06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return value of </a:t>
            </a:r>
            <a:r>
              <a:rPr lang="en-US" dirty="0" smtClean="0"/>
              <a:t>function:</a:t>
            </a:r>
            <a:br>
              <a:rPr lang="en-US" dirty="0" smtClean="0"/>
            </a:b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 all functions have an invalid value to use</a:t>
            </a:r>
          </a:p>
          <a:p>
            <a:r>
              <a:rPr lang="en-US" sz="3600" dirty="0" smtClean="0"/>
              <a:t>What if the function uses other functions that can have errors? </a:t>
            </a:r>
          </a:p>
          <a:p>
            <a:pPr lvl="1"/>
            <a:r>
              <a:rPr lang="en-US" sz="3200" dirty="0" smtClean="0"/>
              <a:t>So each function must know errors of each function it calls and be able to pass that information in a return value. Maybe not one but many values. </a:t>
            </a:r>
          </a:p>
          <a:p>
            <a:pPr lvl="1"/>
            <a:r>
              <a:rPr lang="en-US" sz="3200" dirty="0" smtClean="0"/>
              <a:t>Messy!</a:t>
            </a:r>
          </a:p>
        </p:txBody>
      </p:sp>
    </p:spTree>
    <p:extLst>
      <p:ext uri="{BB962C8B-B14F-4D97-AF65-F5344CB8AC3E}">
        <p14:creationId xmlns:p14="http://schemas.microsoft.com/office/powerpoint/2010/main" val="25476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Error Information:</a:t>
            </a:r>
            <a:br>
              <a:rPr lang="en-US" dirty="0" smtClean="0"/>
            </a:br>
            <a:r>
              <a:rPr lang="en-US" dirty="0" smtClean="0"/>
              <a:t>Use separate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Bypass return value of function</a:t>
            </a:r>
          </a:p>
          <a:p>
            <a:r>
              <a:rPr lang="en-US" sz="4000" dirty="0" smtClean="0"/>
              <a:t>Functions don’t have to be omniscient!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Exceptions!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47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 smtClean="0"/>
              <a:t>Indicate that something unexpected has occurred or been detected</a:t>
            </a:r>
            <a:br>
              <a:rPr lang="en-US" altLang="en-US" sz="3600" dirty="0" smtClean="0"/>
            </a:br>
            <a:endParaRPr lang="en-US" altLang="en-US" sz="3600" dirty="0" smtClean="0"/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Allow program to deal with the problem in a controlled manner</a:t>
            </a:r>
            <a:br>
              <a:rPr lang="en-US" altLang="en-US" sz="3600" dirty="0" smtClean="0"/>
            </a:br>
            <a:endParaRPr lang="en-US" altLang="en-US" sz="3600" dirty="0" smtClean="0"/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Can be as simple or complex as program design requires</a:t>
            </a:r>
          </a:p>
        </p:txBody>
      </p:sp>
    </p:spTree>
    <p:extLst>
      <p:ext uri="{BB962C8B-B14F-4D97-AF65-F5344CB8AC3E}">
        <p14:creationId xmlns:p14="http://schemas.microsoft.com/office/powerpoint/2010/main" val="1046330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 - 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u="sng" dirty="0" smtClean="0"/>
              <a:t>Exception</a:t>
            </a:r>
            <a:r>
              <a:rPr lang="en-US" altLang="en-US" sz="3600" dirty="0" smtClean="0"/>
              <a:t>: object or value that signals an error</a:t>
            </a:r>
            <a:br>
              <a:rPr lang="en-US" altLang="en-US" sz="3600" dirty="0" smtClean="0"/>
            </a:br>
            <a:endParaRPr lang="en-US" altLang="en-US" sz="3600" dirty="0" smtClean="0"/>
          </a:p>
          <a:p>
            <a:pPr>
              <a:lnSpc>
                <a:spcPct val="90000"/>
              </a:lnSpc>
            </a:pPr>
            <a:r>
              <a:rPr lang="en-US" altLang="en-US" sz="3600" u="sng" dirty="0" smtClean="0"/>
              <a:t>Throw an exception</a:t>
            </a:r>
            <a:r>
              <a:rPr lang="en-US" altLang="en-US" sz="3600" dirty="0" smtClean="0"/>
              <a:t>: send a signal that an error has occurred</a:t>
            </a:r>
            <a:br>
              <a:rPr lang="en-US" altLang="en-US" sz="3600" dirty="0" smtClean="0"/>
            </a:br>
            <a:endParaRPr lang="en-US" altLang="en-US" sz="3600" dirty="0" smtClean="0"/>
          </a:p>
          <a:p>
            <a:pPr>
              <a:lnSpc>
                <a:spcPct val="90000"/>
              </a:lnSpc>
            </a:pPr>
            <a:r>
              <a:rPr lang="en-US" altLang="en-US" sz="3600" u="sng" dirty="0" smtClean="0"/>
              <a:t>Catch/Handle an exception</a:t>
            </a:r>
            <a:r>
              <a:rPr lang="en-US" altLang="en-US" sz="3600" dirty="0" smtClean="0"/>
              <a:t>: process the exception; interpret the signal</a:t>
            </a:r>
            <a:endParaRPr lang="en-US" altLang="en-US" sz="3600" u="sng" dirty="0" smtClean="0"/>
          </a:p>
        </p:txBody>
      </p:sp>
    </p:spTree>
    <p:extLst>
      <p:ext uri="{BB962C8B-B14F-4D97-AF65-F5344CB8AC3E}">
        <p14:creationId xmlns:p14="http://schemas.microsoft.com/office/powerpoint/2010/main" val="2430641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 – Key Words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46275"/>
            <a:ext cx="10515599" cy="37417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>
                <a:latin typeface="Courier New" panose="02070309020205020404" pitchFamily="49" charset="0"/>
              </a:rPr>
              <a:t>throw</a:t>
            </a:r>
            <a:r>
              <a:rPr lang="en-US" altLang="en-US" sz="3200" dirty="0"/>
              <a:t> – followed by an argument, is used to throw an exception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200" b="1" dirty="0">
                <a:latin typeface="Courier New" panose="02070309020205020404" pitchFamily="49" charset="0"/>
              </a:rPr>
              <a:t>try</a:t>
            </a:r>
            <a:r>
              <a:rPr lang="en-US" altLang="en-US" sz="3200" dirty="0"/>
              <a:t> – followed by a block </a:t>
            </a:r>
            <a:r>
              <a:rPr lang="en-US" altLang="en-US" sz="3200" dirty="0">
                <a:latin typeface="Courier New" panose="02070309020205020404" pitchFamily="49" charset="0"/>
              </a:rPr>
              <a:t>{ }</a:t>
            </a:r>
            <a:r>
              <a:rPr lang="en-US" altLang="en-US" sz="3200" dirty="0"/>
              <a:t>, is used to invoke code that throws an exception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200" b="1" dirty="0">
                <a:latin typeface="Courier New" panose="02070309020205020404" pitchFamily="49" charset="0"/>
              </a:rPr>
              <a:t>catch</a:t>
            </a:r>
            <a:r>
              <a:rPr lang="en-US" altLang="en-US" sz="3200" dirty="0"/>
              <a:t> – followed by a block </a:t>
            </a:r>
            <a:r>
              <a:rPr lang="en-US" altLang="en-US" sz="3200" dirty="0">
                <a:latin typeface="Courier New" panose="02070309020205020404" pitchFamily="49" charset="0"/>
              </a:rPr>
              <a:t>{ }</a:t>
            </a:r>
            <a:r>
              <a:rPr lang="en-US" altLang="en-US" sz="3200" dirty="0"/>
              <a:t>, is used to detect and process exceptions thrown in preceding </a:t>
            </a:r>
            <a:r>
              <a:rPr lang="en-US" altLang="en-US" sz="3200" b="1" dirty="0">
                <a:latin typeface="Courier New" panose="02070309020205020404" pitchFamily="49" charset="0"/>
              </a:rPr>
              <a:t>try</a:t>
            </a:r>
            <a:r>
              <a:rPr lang="en-US" altLang="en-US" sz="3200" dirty="0"/>
              <a:t> block.  Takes a parameter that matches the type thrown.</a:t>
            </a:r>
            <a:endParaRPr lang="en-US" altLang="en-US" sz="3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32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Exceptions – Flow of Control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943100"/>
            <a:ext cx="10400070" cy="3703638"/>
          </a:xfrm>
        </p:spPr>
        <p:txBody>
          <a:bodyPr>
            <a:noAutofit/>
          </a:bodyPr>
          <a:lstStyle/>
          <a:p>
            <a:pPr marL="609600" indent="-609600">
              <a:lnSpc>
                <a:spcPct val="85000"/>
              </a:lnSpc>
              <a:buClr>
                <a:schemeClr val="tx1"/>
              </a:buClr>
              <a:buFontTx/>
              <a:buAutoNum type="arabicParenR"/>
            </a:pPr>
            <a:r>
              <a:rPr lang="en-US" altLang="en-US" sz="3200" dirty="0"/>
              <a:t>A function that throws an exception is called from within a </a:t>
            </a:r>
            <a:r>
              <a:rPr lang="en-US" altLang="en-US" sz="3200" b="1" dirty="0">
                <a:latin typeface="Courier New" panose="02070309020205020404" pitchFamily="49" charset="0"/>
              </a:rPr>
              <a:t>try</a:t>
            </a:r>
            <a:r>
              <a:rPr lang="en-US" altLang="en-US" sz="3200" dirty="0"/>
              <a:t> block</a:t>
            </a:r>
          </a:p>
          <a:p>
            <a:pPr marL="609600" indent="-609600">
              <a:lnSpc>
                <a:spcPct val="85000"/>
              </a:lnSpc>
              <a:buClr>
                <a:schemeClr val="tx1"/>
              </a:buClr>
              <a:buFontTx/>
              <a:buAutoNum type="arabicParenR"/>
            </a:pPr>
            <a:r>
              <a:rPr lang="en-US" altLang="en-US" sz="3200" dirty="0"/>
              <a:t>If the function throws an exception, the function terminates and the </a:t>
            </a:r>
            <a:r>
              <a:rPr lang="en-US" altLang="en-US" sz="3200" b="1" dirty="0">
                <a:latin typeface="Courier New" panose="02070309020205020404" pitchFamily="49" charset="0"/>
              </a:rPr>
              <a:t>try</a:t>
            </a:r>
            <a:r>
              <a:rPr lang="en-US" altLang="en-US" sz="3200" dirty="0"/>
              <a:t> block is immediately exited.  A </a:t>
            </a:r>
            <a:r>
              <a:rPr lang="en-US" altLang="en-US" sz="3200" b="1" dirty="0">
                <a:latin typeface="Courier New" panose="02070309020205020404" pitchFamily="49" charset="0"/>
              </a:rPr>
              <a:t>catch</a:t>
            </a:r>
            <a:r>
              <a:rPr lang="en-US" altLang="en-US" sz="3200" dirty="0"/>
              <a:t> block to process the exception is searched for in the source code immediately following the try block.</a:t>
            </a:r>
          </a:p>
          <a:p>
            <a:pPr marL="609600" indent="-609600">
              <a:lnSpc>
                <a:spcPct val="85000"/>
              </a:lnSpc>
              <a:buClr>
                <a:schemeClr val="tx1"/>
              </a:buClr>
              <a:buFontTx/>
              <a:buAutoNum type="arabicParenR"/>
            </a:pPr>
            <a:r>
              <a:rPr lang="en-US" altLang="en-US" sz="3200" dirty="0"/>
              <a:t>If a </a:t>
            </a:r>
            <a:r>
              <a:rPr lang="en-US" altLang="en-US" sz="3200" b="1" dirty="0">
                <a:latin typeface="Courier New" panose="02070309020205020404" pitchFamily="49" charset="0"/>
              </a:rPr>
              <a:t>catch</a:t>
            </a:r>
            <a:r>
              <a:rPr lang="en-US" altLang="en-US" sz="3200" dirty="0"/>
              <a:t> block is found that matches the exception thrown, it is executed.  If no </a:t>
            </a:r>
            <a:r>
              <a:rPr lang="en-US" altLang="en-US" sz="3200" b="1" dirty="0">
                <a:latin typeface="Courier New" panose="02070309020205020404" pitchFamily="49" charset="0"/>
              </a:rPr>
              <a:t>catch</a:t>
            </a:r>
            <a:r>
              <a:rPr lang="en-US" altLang="en-US" sz="3200" dirty="0"/>
              <a:t> block that matches the exception is found, the program terminates.</a:t>
            </a:r>
          </a:p>
        </p:txBody>
      </p:sp>
    </p:spTree>
    <p:extLst>
      <p:ext uri="{BB962C8B-B14F-4D97-AF65-F5344CB8AC3E}">
        <p14:creationId xmlns:p14="http://schemas.microsoft.com/office/powerpoint/2010/main" val="2137074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3091</Words>
  <Application>Microsoft Office PowerPoint</Application>
  <PresentationFormat>Widescreen</PresentationFormat>
  <Paragraphs>467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Lucida Console</vt:lpstr>
      <vt:lpstr>Source Code Pro</vt:lpstr>
      <vt:lpstr>Times</vt:lpstr>
      <vt:lpstr>Times New Roman</vt:lpstr>
      <vt:lpstr>Office Theme</vt:lpstr>
      <vt:lpstr>CSCE 120/121 Introduction to Program Design &amp; Concepts</vt:lpstr>
      <vt:lpstr>Communicating Error Information: Use return value of function</vt:lpstr>
      <vt:lpstr>Error returned as a value</vt:lpstr>
      <vt:lpstr>Use return value of function: Problems</vt:lpstr>
      <vt:lpstr>Communicating Error Information: Use separate channel</vt:lpstr>
      <vt:lpstr>Exceptions</vt:lpstr>
      <vt:lpstr>Exceptions - Terminology</vt:lpstr>
      <vt:lpstr>Exceptions – Key Words</vt:lpstr>
      <vt:lpstr>Exceptions – Flow of Control</vt:lpstr>
      <vt:lpstr>Exceptions – Example (1)</vt:lpstr>
      <vt:lpstr>Exceptions – Example (2)</vt:lpstr>
      <vt:lpstr>Exceptions – What Happens</vt:lpstr>
      <vt:lpstr>Exceptions and Objects</vt:lpstr>
      <vt:lpstr>What Happens After catch Block?</vt:lpstr>
      <vt:lpstr>Recall</vt:lpstr>
      <vt:lpstr>Handling runtime errors</vt:lpstr>
      <vt:lpstr>Handling runtime errors (2)</vt:lpstr>
      <vt:lpstr>Notes on Exceptions</vt:lpstr>
      <vt:lpstr>When an exception is thrown</vt:lpstr>
      <vt:lpstr>When an exception is thrown (2)</vt:lpstr>
      <vt:lpstr>Separation of Concerns</vt:lpstr>
      <vt:lpstr>Exception in Try/Catch</vt:lpstr>
      <vt:lpstr>Throwing/Catching in same function</vt:lpstr>
      <vt:lpstr>Throwing in a function</vt:lpstr>
      <vt:lpstr>Catching in calling function</vt:lpstr>
      <vt:lpstr>Propagation of exception down call stack</vt:lpstr>
      <vt:lpstr>Example: Catching Divide-by-Zero Error</vt:lpstr>
      <vt:lpstr>Example: Catching  Divide-by-Zero Error (2)</vt:lpstr>
      <vt:lpstr>Example: Catching  Divide-by-Zero Error (3)</vt:lpstr>
      <vt:lpstr>Example: Catching  Divide-by-Zero Error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2022-09-14T18:34:25Z</dcterms:created>
  <dcterms:modified xsi:type="dcterms:W3CDTF">2022-09-14T18:34:46Z</dcterms:modified>
</cp:coreProperties>
</file>