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68" r:id="rId27"/>
    <p:sldId id="269" r:id="rId28"/>
    <p:sldId id="277" r:id="rId29"/>
    <p:sldId id="270" r:id="rId30"/>
    <p:sldId id="273" r:id="rId31"/>
    <p:sldId id="276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256" autoAdjust="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6D8D2C4-24DA-4FA0-A11D-07751157034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D0581D5-360B-4344-9394-14F7A28F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A2E1C-04FE-4B25-B256-960B8BD1D2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1145-FF56-4AED-86FB-D99BA2C1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64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2F4-FD9E-4891-AF90-89354DFFE59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970E-07F8-45AA-B96B-14CD43B4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brary/manipulato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I/O Streams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Michael Moore and Dr. Paul Taele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C3C4-2DD6-423D-9902-6855B59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Output Stream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BBE43-D13F-44E3-B941-E39BFFFAA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Output Library.</a:t>
            </a:r>
            <a:r>
              <a:rPr lang="en-US" dirty="0"/>
              <a:t> The programming language's output library will transmit the data to the device driver.</a:t>
            </a:r>
          </a:p>
          <a:p>
            <a:pPr marL="514350" indent="-514350">
              <a:buAutoNum type="arabicPeriod"/>
            </a:pPr>
            <a:r>
              <a:rPr lang="en-US" b="1" dirty="0"/>
              <a:t>Device Driver.</a:t>
            </a:r>
            <a:r>
              <a:rPr lang="en-US" dirty="0"/>
              <a:t> The device driver will receive the data from the output library.</a:t>
            </a:r>
          </a:p>
          <a:p>
            <a:pPr marL="514350" indent="-514350">
              <a:buAutoNum type="arabicPeriod"/>
            </a:pPr>
            <a:r>
              <a:rPr lang="en-US" b="1" dirty="0"/>
              <a:t>Output Device.</a:t>
            </a:r>
            <a:r>
              <a:rPr lang="en-US" dirty="0"/>
              <a:t> The output device (e.g., console) will receive the data from the device driver.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0BEF6-4F16-43C4-80B6-234BB4664DEC}"/>
              </a:ext>
            </a:extLst>
          </p:cNvPr>
          <p:cNvSpPr/>
          <p:nvPr/>
        </p:nvSpPr>
        <p:spPr>
          <a:xfrm>
            <a:off x="6381872" y="2971800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81A1-3AA0-49CD-A6B2-FE55310C2228}"/>
              </a:ext>
            </a:extLst>
          </p:cNvPr>
          <p:cNvSpPr/>
          <p:nvPr/>
        </p:nvSpPr>
        <p:spPr>
          <a:xfrm>
            <a:off x="6381872" y="4649363"/>
            <a:ext cx="54864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 Destination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172C70-F70B-4282-BD6A-87D16B928490}"/>
              </a:ext>
            </a:extLst>
          </p:cNvPr>
          <p:cNvSpPr/>
          <p:nvPr/>
        </p:nvSpPr>
        <p:spPr>
          <a:xfrm>
            <a:off x="6734851" y="5358549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CE6F7F-32B7-4084-AE54-99DA79632850}"/>
              </a:ext>
            </a:extLst>
          </p:cNvPr>
          <p:cNvSpPr/>
          <p:nvPr/>
        </p:nvSpPr>
        <p:spPr>
          <a:xfrm>
            <a:off x="8410759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Driver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98BD7-AA35-49E7-9C35-162F36B9D262}"/>
              </a:ext>
            </a:extLst>
          </p:cNvPr>
          <p:cNvSpPr/>
          <p:nvPr/>
        </p:nvSpPr>
        <p:spPr>
          <a:xfrm>
            <a:off x="10086667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10FB0-2C8F-4B06-ADDC-8479D3AFB6F0}"/>
              </a:ext>
            </a:extLst>
          </p:cNvPr>
          <p:cNvCxnSpPr>
            <a:cxnSpLocks/>
          </p:cNvCxnSpPr>
          <p:nvPr/>
        </p:nvCxnSpPr>
        <p:spPr>
          <a:xfrm flipV="1">
            <a:off x="8106451" y="5797986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B05F3C-C2FB-4276-9958-1D763BCDDB13}"/>
              </a:ext>
            </a:extLst>
          </p:cNvPr>
          <p:cNvCxnSpPr/>
          <p:nvPr/>
        </p:nvCxnSpPr>
        <p:spPr>
          <a:xfrm flipV="1">
            <a:off x="9782607" y="5794443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4CD814-D678-4438-ACBA-1E59A2D6E97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6914691" y="3353381"/>
            <a:ext cx="1677563" cy="2743200"/>
          </a:xfrm>
          <a:prstGeom prst="bentConnector4">
            <a:avLst>
              <a:gd name="adj1" fmla="val 22746"/>
              <a:gd name="adj2" fmla="val 108333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6541CA-AE5E-43CB-A445-94EE67E83110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6381872" y="5563763"/>
            <a:ext cx="352979" cy="2519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C3C4-2DD6-423D-9902-6855B59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Output Stream Model: </a:t>
            </a:r>
            <a:r>
              <a:rPr lang="en-US" dirty="0" err="1">
                <a:latin typeface="Consolas" panose="020B0609020204030204" pitchFamily="49" charset="0"/>
              </a:rPr>
              <a:t>ostream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BBE43-D13F-44E3-B941-E39BFFFAA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C++'s </a:t>
            </a:r>
            <a:r>
              <a:rPr lang="en-US" dirty="0" err="1"/>
              <a:t>onput</a:t>
            </a:r>
            <a:r>
              <a:rPr lang="en-US" dirty="0"/>
              <a:t> stream model is </a:t>
            </a:r>
            <a:r>
              <a:rPr lang="en-US" dirty="0" err="1"/>
              <a:t>o</a:t>
            </a:r>
            <a:r>
              <a:rPr lang="en-US" dirty="0" err="1">
                <a:latin typeface="Consolas" panose="020B0609020204030204" pitchFamily="49" charset="0"/>
              </a:rPr>
              <a:t>stream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Details: </a:t>
            </a:r>
            <a:r>
              <a:rPr lang="en-US" dirty="0"/>
              <a:t>An </a:t>
            </a: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dirty="0"/>
          </a:p>
          <a:p>
            <a:r>
              <a:rPr lang="en-US" dirty="0"/>
              <a:t>…converts the data types (e.g.,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) into sequences of characters.</a:t>
            </a:r>
          </a:p>
          <a:p>
            <a:r>
              <a:rPr lang="en-US" dirty="0"/>
              <a:t>…send the characters to some output device (e.g., console, string, file).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DBC44-2780-4631-8E1F-E6645D37C4D7}"/>
              </a:ext>
            </a:extLst>
          </p:cNvPr>
          <p:cNvSpPr/>
          <p:nvPr/>
        </p:nvSpPr>
        <p:spPr>
          <a:xfrm>
            <a:off x="6439929" y="3178752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ostream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4207B1-C36B-49AF-A520-5403D4F9FB20}"/>
              </a:ext>
            </a:extLst>
          </p:cNvPr>
          <p:cNvSpPr/>
          <p:nvPr/>
        </p:nvSpPr>
        <p:spPr>
          <a:xfrm>
            <a:off x="6439929" y="1630679"/>
            <a:ext cx="5486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Buffer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90FA20-0B6B-48D8-AF23-10D0B45B46F4}"/>
              </a:ext>
            </a:extLst>
          </p:cNvPr>
          <p:cNvSpPr/>
          <p:nvPr/>
        </p:nvSpPr>
        <p:spPr>
          <a:xfrm>
            <a:off x="6439928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'z'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9C1387-337A-443C-9A25-4CA5529676A5}"/>
              </a:ext>
            </a:extLst>
          </p:cNvPr>
          <p:cNvSpPr/>
          <p:nvPr/>
        </p:nvSpPr>
        <p:spPr>
          <a:xfrm>
            <a:off x="11011929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C9E341-5DD8-4265-A3AB-84B60342DBCE}"/>
              </a:ext>
            </a:extLst>
          </p:cNvPr>
          <p:cNvSpPr/>
          <p:nvPr/>
        </p:nvSpPr>
        <p:spPr>
          <a:xfrm>
            <a:off x="8042555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3.14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38328-608C-44C3-82B8-24B0D5844901}"/>
              </a:ext>
            </a:extLst>
          </p:cNvPr>
          <p:cNvSpPr/>
          <p:nvPr/>
        </p:nvSpPr>
        <p:spPr>
          <a:xfrm>
            <a:off x="7986329" y="592225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Output Values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60B9E-86CF-4808-92A9-B909FE5A4E16}"/>
              </a:ext>
            </a:extLst>
          </p:cNvPr>
          <p:cNvSpPr/>
          <p:nvPr/>
        </p:nvSpPr>
        <p:spPr>
          <a:xfrm>
            <a:off x="9600551" y="489704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...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B3BFA4-F267-4237-B731-8FE71C0F514A}"/>
              </a:ext>
            </a:extLst>
          </p:cNvPr>
          <p:cNvSpPr/>
          <p:nvPr/>
        </p:nvSpPr>
        <p:spPr>
          <a:xfrm>
            <a:off x="7816414" y="365125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"Output Source"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2B006-3958-4DFC-B22B-576C80517847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V="1">
            <a:off x="9183129" y="826790"/>
            <a:ext cx="6" cy="80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1B7B6-781D-47DD-89C5-788523007902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9183129" y="2545079"/>
            <a:ext cx="0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00565-D404-4B19-A56F-C0940B3F4ACA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6897128" y="4093152"/>
            <a:ext cx="2286001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7FFA52-AFEB-473B-B14D-71EDB0039C31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8499755" y="4093152"/>
            <a:ext cx="683374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DA449E-625F-41DF-9725-C997BF1364F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9183129" y="4093152"/>
            <a:ext cx="2286000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C3C4-2DD6-423D-9902-6855B59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Stream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BBE43-D13F-44E3-B941-E39BFFFAA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Support:</a:t>
            </a:r>
            <a:r>
              <a:rPr lang="en-US" dirty="0"/>
              <a:t> Both input and output models.</a:t>
            </a:r>
          </a:p>
          <a:p>
            <a:r>
              <a:rPr lang="en-US" b="1" dirty="0"/>
              <a:t>Stored Format</a:t>
            </a:r>
          </a:p>
          <a:p>
            <a:pPr lvl="1"/>
            <a:r>
              <a:rPr lang="en-US" dirty="0"/>
              <a:t>Typically in text (i.e., characters).</a:t>
            </a:r>
          </a:p>
          <a:p>
            <a:pPr lvl="1"/>
            <a:r>
              <a:rPr lang="en-US" dirty="0"/>
              <a:t>Also in other formats (e.g., binary).</a:t>
            </a:r>
          </a:p>
          <a:p>
            <a:r>
              <a:rPr lang="en-US" b="1" dirty="0"/>
              <a:t>OOP Paradigm</a:t>
            </a:r>
          </a:p>
          <a:p>
            <a:pPr lvl="1"/>
            <a:r>
              <a:rPr lang="en-US" b="1" dirty="0"/>
              <a:t>Inheritance.</a:t>
            </a:r>
            <a:r>
              <a:rPr lang="en-US" dirty="0"/>
              <a:t> New streams can be supported with the stream model.</a:t>
            </a:r>
          </a:p>
          <a:p>
            <a:pPr lvl="1"/>
            <a:r>
              <a:rPr lang="en-US" b="1" dirty="0"/>
              <a:t>Polymorphism.</a:t>
            </a:r>
            <a:r>
              <a:rPr lang="en-US" dirty="0"/>
              <a:t> New streams can be used the same as old streams.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0BEF6-4F16-43C4-80B6-234BB4664DEC}"/>
              </a:ext>
            </a:extLst>
          </p:cNvPr>
          <p:cNvSpPr/>
          <p:nvPr/>
        </p:nvSpPr>
        <p:spPr>
          <a:xfrm>
            <a:off x="6381872" y="2971800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81A1-3AA0-49CD-A6B2-FE55310C2228}"/>
              </a:ext>
            </a:extLst>
          </p:cNvPr>
          <p:cNvSpPr/>
          <p:nvPr/>
        </p:nvSpPr>
        <p:spPr>
          <a:xfrm>
            <a:off x="6381872" y="4649363"/>
            <a:ext cx="54864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 Destination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172C70-F70B-4282-BD6A-87D16B928490}"/>
              </a:ext>
            </a:extLst>
          </p:cNvPr>
          <p:cNvSpPr/>
          <p:nvPr/>
        </p:nvSpPr>
        <p:spPr>
          <a:xfrm>
            <a:off x="6734851" y="5358549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CE6F7F-32B7-4084-AE54-99DA79632850}"/>
              </a:ext>
            </a:extLst>
          </p:cNvPr>
          <p:cNvSpPr/>
          <p:nvPr/>
        </p:nvSpPr>
        <p:spPr>
          <a:xfrm>
            <a:off x="8410759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Driver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98BD7-AA35-49E7-9C35-162F36B9D262}"/>
              </a:ext>
            </a:extLst>
          </p:cNvPr>
          <p:cNvSpPr/>
          <p:nvPr/>
        </p:nvSpPr>
        <p:spPr>
          <a:xfrm>
            <a:off x="10086667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5433-91A8-4D10-8700-FD3DF839F6A5}"/>
              </a:ext>
            </a:extLst>
          </p:cNvPr>
          <p:cNvSpPr/>
          <p:nvPr/>
        </p:nvSpPr>
        <p:spPr>
          <a:xfrm>
            <a:off x="6381872" y="439435"/>
            <a:ext cx="54864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 Source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087783-EE30-4E1A-808A-1720C4B8FFF8}"/>
              </a:ext>
            </a:extLst>
          </p:cNvPr>
          <p:cNvSpPr/>
          <p:nvPr/>
        </p:nvSpPr>
        <p:spPr>
          <a:xfrm>
            <a:off x="6734851" y="1148621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DC426E-765D-4457-980F-AEF9B160EBE2}"/>
              </a:ext>
            </a:extLst>
          </p:cNvPr>
          <p:cNvSpPr/>
          <p:nvPr/>
        </p:nvSpPr>
        <p:spPr>
          <a:xfrm>
            <a:off x="8410759" y="1141535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Driver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A8862D-B998-43A6-A5BE-5B81546DE704}"/>
              </a:ext>
            </a:extLst>
          </p:cNvPr>
          <p:cNvSpPr/>
          <p:nvPr/>
        </p:nvSpPr>
        <p:spPr>
          <a:xfrm>
            <a:off x="10086667" y="1141535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Library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10FB0-2C8F-4B06-ADDC-8479D3AFB6F0}"/>
              </a:ext>
            </a:extLst>
          </p:cNvPr>
          <p:cNvCxnSpPr>
            <a:cxnSpLocks/>
          </p:cNvCxnSpPr>
          <p:nvPr/>
        </p:nvCxnSpPr>
        <p:spPr>
          <a:xfrm flipV="1">
            <a:off x="8106451" y="5797986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B05F3C-C2FB-4276-9958-1D763BCDDB13}"/>
              </a:ext>
            </a:extLst>
          </p:cNvPr>
          <p:cNvCxnSpPr/>
          <p:nvPr/>
        </p:nvCxnSpPr>
        <p:spPr>
          <a:xfrm flipV="1">
            <a:off x="9782607" y="5794443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519D9-8164-4751-8E1B-15EF8BB4F2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1458515" y="1353835"/>
            <a:ext cx="409757" cy="2413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7F39F5-A543-46D3-AF7E-A43C20A5E9EB}"/>
              </a:ext>
            </a:extLst>
          </p:cNvPr>
          <p:cNvCxnSpPr>
            <a:stCxn id="13" idx="3"/>
            <a:endCxn id="7" idx="0"/>
          </p:cNvCxnSpPr>
          <p:nvPr/>
        </p:nvCxnSpPr>
        <p:spPr>
          <a:xfrm flipH="1">
            <a:off x="9125072" y="1353835"/>
            <a:ext cx="2743200" cy="1617965"/>
          </a:xfrm>
          <a:prstGeom prst="bentConnector4">
            <a:avLst>
              <a:gd name="adj1" fmla="val -8333"/>
              <a:gd name="adj2" fmla="val 78258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4CD814-D678-4438-ACBA-1E59A2D6E97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6914691" y="3353381"/>
            <a:ext cx="1677563" cy="2743200"/>
          </a:xfrm>
          <a:prstGeom prst="bentConnector4">
            <a:avLst>
              <a:gd name="adj1" fmla="val 22746"/>
              <a:gd name="adj2" fmla="val 108333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6541CA-AE5E-43CB-A445-94EE67E83110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6381872" y="5563763"/>
            <a:ext cx="352979" cy="2519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55A92-B94B-4F15-8266-60BF5E602804}"/>
              </a:ext>
            </a:extLst>
          </p:cNvPr>
          <p:cNvCxnSpPr>
            <a:cxnSpLocks/>
          </p:cNvCxnSpPr>
          <p:nvPr/>
        </p:nvCxnSpPr>
        <p:spPr>
          <a:xfrm flipV="1">
            <a:off x="8130663" y="1598736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08066-B103-4F97-ADF3-09496310B698}"/>
              </a:ext>
            </a:extLst>
          </p:cNvPr>
          <p:cNvCxnSpPr/>
          <p:nvPr/>
        </p:nvCxnSpPr>
        <p:spPr>
          <a:xfrm flipV="1">
            <a:off x="9806819" y="1595193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1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4F1A0-337C-482B-B11D-FC54E8BC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Model with OOP Paradigm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B44F73-AE9E-46F8-ADDF-4B55FC89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B2F46-B666-42C2-A506-9D0F10E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with Input and Output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94CDB-E475-4D81-BBA9-8F946D45D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Input 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9EDE7C-E8BC-47A9-A6E7-2F1EA2E2D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Output Model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E690361-1A48-4DCA-8C1D-4A9D76C34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069975"/>
          </a:xfrm>
        </p:spPr>
        <p:txBody>
          <a:bodyPr/>
          <a:lstStyle/>
          <a:p>
            <a:r>
              <a:rPr lang="en-US" dirty="0"/>
              <a:t>Can use the same functions.</a:t>
            </a:r>
          </a:p>
          <a:p>
            <a:r>
              <a:rPr lang="en-US" dirty="0"/>
              <a:t>Can use the same stream states.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6DEAF3A4-6C11-4AD4-81D1-8700DE06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069975"/>
          </a:xfrm>
        </p:spPr>
        <p:txBody>
          <a:bodyPr/>
          <a:lstStyle/>
          <a:p>
            <a:r>
              <a:rPr lang="en-US" dirty="0"/>
              <a:t>Can use the same functions.</a:t>
            </a:r>
          </a:p>
          <a:p>
            <a:r>
              <a:rPr lang="en-US" dirty="0"/>
              <a:t>Can use the same stream states.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8CECC6-4062-40E0-B69E-BD5846C5E947}"/>
              </a:ext>
            </a:extLst>
          </p:cNvPr>
          <p:cNvSpPr/>
          <p:nvPr/>
        </p:nvSpPr>
        <p:spPr>
          <a:xfrm>
            <a:off x="1061006" y="542131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ifstream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A32DEF-CB5D-477E-99CA-62CF7342F167}"/>
              </a:ext>
            </a:extLst>
          </p:cNvPr>
          <p:cNvSpPr/>
          <p:nvPr/>
        </p:nvSpPr>
        <p:spPr>
          <a:xfrm>
            <a:off x="2736914" y="5414227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istring</a:t>
            </a:r>
            <a:r>
              <a:rPr lang="en-US" b="1" dirty="0">
                <a:latin typeface="Consolas" panose="020B0609020204030204" pitchFamily="49" charset="0"/>
              </a:rPr>
              <a:t> stream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3C551C-AF2E-4C95-A96E-14004F14A05B}"/>
              </a:ext>
            </a:extLst>
          </p:cNvPr>
          <p:cNvSpPr/>
          <p:nvPr/>
        </p:nvSpPr>
        <p:spPr>
          <a:xfrm>
            <a:off x="4412822" y="5414227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other input streams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6F5B47-134A-4F4D-A6C8-0D835FDB8B50}"/>
              </a:ext>
            </a:extLst>
          </p:cNvPr>
          <p:cNvSpPr/>
          <p:nvPr/>
        </p:nvSpPr>
        <p:spPr>
          <a:xfrm>
            <a:off x="6407578" y="5428399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ofstream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7254CA-7E16-48D7-A4B7-8707E62F836A}"/>
              </a:ext>
            </a:extLst>
          </p:cNvPr>
          <p:cNvSpPr/>
          <p:nvPr/>
        </p:nvSpPr>
        <p:spPr>
          <a:xfrm>
            <a:off x="8083486" y="542131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ostring</a:t>
            </a:r>
            <a:r>
              <a:rPr lang="en-US" b="1" dirty="0">
                <a:latin typeface="Consolas" panose="020B0609020204030204" pitchFamily="49" charset="0"/>
              </a:rPr>
              <a:t> stream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E830A1-790E-4828-B1C8-AF99A3625FEC}"/>
              </a:ext>
            </a:extLst>
          </p:cNvPr>
          <p:cNvSpPr/>
          <p:nvPr/>
        </p:nvSpPr>
        <p:spPr>
          <a:xfrm>
            <a:off x="9759394" y="542131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other output streams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C952E9-91B2-4C7D-AD1D-8C1B90FD3775}"/>
              </a:ext>
            </a:extLst>
          </p:cNvPr>
          <p:cNvSpPr/>
          <p:nvPr/>
        </p:nvSpPr>
        <p:spPr>
          <a:xfrm>
            <a:off x="2736914" y="388705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istream</a:t>
            </a:r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cin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66D7B6-C2A3-42A7-9766-2DDAB2BFD50C}"/>
              </a:ext>
            </a:extLst>
          </p:cNvPr>
          <p:cNvSpPr/>
          <p:nvPr/>
        </p:nvSpPr>
        <p:spPr>
          <a:xfrm>
            <a:off x="8077994" y="388705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ostream</a:t>
            </a:r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31A91-EDDC-4226-8B85-9945B6627EE6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7093378" y="4801452"/>
            <a:ext cx="1670416" cy="62694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5F7FD8-2D51-4FDD-9E40-998191D5328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8763794" y="4801452"/>
            <a:ext cx="5492" cy="6198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DD5168-EBB3-4A67-ACD6-46A6A3824E55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8763794" y="4801452"/>
            <a:ext cx="1681400" cy="6198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50821-6630-43EB-8B36-99C29AC25DC8}"/>
              </a:ext>
            </a:extLst>
          </p:cNvPr>
          <p:cNvCxnSpPr>
            <a:cxnSpLocks/>
          </p:cNvCxnSpPr>
          <p:nvPr/>
        </p:nvCxnSpPr>
        <p:spPr>
          <a:xfrm>
            <a:off x="3418681" y="4808538"/>
            <a:ext cx="5492" cy="6198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10B177-13F4-4944-8F68-6F676876AFC1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flipH="1">
            <a:off x="1746806" y="4801452"/>
            <a:ext cx="1675908" cy="6198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7AA09D-C2F8-451B-BC05-5F29E6C05E9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3422714" y="4801452"/>
            <a:ext cx="1675908" cy="61277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9171-1942-4046-8ED0-50376685ABE9}"/>
              </a:ext>
            </a:extLst>
          </p:cNvPr>
          <p:cNvSpPr/>
          <p:nvPr/>
        </p:nvSpPr>
        <p:spPr>
          <a:xfrm>
            <a:off x="1061006" y="6455963"/>
            <a:ext cx="472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child classes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FD1107-ACA6-4366-A669-106A97C8DD55}"/>
              </a:ext>
            </a:extLst>
          </p:cNvPr>
          <p:cNvSpPr/>
          <p:nvPr/>
        </p:nvSpPr>
        <p:spPr>
          <a:xfrm>
            <a:off x="6402086" y="6463049"/>
            <a:ext cx="472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child classes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DBFA59-711E-472F-9D09-2EAA9D2846B9}"/>
              </a:ext>
            </a:extLst>
          </p:cNvPr>
          <p:cNvSpPr/>
          <p:nvPr/>
        </p:nvSpPr>
        <p:spPr>
          <a:xfrm>
            <a:off x="6402086" y="3510750"/>
            <a:ext cx="472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parent class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488AD0-46F6-47C0-B52F-86756A4E75B2}"/>
              </a:ext>
            </a:extLst>
          </p:cNvPr>
          <p:cNvSpPr/>
          <p:nvPr/>
        </p:nvSpPr>
        <p:spPr>
          <a:xfrm>
            <a:off x="1061006" y="3503548"/>
            <a:ext cx="472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parent class</a:t>
            </a:r>
          </a:p>
        </p:txBody>
      </p:sp>
    </p:spTree>
    <p:extLst>
      <p:ext uri="{BB962C8B-B14F-4D97-AF65-F5344CB8AC3E}">
        <p14:creationId xmlns:p14="http://schemas.microsoft.com/office/powerpoint/2010/main" val="118304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B2F46-B666-42C2-A506-9D0F10E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with Input Model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F9D4CD1A-C909-40CD-B8AA-F91FD6C20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The extraction operator 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/>
              <a:t> can be used identically with the different input streams.</a:t>
            </a:r>
          </a:p>
          <a:p>
            <a:r>
              <a:rPr lang="en-US" dirty="0"/>
              <a:t>While the usage is identical, its functionality will be adapted according to its type.</a:t>
            </a:r>
          </a:p>
          <a:p>
            <a:r>
              <a:rPr lang="en-US" dirty="0"/>
              <a:t>Can also be applied for functions with </a:t>
            </a:r>
            <a:r>
              <a:rPr lang="en-US" dirty="0" err="1">
                <a:latin typeface="Consolas" panose="020B0609020204030204" pitchFamily="49" charset="0"/>
              </a:rPr>
              <a:t>istream</a:t>
            </a:r>
            <a:r>
              <a:rPr lang="en-US" dirty="0"/>
              <a:t> parameters, such as for </a:t>
            </a:r>
            <a:r>
              <a:rPr lang="en-US" dirty="0" err="1">
                <a:latin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8CECC6-4062-40E0-B69E-BD5846C5E947}"/>
              </a:ext>
            </a:extLst>
          </p:cNvPr>
          <p:cNvSpPr/>
          <p:nvPr/>
        </p:nvSpPr>
        <p:spPr>
          <a:xfrm>
            <a:off x="6172202" y="463550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8E9F9A-BCD2-4CD2-8D0A-5B4AC6CE8D8B}"/>
              </a:ext>
            </a:extLst>
          </p:cNvPr>
          <p:cNvSpPr/>
          <p:nvPr/>
        </p:nvSpPr>
        <p:spPr>
          <a:xfrm>
            <a:off x="6172202" y="3476626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75B269-21F8-4304-910D-A3CB1ADDB5AD}"/>
              </a:ext>
            </a:extLst>
          </p:cNvPr>
          <p:cNvSpPr/>
          <p:nvPr/>
        </p:nvSpPr>
        <p:spPr>
          <a:xfrm>
            <a:off x="6172202" y="2317750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console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537478-F053-4CD6-AC8B-4A95B6125C76}"/>
              </a:ext>
            </a:extLst>
          </p:cNvPr>
          <p:cNvSpPr/>
          <p:nvPr/>
        </p:nvSpPr>
        <p:spPr>
          <a:xfrm>
            <a:off x="7919558" y="463550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ifstream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C9C413-8EE9-4E9B-AF22-5AECA8CEA060}"/>
              </a:ext>
            </a:extLst>
          </p:cNvPr>
          <p:cNvSpPr/>
          <p:nvPr/>
        </p:nvSpPr>
        <p:spPr>
          <a:xfrm>
            <a:off x="7919558" y="3476626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istring</a:t>
            </a:r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stream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3C7D0C-D2EE-496A-822E-7E0EF154F6FB}"/>
              </a:ext>
            </a:extLst>
          </p:cNvPr>
          <p:cNvSpPr/>
          <p:nvPr/>
        </p:nvSpPr>
        <p:spPr>
          <a:xfrm>
            <a:off x="7919558" y="2317750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cin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B3B95F-AC7F-4CA7-9344-456EA7023118}"/>
              </a:ext>
            </a:extLst>
          </p:cNvPr>
          <p:cNvSpPr/>
          <p:nvPr/>
        </p:nvSpPr>
        <p:spPr>
          <a:xfrm>
            <a:off x="9665810" y="2317750"/>
            <a:ext cx="666194" cy="3232152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08CA3-776C-4069-A6A6-69D70516F328}"/>
              </a:ext>
            </a:extLst>
          </p:cNvPr>
          <p:cNvSpPr/>
          <p:nvPr/>
        </p:nvSpPr>
        <p:spPr>
          <a:xfrm>
            <a:off x="10706656" y="2298700"/>
            <a:ext cx="1237694" cy="3232152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data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types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(e.g.,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int,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char,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double,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string,</a:t>
            </a: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2F615-FEDA-429F-ACFD-39F1E6EAFE4F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543802" y="2774950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C82461-A3D4-426F-864F-7F4B46A77A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7543802" y="3933826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9CE815-BF41-4532-A81C-ACFB1626E670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7543802" y="5092702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A5B792-E7AD-4C31-ACA6-7720071FCD0D}"/>
              </a:ext>
            </a:extLst>
          </p:cNvPr>
          <p:cNvCxnSpPr>
            <a:cxnSpLocks/>
          </p:cNvCxnSpPr>
          <p:nvPr/>
        </p:nvCxnSpPr>
        <p:spPr>
          <a:xfrm>
            <a:off x="9290054" y="2774950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E43308-1A82-494A-9E2B-E26F2CB2E806}"/>
              </a:ext>
            </a:extLst>
          </p:cNvPr>
          <p:cNvCxnSpPr>
            <a:cxnSpLocks/>
          </p:cNvCxnSpPr>
          <p:nvPr/>
        </p:nvCxnSpPr>
        <p:spPr>
          <a:xfrm>
            <a:off x="9290054" y="3933826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D71F5E-04C7-426A-B638-929191908692}"/>
              </a:ext>
            </a:extLst>
          </p:cNvPr>
          <p:cNvCxnSpPr>
            <a:cxnSpLocks/>
          </p:cNvCxnSpPr>
          <p:nvPr/>
        </p:nvCxnSpPr>
        <p:spPr>
          <a:xfrm>
            <a:off x="9290054" y="5092702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30B234-A238-4009-8073-BF19B8CBF7AC}"/>
              </a:ext>
            </a:extLst>
          </p:cNvPr>
          <p:cNvCxnSpPr>
            <a:cxnSpLocks/>
          </p:cNvCxnSpPr>
          <p:nvPr/>
        </p:nvCxnSpPr>
        <p:spPr>
          <a:xfrm>
            <a:off x="10332004" y="3933826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4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B2F46-B666-42C2-A506-9D0F10E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with Output Model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F9D4CD1A-C909-40CD-B8AA-F91FD6C20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The insertion operator 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/>
              <a:t> can be used identically with the different output streams.</a:t>
            </a:r>
          </a:p>
          <a:p>
            <a:r>
              <a:rPr lang="en-US" dirty="0"/>
              <a:t>While the usage is identical, its functionality will be adapted according to its type.</a:t>
            </a:r>
          </a:p>
          <a:p>
            <a:r>
              <a:rPr lang="en-US" dirty="0"/>
              <a:t>Can also be applied for functions with </a:t>
            </a: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/>
              <a:t> parameters.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8CECC6-4062-40E0-B69E-BD5846C5E947}"/>
              </a:ext>
            </a:extLst>
          </p:cNvPr>
          <p:cNvSpPr/>
          <p:nvPr/>
        </p:nvSpPr>
        <p:spPr>
          <a:xfrm>
            <a:off x="6172202" y="463550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8E9F9A-BCD2-4CD2-8D0A-5B4AC6CE8D8B}"/>
              </a:ext>
            </a:extLst>
          </p:cNvPr>
          <p:cNvSpPr/>
          <p:nvPr/>
        </p:nvSpPr>
        <p:spPr>
          <a:xfrm>
            <a:off x="6172202" y="3476626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75B269-21F8-4304-910D-A3CB1ADDB5AD}"/>
              </a:ext>
            </a:extLst>
          </p:cNvPr>
          <p:cNvSpPr/>
          <p:nvPr/>
        </p:nvSpPr>
        <p:spPr>
          <a:xfrm>
            <a:off x="6172202" y="2317750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console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537478-F053-4CD6-AC8B-4A95B6125C76}"/>
              </a:ext>
            </a:extLst>
          </p:cNvPr>
          <p:cNvSpPr/>
          <p:nvPr/>
        </p:nvSpPr>
        <p:spPr>
          <a:xfrm>
            <a:off x="7919558" y="4635502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ofstream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C9C413-8EE9-4E9B-AF22-5AECA8CEA060}"/>
              </a:ext>
            </a:extLst>
          </p:cNvPr>
          <p:cNvSpPr/>
          <p:nvPr/>
        </p:nvSpPr>
        <p:spPr>
          <a:xfrm>
            <a:off x="7919558" y="3476626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ostring</a:t>
            </a:r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stream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3C7D0C-D2EE-496A-822E-7E0EF154F6FB}"/>
              </a:ext>
            </a:extLst>
          </p:cNvPr>
          <p:cNvSpPr/>
          <p:nvPr/>
        </p:nvSpPr>
        <p:spPr>
          <a:xfrm>
            <a:off x="7919558" y="2317750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cout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B3B95F-AC7F-4CA7-9344-456EA7023118}"/>
              </a:ext>
            </a:extLst>
          </p:cNvPr>
          <p:cNvSpPr/>
          <p:nvPr/>
        </p:nvSpPr>
        <p:spPr>
          <a:xfrm>
            <a:off x="9665810" y="2317750"/>
            <a:ext cx="666194" cy="3232152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&lt;&lt;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08CA3-776C-4069-A6A6-69D70516F328}"/>
              </a:ext>
            </a:extLst>
          </p:cNvPr>
          <p:cNvSpPr/>
          <p:nvPr/>
        </p:nvSpPr>
        <p:spPr>
          <a:xfrm>
            <a:off x="10706656" y="2298700"/>
            <a:ext cx="1237694" cy="3232152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data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types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(e.g.,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int,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char,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double,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string,</a:t>
            </a: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47059E-47B8-40A5-9EAB-E15E38D0C802}"/>
              </a:ext>
            </a:extLst>
          </p:cNvPr>
          <p:cNvCxnSpPr>
            <a:cxnSpLocks/>
            <a:stCxn id="41" idx="1"/>
            <a:endCxn id="35" idx="3"/>
          </p:cNvCxnSpPr>
          <p:nvPr/>
        </p:nvCxnSpPr>
        <p:spPr>
          <a:xfrm flipH="1">
            <a:off x="7543802" y="2774950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6E19FE-FF26-43BE-B088-97D04D6E3A2D}"/>
              </a:ext>
            </a:extLst>
          </p:cNvPr>
          <p:cNvCxnSpPr>
            <a:cxnSpLocks/>
            <a:stCxn id="40" idx="1"/>
            <a:endCxn id="28" idx="3"/>
          </p:cNvCxnSpPr>
          <p:nvPr/>
        </p:nvCxnSpPr>
        <p:spPr>
          <a:xfrm flipH="1">
            <a:off x="7543802" y="3933826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E24F8A-0F2C-4600-99A3-86EC45152388}"/>
              </a:ext>
            </a:extLst>
          </p:cNvPr>
          <p:cNvCxnSpPr>
            <a:cxnSpLocks/>
            <a:stCxn id="39" idx="1"/>
            <a:endCxn id="14" idx="3"/>
          </p:cNvCxnSpPr>
          <p:nvPr/>
        </p:nvCxnSpPr>
        <p:spPr>
          <a:xfrm flipH="1">
            <a:off x="7543802" y="5092702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BACBF-9341-4674-A8A0-697DA7B66B41}"/>
              </a:ext>
            </a:extLst>
          </p:cNvPr>
          <p:cNvCxnSpPr>
            <a:cxnSpLocks/>
          </p:cNvCxnSpPr>
          <p:nvPr/>
        </p:nvCxnSpPr>
        <p:spPr>
          <a:xfrm flipH="1">
            <a:off x="9290054" y="2774950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3644D0-5331-4E60-B2E7-2A9F1E48AFDD}"/>
              </a:ext>
            </a:extLst>
          </p:cNvPr>
          <p:cNvCxnSpPr>
            <a:cxnSpLocks/>
          </p:cNvCxnSpPr>
          <p:nvPr/>
        </p:nvCxnSpPr>
        <p:spPr>
          <a:xfrm flipH="1">
            <a:off x="9290054" y="3933826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9C919A-CFCC-4D67-BF61-BFE412959A9C}"/>
              </a:ext>
            </a:extLst>
          </p:cNvPr>
          <p:cNvCxnSpPr>
            <a:cxnSpLocks/>
          </p:cNvCxnSpPr>
          <p:nvPr/>
        </p:nvCxnSpPr>
        <p:spPr>
          <a:xfrm flipH="1">
            <a:off x="9290054" y="5092702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290A73-B69F-49A0-B03A-BF2CDD607459}"/>
              </a:ext>
            </a:extLst>
          </p:cNvPr>
          <p:cNvCxnSpPr>
            <a:cxnSpLocks/>
          </p:cNvCxnSpPr>
          <p:nvPr/>
        </p:nvCxnSpPr>
        <p:spPr>
          <a:xfrm flipH="1">
            <a:off x="10330900" y="3927478"/>
            <a:ext cx="375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OOP Paradigm with Input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creates input streams for console, string, and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extracted value from the input streams are then output to the console.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2" y="213360"/>
          <a:ext cx="5791200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463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38373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word: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input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"second"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fin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"fin: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0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OOP Paradigm with Input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Lines 10 to 13. </a:t>
            </a:r>
            <a:r>
              <a:rPr lang="en-US" sz="2800" dirty="0"/>
              <a:t>Input stream code for inputting from the console.</a:t>
            </a:r>
          </a:p>
          <a:p>
            <a:r>
              <a:rPr lang="en-US" sz="2800" b="1" dirty="0"/>
              <a:t>Lines 15 to 18.</a:t>
            </a:r>
            <a:r>
              <a:rPr lang="en-US" sz="2800" dirty="0"/>
              <a:t> Input stream code for inputting from a string variable.</a:t>
            </a:r>
          </a:p>
          <a:p>
            <a:r>
              <a:rPr lang="en-US" sz="2800" b="1" dirty="0"/>
              <a:t>Lines 20 to 23.</a:t>
            </a:r>
            <a:r>
              <a:rPr lang="en-US" sz="2800" dirty="0"/>
              <a:t> Input stream code for inputting from an input file.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2" y="213360"/>
          <a:ext cx="5791200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463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38373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word: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input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"second"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fin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"fin: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1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OOP Paradigm with Input Model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2B6CAC6-0510-4B66-83F7-EFB50DD394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8" y="2057400"/>
          <a:ext cx="4070933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0933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Enter a word: first</a:t>
                      </a:r>
                    </a:p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: first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sin: second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fin: third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C7EA8B-AE81-4989-90AD-B39C723D04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2" y="213360"/>
          <a:ext cx="5791200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463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38373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word: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input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"second"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fin &gt;&gt; input;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"fin: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input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B5C5019-E50F-42A3-9529-9B8EF2B01EF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7" y="4445518"/>
          <a:ext cx="4070933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0933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Text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third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F0D47-BB0B-4A3A-92CE-A71B33FF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Input, Output, and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31675-0D26-4D01-944A-8508B4E51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OOP Paradigm with Input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creates input streams for console, string, and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extracted line from the input streams are then output to the console.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213360"/>
          <a:ext cx="6192231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7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56552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sentence: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 is the second line."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(sin,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(fin,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OOP Paradigm with Input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Lines 10 to 13. </a:t>
            </a:r>
            <a:r>
              <a:rPr lang="en-US" sz="2800" dirty="0"/>
              <a:t>Input stream code for inputting a line from the console.</a:t>
            </a:r>
          </a:p>
          <a:p>
            <a:r>
              <a:rPr lang="en-US" sz="2800" b="1" dirty="0"/>
              <a:t>Lines 15 to 18.</a:t>
            </a:r>
            <a:r>
              <a:rPr lang="en-US" sz="2800" dirty="0"/>
              <a:t> Input stream code for inputting a line from a string variable.</a:t>
            </a:r>
          </a:p>
          <a:p>
            <a:r>
              <a:rPr lang="en-US" sz="2800" b="1" dirty="0"/>
              <a:t>Lines 20 to 23.</a:t>
            </a:r>
            <a:r>
              <a:rPr lang="en-US" sz="2800" dirty="0"/>
              <a:t> Input stream code for inputting a line from an input file.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213360"/>
          <a:ext cx="6192231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7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56552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sentence: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 is the second line."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(sin,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(fin,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OOP Paradigm with Input Model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213360"/>
          <a:ext cx="6192231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7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56552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a sentence: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text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 is the second line."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sin(text);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(sin,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"input.txt"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fin(file);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(fin, line);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(fin, line):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line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EC167B6F-3792-451B-8A0A-D5A7F32CD09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8794" y="2057400"/>
          <a:ext cx="4671928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1928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400" b="0" dirty="0">
                        <a:effectLst/>
                      </a:endParaRPr>
                    </a:p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Enter a sentence: This is the first line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r>
                        <a:rPr lang="en-US" sz="1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, line): This is the first line.</a:t>
                      </a:r>
                    </a:p>
                    <a:p>
                      <a:r>
                        <a:rPr lang="en-US" sz="1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(sin, line): This is the second line.</a:t>
                      </a:r>
                    </a:p>
                    <a:p>
                      <a:r>
                        <a:rPr lang="en-US" sz="1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(fin, line): This is the third line.</a:t>
                      </a:r>
                    </a:p>
                    <a:p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F635F88C-330C-469C-8222-B36C05288D2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8793" y="4445518"/>
          <a:ext cx="4671928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1928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Text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This is the third line.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8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#3: OOP Paradigm with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creates outputs streams for console, string, and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output stream accepts a </a:t>
            </a:r>
            <a:r>
              <a:rPr lang="en-US" sz="2800" dirty="0">
                <a:latin typeface="Consolas" panose="020B0609020204030204" pitchFamily="49" charset="0"/>
              </a:rPr>
              <a:t>Text</a:t>
            </a:r>
            <a:r>
              <a:rPr lang="en-US" sz="2800" dirty="0"/>
              <a:t> object, then output to the corresponding output stream.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76200"/>
          <a:ext cx="6630989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50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6443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value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operator&lt;&lt;(std::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out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text.value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Text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 world!"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output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(output);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"output.txt"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#3: OOP Paradigm with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FBE3-7F2A-4E4B-BC18-FE1DF7A8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Lines 8 to 10. </a:t>
            </a:r>
            <a:r>
              <a:rPr lang="en-US" sz="2800" dirty="0"/>
              <a:t>A struct class definition for the Text data type.</a:t>
            </a:r>
          </a:p>
          <a:p>
            <a:r>
              <a:rPr lang="en-US" sz="2800" b="1" dirty="0"/>
              <a:t>Lines 12 to 15.</a:t>
            </a:r>
            <a:r>
              <a:rPr lang="en-US" sz="2800" dirty="0"/>
              <a:t> A function for the insertion operator that takes in an output stream parameter.</a:t>
            </a:r>
          </a:p>
          <a:p>
            <a:r>
              <a:rPr lang="en-US" sz="2800" b="1" dirty="0"/>
              <a:t>Lines 17 to 28.</a:t>
            </a:r>
            <a:r>
              <a:rPr lang="en-US" sz="2800" dirty="0"/>
              <a:t> The usage of output streams for console, string, and file.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76200"/>
          <a:ext cx="6630989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50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6443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value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operator&lt;&lt;(std::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out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text.value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Text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 world!"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output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(output);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"output.txt"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7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5D7FC-ACF4-44EB-B7FA-F6781AA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#3: OOP Paradigm with Output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764A226-33CC-430D-8431-CFCE683160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61011" y="76200"/>
          <a:ext cx="6630989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50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64439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value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operator&lt;&lt;(std::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text)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out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text.value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out;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Text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 world!"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output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(output);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file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"output.txt"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(file);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text;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707439FC-5C94-43A1-B088-7B86972611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8794" y="2057400"/>
          <a:ext cx="4671928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1928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400" b="0" dirty="0">
                        <a:effectLst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: Hello, world!</a:t>
                      </a:r>
                    </a:p>
                    <a:p>
                      <a:r>
                        <a:rPr lang="en-US" sz="1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: Hello, world!</a:t>
                      </a:r>
                    </a:p>
                    <a:p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4F2B9471-3070-4138-85C8-F2C2B786FFA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8793" y="4445518"/>
          <a:ext cx="4671928" cy="218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1928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1839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Text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181813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Hello, world!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Formatting Output</a:t>
            </a:r>
          </a:p>
        </p:txBody>
      </p:sp>
      <p:sp>
        <p:nvSpPr>
          <p:cNvPr id="38915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Output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Can control how output displays for numeric, string data:</a:t>
            </a:r>
          </a:p>
          <a:p>
            <a:pPr lvl="1" eaLnBrk="1" hangingPunct="1"/>
            <a:r>
              <a:rPr lang="en-US" altLang="en-US" sz="3200" dirty="0" smtClean="0"/>
              <a:t>size</a:t>
            </a:r>
          </a:p>
          <a:p>
            <a:pPr lvl="1" eaLnBrk="1" hangingPunct="1"/>
            <a:r>
              <a:rPr lang="en-US" altLang="en-US" sz="3200" dirty="0" smtClean="0"/>
              <a:t>position</a:t>
            </a:r>
          </a:p>
          <a:p>
            <a:pPr lvl="1" eaLnBrk="1" hangingPunct="1"/>
            <a:r>
              <a:rPr lang="en-US" altLang="en-US" sz="3200" dirty="0" smtClean="0"/>
              <a:t>number of digits</a:t>
            </a:r>
          </a:p>
          <a:p>
            <a:pPr eaLnBrk="1" hangingPunct="1"/>
            <a:r>
              <a:rPr lang="en-US" altLang="en-US" sz="3600" dirty="0" smtClean="0"/>
              <a:t>Requires </a:t>
            </a:r>
            <a:r>
              <a:rPr lang="en-US" altLang="en-US" sz="3600" b="1" dirty="0" err="1" smtClean="0">
                <a:latin typeface="Courier New" panose="02070309020205020404" pitchFamily="49" charset="0"/>
              </a:rPr>
              <a:t>iomanip</a:t>
            </a:r>
            <a:r>
              <a:rPr lang="en-US" altLang="en-US" sz="3600" dirty="0" smtClean="0"/>
              <a:t> header file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7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Modify the state of a stream</a:t>
            </a:r>
          </a:p>
          <a:p>
            <a:r>
              <a:rPr lang="en-US" sz="3600" dirty="0" smtClean="0"/>
              <a:t>Most manipulators are “sticky.” </a:t>
            </a:r>
          </a:p>
          <a:p>
            <a:pPr lvl="1"/>
            <a:r>
              <a:rPr lang="en-US" sz="3200" dirty="0" smtClean="0"/>
              <a:t>They are set and are permanent until changed again.</a:t>
            </a:r>
          </a:p>
          <a:p>
            <a:pPr lvl="1"/>
            <a:endParaRPr lang="en-US" sz="3200" dirty="0"/>
          </a:p>
          <a:p>
            <a:r>
              <a:rPr lang="en-US" sz="3200" dirty="0">
                <a:hlinkClick r:id="rId3"/>
              </a:rPr>
              <a:t>http://www.cplusplus.com/reference/library/manipulators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082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Used to control how an output field is displayed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Some affect just the next value displayed (not sticky):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 smtClean="0">
                <a:latin typeface="Courier New" panose="02070309020205020404" pitchFamily="49" charset="0"/>
              </a:rPr>
              <a:t>setw</a:t>
            </a:r>
            <a:r>
              <a:rPr lang="en-US" altLang="en-US" sz="3200" dirty="0" smtClean="0">
                <a:latin typeface="Courier New" panose="02070309020205020404" pitchFamily="49" charset="0"/>
              </a:rPr>
              <a:t>(x)</a:t>
            </a:r>
            <a:r>
              <a:rPr lang="en-US" altLang="en-US" sz="3200" dirty="0" smtClean="0"/>
              <a:t>: print in a field at least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x</a:t>
            </a:r>
            <a:r>
              <a:rPr lang="en-US" altLang="en-US" sz="3200" dirty="0" smtClean="0"/>
              <a:t> spaces wide.  Use more spaces if field is not wide enough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All this is the kind of stuff </a:t>
            </a:r>
            <a:r>
              <a:rPr lang="en-US" altLang="en-US" dirty="0" smtClean="0">
                <a:solidFill>
                  <a:srgbClr val="FF0000"/>
                </a:solidFill>
              </a:rPr>
              <a:t>you </a:t>
            </a:r>
            <a:r>
              <a:rPr lang="en-US" altLang="en-US" dirty="0">
                <a:solidFill>
                  <a:srgbClr val="FF0000"/>
                </a:solidFill>
              </a:rPr>
              <a:t>look up when you need it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66855" y="54967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setw.cpp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115D1-BD46-455E-99B8-DADC43F8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Standard Input (</a:t>
            </a:r>
            <a:r>
              <a:rPr lang="en-US" dirty="0">
                <a:latin typeface="Consolas" panose="020B0609020204030204" pitchFamily="49" charset="0"/>
              </a:rPr>
              <a:t>stdin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3B96A-6C96-44BA-BC43-01ADCD790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b="1" i="1" dirty="0"/>
              <a:t>standard input</a:t>
            </a:r>
            <a:r>
              <a:rPr lang="en-US" dirty="0"/>
              <a:t> – the default source for receiving input</a:t>
            </a:r>
          </a:p>
          <a:p>
            <a:r>
              <a:rPr lang="en-US" b="1" dirty="0">
                <a:latin typeface="Consolas" panose="020B0609020204030204" pitchFamily="49" charset="0"/>
              </a:rPr>
              <a:t>stdin</a:t>
            </a:r>
            <a:r>
              <a:rPr lang="en-US" dirty="0"/>
              <a:t> – shorthand for standard input such as in C++</a:t>
            </a:r>
          </a:p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b="1" dirty="0"/>
              <a:t>Before: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stdin</a:t>
            </a:r>
            <a:r>
              <a:rPr lang="en-US" dirty="0"/>
              <a:t> came from input such as punch cards.</a:t>
            </a:r>
          </a:p>
          <a:p>
            <a:r>
              <a:rPr lang="en-US" b="1" dirty="0"/>
              <a:t>Now:</a:t>
            </a:r>
            <a:r>
              <a:rPr lang="en-US" dirty="0"/>
              <a:t> normally refers to keyboard input.</a:t>
            </a:r>
          </a:p>
          <a:p>
            <a:r>
              <a:rPr lang="en-US" dirty="0"/>
              <a:t>In C++, </a:t>
            </a:r>
            <a:r>
              <a:rPr lang="en-US" dirty="0">
                <a:latin typeface="Consolas" panose="020B0609020204030204" pitchFamily="49" charset="0"/>
              </a:rPr>
              <a:t>stdin</a:t>
            </a:r>
            <a:r>
              <a:rPr lang="en-US" dirty="0"/>
              <a:t> is instantiated as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 object.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52E0-1ED3-408D-8094-B0DF6387E177}"/>
              </a:ext>
            </a:extLst>
          </p:cNvPr>
          <p:cNvSpPr/>
          <p:nvPr/>
        </p:nvSpPr>
        <p:spPr>
          <a:xfrm>
            <a:off x="7236050" y="2957088"/>
            <a:ext cx="36576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A3D8B-46D2-4524-8DD4-4D6479C667F8}"/>
              </a:ext>
            </a:extLst>
          </p:cNvPr>
          <p:cNvSpPr/>
          <p:nvPr/>
        </p:nvSpPr>
        <p:spPr>
          <a:xfrm>
            <a:off x="7236050" y="365125"/>
            <a:ext cx="36576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Input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D48183-6EF5-4CF8-B386-99DAED70AD4F}"/>
              </a:ext>
            </a:extLst>
          </p:cNvPr>
          <p:cNvSpPr/>
          <p:nvPr/>
        </p:nvSpPr>
        <p:spPr>
          <a:xfrm>
            <a:off x="7589029" y="1074311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Punch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card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DFE05-E4D2-4980-A2F1-07459A65192F}"/>
              </a:ext>
            </a:extLst>
          </p:cNvPr>
          <p:cNvSpPr/>
          <p:nvPr/>
        </p:nvSpPr>
        <p:spPr>
          <a:xfrm>
            <a:off x="9264937" y="1067225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Keyboard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6385623-EDBF-4590-B724-BF59B31188BA}"/>
              </a:ext>
            </a:extLst>
          </p:cNvPr>
          <p:cNvSpPr/>
          <p:nvPr/>
        </p:nvSpPr>
        <p:spPr>
          <a:xfrm>
            <a:off x="8699090" y="2371978"/>
            <a:ext cx="719721" cy="407056"/>
          </a:xfrm>
          <a:prstGeom prst="downArrow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affect values until changed again (sticky):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fixed</a:t>
            </a:r>
            <a:r>
              <a:rPr lang="en-US" altLang="en-US" dirty="0" smtClean="0"/>
              <a:t>: use decimal notation for floating-point values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</a:rPr>
              <a:t>setprecision</a:t>
            </a:r>
            <a:r>
              <a:rPr lang="en-US" altLang="en-US" b="1" dirty="0">
                <a:latin typeface="Courier New" panose="02070309020205020404" pitchFamily="49" charset="0"/>
              </a:rPr>
              <a:t>(x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r>
              <a:rPr lang="en-US" altLang="en-US" dirty="0" smtClean="0"/>
              <a:t>: when used with </a:t>
            </a:r>
            <a:r>
              <a:rPr lang="en-US" altLang="en-US" b="1" dirty="0">
                <a:latin typeface="Courier New" panose="02070309020205020404" pitchFamily="49" charset="0"/>
              </a:rPr>
              <a:t>fixed</a:t>
            </a:r>
            <a:r>
              <a:rPr lang="en-US" altLang="en-US" dirty="0" smtClean="0"/>
              <a:t>, print floating-point value using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 smtClean="0"/>
              <a:t> digits after the decimal.  Without </a:t>
            </a:r>
            <a:r>
              <a:rPr lang="en-US" altLang="en-US" b="1" dirty="0">
                <a:latin typeface="Courier New" panose="02070309020205020404" pitchFamily="49" charset="0"/>
              </a:rPr>
              <a:t>fixed</a:t>
            </a:r>
            <a:r>
              <a:rPr lang="en-US" altLang="en-US" dirty="0" smtClean="0"/>
              <a:t>, print floating-point value using </a:t>
            </a:r>
            <a:r>
              <a:rPr lang="en-US" altLang="en-US" b="1" dirty="0">
                <a:latin typeface="Courier New" panose="02070309020205020404" pitchFamily="49" charset="0"/>
              </a:rPr>
              <a:t>x </a:t>
            </a:r>
            <a:r>
              <a:rPr lang="en-US" altLang="en-US" dirty="0" smtClean="0"/>
              <a:t>significant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</a:rPr>
              <a:t>showpoint</a:t>
            </a:r>
            <a:r>
              <a:rPr lang="en-US" altLang="en-US" dirty="0" smtClean="0"/>
              <a:t>: always print decimal for floating-point values </a:t>
            </a:r>
          </a:p>
          <a:p>
            <a:pPr eaLnBrk="1" hangingPunct="1"/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 Manipulators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3206" y="1994052"/>
            <a:ext cx="11093823" cy="329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E0A3DD-A0FC-44FD-B60D-6348BC3A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/>
              <a:t>Streams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E66F4B-3CF5-4A15-B665-7D6CF4E75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6A66D5-D038-42C5-A135-1EDFDA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 Stream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ABD33-527B-4AD8-B2DF-E00981936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 Stream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Motivation: </a:t>
            </a:r>
            <a:r>
              <a:rPr lang="en-US" dirty="0"/>
              <a:t>Programmer wants to read from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data instead of standard input (e.g., keyboard).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Use an input string stream to read from associated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Setup:</a:t>
            </a:r>
            <a:r>
              <a:rPr lang="en-US" dirty="0"/>
              <a:t> Use </a:t>
            </a:r>
            <a:r>
              <a:rPr lang="en-US" dirty="0" err="1">
                <a:latin typeface="Consolas" panose="020B0609020204030204" pitchFamily="49" charset="0"/>
              </a:rPr>
              <a:t>istringstream</a:t>
            </a:r>
            <a:r>
              <a:rPr lang="en-US" dirty="0"/>
              <a:t> variable from </a:t>
            </a:r>
            <a:r>
              <a:rPr lang="en-US" dirty="0" err="1">
                <a:latin typeface="Consolas" panose="020B0609020204030204" pitchFamily="49" charset="0"/>
              </a:rPr>
              <a:t>sstream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Usage:</a:t>
            </a:r>
            <a:r>
              <a:rPr lang="en-US" dirty="0"/>
              <a:t> Similar to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1690688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b="1" dirty="0"/>
              <a:t>Example Syntax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minimal example using input string stream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std::string,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 word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sin(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&lt;some string value&gt;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sin &gt;&gt; word;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3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Words from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reads a string as a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String values from the stream are then extracted and output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43659" y="1051560"/>
          <a:ext cx="7086869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95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482915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word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sentence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"Welcome to C++ programming!"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sin(sentence);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++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word;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"word: 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word &lt;&lt;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Words from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Lines 8 to 9. </a:t>
            </a:r>
            <a:r>
              <a:rPr lang="en-US" sz="2800" dirty="0"/>
              <a:t>String variables for reading and streaming.</a:t>
            </a:r>
          </a:p>
          <a:p>
            <a:r>
              <a:rPr lang="en-US" sz="2800" b="1" dirty="0"/>
              <a:t>Lines 11 to 15.</a:t>
            </a:r>
            <a:r>
              <a:rPr lang="en-US" sz="2800" dirty="0"/>
              <a:t> The string is read into a stream, and then extracted and output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43659" y="1051560"/>
          <a:ext cx="7086869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95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482915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word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sentence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"Welcome to C++ programming!"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sin(sentence);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++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word;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"word: 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word &lt;&lt;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2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Words from a String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43659" y="1051560"/>
          <a:ext cx="7086869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95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482915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word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sentence =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"Welcome to C++ programming!"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sin(sentence);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++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word;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"word: 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word &lt;&lt; 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82D8CBA9-4E81-482C-B038-9E2556A7D79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3458" y="2057400"/>
          <a:ext cx="438302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026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36114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word: Welcome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word: to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word: C++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word: programming!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Names and Ages from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reads lines from the console containing a name and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user is prompted to enter the information, which is formatted and output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8000" y="182880"/>
          <a:ext cx="660400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81083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age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first name, last name, and age."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exit program.)"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age;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",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|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age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years old"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1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Names and Ages from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Lines 8 to 11. </a:t>
            </a:r>
            <a:r>
              <a:rPr lang="en-US" sz="2800" dirty="0"/>
              <a:t>Variables are initialized.</a:t>
            </a:r>
          </a:p>
          <a:p>
            <a:r>
              <a:rPr lang="en-US" sz="2800" b="1" dirty="0"/>
              <a:t>Lines 13 to 15. </a:t>
            </a:r>
            <a:r>
              <a:rPr lang="en-US" sz="2800" dirty="0"/>
              <a:t>The user is prompted to enter name and age, or quit when done.</a:t>
            </a:r>
          </a:p>
          <a:p>
            <a:r>
              <a:rPr lang="en-US" sz="2800" b="1" dirty="0"/>
              <a:t>Lines 16 to 18.</a:t>
            </a:r>
            <a:r>
              <a:rPr lang="en-US" sz="2800" dirty="0"/>
              <a:t> The user input is received and streamed.</a:t>
            </a:r>
          </a:p>
          <a:p>
            <a:r>
              <a:rPr lang="en-US" sz="2800" b="1" dirty="0"/>
              <a:t>Lines 20 to 23. </a:t>
            </a:r>
            <a:r>
              <a:rPr lang="en-US" sz="2800" dirty="0"/>
              <a:t>The data is inserted into variables, or the program quits.</a:t>
            </a:r>
          </a:p>
          <a:p>
            <a:r>
              <a:rPr lang="en-US" sz="2800" b="1" dirty="0"/>
              <a:t>Lines 25 to 28. </a:t>
            </a:r>
            <a:r>
              <a:rPr lang="en-US" sz="2800" dirty="0"/>
              <a:t>The </a:t>
            </a:r>
            <a:r>
              <a:rPr lang="en-US" sz="2800" dirty="0" smtClean="0"/>
              <a:t>current </a:t>
            </a:r>
            <a:r>
              <a:rPr lang="en-US" sz="2800" dirty="0"/>
              <a:t>name and age is output to the console.</a:t>
            </a:r>
            <a:endParaRPr lang="en-US" sz="2800" b="1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8000" y="182880"/>
          <a:ext cx="660400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81083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age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first name, last name, and age."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exit program.)"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age;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",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|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age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years old"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115D1-BD46-455E-99B8-DADC43F8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Standard Output (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3B96A-6C96-44BA-BC43-01ADCD790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b="1" i="1" dirty="0"/>
              <a:t>standard output</a:t>
            </a:r>
            <a:r>
              <a:rPr lang="en-US" dirty="0"/>
              <a:t> – the default source for sending output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– shorthand for standard output such as in C++</a:t>
            </a:r>
          </a:p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b="1" dirty="0"/>
              <a:t>Before: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output</a:t>
            </a:r>
            <a:r>
              <a:rPr lang="en-US" dirty="0"/>
              <a:t> came from output such as printers.</a:t>
            </a:r>
          </a:p>
          <a:p>
            <a:r>
              <a:rPr lang="en-US" b="1" dirty="0"/>
              <a:t>Now:</a:t>
            </a:r>
            <a:r>
              <a:rPr lang="en-US" dirty="0"/>
              <a:t> normally refers to console output.</a:t>
            </a:r>
          </a:p>
          <a:p>
            <a:r>
              <a:rPr lang="en-US" dirty="0"/>
              <a:t>In C++,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is instantiated as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 object.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52E0-1ED3-408D-8094-B0DF6387E177}"/>
              </a:ext>
            </a:extLst>
          </p:cNvPr>
          <p:cNvSpPr/>
          <p:nvPr/>
        </p:nvSpPr>
        <p:spPr>
          <a:xfrm>
            <a:off x="7236050" y="2957088"/>
            <a:ext cx="36576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DA534-84B3-437C-8694-A2210781D5B3}"/>
              </a:ext>
            </a:extLst>
          </p:cNvPr>
          <p:cNvSpPr/>
          <p:nvPr/>
        </p:nvSpPr>
        <p:spPr>
          <a:xfrm>
            <a:off x="7236050" y="4634651"/>
            <a:ext cx="36576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Output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A539A3-C5EB-4570-9BFD-AC26E600983C}"/>
              </a:ext>
            </a:extLst>
          </p:cNvPr>
          <p:cNvSpPr/>
          <p:nvPr/>
        </p:nvSpPr>
        <p:spPr>
          <a:xfrm>
            <a:off x="7589029" y="5343837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Printer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CD269-027A-484B-A131-F292F8228148}"/>
              </a:ext>
            </a:extLst>
          </p:cNvPr>
          <p:cNvSpPr/>
          <p:nvPr/>
        </p:nvSpPr>
        <p:spPr>
          <a:xfrm>
            <a:off x="9264937" y="5336751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Console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2D6F9FD-1777-4D33-A786-F53553F9C537}"/>
              </a:ext>
            </a:extLst>
          </p:cNvPr>
          <p:cNvSpPr/>
          <p:nvPr/>
        </p:nvSpPr>
        <p:spPr>
          <a:xfrm>
            <a:off x="8699090" y="4049541"/>
            <a:ext cx="719721" cy="407056"/>
          </a:xfrm>
          <a:prstGeom prst="downArrow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54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Reading Names and Ages from Console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8000" y="182880"/>
          <a:ext cx="660400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181083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age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line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first name, last name, and age."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exit program.)"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sin(line);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sin &gt;&gt; age;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",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|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age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years old"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684D585D-1151-4DC7-A085-7BA4933F291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8" y="2057400"/>
          <a:ext cx="438302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026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36114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first name, last name, and age.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(Type "quit" to exit program.)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Bjarne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Stroustrup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70</a:t>
                      </a:r>
                    </a:p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Stroustrup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, Bjarne | 70 years old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Vint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Cerf 77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Cerf, 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Vint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| 77 years old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Linus Torvalds 51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Torvalds, Linus | 51 years old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quit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6A66D5-D038-42C5-A135-1EDFDA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ABD33-527B-4AD8-B2DF-E00981936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67FCA-04AA-4F87-A92C-9E5CD72C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EF647-8D7D-47CF-8A19-ED8C2D6F9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b="1" i="1" dirty="0"/>
              <a:t>delimiter</a:t>
            </a:r>
            <a:r>
              <a:rPr lang="en-US" dirty="0"/>
              <a:t> – a type of character that indicates the end of one string and the start of another</a:t>
            </a:r>
          </a:p>
          <a:p>
            <a:r>
              <a:rPr lang="en-US" b="1" i="1" dirty="0"/>
              <a:t>token</a:t>
            </a:r>
            <a:r>
              <a:rPr lang="en-US" dirty="0"/>
              <a:t> – a type of substring between delimiters</a:t>
            </a:r>
          </a:p>
          <a:p>
            <a:r>
              <a:rPr lang="en-US" b="1" i="1" dirty="0"/>
              <a:t>tokenize</a:t>
            </a:r>
            <a:r>
              <a:rPr lang="en-US" dirty="0"/>
              <a:t> – the parsing process of extracting tokens from a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5BA8-73B4-40C0-B3EE-CF821025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 Syntax</a:t>
            </a:r>
          </a:p>
          <a:p>
            <a:pPr marL="0" indent="0" algn="ctr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</a:rPr>
              <a:t>stream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token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delimiter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getline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r>
              <a:rPr lang="en-US" dirty="0"/>
              <a:t> function with three-arguments to handle tokenization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stream</a:t>
            </a:r>
            <a:r>
              <a:rPr lang="en-US" b="1" dirty="0"/>
              <a:t>:</a:t>
            </a:r>
            <a:r>
              <a:rPr lang="en-US" dirty="0"/>
              <a:t> the input stream object that stores the text to tokenize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token</a:t>
            </a:r>
            <a:r>
              <a:rPr lang="en-US" b="1" dirty="0"/>
              <a:t>:</a:t>
            </a:r>
            <a:r>
              <a:rPr lang="en-US" dirty="0"/>
              <a:t> the variable to store the token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delimiter</a:t>
            </a:r>
            <a:r>
              <a:rPr lang="en-US" b="1" dirty="0"/>
              <a:t>:</a:t>
            </a:r>
            <a:r>
              <a:rPr lang="en-US" dirty="0"/>
              <a:t> the character to indicate the delimiter</a:t>
            </a:r>
          </a:p>
        </p:txBody>
      </p:sp>
    </p:spTree>
    <p:extLst>
      <p:ext uri="{BB962C8B-B14F-4D97-AF65-F5344CB8AC3E}">
        <p14:creationId xmlns:p14="http://schemas.microsoft.com/office/powerpoint/2010/main" val="39401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a Single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takes a date that is stored as a string value, then parses the string into a date in a different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 the end of the program, the two date formats are output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14133" y="228600"/>
          <a:ext cx="609993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5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61028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"02/14/2021"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 Date:    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"Global Date: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a Single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Lines 8 to 9.</a:t>
            </a:r>
            <a:r>
              <a:rPr lang="en-US" sz="2800" dirty="0"/>
              <a:t> Initializing the date string and input string stream.</a:t>
            </a:r>
          </a:p>
          <a:p>
            <a:r>
              <a:rPr lang="en-US" sz="2800" b="1" dirty="0"/>
              <a:t>Lines 11 to 16.</a:t>
            </a:r>
            <a:r>
              <a:rPr lang="en-US" sz="2800" dirty="0"/>
              <a:t> Tokenizing the date string into </a:t>
            </a:r>
            <a:r>
              <a:rPr lang="en-US" sz="2800" dirty="0" err="1"/>
              <a:t>into</a:t>
            </a:r>
            <a:r>
              <a:rPr lang="en-US" sz="2800" dirty="0"/>
              <a:t> month, day, and year strings from the slash delimiter.</a:t>
            </a:r>
          </a:p>
          <a:p>
            <a:r>
              <a:rPr lang="en-US" sz="2800" b="1" dirty="0"/>
              <a:t>Lines 18 to 22.</a:t>
            </a:r>
            <a:r>
              <a:rPr lang="en-US" sz="2800" dirty="0"/>
              <a:t> Outputting the two date formats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14133" y="228600"/>
          <a:ext cx="609993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5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61028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"02/14/2021"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 Date:    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"Global Date: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a Single String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14133" y="228600"/>
          <a:ext cx="609993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5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610287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"02/14/2021"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 Date:    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"Global Date: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6988DD9E-52F8-4EE9-AD36-6FF90CF03D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8" y="2057400"/>
          <a:ext cx="438302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026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36114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US Date:     02/14/2021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Global Date: 2021-02-14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loads a string of phone numbers into a string stream, reads each line in the string, and then parses each line for specific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lines are parsed into tokens, then output to the console.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Lines 8 to 12.</a:t>
            </a:r>
            <a:r>
              <a:rPr lang="en-US" sz="2800" dirty="0"/>
              <a:t> Different string values are concatenated and then initialized into a string stream.</a:t>
            </a:r>
          </a:p>
          <a:p>
            <a:r>
              <a:rPr lang="en-US" sz="2800" b="1" dirty="0"/>
              <a:t>Line 13.</a:t>
            </a:r>
            <a:r>
              <a:rPr lang="en-US" sz="2800" dirty="0"/>
              <a:t> An input string stream is initialized on the string of concatenated phone numbers.</a:t>
            </a:r>
          </a:p>
          <a:p>
            <a:r>
              <a:rPr lang="en-US" sz="2800" b="1" dirty="0"/>
              <a:t>Lines 14 to 15.</a:t>
            </a:r>
            <a:r>
              <a:rPr lang="en-US" sz="2800" dirty="0"/>
              <a:t> The while loop stores each line into a string variable until there are no more lines.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Line 16.</a:t>
            </a:r>
            <a:r>
              <a:rPr lang="en-US" sz="2800" dirty="0"/>
              <a:t> The entire line is output to the console.</a:t>
            </a:r>
            <a:endParaRPr lang="en-US" sz="2800" b="1" dirty="0"/>
          </a:p>
          <a:p>
            <a:r>
              <a:rPr lang="en-US" sz="2800" b="1" dirty="0"/>
              <a:t>Lines 18 to 20.</a:t>
            </a:r>
            <a:r>
              <a:rPr lang="en-US" sz="2800" dirty="0"/>
              <a:t> The string variables are initialized into empty strings.</a:t>
            </a:r>
          </a:p>
          <a:p>
            <a:r>
              <a:rPr lang="en-US" sz="2800" b="1" dirty="0"/>
              <a:t>Line 21.</a:t>
            </a:r>
            <a:r>
              <a:rPr lang="en-US" sz="2800" dirty="0"/>
              <a:t> Another input string stream is initialized, but for the current line of a single phone number.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Lines 22 to 24.</a:t>
            </a:r>
            <a:r>
              <a:rPr lang="en-US" sz="2800" dirty="0"/>
              <a:t> For each </a:t>
            </a:r>
            <a:r>
              <a:rPr lang="en-US" sz="2800" dirty="0" err="1">
                <a:latin typeface="Consolas" panose="020B0609020204030204" pitchFamily="49" charset="0"/>
              </a:rPr>
              <a:t>getline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argument: handles input string stream for current phone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argument: stores output to the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argument: if any, stops the tokenizing at the delimiter value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115D1-BD46-455E-99B8-DADC43F8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Standard Output (</a:t>
            </a:r>
            <a:r>
              <a:rPr lang="en-US" dirty="0">
                <a:latin typeface="Consolas" panose="020B0609020204030204" pitchFamily="49" charset="0"/>
              </a:rPr>
              <a:t>stderr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3B96A-6C96-44BA-BC43-01ADCD790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b="1" i="1" dirty="0"/>
              <a:t>standard error</a:t>
            </a:r>
            <a:r>
              <a:rPr lang="en-US" dirty="0"/>
              <a:t> – the default source for sending error messages</a:t>
            </a:r>
          </a:p>
          <a:p>
            <a:r>
              <a:rPr lang="en-US" b="1" dirty="0">
                <a:latin typeface="Consolas" panose="020B0609020204030204" pitchFamily="49" charset="0"/>
              </a:rPr>
              <a:t>stderr</a:t>
            </a:r>
            <a:r>
              <a:rPr lang="en-US" dirty="0"/>
              <a:t> – shorthand for standard error such as in C++</a:t>
            </a:r>
          </a:p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dirty="0"/>
              <a:t>Normally sent to the console.</a:t>
            </a:r>
          </a:p>
          <a:p>
            <a:r>
              <a:rPr lang="en-US" dirty="0"/>
              <a:t>In C++, </a:t>
            </a:r>
            <a:r>
              <a:rPr lang="en-US" dirty="0">
                <a:latin typeface="Consolas" panose="020B0609020204030204" pitchFamily="49" charset="0"/>
              </a:rPr>
              <a:t>stderr</a:t>
            </a:r>
            <a:r>
              <a:rPr lang="en-US" dirty="0"/>
              <a:t> is instantiated as </a:t>
            </a:r>
            <a:r>
              <a:rPr lang="en-US" dirty="0" err="1">
                <a:latin typeface="Consolas" panose="020B0609020204030204" pitchFamily="49" charset="0"/>
              </a:rPr>
              <a:t>cerr</a:t>
            </a:r>
            <a:r>
              <a:rPr lang="en-US" dirty="0"/>
              <a:t> object.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52E0-1ED3-408D-8094-B0DF6387E177}"/>
              </a:ext>
            </a:extLst>
          </p:cNvPr>
          <p:cNvSpPr/>
          <p:nvPr/>
        </p:nvSpPr>
        <p:spPr>
          <a:xfrm>
            <a:off x="7236050" y="2957088"/>
            <a:ext cx="36576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DA534-84B3-437C-8694-A2210781D5B3}"/>
              </a:ext>
            </a:extLst>
          </p:cNvPr>
          <p:cNvSpPr/>
          <p:nvPr/>
        </p:nvSpPr>
        <p:spPr>
          <a:xfrm>
            <a:off x="7236050" y="4634651"/>
            <a:ext cx="36576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Error Messages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A539A3-C5EB-4570-9BFD-AC26E600983C}"/>
              </a:ext>
            </a:extLst>
          </p:cNvPr>
          <p:cNvSpPr/>
          <p:nvPr/>
        </p:nvSpPr>
        <p:spPr>
          <a:xfrm>
            <a:off x="7589029" y="5343837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Printer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CD269-027A-484B-A131-F292F8228148}"/>
              </a:ext>
            </a:extLst>
          </p:cNvPr>
          <p:cNvSpPr/>
          <p:nvPr/>
        </p:nvSpPr>
        <p:spPr>
          <a:xfrm>
            <a:off x="9264937" y="5336751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Console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2D6F9FD-1777-4D33-A786-F53553F9C537}"/>
              </a:ext>
            </a:extLst>
          </p:cNvPr>
          <p:cNvSpPr/>
          <p:nvPr/>
        </p:nvSpPr>
        <p:spPr>
          <a:xfrm>
            <a:off x="8699090" y="4049541"/>
            <a:ext cx="719721" cy="407056"/>
          </a:xfrm>
          <a:prstGeom prst="downArrow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Lines 26 to 28. </a:t>
            </a:r>
            <a:r>
              <a:rPr lang="en-US" sz="2800" dirty="0"/>
              <a:t>The tokens from the phone number are output to the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Country.</a:t>
            </a:r>
            <a:r>
              <a:rPr lang="en-US" sz="2800" dirty="0"/>
              <a:t> The phone number's country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Area.</a:t>
            </a:r>
            <a:r>
              <a:rPr lang="en-US" sz="2800" dirty="0"/>
              <a:t> The phone number's area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Local.</a:t>
            </a:r>
            <a:r>
              <a:rPr lang="en-US" sz="2800" dirty="0"/>
              <a:t> The phone number's local number.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Tokening List of Strings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587999" y="76200"/>
          <a:ext cx="5957037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487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575550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"1-979-555-1234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"1-512-888-4321</a:t>
                      </a:r>
                      <a:r>
                        <a:rPr lang="en-US" sz="1400" b="0" dirty="0">
                          <a:solidFill>
                            <a:srgbClr val="EE0000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"1-210-444-9876"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home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cell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work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"phone number: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=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istringstream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tokenSin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country: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country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area: 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local:  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B0749CA7-5642-44AB-80C6-2492BFC620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8" y="2057400"/>
          <a:ext cx="4383026" cy="3893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026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36114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phone number: 1-979-555-1234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country: 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area:    979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local:   555-1234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phone number: 1-512-888-4321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country: 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area:    512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local:   888-4321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phone number: 1-210-444-9876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country: 1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area:    210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local:   444-9876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0D511-31D8-4704-81DE-A3FB81AC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String Stream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F29E7-213C-4EE7-B5BE-4B5A4D94A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String Stream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Motivation: </a:t>
            </a:r>
            <a:r>
              <a:rPr lang="en-US" dirty="0"/>
              <a:t>Programmer wants to output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data into a string buffer instead of to the screen.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Write to an output string stream from associated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Setup:</a:t>
            </a:r>
            <a:r>
              <a:rPr lang="en-US" dirty="0"/>
              <a:t> Use </a:t>
            </a:r>
            <a:r>
              <a:rPr lang="en-US" dirty="0" err="1">
                <a:latin typeface="Consolas" panose="020B0609020204030204" pitchFamily="49" charset="0"/>
              </a:rPr>
              <a:t>ostringstream</a:t>
            </a:r>
            <a:r>
              <a:rPr lang="en-US" dirty="0"/>
              <a:t> variable from </a:t>
            </a:r>
            <a:r>
              <a:rPr lang="en-US" dirty="0" err="1">
                <a:latin typeface="Consolas" panose="020B0609020204030204" pitchFamily="49" charset="0"/>
              </a:rPr>
              <a:t>sstream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Usage:</a:t>
            </a:r>
            <a:r>
              <a:rPr lang="en-US" dirty="0"/>
              <a:t> Similar to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5371" y="1690688"/>
            <a:ext cx="622662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Example Syntax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minimal example using output string stream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std::string, 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sout.str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9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Inputting Words and Outputting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program prompts the user to input words, then outputs the words to the console as a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user continues until quitting the program.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86425" y="91440"/>
          <a:ext cx="650557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6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04191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"Enter: subject verb object"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quit.)"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subject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verb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subject;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subject) {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verb;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object;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subject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verb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object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"?"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Inputting Words and Outputting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C91-D99A-415F-B517-F48A514A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Lines 8 to 9. </a:t>
            </a:r>
            <a:r>
              <a:rPr lang="en-US" sz="2800" dirty="0"/>
              <a:t>User is prompted to enter words.</a:t>
            </a:r>
          </a:p>
          <a:p>
            <a:r>
              <a:rPr lang="en-US" sz="2800" b="1" dirty="0"/>
              <a:t>Lines 11 to 13.</a:t>
            </a:r>
            <a:r>
              <a:rPr lang="en-US" sz="2800" dirty="0"/>
              <a:t> Variables are initialized.</a:t>
            </a:r>
          </a:p>
          <a:p>
            <a:r>
              <a:rPr lang="en-US" sz="2800" b="1" dirty="0"/>
              <a:t>Lines 15 to 20.</a:t>
            </a:r>
            <a:r>
              <a:rPr lang="en-US" sz="2800" dirty="0"/>
              <a:t> User input is stored in stream, or program quits.</a:t>
            </a:r>
          </a:p>
          <a:p>
            <a:r>
              <a:rPr lang="en-US" sz="2800" b="1" dirty="0"/>
              <a:t>Lines 21 to 24.</a:t>
            </a:r>
            <a:r>
              <a:rPr lang="en-US" sz="2800" dirty="0"/>
              <a:t> User input is formatted into a question.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86425" y="91440"/>
          <a:ext cx="650557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6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04191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"Enter: subject verb object"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quit.)"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subject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verb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subject;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subject) {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verb;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object;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subject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verb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object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"?"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7D370-CAA7-4408-96F6-2FA67E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Inputting Words and Outputting Questions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5531DA2-23BB-4FFE-8903-F6427DF0B7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86425" y="91440"/>
          <a:ext cx="650557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64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604191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std::string,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"Enter: subject verb object"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"(Type \"quit\" to quit.)"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subject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verb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string object =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ostringstream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subject;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"quit"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== subject) {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verb;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object;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subject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verb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object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"?"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sout.str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5F3E0819-CB5B-4A28-AA1E-0C78B4B9F6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9788" y="2057400"/>
          <a:ext cx="438302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026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36114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600" b="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Enter: subject verb object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(Type "quit" to quit.)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cats chase mice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Do cats chase mice?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birds sing songs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Do birds sing songs?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people eat food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Do people eat food?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quit</a:t>
                      </a:r>
                    </a:p>
                    <a:p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115D1-BD46-455E-99B8-DADC43F8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Standard Stream Destinations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3B96A-6C96-44BA-BC43-01ADCD790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Destinations of standard streams can also be modified.</a:t>
            </a:r>
          </a:p>
          <a:p>
            <a:r>
              <a:rPr lang="en-US" dirty="0"/>
              <a:t>E.g., standard error is frequently redirected to a file instead of to the console.</a:t>
            </a:r>
          </a:p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 output can be directed to </a:t>
            </a:r>
            <a:r>
              <a:rPr lang="en-US" dirty="0" err="1">
                <a:latin typeface="Consolas" panose="020B0609020204030204" pitchFamily="49" charset="0"/>
              </a:rPr>
              <a:t>ostringstream</a:t>
            </a:r>
            <a:r>
              <a:rPr lang="en-US" dirty="0"/>
              <a:t>, so output can be read in a string instead.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52E0-1ED3-408D-8094-B0DF6387E177}"/>
              </a:ext>
            </a:extLst>
          </p:cNvPr>
          <p:cNvSpPr/>
          <p:nvPr/>
        </p:nvSpPr>
        <p:spPr>
          <a:xfrm>
            <a:off x="6172202" y="2971800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DA534-84B3-437C-8694-A2210781D5B3}"/>
              </a:ext>
            </a:extLst>
          </p:cNvPr>
          <p:cNvSpPr/>
          <p:nvPr/>
        </p:nvSpPr>
        <p:spPr>
          <a:xfrm>
            <a:off x="6172202" y="4649363"/>
            <a:ext cx="54864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Output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A539A3-C5EB-4570-9BFD-AC26E600983C}"/>
              </a:ext>
            </a:extLst>
          </p:cNvPr>
          <p:cNvSpPr/>
          <p:nvPr/>
        </p:nvSpPr>
        <p:spPr>
          <a:xfrm>
            <a:off x="6525181" y="5358549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CD269-027A-484B-A131-F292F8228148}"/>
              </a:ext>
            </a:extLst>
          </p:cNvPr>
          <p:cNvSpPr/>
          <p:nvPr/>
        </p:nvSpPr>
        <p:spPr>
          <a:xfrm>
            <a:off x="8201089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Console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2D6F9FD-1777-4D33-A786-F53553F9C537}"/>
              </a:ext>
            </a:extLst>
          </p:cNvPr>
          <p:cNvSpPr/>
          <p:nvPr/>
        </p:nvSpPr>
        <p:spPr>
          <a:xfrm>
            <a:off x="8521128" y="4092374"/>
            <a:ext cx="719721" cy="407056"/>
          </a:xfrm>
          <a:prstGeom prst="downArrow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673872-59AF-47B9-BCC5-A7597ADC6921}"/>
              </a:ext>
            </a:extLst>
          </p:cNvPr>
          <p:cNvSpPr/>
          <p:nvPr/>
        </p:nvSpPr>
        <p:spPr>
          <a:xfrm>
            <a:off x="7058089" y="378533"/>
            <a:ext cx="36576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Input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2D5EB2-CD68-45DF-A4B6-3A20F63FFA3A}"/>
              </a:ext>
            </a:extLst>
          </p:cNvPr>
          <p:cNvSpPr/>
          <p:nvPr/>
        </p:nvSpPr>
        <p:spPr>
          <a:xfrm>
            <a:off x="7411068" y="1087719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Punch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card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DB72ED-7C33-4B9E-83BB-4C2530F9086A}"/>
              </a:ext>
            </a:extLst>
          </p:cNvPr>
          <p:cNvSpPr/>
          <p:nvPr/>
        </p:nvSpPr>
        <p:spPr>
          <a:xfrm>
            <a:off x="9086976" y="108063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Keyboard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E5E44AC-130E-49B1-A2E3-F19319511910}"/>
              </a:ext>
            </a:extLst>
          </p:cNvPr>
          <p:cNvSpPr/>
          <p:nvPr/>
        </p:nvSpPr>
        <p:spPr>
          <a:xfrm>
            <a:off x="8521129" y="2385386"/>
            <a:ext cx="719721" cy="407056"/>
          </a:xfrm>
          <a:prstGeom prst="downArrow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B098D9-6EBB-4D3D-AEFF-2FF94A948BC1}"/>
              </a:ext>
            </a:extLst>
          </p:cNvPr>
          <p:cNvSpPr/>
          <p:nvPr/>
        </p:nvSpPr>
        <p:spPr>
          <a:xfrm>
            <a:off x="9876997" y="5351463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</a:rPr>
              <a:t>ostring</a:t>
            </a:r>
            <a:r>
              <a:rPr lang="en-US" sz="1600" b="1" dirty="0">
                <a:latin typeface="Consolas" panose="020B0609020204030204" pitchFamily="49" charset="0"/>
              </a:rPr>
              <a:t/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stream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8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BDB3C0-3D3E-4551-8C40-CE59470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Input and Output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8AE56-A1F5-4DD5-B3DD-4596FCE3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C3C4-2DD6-423D-9902-6855B59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Input Stream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BBE43-D13F-44E3-B941-E39BFFFAA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Input Device.</a:t>
            </a:r>
            <a:r>
              <a:rPr lang="en-US" dirty="0"/>
              <a:t> The user provides input with an input device (e.g., keyboard).</a:t>
            </a:r>
          </a:p>
          <a:p>
            <a:pPr marL="514350" indent="-514350">
              <a:buAutoNum type="arabicPeriod"/>
            </a:pPr>
            <a:r>
              <a:rPr lang="en-US" b="1" dirty="0"/>
              <a:t>Device Driver.</a:t>
            </a:r>
            <a:r>
              <a:rPr lang="en-US" dirty="0"/>
              <a:t> The input device's computer program communicates the user's input to the computer.</a:t>
            </a:r>
          </a:p>
          <a:p>
            <a:pPr marL="514350" indent="-514350">
              <a:buAutoNum type="arabicPeriod"/>
            </a:pPr>
            <a:r>
              <a:rPr lang="en-US" b="1" dirty="0"/>
              <a:t>Input Library.</a:t>
            </a:r>
            <a:r>
              <a:rPr lang="en-US" dirty="0"/>
              <a:t> The programming language's input library will accept the device driver's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0BEF6-4F16-43C4-80B6-234BB4664DEC}"/>
              </a:ext>
            </a:extLst>
          </p:cNvPr>
          <p:cNvSpPr/>
          <p:nvPr/>
        </p:nvSpPr>
        <p:spPr>
          <a:xfrm>
            <a:off x="6381872" y="2971800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Program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5433-91A8-4D10-8700-FD3DF839F6A5}"/>
              </a:ext>
            </a:extLst>
          </p:cNvPr>
          <p:cNvSpPr/>
          <p:nvPr/>
        </p:nvSpPr>
        <p:spPr>
          <a:xfrm>
            <a:off x="6381872" y="439435"/>
            <a:ext cx="5486400" cy="18288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 Source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087783-EE30-4E1A-808A-1720C4B8FFF8}"/>
              </a:ext>
            </a:extLst>
          </p:cNvPr>
          <p:cNvSpPr/>
          <p:nvPr/>
        </p:nvSpPr>
        <p:spPr>
          <a:xfrm>
            <a:off x="6734851" y="1148621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DC426E-765D-4457-980F-AEF9B160EBE2}"/>
              </a:ext>
            </a:extLst>
          </p:cNvPr>
          <p:cNvSpPr/>
          <p:nvPr/>
        </p:nvSpPr>
        <p:spPr>
          <a:xfrm>
            <a:off x="8410759" y="1141535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Device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Driver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A8862D-B998-43A6-A5BE-5B81546DE704}"/>
              </a:ext>
            </a:extLst>
          </p:cNvPr>
          <p:cNvSpPr/>
          <p:nvPr/>
        </p:nvSpPr>
        <p:spPr>
          <a:xfrm>
            <a:off x="10086667" y="1141535"/>
            <a:ext cx="13716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Input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Library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519D9-8164-4751-8E1B-15EF8BB4F2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1458515" y="1353835"/>
            <a:ext cx="409757" cy="2413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7F39F5-A543-46D3-AF7E-A43C20A5E9EB}"/>
              </a:ext>
            </a:extLst>
          </p:cNvPr>
          <p:cNvCxnSpPr>
            <a:stCxn id="13" idx="3"/>
            <a:endCxn id="7" idx="0"/>
          </p:cNvCxnSpPr>
          <p:nvPr/>
        </p:nvCxnSpPr>
        <p:spPr>
          <a:xfrm flipH="1">
            <a:off x="9125072" y="1353835"/>
            <a:ext cx="2743200" cy="1617965"/>
          </a:xfrm>
          <a:prstGeom prst="bentConnector4">
            <a:avLst>
              <a:gd name="adj1" fmla="val -8333"/>
              <a:gd name="adj2" fmla="val 78258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55A92-B94B-4F15-8266-60BF5E602804}"/>
              </a:ext>
            </a:extLst>
          </p:cNvPr>
          <p:cNvCxnSpPr>
            <a:cxnSpLocks/>
          </p:cNvCxnSpPr>
          <p:nvPr/>
        </p:nvCxnSpPr>
        <p:spPr>
          <a:xfrm flipV="1">
            <a:off x="8130663" y="1598736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08066-B103-4F97-ADF3-09496310B698}"/>
              </a:ext>
            </a:extLst>
          </p:cNvPr>
          <p:cNvCxnSpPr/>
          <p:nvPr/>
        </p:nvCxnSpPr>
        <p:spPr>
          <a:xfrm flipV="1">
            <a:off x="9806819" y="1595193"/>
            <a:ext cx="304308" cy="7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2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C3C4-2DD6-423D-9902-6855B59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Input Stream Model: </a:t>
            </a:r>
            <a:r>
              <a:rPr lang="en-US" dirty="0" err="1">
                <a:latin typeface="Consolas" panose="020B0609020204030204" pitchFamily="49" charset="0"/>
              </a:rPr>
              <a:t>istream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BBE43-D13F-44E3-B941-E39BFFFAA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C++'s input stream model is </a:t>
            </a:r>
            <a:r>
              <a:rPr lang="en-US" dirty="0" err="1">
                <a:latin typeface="Consolas" panose="020B0609020204030204" pitchFamily="49" charset="0"/>
              </a:rPr>
              <a:t>istream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Details: </a:t>
            </a:r>
            <a:r>
              <a:rPr lang="en-US" dirty="0"/>
              <a:t>An </a:t>
            </a:r>
            <a:r>
              <a:rPr lang="en-US" dirty="0" err="1">
                <a:latin typeface="Consolas" panose="020B0609020204030204" pitchFamily="49" charset="0"/>
              </a:rPr>
              <a:t>istream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dirty="0"/>
          </a:p>
          <a:p>
            <a:r>
              <a:rPr lang="en-US" dirty="0"/>
              <a:t>…gets characters from some input device (e.g., keyboard, string, file).</a:t>
            </a:r>
          </a:p>
          <a:p>
            <a:r>
              <a:rPr lang="en-US" dirty="0"/>
              <a:t>…converts sequences of characters into data types (e.g.,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0BEF6-4F16-43C4-80B6-234BB4664DEC}"/>
              </a:ext>
            </a:extLst>
          </p:cNvPr>
          <p:cNvSpPr/>
          <p:nvPr/>
        </p:nvSpPr>
        <p:spPr>
          <a:xfrm>
            <a:off x="6439929" y="3178752"/>
            <a:ext cx="5486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istream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5433-91A8-4D10-8700-FD3DF839F6A5}"/>
              </a:ext>
            </a:extLst>
          </p:cNvPr>
          <p:cNvSpPr/>
          <p:nvPr/>
        </p:nvSpPr>
        <p:spPr>
          <a:xfrm>
            <a:off x="6439929" y="1630679"/>
            <a:ext cx="5486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Buffer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2141AA-9D29-41C3-93EB-82C015662FBF}"/>
              </a:ext>
            </a:extLst>
          </p:cNvPr>
          <p:cNvSpPr/>
          <p:nvPr/>
        </p:nvSpPr>
        <p:spPr>
          <a:xfrm>
            <a:off x="6439928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'z'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CCAA48-71BD-4888-B487-7B468019D4B5}"/>
              </a:ext>
            </a:extLst>
          </p:cNvPr>
          <p:cNvSpPr/>
          <p:nvPr/>
        </p:nvSpPr>
        <p:spPr>
          <a:xfrm>
            <a:off x="11011929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E946F4-43D6-4973-94DA-7EA1D7919CC1}"/>
              </a:ext>
            </a:extLst>
          </p:cNvPr>
          <p:cNvSpPr/>
          <p:nvPr/>
        </p:nvSpPr>
        <p:spPr>
          <a:xfrm>
            <a:off x="8042555" y="4726825"/>
            <a:ext cx="9144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3.14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D3473-74D6-4213-A73E-CB446310D90C}"/>
              </a:ext>
            </a:extLst>
          </p:cNvPr>
          <p:cNvSpPr/>
          <p:nvPr/>
        </p:nvSpPr>
        <p:spPr>
          <a:xfrm>
            <a:off x="8071286" y="592225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Input Values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570469-2D71-46F8-9682-F7B841B325DC}"/>
              </a:ext>
            </a:extLst>
          </p:cNvPr>
          <p:cNvSpPr/>
          <p:nvPr/>
        </p:nvSpPr>
        <p:spPr>
          <a:xfrm>
            <a:off x="9600551" y="489704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...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3C7E29-94A1-41B7-B438-8901ABE6F109}"/>
              </a:ext>
            </a:extLst>
          </p:cNvPr>
          <p:cNvSpPr/>
          <p:nvPr/>
        </p:nvSpPr>
        <p:spPr>
          <a:xfrm>
            <a:off x="7901373" y="365125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"Input Source"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CD699-1DA3-4FD3-8D45-123E2E4240C8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9183129" y="826790"/>
            <a:ext cx="5" cy="80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D59941-11E9-4680-9F37-E2554DB85C4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183129" y="2534499"/>
            <a:ext cx="2" cy="644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CEDCD0-5E87-4381-8BF7-EF1F07F8003E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6897128" y="4093152"/>
            <a:ext cx="2286001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A62BCE-B167-4327-ADB9-F6ADC4BAB556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8499755" y="4093152"/>
            <a:ext cx="683374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4616A7-4D69-4746-B89F-DF049075FC0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9183129" y="4093152"/>
            <a:ext cx="2286000" cy="63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10260</Words>
  <Application>Microsoft Office PowerPoint</Application>
  <PresentationFormat>Widescreen</PresentationFormat>
  <Paragraphs>1806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CSCE 121 Introduction to Program Design &amp; Concepts</vt:lpstr>
      <vt:lpstr>Standard Input, Output, and Error</vt:lpstr>
      <vt:lpstr>Standard Input (stdin)</vt:lpstr>
      <vt:lpstr>Standard Output (stdout)</vt:lpstr>
      <vt:lpstr>Standard Output (stderr)</vt:lpstr>
      <vt:lpstr>Standard Stream Destinations</vt:lpstr>
      <vt:lpstr>High-level Input and Output Model</vt:lpstr>
      <vt:lpstr>Input Stream Model</vt:lpstr>
      <vt:lpstr>Input Stream Model: istream</vt:lpstr>
      <vt:lpstr>Output Stream Model</vt:lpstr>
      <vt:lpstr>Output Stream Model: ostream</vt:lpstr>
      <vt:lpstr>Stream Model</vt:lpstr>
      <vt:lpstr>Input and Output Model with OOP Paradigm</vt:lpstr>
      <vt:lpstr>Inheritance with Input and Output Model</vt:lpstr>
      <vt:lpstr>Polymorphism with Input Model</vt:lpstr>
      <vt:lpstr>Polymorphism with Output Model</vt:lpstr>
      <vt:lpstr>Example #1: OOP Paradigm with Input Model</vt:lpstr>
      <vt:lpstr>Example #1: OOP Paradigm with Input Model</vt:lpstr>
      <vt:lpstr>Example #1: OOP Paradigm with Input Model</vt:lpstr>
      <vt:lpstr>Example #2: OOP Paradigm with Input Model</vt:lpstr>
      <vt:lpstr>Example #2: OOP Paradigm with Input Model</vt:lpstr>
      <vt:lpstr>Example #2: OOP Paradigm with Input Model</vt:lpstr>
      <vt:lpstr>Example #3: OOP Paradigm with Output</vt:lpstr>
      <vt:lpstr>Example #3: OOP Paradigm with Output</vt:lpstr>
      <vt:lpstr>Example #3: OOP Paradigm with Output</vt:lpstr>
      <vt:lpstr>Formatting Output</vt:lpstr>
      <vt:lpstr>Formatting Output</vt:lpstr>
      <vt:lpstr>Manipulators</vt:lpstr>
      <vt:lpstr>Stream Manipulators</vt:lpstr>
      <vt:lpstr>Stream Manipulators</vt:lpstr>
      <vt:lpstr>Stream Manipulators</vt:lpstr>
      <vt:lpstr>String Streams</vt:lpstr>
      <vt:lpstr>Input String Stream</vt:lpstr>
      <vt:lpstr>Input String Stream</vt:lpstr>
      <vt:lpstr>Example, Reading Words from a String</vt:lpstr>
      <vt:lpstr>Example, Reading Words from a String</vt:lpstr>
      <vt:lpstr>Example, Reading Words from a String</vt:lpstr>
      <vt:lpstr>Example, Reading Names and Ages from Console</vt:lpstr>
      <vt:lpstr>Example, Reading Names and Ages from Console</vt:lpstr>
      <vt:lpstr>Example, Reading Names and Ages from Console</vt:lpstr>
      <vt:lpstr>Tokenizing Strings</vt:lpstr>
      <vt:lpstr>Tokenizing Strings</vt:lpstr>
      <vt:lpstr>Example, Tokening a Single String</vt:lpstr>
      <vt:lpstr>Example, Tokening a Single String</vt:lpstr>
      <vt:lpstr>Example, Tokening a Single String</vt:lpstr>
      <vt:lpstr>Example, Tokening List of Strings</vt:lpstr>
      <vt:lpstr>Example, Tokening List of Strings</vt:lpstr>
      <vt:lpstr>Example, Tokening List of Strings</vt:lpstr>
      <vt:lpstr>Example, Tokening List of Strings</vt:lpstr>
      <vt:lpstr>Example, Tokening List of Strings</vt:lpstr>
      <vt:lpstr>Example, Tokening List of Strings</vt:lpstr>
      <vt:lpstr>Output String Stream</vt:lpstr>
      <vt:lpstr>Output String Stream</vt:lpstr>
      <vt:lpstr>Example, Inputting Words and Outputting Questions</vt:lpstr>
      <vt:lpstr>Example, Inputting Words and Outputting Questions</vt:lpstr>
      <vt:lpstr>Example, Inputting Words and Outputting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2021-09-20T11:58:17Z</dcterms:created>
  <dcterms:modified xsi:type="dcterms:W3CDTF">2022-11-04T03:23:43Z</dcterms:modified>
</cp:coreProperties>
</file>