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2"/>
  </p:notesMasterIdLst>
  <p:sldIdLst>
    <p:sldId id="263" r:id="rId2"/>
    <p:sldId id="274" r:id="rId3"/>
    <p:sldId id="264" r:id="rId4"/>
    <p:sldId id="258" r:id="rId5"/>
    <p:sldId id="275" r:id="rId6"/>
    <p:sldId id="265" r:id="rId7"/>
    <p:sldId id="276" r:id="rId8"/>
    <p:sldId id="259" r:id="rId9"/>
    <p:sldId id="257" r:id="rId10"/>
    <p:sldId id="261" r:id="rId11"/>
    <p:sldId id="262" r:id="rId12"/>
    <p:sldId id="277" r:id="rId13"/>
    <p:sldId id="278" r:id="rId14"/>
    <p:sldId id="288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</p:sldIdLst>
  <p:sldSz cx="12192000" cy="6858000"/>
  <p:notesSz cx="6858000" cy="9144000"/>
  <p:embeddedFontLst>
    <p:embeddedFont>
      <p:font typeface="Lucida Console" panose="020B0609040504020204" pitchFamily="49" charset="0"/>
      <p:regular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Source Code Pro" panose="020B060402020202020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179" autoAdjust="0"/>
  </p:normalViewPr>
  <p:slideViewPr>
    <p:cSldViewPr snapToGrid="0">
      <p:cViewPr varScale="1">
        <p:scale>
          <a:sx n="78" d="100"/>
          <a:sy n="78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A3376-AD2E-4782-BF15-1AD272340AF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4A32D-61A7-4C36-9FD9-9B0D10C0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6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6140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2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4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stream (e.g. </a:t>
            </a:r>
            <a:r>
              <a:rPr lang="en-US" dirty="0" err="1" smtClean="0"/>
              <a:t>cin</a:t>
            </a:r>
            <a:r>
              <a:rPr lang="en-US" smtClean="0"/>
              <a:t>) </a:t>
            </a:r>
            <a:r>
              <a:rPr lang="en-US" dirty="0" smtClean="0"/>
              <a:t>is in an error state,</a:t>
            </a:r>
            <a:r>
              <a:rPr lang="en-US" baseline="0" dirty="0" smtClean="0"/>
              <a:t> all requests for input will be ignored.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EB3-87FA-46AE-A469-74B50D2D0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DC348-0AF9-495F-9CE1-74326353E7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6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DC348-0AF9-495F-9CE1-74326353E7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8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DC348-0AF9-495F-9CE1-74326353E7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0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EEF660-E969-44BE-93FF-0387A1F57570}" type="slidenum">
              <a:rPr lang="en-CA" altLang="en-US"/>
              <a:pPr eaLnBrk="1" hangingPunct="1"/>
              <a:t>25</a:t>
            </a:fld>
            <a:endParaRPr lang="en-CA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913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1DB331-24B5-473D-A201-0C2A3DC06A0A}" type="slidenum">
              <a:rPr lang="en-CA" altLang="en-US"/>
              <a:pPr eaLnBrk="1" hangingPunct="1"/>
              <a:t>2</a:t>
            </a:fld>
            <a:endParaRPr lang="en-CA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5676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626CE-CAAF-4AD8-85AB-F274911B175C}" type="slidenum">
              <a:rPr lang="en-CA" altLang="en-US"/>
              <a:pPr eaLnBrk="1" hangingPunct="1"/>
              <a:t>27</a:t>
            </a:fld>
            <a:endParaRPr lang="en-CA" altLang="en-US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2312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B34608-3AC1-406A-8BF8-1011E63B24F8}" type="slidenum">
              <a:rPr lang="en-CA" altLang="en-US"/>
              <a:pPr eaLnBrk="1" hangingPunct="1"/>
              <a:t>28</a:t>
            </a:fld>
            <a:endParaRPr lang="en-CA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6380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951D3C-E064-4572-8501-AC11FEA06554}" type="slidenum">
              <a:rPr lang="en-CA" altLang="en-US"/>
              <a:pPr eaLnBrk="1" hangingPunct="1"/>
              <a:t>29</a:t>
            </a:fld>
            <a:endParaRPr lang="en-CA" altLang="en-US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434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A32D-61A7-4C36-9FD9-9B0D10C0C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46E690-900F-4988-A1F4-FC044926D343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127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3EBB4F-15F9-4AE7-B21F-2F1F57DCFD99}" type="slidenum">
              <a:rPr lang="en-CA" altLang="en-US"/>
              <a:pPr eaLnBrk="1" hangingPunct="1"/>
              <a:t>7</a:t>
            </a:fld>
            <a:endParaRPr lang="en-CA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866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A32D-61A7-4C36-9FD9-9B0D10C0C6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A32D-61A7-4C36-9FD9-9B0D10C0C6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8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A32D-61A7-4C36-9FD9-9B0D10C0C6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4A32D-61A7-4C36-9FD9-9B0D10C0C6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8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7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3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3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8F1E-D04F-4646-8CD7-5745F4AE233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813B-A753-4190-AC9B-26BEC627D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s/ios_base/iostat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File I/O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Michael Moore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zyBooks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ifstream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infs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infs.open</a:t>
            </a:r>
            <a:r>
              <a:rPr lang="en-US" dirty="0">
                <a:latin typeface="Source Code Pro" panose="020B0509030403020204" pitchFamily="49" charset="0"/>
              </a:rPr>
              <a:t>(″filename.txt″);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</a:rPr>
              <a:t>if (</a:t>
            </a:r>
            <a:r>
              <a:rPr lang="en-US" dirty="0" err="1">
                <a:latin typeface="Source Code Pro" panose="020B0509030403020204" pitchFamily="49" charset="0"/>
              </a:rPr>
              <a:t>infs.is_open</a:t>
            </a:r>
            <a:r>
              <a:rPr lang="en-US" dirty="0">
                <a:latin typeface="Source Code Pro" panose="020B0509030403020204" pitchFamily="49" charset="0"/>
              </a:rPr>
              <a:t>()) 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// use file</a:t>
            </a:r>
          </a:p>
          <a:p>
            <a:pPr marL="914400" lvl="2" indent="0">
              <a:buNone/>
            </a:pPr>
            <a:r>
              <a:rPr lang="en-US" sz="2400" dirty="0" err="1">
                <a:latin typeface="Source Code Pro" panose="020B0509030403020204" pitchFamily="49" charset="0"/>
              </a:rPr>
              <a:t>infs.close</a:t>
            </a:r>
            <a:r>
              <a:rPr lang="en-US" sz="2400" dirty="0">
                <a:latin typeface="Source Code Pro" panose="020B0509030403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r>
              <a:rPr lang="en-US" dirty="0"/>
              <a:t>RAII</a:t>
            </a:r>
          </a:p>
          <a:p>
            <a:pPr marL="457200" lvl="1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ifstream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infs</a:t>
            </a:r>
            <a:r>
              <a:rPr lang="en-US" dirty="0">
                <a:latin typeface="Source Code Pro" panose="020B0509030403020204" pitchFamily="49" charset="0"/>
              </a:rPr>
              <a:t>(″filename.txt″);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</a:rPr>
              <a:t>if (</a:t>
            </a:r>
            <a:r>
              <a:rPr lang="en-US" dirty="0" err="1">
                <a:latin typeface="Source Code Pro" panose="020B0509030403020204" pitchFamily="49" charset="0"/>
              </a:rPr>
              <a:t>infs.is_open</a:t>
            </a:r>
            <a:r>
              <a:rPr lang="en-US" dirty="0">
                <a:latin typeface="Source Code Pro" panose="020B0509030403020204" pitchFamily="49" charset="0"/>
              </a:rPr>
              <a:t>()) 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// use file</a:t>
            </a:r>
          </a:p>
          <a:p>
            <a:pPr marL="457200" lvl="1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// closes automatically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819070">
            <a:off x="5469438" y="3132046"/>
            <a:ext cx="691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Must </a:t>
            </a:r>
            <a:r>
              <a:rPr lang="en-US" sz="4000" dirty="0">
                <a:solidFill>
                  <a:srgbClr val="0070C0"/>
                </a:solidFill>
                <a:latin typeface="Source Code Pro" panose="020B0509030403020204" pitchFamily="49" charset="0"/>
              </a:rPr>
              <a:t>#include &lt;</a:t>
            </a:r>
            <a:r>
              <a:rPr lang="en-US" sz="4000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fstream</a:t>
            </a:r>
            <a:r>
              <a:rPr lang="en-US" sz="4000" dirty="0">
                <a:solidFill>
                  <a:srgbClr val="0070C0"/>
                </a:solidFill>
                <a:latin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348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you still need old fashioned way…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are running a program </a:t>
            </a:r>
            <a:br>
              <a:rPr lang="en-US" dirty="0"/>
            </a:br>
            <a:r>
              <a:rPr lang="en-US" dirty="0"/>
              <a:t>that opens multiple files inside a loop</a:t>
            </a:r>
          </a:p>
          <a:p>
            <a:pPr lvl="1"/>
            <a:r>
              <a:rPr lang="en-US" dirty="0"/>
              <a:t>Before Loop begins, declare/define file stream.</a:t>
            </a:r>
          </a:p>
          <a:p>
            <a:pPr lvl="1"/>
            <a:r>
              <a:rPr lang="en-US" dirty="0"/>
              <a:t>Inside loop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Check if it opened successfully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file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Close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here, </a:t>
            </a:r>
            <a:br>
              <a:rPr lang="en-US" dirty="0"/>
            </a:br>
            <a:r>
              <a:rPr lang="en-US" dirty="0"/>
              <a:t>open/close happens multiple times for the same file stream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sp>
        <p:nvSpPr>
          <p:cNvPr id="798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600" dirty="0" smtClean="0"/>
              <a:t>In many cases, you will want the user to specify the name of a file for the program to open.</a:t>
            </a:r>
          </a:p>
          <a:p>
            <a:r>
              <a:rPr lang="en-US" altLang="en-US" sz="3600" dirty="0" smtClean="0"/>
              <a:t>Starting with C++ 11, you can now pass a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3600" dirty="0" smtClean="0"/>
              <a:t> object as an argument to a file stream object’s 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3600" dirty="0" smtClean="0"/>
              <a:t> member function.</a:t>
            </a:r>
          </a:p>
          <a:p>
            <a:pPr lvl="1"/>
            <a:r>
              <a:rPr lang="en-US" altLang="en-US" sz="3200" dirty="0" smtClean="0"/>
              <a:t>(Prior to this you had to pass a C-style null-terminated string)</a:t>
            </a:r>
          </a:p>
          <a:p>
            <a:pPr lvl="1"/>
            <a:r>
              <a:rPr lang="en-US" altLang="en-US" sz="3200" i="1" dirty="0"/>
              <a:t>String literals are stored </a:t>
            </a:r>
            <a:r>
              <a:rPr lang="en-US" altLang="en-US" sz="3200" dirty="0"/>
              <a:t>in memory as null-terminated C-strings, but </a:t>
            </a:r>
            <a:r>
              <a:rPr lang="en-US" altLang="en-US" sz="3200" i="1" u="sng" dirty="0"/>
              <a:t>string objects </a:t>
            </a:r>
            <a:r>
              <a:rPr lang="en-US" altLang="en-US" sz="3200" dirty="0"/>
              <a:t>are </a:t>
            </a:r>
            <a:r>
              <a:rPr lang="en-US" altLang="en-US" sz="3200" b="1" dirty="0"/>
              <a:t>not</a:t>
            </a:r>
            <a:r>
              <a:rPr lang="en-US" altLang="en-US" sz="3200" dirty="0"/>
              <a:t>.</a:t>
            </a:r>
          </a:p>
          <a:p>
            <a:pPr marL="457200" lvl="1" indent="0">
              <a:buNone/>
            </a:pP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79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ileopen.cpp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// This program lets the user enter a filename.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fstream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ifstream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inputFile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string filename;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// Get the filename from the user.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"Enter the filename: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filename;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// Open the file.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inputFile.open</a:t>
            </a:r>
            <a:r>
              <a:rPr lang="en-US" dirty="0">
                <a:latin typeface="Consolas" panose="020B0609020204030204" pitchFamily="49" charset="0"/>
              </a:rPr>
              <a:t>(filename);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// If the file successfully opened, process it.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</a:rPr>
              <a:t>inputFile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// Read the numbers from the file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// display them.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while (</a:t>
            </a:r>
            <a:r>
              <a:rPr lang="en-US" dirty="0" err="1">
                <a:latin typeface="Consolas" panose="020B0609020204030204" pitchFamily="49" charset="0"/>
              </a:rPr>
              <a:t>inputFile</a:t>
            </a:r>
            <a:r>
              <a:rPr lang="en-US" dirty="0">
                <a:latin typeface="Consolas" panose="020B0609020204030204" pitchFamily="49" charset="0"/>
              </a:rPr>
              <a:t> &gt;&gt; number)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number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// Close the file.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inputFile.close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// </a:t>
            </a:r>
            <a:r>
              <a:rPr lang="en-US" dirty="0">
                <a:latin typeface="Consolas" panose="020B0609020204030204" pitchFamily="49" charset="0"/>
              </a:rPr>
              <a:t>Display an error message.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"Error opening the file.\n";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4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fileopen.cpp, fileopenRAII.cpp, fileopen-exceptions.cpp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Stream 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121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42211"/>
            <a:ext cx="38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created by Carlos Soto.</a:t>
            </a:r>
          </a:p>
        </p:txBody>
      </p:sp>
    </p:spTree>
    <p:extLst>
      <p:ext uri="{BB962C8B-B14F-4D97-AF65-F5344CB8AC3E}">
        <p14:creationId xmlns:p14="http://schemas.microsoft.com/office/powerpoint/2010/main" val="13839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State refers to the overall configuration of information.</a:t>
            </a:r>
          </a:p>
          <a:p>
            <a:r>
              <a:rPr lang="en-US" sz="4000" dirty="0"/>
              <a:t>When you change a variable’s value, you change the state</a:t>
            </a:r>
          </a:p>
          <a:p>
            <a:pPr lvl="2"/>
            <a:r>
              <a:rPr lang="en-US" sz="3200" dirty="0"/>
              <a:t>This may or may not affect a future step of the computation, but it probably does (otherwise, what is the point of the variable?)</a:t>
            </a:r>
          </a:p>
        </p:txBody>
      </p:sp>
    </p:spTree>
    <p:extLst>
      <p:ext uri="{BB962C8B-B14F-4D97-AF65-F5344CB8AC3E}">
        <p14:creationId xmlns:p14="http://schemas.microsoft.com/office/powerpoint/2010/main" val="33296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state of a stream?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3186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Good</a:t>
            </a:r>
          </a:p>
          <a:p>
            <a:pPr lvl="1"/>
            <a:r>
              <a:rPr lang="en-US" sz="3200" dirty="0"/>
              <a:t>Location in file</a:t>
            </a:r>
          </a:p>
          <a:p>
            <a:pPr lvl="1"/>
            <a:r>
              <a:rPr lang="en-US" sz="3200" dirty="0"/>
              <a:t>End of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066" y="1825625"/>
            <a:ext cx="718373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Bad</a:t>
            </a:r>
          </a:p>
          <a:p>
            <a:pPr lvl="1"/>
            <a:r>
              <a:rPr lang="en-US" sz="3200" dirty="0"/>
              <a:t>Problems with the stream itself</a:t>
            </a:r>
          </a:p>
          <a:p>
            <a:pPr lvl="2"/>
            <a:r>
              <a:rPr lang="en-US" sz="2800" dirty="0"/>
              <a:t>Internet goes down</a:t>
            </a:r>
          </a:p>
          <a:p>
            <a:pPr lvl="2"/>
            <a:r>
              <a:rPr lang="en-US" sz="2800" dirty="0"/>
              <a:t>Printer loses power</a:t>
            </a:r>
          </a:p>
          <a:p>
            <a:pPr lvl="2"/>
            <a:r>
              <a:rPr lang="en-US" sz="2800" dirty="0"/>
              <a:t>Any kind of crash or break</a:t>
            </a:r>
          </a:p>
          <a:p>
            <a:pPr lvl="1"/>
            <a:r>
              <a:rPr lang="en-US" sz="3200" dirty="0"/>
              <a:t>Input is not what is expected (Logical)</a:t>
            </a:r>
          </a:p>
          <a:p>
            <a:pPr lvl="2"/>
            <a:r>
              <a:rPr lang="en-US" sz="2800" dirty="0" smtClean="0"/>
              <a:t>expected type A, </a:t>
            </a:r>
            <a:r>
              <a:rPr lang="en-US" sz="2800" dirty="0"/>
              <a:t>got </a:t>
            </a:r>
            <a:r>
              <a:rPr lang="en-US" sz="2800" dirty="0" smtClean="0"/>
              <a:t>(incompatible) type B</a:t>
            </a:r>
            <a:endParaRPr lang="en-US" sz="2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38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Recall that we want our programs to be robust.</a:t>
            </a:r>
          </a:p>
          <a:p>
            <a:pPr lvl="1"/>
            <a:r>
              <a:rPr lang="en-US" sz="3200" dirty="0"/>
              <a:t>i.e. they should not crash on unexpected input!</a:t>
            </a:r>
          </a:p>
          <a:p>
            <a:pPr lvl="1"/>
            <a:endParaRPr lang="en-US" sz="3200" dirty="0"/>
          </a:p>
          <a:p>
            <a:r>
              <a:rPr lang="en-US" sz="3600" dirty="0"/>
              <a:t>Streams store state information in flags (i.e. bits)</a:t>
            </a:r>
          </a:p>
          <a:p>
            <a:endParaRPr lang="en-US" sz="3600" dirty="0"/>
          </a:p>
          <a:p>
            <a:r>
              <a:rPr lang="en-US" sz="3600" dirty="0"/>
              <a:t>We can use stream state information to recover gracefully when there are problems with streams.</a:t>
            </a:r>
          </a:p>
        </p:txBody>
      </p:sp>
    </p:spTree>
    <p:extLst>
      <p:ext uri="{BB962C8B-B14F-4D97-AF65-F5344CB8AC3E}">
        <p14:creationId xmlns:p14="http://schemas.microsoft.com/office/powerpoint/2010/main" val="13032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/>
                        <a:t>goodbit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Everything is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/>
                        <a:t>eofbit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Reached end of a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/>
                        <a:t>badbit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Something is</a:t>
                      </a:r>
                      <a:r>
                        <a:rPr lang="en-US" sz="4000" baseline="0" dirty="0"/>
                        <a:t> wrong with stream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/>
                        <a:t>failbit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Stream used incorrectly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797899"/>
            <a:ext cx="57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http://www.cplusplus.com/reference/ios/ios_base/iostate/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6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Operations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51" y="1752600"/>
            <a:ext cx="10348332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File: a set of data stored on a computer, often on a disk drive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Programs can read from, write to files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Used in many applications: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Word processing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Databases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Spreadsheets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Compilers</a:t>
            </a:r>
          </a:p>
        </p:txBody>
      </p:sp>
    </p:spTree>
    <p:extLst>
      <p:ext uri="{BB962C8B-B14F-4D97-AF65-F5344CB8AC3E}">
        <p14:creationId xmlns:p14="http://schemas.microsoft.com/office/powerpoint/2010/main" val="3960386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 Functions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/>
                        <a:t>eofbit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/>
                        <a:t>failbit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/>
                        <a:t>badbit</a:t>
                      </a:r>
                      <a:endParaRPr lang="en-US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good()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err="1"/>
                        <a:t>eof</a:t>
                      </a:r>
                      <a:r>
                        <a:rPr lang="en-US" sz="40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bad()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fail()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94" y="3054490"/>
            <a:ext cx="716207" cy="819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82" y="4500614"/>
            <a:ext cx="716207" cy="819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7" y="3719356"/>
            <a:ext cx="716207" cy="819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46" y="4500615"/>
            <a:ext cx="716207" cy="819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346" y="2531270"/>
            <a:ext cx="4237314" cy="52322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none of the bits set i.e. zero</a:t>
            </a:r>
          </a:p>
        </p:txBody>
      </p:sp>
    </p:spTree>
    <p:extLst>
      <p:ext uri="{BB962C8B-B14F-4D97-AF65-F5344CB8AC3E}">
        <p14:creationId xmlns:p14="http://schemas.microsoft.com/office/powerpoint/2010/main" val="12891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Stream State to Validate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  <a:r>
              <a:rPr lang="en-US" sz="1800" b="1" dirty="0" err="1">
                <a:latin typeface="Source Code Pro" panose="020B0509030403020204" pitchFamily="49" charset="0"/>
              </a:rPr>
              <a:t>cout</a:t>
            </a:r>
            <a:r>
              <a:rPr lang="en-US" sz="1800" b="1" dirty="0">
                <a:latin typeface="Source Code Pro" panose="020B0509030403020204" pitchFamily="49" charset="0"/>
              </a:rPr>
              <a:t> &lt;&lt; "Enter an integer: 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Source Code Pro" panose="020B0509030403020204" pitchFamily="49" charset="0"/>
              </a:rPr>
              <a:t>  </a:t>
            </a:r>
            <a:r>
              <a:rPr lang="en-US" sz="1800" b="1" dirty="0" err="1">
                <a:latin typeface="Source Code Pro" panose="020B0509030403020204" pitchFamily="49" charset="0"/>
              </a:rPr>
              <a:t>int</a:t>
            </a:r>
            <a:r>
              <a:rPr lang="en-US" sz="1800" b="1" dirty="0">
                <a:latin typeface="Source Code Pro" panose="020B0509030403020204" pitchFamily="49" charset="0"/>
              </a:rPr>
              <a:t> </a:t>
            </a:r>
            <a:r>
              <a:rPr lang="en-US" sz="1800" b="1" dirty="0" err="1">
                <a:latin typeface="Source Code Pro" panose="020B0509030403020204" pitchFamily="49" charset="0"/>
              </a:rPr>
              <a:t>val</a:t>
            </a:r>
            <a:r>
              <a:rPr lang="en-US" sz="1800" b="1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Source Code Pro" panose="020B0509030403020204" pitchFamily="49" charset="0"/>
              </a:rPr>
              <a:t>  </a:t>
            </a:r>
            <a:r>
              <a:rPr lang="en-US" sz="1800" b="1" dirty="0" err="1">
                <a:latin typeface="Source Code Pro" panose="020B0509030403020204" pitchFamily="49" charset="0"/>
              </a:rPr>
              <a:t>cin</a:t>
            </a:r>
            <a:r>
              <a:rPr lang="en-US" sz="1800" b="1" dirty="0">
                <a:latin typeface="Source Code Pro" panose="020B0509030403020204" pitchFamily="49" charset="0"/>
              </a:rPr>
              <a:t> &gt;&gt; </a:t>
            </a:r>
            <a:r>
              <a:rPr lang="en-US" sz="1800" b="1" dirty="0" err="1">
                <a:latin typeface="Source Code Pro" panose="020B0509030403020204" pitchFamily="49" charset="0"/>
              </a:rPr>
              <a:t>val</a:t>
            </a:r>
            <a:r>
              <a:rPr lang="en-US" sz="1800" b="1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Source Code Pro" panose="020B0509030403020204" pitchFamily="49" charset="0"/>
              </a:rPr>
              <a:t>  </a:t>
            </a:r>
            <a:r>
              <a:rPr lang="en-US" sz="1800" b="1" dirty="0" err="1">
                <a:latin typeface="Source Code Pro" panose="020B0509030403020204" pitchFamily="49" charset="0"/>
              </a:rPr>
              <a:t>cout</a:t>
            </a:r>
            <a:r>
              <a:rPr lang="en-US" sz="1800" b="1" dirty="0">
                <a:latin typeface="Source Code Pro" panose="020B0509030403020204" pitchFamily="49" charset="0"/>
              </a:rPr>
              <a:t> &lt;&lt; "You entered: " &lt;&lt; </a:t>
            </a:r>
            <a:r>
              <a:rPr lang="en-US" sz="1800" b="1" dirty="0" err="1">
                <a:latin typeface="Source Code Pro" panose="020B0509030403020204" pitchFamily="49" charset="0"/>
              </a:rPr>
              <a:t>val</a:t>
            </a:r>
            <a:r>
              <a:rPr lang="en-US" sz="1800" b="1" dirty="0">
                <a:latin typeface="Source Code Pro" panose="020B0509030403020204" pitchFamily="49" charset="0"/>
              </a:rPr>
              <a:t> &lt;&lt; </a:t>
            </a:r>
            <a:r>
              <a:rPr lang="en-US" sz="1800" b="1" dirty="0" err="1">
                <a:latin typeface="Source Code Pro" panose="020B0509030403020204" pitchFamily="49" charset="0"/>
              </a:rPr>
              <a:t>endl</a:t>
            </a:r>
            <a:r>
              <a:rPr lang="en-US" sz="1800" b="1" dirty="0">
                <a:latin typeface="Source Code Pro" panose="020B0509030403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0955"/>
            <a:ext cx="4686954" cy="1190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6411" y="5715298"/>
            <a:ext cx="663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So, we can catch this and ask until we get a number.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5967" y="5186164"/>
            <a:ext cx="1721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Failbit</a:t>
            </a:r>
            <a:r>
              <a:rPr lang="en-US" sz="2400" dirty="0">
                <a:solidFill>
                  <a:srgbClr val="0070C0"/>
                </a:solidFill>
              </a:rPr>
              <a:t> is set.</a:t>
            </a:r>
          </a:p>
        </p:txBody>
      </p:sp>
    </p:spTree>
    <p:extLst>
      <p:ext uri="{BB962C8B-B14F-4D97-AF65-F5344CB8AC3E}">
        <p14:creationId xmlns:p14="http://schemas.microsoft.com/office/powerpoint/2010/main" val="39034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Stream State to Validate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211" y="188601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"Enter an integer: 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val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cin</a:t>
            </a:r>
            <a:r>
              <a:rPr lang="en-US" sz="1800" b="1" dirty="0">
                <a:latin typeface="Consolas" panose="020B0609020204030204" pitchFamily="49" charset="0"/>
              </a:rPr>
              <a:t> &gt;&gt; </a:t>
            </a:r>
            <a:r>
              <a:rPr lang="en-US" sz="1800" b="1" dirty="0" err="1">
                <a:latin typeface="Consolas" panose="020B0609020204030204" pitchFamily="49" charset="0"/>
              </a:rPr>
              <a:t>val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while(!</a:t>
            </a:r>
            <a:r>
              <a:rPr lang="en-US" sz="1800" b="1" dirty="0" err="1">
                <a:latin typeface="Consolas" panose="020B0609020204030204" pitchFamily="49" charset="0"/>
              </a:rPr>
              <a:t>cin.good</a:t>
            </a:r>
            <a:r>
              <a:rPr lang="en-US" sz="1800" b="1" dirty="0">
                <a:latin typeface="Consolas" panose="020B0609020204030204" pitchFamily="49" charset="0"/>
              </a:rPr>
              <a:t>()) {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any of the stream state bits is 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cin.clear</a:t>
            </a:r>
            <a:r>
              <a:rPr lang="en-US" sz="1800" b="1" dirty="0">
                <a:latin typeface="Consolas" panose="020B0609020204030204" pitchFamily="49" charset="0"/>
              </a:rPr>
              <a:t>();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set all stream state bits to zero, buffer NOT cleared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cin.ignore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numeric_limits</a:t>
            </a:r>
            <a:r>
              <a:rPr lang="en-US" sz="1800" b="1" dirty="0"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latin typeface="Consolas" panose="020B0609020204030204" pitchFamily="49" charset="0"/>
              </a:rPr>
              <a:t>streamsize</a:t>
            </a:r>
            <a:r>
              <a:rPr lang="en-US" sz="1800" b="1" dirty="0">
                <a:latin typeface="Consolas" panose="020B0609020204030204" pitchFamily="49" charset="0"/>
              </a:rPr>
              <a:t>&gt;::max(), '</a:t>
            </a:r>
            <a:r>
              <a:rPr lang="en-US" sz="1800" b="1" dirty="0" smtClean="0">
                <a:latin typeface="Consolas" panose="020B0609020204030204" pitchFamily="49" charset="0"/>
              </a:rPr>
              <a:t>\n</a:t>
            </a:r>
            <a:r>
              <a:rPr lang="en-US" sz="1800" b="1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clear the buffer of everything, i.e. make clean slate for input 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"Enter a valid integer: 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cin</a:t>
            </a:r>
            <a:r>
              <a:rPr lang="en-US" sz="1800" b="1" dirty="0">
                <a:latin typeface="Consolas" panose="020B0609020204030204" pitchFamily="49" charset="0"/>
              </a:rPr>
              <a:t> &gt;&gt; </a:t>
            </a:r>
            <a:r>
              <a:rPr lang="en-US" sz="1800" b="1" dirty="0" err="1">
                <a:latin typeface="Consolas" panose="020B0609020204030204" pitchFamily="49" charset="0"/>
              </a:rPr>
              <a:t>val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</a:t>
            </a:r>
            <a:r>
              <a:rPr lang="en-US" sz="1800" b="1" smtClean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"You entered: " &lt;&lt; </a:t>
            </a:r>
            <a:r>
              <a:rPr lang="en-US" sz="1800" b="1" dirty="0" err="1">
                <a:latin typeface="Consolas" panose="020B0609020204030204" pitchFamily="49" charset="0"/>
              </a:rPr>
              <a:t>val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sz="1800" b="1" dirty="0" err="1">
                <a:latin typeface="Consolas" panose="020B0609020204030204" pitchFamily="49" charset="0"/>
              </a:rPr>
              <a:t>endl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55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errors in our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10" y="1429407"/>
            <a:ext cx="10733690" cy="49713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Source Code Pro" panose="020B0509030403020204" pitchFamily="49" charset="0"/>
              </a:rPr>
              <a:t>cin.clear</a:t>
            </a:r>
            <a:r>
              <a:rPr lang="en-US" sz="2400" dirty="0">
                <a:latin typeface="Source Code Pro" panose="020B0509030403020204" pitchFamily="49" charset="0"/>
              </a:rPr>
              <a:t>();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Clear stream states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Does NOT affect buffer (so whatever caused problem is still in the buffer)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Source Code Pro" panose="020B0509030403020204" pitchFamily="49" charset="0"/>
              </a:rPr>
              <a:t>cin.ignore</a:t>
            </a:r>
            <a:r>
              <a:rPr lang="en-US" sz="2400" dirty="0">
                <a:latin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</a:rPr>
              <a:t>numeric_limits</a:t>
            </a:r>
            <a:r>
              <a:rPr lang="en-US" sz="2400" dirty="0">
                <a:latin typeface="Source Code Pro" panose="020B0509030403020204" pitchFamily="49" charset="0"/>
              </a:rPr>
              <a:t>&lt;</a:t>
            </a:r>
            <a:r>
              <a:rPr lang="en-US" sz="2400" dirty="0" err="1">
                <a:latin typeface="Source Code Pro" panose="020B0509030403020204" pitchFamily="49" charset="0"/>
              </a:rPr>
              <a:t>streamsize</a:t>
            </a:r>
            <a:r>
              <a:rPr lang="en-US" sz="2400" dirty="0">
                <a:latin typeface="Source Code Pro" panose="020B0509030403020204" pitchFamily="49" charset="0"/>
              </a:rPr>
              <a:t>&gt;::max(), </a:t>
            </a:r>
            <a:r>
              <a:rPr lang="en-US" sz="2400" dirty="0" smtClean="0">
                <a:latin typeface="Source Code Pro" panose="020B0509030403020204" pitchFamily="49" charset="0"/>
              </a:rPr>
              <a:t>'</a:t>
            </a:r>
            <a:r>
              <a:rPr lang="en-US" sz="2400" dirty="0">
                <a:latin typeface="Lucida Console" panose="020B0609040504020204" pitchFamily="49" charset="0"/>
              </a:rPr>
              <a:t>\</a:t>
            </a:r>
            <a:r>
              <a:rPr lang="en-US" sz="2400" dirty="0" smtClean="0">
                <a:latin typeface="Lucida Console" panose="020B0609040504020204" pitchFamily="49" charset="0"/>
              </a:rPr>
              <a:t>n</a:t>
            </a:r>
            <a:r>
              <a:rPr lang="en-US" sz="2400" dirty="0" smtClean="0">
                <a:latin typeface="Source Code Pro" panose="020B0509030403020204" pitchFamily="49" charset="0"/>
              </a:rPr>
              <a:t>');</a:t>
            </a:r>
            <a:endParaRPr lang="en-US" sz="2400" dirty="0">
              <a:latin typeface="Source Code Pro" panose="020B0509030403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/>
              <a:t>First parameter – max number of characters to ignore (i.e. remove from buffer)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Second parameter – character to stop ignoring characters if found before max number of characters removed from buffer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If ignore() is called with no arguments, </a:t>
            </a:r>
            <a:r>
              <a:rPr lang="en-US" sz="2000" dirty="0" err="1" smtClean="0"/>
              <a:t>cin</a:t>
            </a:r>
            <a:r>
              <a:rPr lang="en-US" sz="2000" dirty="0" smtClean="0"/>
              <a:t> will only skip the very next character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numeric_limits</a:t>
            </a:r>
            <a:r>
              <a:rPr lang="en-US" sz="2000" dirty="0"/>
              <a:t> – different streams have different sizes, </a:t>
            </a:r>
            <a:r>
              <a:rPr lang="en-US" sz="2000" dirty="0" smtClean="0"/>
              <a:t>using </a:t>
            </a:r>
            <a:r>
              <a:rPr lang="en-US" sz="2000" dirty="0"/>
              <a:t>this ensures that if the buffer is completely full, it will remove </a:t>
            </a:r>
            <a:r>
              <a:rPr lang="en-US" sz="2000" b="1" dirty="0"/>
              <a:t>all</a:t>
            </a:r>
            <a:r>
              <a:rPr lang="en-US" sz="2000" dirty="0"/>
              <a:t> of it.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latin typeface="Lucida Console" panose="020B0609040504020204" pitchFamily="49" charset="0"/>
              </a:rPr>
              <a:t>‘\n</a:t>
            </a:r>
            <a:r>
              <a:rPr lang="en-US" sz="2000" dirty="0">
                <a:latin typeface="Lucida Console" panose="020B0609040504020204" pitchFamily="49" charset="0"/>
              </a:rPr>
              <a:t>' </a:t>
            </a:r>
            <a:r>
              <a:rPr lang="en-US" sz="2000" dirty="0"/>
              <a:t>– character representing end of line.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#</a:t>
            </a:r>
            <a:r>
              <a:rPr lang="en-US" sz="2200" dirty="0"/>
              <a:t>include &lt;limits&gt; to use </a:t>
            </a:r>
            <a:r>
              <a:rPr lang="en-US" sz="2200" dirty="0" err="1"/>
              <a:t>numeric_limits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068962" y="6104238"/>
            <a:ext cx="31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validate.cpp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File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fstream</a:t>
            </a:r>
            <a:r>
              <a:rPr lang="en-US" altLang="en-US" smtClean="0"/>
              <a:t> Object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9036"/>
            <a:ext cx="10156901" cy="463196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object can be used for either input or output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Must specify mode on the </a:t>
            </a:r>
            <a:r>
              <a:rPr lang="en-US" altLang="en-US" dirty="0">
                <a:latin typeface="Courier New" panose="02070309020205020404" pitchFamily="49" charset="0"/>
              </a:rPr>
              <a:t>open</a:t>
            </a:r>
            <a:r>
              <a:rPr lang="en-US" altLang="en-US" dirty="0"/>
              <a:t> statement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Sample modes: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ios</a:t>
            </a:r>
            <a:r>
              <a:rPr lang="en-US" altLang="en-US" dirty="0">
                <a:latin typeface="Courier New" panose="02070309020205020404" pitchFamily="49" charset="0"/>
              </a:rPr>
              <a:t>::in</a:t>
            </a:r>
            <a:r>
              <a:rPr lang="en-US" altLang="en-US" dirty="0"/>
              <a:t>   – input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ios</a:t>
            </a:r>
            <a:r>
              <a:rPr lang="en-US" altLang="en-US" dirty="0">
                <a:latin typeface="Courier New" panose="02070309020205020404" pitchFamily="49" charset="0"/>
              </a:rPr>
              <a:t>::out</a:t>
            </a:r>
            <a:r>
              <a:rPr lang="en-US" altLang="en-US" dirty="0"/>
              <a:t> – output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be combined on </a:t>
            </a:r>
            <a:r>
              <a:rPr lang="en-US" altLang="en-US" dirty="0">
                <a:latin typeface="Courier New" panose="02070309020205020404" pitchFamily="49" charset="0"/>
              </a:rPr>
              <a:t>open</a:t>
            </a:r>
            <a:r>
              <a:rPr lang="en-US" altLang="en-US" dirty="0"/>
              <a:t> call: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dFile.open</a:t>
            </a:r>
            <a:r>
              <a:rPr lang="en-US" altLang="en-US" b="1" dirty="0">
                <a:latin typeface="Courier New" panose="02070309020205020404" pitchFamily="49" charset="0"/>
              </a:rPr>
              <a:t>("class.txt", </a:t>
            </a:r>
            <a:r>
              <a:rPr lang="en-US" altLang="en-US" b="1" dirty="0" err="1">
                <a:latin typeface="Courier New" panose="02070309020205020404" pitchFamily="49" charset="0"/>
              </a:rPr>
              <a:t>ios</a:t>
            </a:r>
            <a:r>
              <a:rPr lang="en-US" altLang="en-US" b="1" dirty="0">
                <a:latin typeface="Courier New" panose="02070309020205020404" pitchFamily="49" charset="0"/>
              </a:rPr>
              <a:t>::in | </a:t>
            </a:r>
            <a:r>
              <a:rPr lang="en-US" altLang="en-US" b="1" dirty="0" err="1">
                <a:latin typeface="Courier New" panose="02070309020205020404" pitchFamily="49" charset="0"/>
              </a:rPr>
              <a:t>ios</a:t>
            </a:r>
            <a:r>
              <a:rPr lang="en-US" altLang="en-US" b="1" dirty="0">
                <a:latin typeface="Courier New" panose="02070309020205020404" pitchFamily="49" charset="0"/>
              </a:rPr>
              <a:t>::out</a:t>
            </a:r>
            <a:r>
              <a:rPr lang="en-US" altLang="en-US" b="1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dirty="0" smtClean="0"/>
              <a:t>An alternative to using the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 smtClean="0"/>
              <a:t> member function is to use the file stream object definition to open the file:</a:t>
            </a:r>
            <a:endParaRPr lang="en-US" altLang="en-US" sz="2400" dirty="0"/>
          </a:p>
          <a:p>
            <a:pPr lvl="1">
              <a:buClr>
                <a:srgbClr val="3333CC"/>
              </a:buClr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fstream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dFile</a:t>
            </a:r>
            <a:r>
              <a:rPr lang="en-US" altLang="en-US" b="1" dirty="0">
                <a:latin typeface="Courier New" panose="02070309020205020404" pitchFamily="49" charset="0"/>
              </a:rPr>
              <a:t>("class.txt", </a:t>
            </a:r>
            <a:r>
              <a:rPr lang="en-US" altLang="en-US" b="1" dirty="0" err="1">
                <a:latin typeface="Courier New" panose="02070309020205020404" pitchFamily="49" charset="0"/>
              </a:rPr>
              <a:t>ios</a:t>
            </a:r>
            <a:r>
              <a:rPr lang="en-US" altLang="en-US" b="1" dirty="0">
                <a:latin typeface="Courier New" panose="02070309020205020404" pitchFamily="49" charset="0"/>
              </a:rPr>
              <a:t>::in | </a:t>
            </a:r>
            <a:r>
              <a:rPr lang="en-US" altLang="en-US" b="1" dirty="0" err="1">
                <a:latin typeface="Courier New" panose="02070309020205020404" pitchFamily="49" charset="0"/>
              </a:rPr>
              <a:t>ios</a:t>
            </a:r>
            <a:r>
              <a:rPr lang="en-US" altLang="en-US" b="1" dirty="0">
                <a:latin typeface="Courier New" panose="02070309020205020404" pitchFamily="49" charset="0"/>
              </a:rPr>
              <a:t>::out);</a:t>
            </a:r>
          </a:p>
          <a:p>
            <a:pPr marL="0" indent="0">
              <a:buClr>
                <a:srgbClr val="3333CC"/>
              </a:buClr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84930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4538" y="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File Access Flags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-1084"/>
          <a:stretch/>
        </p:blipFill>
        <p:spPr bwMode="auto">
          <a:xfrm>
            <a:off x="704538" y="1199212"/>
            <a:ext cx="10852878" cy="542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9580" y="6385810"/>
            <a:ext cx="309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Gaddis,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Files -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419600"/>
          </a:xfrm>
        </p:spPr>
        <p:txBody>
          <a:bodyPr>
            <a:normAutofit lnSpcReduction="10000"/>
          </a:bodyPr>
          <a:lstStyle/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// copy 10 numbers between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// open the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fstream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infile</a:t>
            </a:r>
            <a:r>
              <a:rPr lang="en-US" altLang="en-US" b="1" dirty="0">
                <a:latin typeface="Courier New" panose="02070309020205020404" pitchFamily="49" charset="0"/>
              </a:rPr>
              <a:t>("input.txt", </a:t>
            </a:r>
            <a:r>
              <a:rPr lang="en-US" altLang="en-US" b="1" dirty="0" err="1">
                <a:latin typeface="Courier New" panose="02070309020205020404" pitchFamily="49" charset="0"/>
              </a:rPr>
              <a:t>ios</a:t>
            </a:r>
            <a:r>
              <a:rPr lang="en-US" altLang="en-US" b="1" dirty="0">
                <a:latin typeface="Courier New" panose="02070309020205020404" pitchFamily="49" charset="0"/>
              </a:rPr>
              <a:t>::in);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fstream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outfile</a:t>
            </a:r>
            <a:r>
              <a:rPr lang="en-US" altLang="en-US" b="1" dirty="0">
                <a:latin typeface="Courier New" panose="02070309020205020404" pitchFamily="49" charset="0"/>
              </a:rPr>
              <a:t>("output.txt", </a:t>
            </a:r>
            <a:r>
              <a:rPr lang="en-US" altLang="en-US" b="1" dirty="0" err="1">
                <a:latin typeface="Courier New" panose="02070309020205020404" pitchFamily="49" charset="0"/>
              </a:rPr>
              <a:t>ios</a:t>
            </a:r>
            <a:r>
              <a:rPr lang="en-US" altLang="en-US" b="1" dirty="0">
                <a:latin typeface="Courier New" panose="02070309020205020404" pitchFamily="49" charset="0"/>
              </a:rPr>
              <a:t>::out);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&lt;= 10;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++)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infile</a:t>
            </a:r>
            <a:r>
              <a:rPr lang="en-US" altLang="en-US" b="1" dirty="0"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;    // use the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outfile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infile.close</a:t>
            </a:r>
            <a:r>
              <a:rPr lang="en-US" altLang="en-US" b="1" dirty="0">
                <a:latin typeface="Courier New" panose="02070309020205020404" pitchFamily="49" charset="0"/>
              </a:rPr>
              <a:t>();      // close the files</a:t>
            </a:r>
          </a:p>
          <a:p>
            <a:pPr marL="990600" lvl="1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outfile.close</a:t>
            </a:r>
            <a:r>
              <a:rPr lang="en-US" altLang="en-US" b="1" dirty="0"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7571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Default File Open Modes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altLang="en-US" sz="3200" dirty="0" err="1">
                <a:latin typeface="Courier New" panose="02070309020205020404" pitchFamily="49" charset="0"/>
              </a:rPr>
              <a:t>ifstream</a:t>
            </a:r>
            <a:r>
              <a:rPr lang="en-US" altLang="en-US" sz="3200" dirty="0"/>
              <a:t>: 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open for input only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file cannot be written to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open</a:t>
            </a:r>
            <a:r>
              <a:rPr lang="en-US" altLang="en-US" sz="2800" dirty="0"/>
              <a:t> fails if file does not exist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lnSpc>
                <a:spcPct val="85000"/>
              </a:lnSpc>
            </a:pPr>
            <a:r>
              <a:rPr lang="en-US" altLang="en-US" sz="3200" dirty="0" err="1">
                <a:latin typeface="Courier New" panose="02070309020205020404" pitchFamily="49" charset="0"/>
              </a:rPr>
              <a:t>ofstream</a:t>
            </a:r>
            <a:r>
              <a:rPr lang="en-US" altLang="en-US" sz="32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open for output only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file cannot be read from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file created if no file exists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file contents erased if file exists</a:t>
            </a:r>
          </a:p>
        </p:txBody>
      </p:sp>
    </p:spTree>
    <p:extLst>
      <p:ext uri="{BB962C8B-B14F-4D97-AF65-F5344CB8AC3E}">
        <p14:creationId xmlns:p14="http://schemas.microsoft.com/office/powerpoint/2010/main" val="3127322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File Open Details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361" y="1600200"/>
            <a:ext cx="10223291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Can use filename, flags in definition: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ifstream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gradeList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("grades.txt");</a:t>
            </a:r>
            <a:br>
              <a:rPr lang="en-US" altLang="en-US" sz="2800" dirty="0" smtClean="0">
                <a:latin typeface="Courier New" panose="02070309020205020404" pitchFamily="49" charset="0"/>
              </a:rPr>
            </a:br>
            <a:endParaRPr lang="en-US" altLang="en-US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File stream object set to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0</a:t>
            </a:r>
            <a:r>
              <a:rPr lang="en-US" altLang="en-US" sz="3200" dirty="0" smtClean="0"/>
              <a:t> (</a:t>
            </a:r>
            <a:r>
              <a:rPr lang="en-US" altLang="en-US" sz="3200" dirty="0" smtClean="0">
                <a:latin typeface="Courier New" panose="02070309020205020404" pitchFamily="49" charset="0"/>
              </a:rPr>
              <a:t>false</a:t>
            </a:r>
            <a:r>
              <a:rPr lang="en-US" altLang="en-US" sz="3200" dirty="0" smtClean="0"/>
              <a:t>) if open failed: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ourier New" panose="02070309020205020404" pitchFamily="49" charset="0"/>
              </a:rPr>
              <a:t>if (!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gradeList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) ...</a:t>
            </a:r>
            <a:br>
              <a:rPr lang="en-US" altLang="en-US" sz="2800" dirty="0" smtClean="0">
                <a:latin typeface="Courier New" panose="02070309020205020404" pitchFamily="49" charset="0"/>
              </a:rPr>
            </a:br>
            <a:endParaRPr lang="en-US" altLang="en-US" sz="2800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Can also check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fail</a:t>
            </a:r>
            <a:r>
              <a:rPr lang="en-US" altLang="en-US" sz="3200" dirty="0" smtClean="0"/>
              <a:t> member function to detect file open error: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ourier New" panose="02070309020205020404" pitchFamily="49" charset="0"/>
              </a:rPr>
              <a:t>if (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gradeList.fail</a:t>
            </a:r>
            <a:r>
              <a:rPr lang="en-US" altLang="en-US" sz="2800" dirty="0" smtClean="0">
                <a:latin typeface="Courier New" panose="02070309020205020404" pitchFamily="49" charset="0"/>
              </a:rPr>
              <a:t>()) ...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72716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Files for Data Storage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Can use files instead of keyboard, monitor screen for program input, output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Allows data to be retained between program runs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Steps: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dirty="0" smtClean="0"/>
              <a:t>Open</a:t>
            </a:r>
            <a:r>
              <a:rPr lang="en-US" altLang="en-US" sz="2800" dirty="0" smtClean="0"/>
              <a:t> the file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dirty="0" smtClean="0"/>
              <a:t>Use</a:t>
            </a:r>
            <a:r>
              <a:rPr lang="en-US" altLang="en-US" sz="2800" dirty="0" smtClean="0"/>
              <a:t> the file (read from, write to, or both)</a:t>
            </a:r>
          </a:p>
          <a:p>
            <a:pPr lvl="1">
              <a:lnSpc>
                <a:spcPct val="90000"/>
              </a:lnSpc>
            </a:pPr>
            <a:r>
              <a:rPr lang="en-US" altLang="en-US" sz="2800" i="1" dirty="0" smtClean="0"/>
              <a:t>Close</a:t>
            </a:r>
            <a:r>
              <a:rPr lang="en-US" altLang="en-US" sz="2800" dirty="0" smtClean="0"/>
              <a:t> the file</a:t>
            </a:r>
            <a:endParaRPr lang="en-US" altLang="en-US" sz="2800" i="1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1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streamstates.cpp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Open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Check that file opened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file (i.e. read/write)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407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679" y="1808163"/>
            <a:ext cx="10415238" cy="3879850"/>
          </a:xfrm>
        </p:spPr>
        <p:txBody>
          <a:bodyPr/>
          <a:lstStyle/>
          <a:p>
            <a:pPr marL="609600" indent="-609600">
              <a:spcBef>
                <a:spcPct val="15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dirty="0"/>
              <a:t>Requires </a:t>
            </a:r>
            <a:r>
              <a:rPr lang="en-US" altLang="en-US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header file</a:t>
            </a:r>
          </a:p>
          <a:p>
            <a:pPr marL="990600" lvl="1" indent="-533400">
              <a:spcBef>
                <a:spcPct val="15000"/>
              </a:spcBef>
            </a:pPr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/>
              <a:t> data type for input files</a:t>
            </a:r>
          </a:p>
          <a:p>
            <a:pPr marL="990600" lvl="1" indent="-533400">
              <a:spcBef>
                <a:spcPct val="15000"/>
              </a:spcBef>
            </a:pPr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/>
              <a:t> data type for output files</a:t>
            </a:r>
          </a:p>
          <a:p>
            <a:pPr marL="990600" lvl="1" indent="-533400">
              <a:spcBef>
                <a:spcPct val="15000"/>
              </a:spcBef>
            </a:pPr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data type for both input, output files</a:t>
            </a:r>
          </a:p>
          <a:p>
            <a:pPr marL="609600" indent="-609600">
              <a:spcBef>
                <a:spcPct val="15000"/>
              </a:spcBef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Can use </a:t>
            </a:r>
            <a:r>
              <a:rPr lang="en-US" altLang="en-US" dirty="0">
                <a:latin typeface="Courier New" panose="02070309020205020404" pitchFamily="49" charset="0"/>
              </a:rPr>
              <a:t>&gt;&gt;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&lt;&lt;</a:t>
            </a:r>
            <a:r>
              <a:rPr lang="en-US" altLang="en-US" dirty="0"/>
              <a:t> to read from, write to a file</a:t>
            </a:r>
          </a:p>
          <a:p>
            <a:pPr marL="609600" indent="-609600">
              <a:spcBef>
                <a:spcPct val="15000"/>
              </a:spcBef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Can use </a:t>
            </a:r>
            <a:r>
              <a:rPr lang="en-US" altLang="en-US" dirty="0" err="1">
                <a:latin typeface="Courier New" panose="02070309020205020404" pitchFamily="49" charset="0"/>
              </a:rPr>
              <a:t>eof</a:t>
            </a:r>
            <a:r>
              <a:rPr lang="en-US" altLang="en-US" dirty="0"/>
              <a:t> member function to test for end of input file</a:t>
            </a:r>
          </a:p>
        </p:txBody>
      </p:sp>
    </p:spTree>
    <p:extLst>
      <p:ext uri="{BB962C8B-B14F-4D97-AF65-F5344CB8AC3E}">
        <p14:creationId xmlns:p14="http://schemas.microsoft.com/office/powerpoint/2010/main" val="2488446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Files: What is Needed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Use </a:t>
            </a:r>
            <a:r>
              <a:rPr lang="en-US" altLang="en-US" smtClean="0">
                <a:latin typeface="Courier New" panose="02070309020205020404" pitchFamily="49" charset="0"/>
              </a:rPr>
              <a:t>fstream</a:t>
            </a:r>
            <a:r>
              <a:rPr lang="en-US" altLang="en-US" smtClean="0"/>
              <a:t> header file for file access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File stream types: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ifstream</a:t>
            </a:r>
            <a:r>
              <a:rPr lang="en-US" altLang="en-US" smtClean="0"/>
              <a:t> for input from a file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ofstream</a:t>
            </a:r>
            <a:r>
              <a:rPr lang="en-US" altLang="en-US" smtClean="0"/>
              <a:t> for output to a file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fstream</a:t>
            </a:r>
            <a:r>
              <a:rPr lang="en-US" altLang="en-US" smtClean="0"/>
              <a:t> for input from or output to a file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Define file stream objects: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ifstream infile;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ofstream outfile;</a:t>
            </a: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56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Default File Open Modes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>
                <a:latin typeface="Courier New" panose="02070309020205020404" pitchFamily="49" charset="0"/>
              </a:rPr>
              <a:t>ifstream</a:t>
            </a:r>
            <a:r>
              <a:rPr lang="en-US" altLang="en-US"/>
              <a:t>: 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open for input only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file cannot be written to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latin typeface="Courier New" panose="02070309020205020404" pitchFamily="49" charset="0"/>
              </a:rPr>
              <a:t>open</a:t>
            </a:r>
            <a:r>
              <a:rPr lang="en-US" altLang="en-US"/>
              <a:t> fails if file does not exist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5000"/>
              </a:lnSpc>
            </a:pPr>
            <a:r>
              <a:rPr lang="en-US" altLang="en-US">
                <a:latin typeface="Courier New" panose="02070309020205020404" pitchFamily="49" charset="0"/>
              </a:rPr>
              <a:t>ofstream: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open for output only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file cannot be read from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file created if no file exists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file contents erased if file exists</a:t>
            </a:r>
          </a:p>
        </p:txBody>
      </p:sp>
    </p:spTree>
    <p:extLst>
      <p:ext uri="{BB962C8B-B14F-4D97-AF65-F5344CB8AC3E}">
        <p14:creationId xmlns:p14="http://schemas.microsoft.com/office/powerpoint/2010/main" val="4292371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 Acquisition is Initialization (RAII)</a:t>
            </a:r>
          </a:p>
          <a:p>
            <a:endParaRPr lang="en-US" dirty="0"/>
          </a:p>
          <a:p>
            <a:r>
              <a:rPr lang="en-US" dirty="0"/>
              <a:t>Preferred way of interacting with objects in C++</a:t>
            </a:r>
          </a:p>
          <a:p>
            <a:pPr lvl="1"/>
            <a:r>
              <a:rPr lang="en-US" dirty="0"/>
              <a:t>More on this later </a:t>
            </a:r>
            <a:br>
              <a:rPr lang="en-US" dirty="0"/>
            </a:br>
            <a:r>
              <a:rPr lang="en-US" dirty="0"/>
              <a:t>	when we create our own objects that use dynamic memory.</a:t>
            </a:r>
          </a:p>
          <a:p>
            <a:pPr lvl="1"/>
            <a:endParaRPr lang="en-US" dirty="0"/>
          </a:p>
          <a:p>
            <a:r>
              <a:rPr lang="en-US" dirty="0"/>
              <a:t>Prefer to let objects get resources (e.g. open a file) </a:t>
            </a:r>
            <a:br>
              <a:rPr lang="en-US" dirty="0"/>
            </a:br>
            <a:r>
              <a:rPr lang="en-US" dirty="0"/>
              <a:t>	during its initialization.</a:t>
            </a:r>
          </a:p>
          <a:p>
            <a:r>
              <a:rPr lang="en-US" dirty="0"/>
              <a:t>Prefer to let objects dispose of resources (e.g. close a file) </a:t>
            </a:r>
            <a:br>
              <a:rPr lang="en-US" dirty="0"/>
            </a:br>
            <a:r>
              <a:rPr lang="en-US" dirty="0"/>
              <a:t>	during its destruction.</a:t>
            </a:r>
          </a:p>
          <a:p>
            <a:pPr lvl="1"/>
            <a:r>
              <a:rPr lang="en-US" dirty="0"/>
              <a:t>Automatically happens for objects created in a function.</a:t>
            </a:r>
          </a:p>
        </p:txBody>
      </p:sp>
    </p:spTree>
    <p:extLst>
      <p:ext uri="{BB962C8B-B14F-4D97-AF65-F5344CB8AC3E}">
        <p14:creationId xmlns:p14="http://schemas.microsoft.com/office/powerpoint/2010/main" val="28389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with 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RAII approach</a:t>
            </a:r>
          </a:p>
          <a:p>
            <a:pPr lvl="1"/>
            <a:r>
              <a:rPr lang="en-US" dirty="0"/>
              <a:t>used in </a:t>
            </a:r>
            <a:r>
              <a:rPr lang="en-US" dirty="0" err="1"/>
              <a:t>Stroustroup</a:t>
            </a:r>
            <a:endParaRPr lang="en-US" dirty="0"/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Declare/define file stream and let initialization open file stream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file opened successfully.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file stream. (i.e. read/write)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Implicitly close file. </a:t>
            </a:r>
            <a:r>
              <a:rPr lang="en-US" dirty="0" smtClean="0"/>
              <a:t>i.e</a:t>
            </a:r>
            <a:r>
              <a:rPr lang="en-US" dirty="0"/>
              <a:t>. Do nothing and let the file close when the object is destroyed.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approach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 smtClean="0"/>
              <a:t>Declare/define </a:t>
            </a:r>
            <a:r>
              <a:rPr lang="en-US" dirty="0"/>
              <a:t>file stream.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Explicitly open file stream.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Check if file opened successfully.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Use file stream. (i.e. read/write)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Explicitly close file stream.</a:t>
            </a:r>
          </a:p>
        </p:txBody>
      </p:sp>
    </p:spTree>
    <p:extLst>
      <p:ext uri="{BB962C8B-B14F-4D97-AF65-F5344CB8AC3E}">
        <p14:creationId xmlns:p14="http://schemas.microsoft.com/office/powerpoint/2010/main" val="35825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Microsoft Office PowerPoint</Application>
  <PresentationFormat>Widescreen</PresentationFormat>
  <Paragraphs>298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Times New Roman</vt:lpstr>
      <vt:lpstr>Lucida Console</vt:lpstr>
      <vt:lpstr>Courier New</vt:lpstr>
      <vt:lpstr>Calibri Light</vt:lpstr>
      <vt:lpstr>Consolas</vt:lpstr>
      <vt:lpstr>Arial</vt:lpstr>
      <vt:lpstr>Calibri</vt:lpstr>
      <vt:lpstr>Source Code Pro</vt:lpstr>
      <vt:lpstr>Office Theme</vt:lpstr>
      <vt:lpstr>CSCE 121 Introduction to Program Design &amp; Concepts</vt:lpstr>
      <vt:lpstr>File Operations</vt:lpstr>
      <vt:lpstr>Using Files for Data Storage</vt:lpstr>
      <vt:lpstr>General Process</vt:lpstr>
      <vt:lpstr>Using Files</vt:lpstr>
      <vt:lpstr>Files: What is Needed</vt:lpstr>
      <vt:lpstr>Default File Open Modes</vt:lpstr>
      <vt:lpstr>RAII</vt:lpstr>
      <vt:lpstr>RAII with File Streams</vt:lpstr>
      <vt:lpstr>Code differences</vt:lpstr>
      <vt:lpstr>Sometimes you still need old fashioned way…</vt:lpstr>
      <vt:lpstr>Letting the User Specify a Filename</vt:lpstr>
      <vt:lpstr>fileopen.cpp</vt:lpstr>
      <vt:lpstr>PowerPoint Presentation</vt:lpstr>
      <vt:lpstr>Stream States</vt:lpstr>
      <vt:lpstr>Stream State</vt:lpstr>
      <vt:lpstr>What is the state of a stream?</vt:lpstr>
      <vt:lpstr>Robustness</vt:lpstr>
      <vt:lpstr>Stream State Flags</vt:lpstr>
      <vt:lpstr>Stream State Functions</vt:lpstr>
      <vt:lpstr>Using Stream State to Validate Input</vt:lpstr>
      <vt:lpstr>Using Stream State to Validate Input</vt:lpstr>
      <vt:lpstr>Checking for errors in our input</vt:lpstr>
      <vt:lpstr>More on File Objects</vt:lpstr>
      <vt:lpstr>fstream Object</vt:lpstr>
      <vt:lpstr>File Access Flags</vt:lpstr>
      <vt:lpstr>Using Files - Example</vt:lpstr>
      <vt:lpstr>Default File Open Modes</vt:lpstr>
      <vt:lpstr>More File Open Details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2021-09-22T15:52:34Z</dcterms:created>
  <dcterms:modified xsi:type="dcterms:W3CDTF">2022-10-12T21:38:01Z</dcterms:modified>
</cp:coreProperties>
</file>