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34"/>
  </p:notesMasterIdLst>
  <p:sldIdLst>
    <p:sldId id="261" r:id="rId2"/>
    <p:sldId id="263" r:id="rId3"/>
    <p:sldId id="265" r:id="rId4"/>
    <p:sldId id="271" r:id="rId5"/>
    <p:sldId id="272" r:id="rId6"/>
    <p:sldId id="349" r:id="rId7"/>
    <p:sldId id="350" r:id="rId8"/>
    <p:sldId id="274" r:id="rId9"/>
    <p:sldId id="351" r:id="rId10"/>
    <p:sldId id="278" r:id="rId11"/>
    <p:sldId id="279" r:id="rId12"/>
    <p:sldId id="352" r:id="rId13"/>
    <p:sldId id="281" r:id="rId14"/>
    <p:sldId id="353" r:id="rId15"/>
    <p:sldId id="316" r:id="rId16"/>
    <p:sldId id="354" r:id="rId17"/>
    <p:sldId id="286" r:id="rId18"/>
    <p:sldId id="355" r:id="rId19"/>
    <p:sldId id="356" r:id="rId20"/>
    <p:sldId id="357" r:id="rId21"/>
    <p:sldId id="358" r:id="rId22"/>
    <p:sldId id="359" r:id="rId23"/>
    <p:sldId id="317" r:id="rId24"/>
    <p:sldId id="318" r:id="rId25"/>
    <p:sldId id="319" r:id="rId26"/>
    <p:sldId id="320" r:id="rId27"/>
    <p:sldId id="321" r:id="rId28"/>
    <p:sldId id="322" r:id="rId29"/>
    <p:sldId id="365" r:id="rId30"/>
    <p:sldId id="366" r:id="rId31"/>
    <p:sldId id="368" r:id="rId32"/>
    <p:sldId id="367" r:id="rId33"/>
  </p:sldIdLst>
  <p:sldSz cx="12192000" cy="6858000"/>
  <p:notesSz cx="6858000" cy="9144000"/>
  <p:embeddedFontLst>
    <p:embeddedFont>
      <p:font typeface="Calibri Light" panose="020F0302020204030204" pitchFamily="34" charset="0"/>
      <p:regular r:id="rId35"/>
      <p: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Times" panose="02020603050405020304" pitchFamily="18" charset="0"/>
      <p:regular r:id="rId41"/>
      <p:bold r:id="rId42"/>
      <p:italic r:id="rId43"/>
      <p:boldItalic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E33713-DB7C-455A-A9DB-A802D07C716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4DCE960-EF1C-407F-AA0D-CA35CF9F181D}">
      <dgm:prSet/>
      <dgm:spPr/>
      <dgm:t>
        <a:bodyPr/>
        <a:lstStyle/>
        <a:p>
          <a:pPr algn="ctr" rtl="0"/>
          <a:r>
            <a:rPr lang="en-US" dirty="0" smtClean="0"/>
            <a:t>pointer-example.cpp</a:t>
          </a:r>
          <a:endParaRPr lang="en-US" dirty="0"/>
        </a:p>
      </dgm:t>
    </dgm:pt>
    <dgm:pt modelId="{FF13F8B3-7656-4E87-A7E4-0834302F41E3}" type="parTrans" cxnId="{78B18259-E29D-475B-AD66-6151E4D00CCF}">
      <dgm:prSet/>
      <dgm:spPr/>
      <dgm:t>
        <a:bodyPr/>
        <a:lstStyle/>
        <a:p>
          <a:endParaRPr lang="en-US"/>
        </a:p>
      </dgm:t>
    </dgm:pt>
    <dgm:pt modelId="{B9F99CD6-580E-45BD-8740-20C983F45B12}" type="sibTrans" cxnId="{78B18259-E29D-475B-AD66-6151E4D00CCF}">
      <dgm:prSet/>
      <dgm:spPr/>
      <dgm:t>
        <a:bodyPr/>
        <a:lstStyle/>
        <a:p>
          <a:endParaRPr lang="en-US"/>
        </a:p>
      </dgm:t>
    </dgm:pt>
    <dgm:pt modelId="{FCE3C3AC-DBCB-46A4-B093-E5047DEAE294}" type="pres">
      <dgm:prSet presAssocID="{5FE33713-DB7C-455A-A9DB-A802D07C716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F0E253-5064-4C5F-81D2-6B90D976B456}" type="pres">
      <dgm:prSet presAssocID="{F4DCE960-EF1C-407F-AA0D-CA35CF9F181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59AA88-74D5-4646-9118-0F81BC119C96}" type="presOf" srcId="{F4DCE960-EF1C-407F-AA0D-CA35CF9F181D}" destId="{5FF0E253-5064-4C5F-81D2-6B90D976B456}" srcOrd="0" destOrd="0" presId="urn:microsoft.com/office/officeart/2005/8/layout/vList2"/>
    <dgm:cxn modelId="{78B18259-E29D-475B-AD66-6151E4D00CCF}" srcId="{5FE33713-DB7C-455A-A9DB-A802D07C7168}" destId="{F4DCE960-EF1C-407F-AA0D-CA35CF9F181D}" srcOrd="0" destOrd="0" parTransId="{FF13F8B3-7656-4E87-A7E4-0834302F41E3}" sibTransId="{B9F99CD6-580E-45BD-8740-20C983F45B12}"/>
    <dgm:cxn modelId="{CE748FAB-18A9-4803-B01E-19BF833D5DC5}" type="presOf" srcId="{5FE33713-DB7C-455A-A9DB-A802D07C7168}" destId="{FCE3C3AC-DBCB-46A4-B093-E5047DEAE294}" srcOrd="0" destOrd="0" presId="urn:microsoft.com/office/officeart/2005/8/layout/vList2"/>
    <dgm:cxn modelId="{8C5CC197-C59A-47E4-A1C7-09EAC49CD51D}" type="presParOf" srcId="{FCE3C3AC-DBCB-46A4-B093-E5047DEAE294}" destId="{5FF0E253-5064-4C5F-81D2-6B90D976B45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BB9A43-24D9-45D2-9AAA-8BE24EDB67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F17CBE7-D6E2-4F4A-8D4F-22BA69B10F27}">
      <dgm:prSet custT="1"/>
      <dgm:spPr/>
      <dgm:t>
        <a:bodyPr/>
        <a:lstStyle/>
        <a:p>
          <a:pPr algn="ctr" rtl="0"/>
          <a:r>
            <a:rPr lang="en-US" sz="1800" dirty="0" smtClean="0"/>
            <a:t>indirection-operator.cpp</a:t>
          </a:r>
          <a:endParaRPr lang="en-US" sz="1800" dirty="0"/>
        </a:p>
      </dgm:t>
    </dgm:pt>
    <dgm:pt modelId="{8CF24170-9776-49C3-A6D3-4CE499A1D37C}" type="parTrans" cxnId="{85650367-BD05-426D-B7E2-9BF464435233}">
      <dgm:prSet/>
      <dgm:spPr/>
      <dgm:t>
        <a:bodyPr/>
        <a:lstStyle/>
        <a:p>
          <a:endParaRPr lang="en-US"/>
        </a:p>
      </dgm:t>
    </dgm:pt>
    <dgm:pt modelId="{12D6AE6E-3E42-4A29-A4A0-9918D6E3FC68}" type="sibTrans" cxnId="{85650367-BD05-426D-B7E2-9BF464435233}">
      <dgm:prSet/>
      <dgm:spPr/>
      <dgm:t>
        <a:bodyPr/>
        <a:lstStyle/>
        <a:p>
          <a:endParaRPr lang="en-US"/>
        </a:p>
      </dgm:t>
    </dgm:pt>
    <dgm:pt modelId="{FE99E557-2353-4CAD-83DD-D9C2354D3FA4}" type="pres">
      <dgm:prSet presAssocID="{4DBB9A43-24D9-45D2-9AAA-8BE24EDB67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B1091D-501D-473D-BB44-01CBF8CD919B}" type="pres">
      <dgm:prSet presAssocID="{AF17CBE7-D6E2-4F4A-8D4F-22BA69B10F2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650367-BD05-426D-B7E2-9BF464435233}" srcId="{4DBB9A43-24D9-45D2-9AAA-8BE24EDB6722}" destId="{AF17CBE7-D6E2-4F4A-8D4F-22BA69B10F27}" srcOrd="0" destOrd="0" parTransId="{8CF24170-9776-49C3-A6D3-4CE499A1D37C}" sibTransId="{12D6AE6E-3E42-4A29-A4A0-9918D6E3FC68}"/>
    <dgm:cxn modelId="{31004A8C-D875-4A6D-B39F-4F6E72E095A9}" type="presOf" srcId="{AF17CBE7-D6E2-4F4A-8D4F-22BA69B10F27}" destId="{BCB1091D-501D-473D-BB44-01CBF8CD919B}" srcOrd="0" destOrd="0" presId="urn:microsoft.com/office/officeart/2005/8/layout/vList2"/>
    <dgm:cxn modelId="{5AFDEC52-CC8E-4321-B8F9-FB2FE484A2F7}" type="presOf" srcId="{4DBB9A43-24D9-45D2-9AAA-8BE24EDB6722}" destId="{FE99E557-2353-4CAD-83DD-D9C2354D3FA4}" srcOrd="0" destOrd="0" presId="urn:microsoft.com/office/officeart/2005/8/layout/vList2"/>
    <dgm:cxn modelId="{2C254A19-9322-4BCD-A4B2-3FBDE6B9F58D}" type="presParOf" srcId="{FE99E557-2353-4CAD-83DD-D9C2354D3FA4}" destId="{BCB1091D-501D-473D-BB44-01CBF8CD91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0F60D2-7A10-4288-A03E-E370F44974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E6B22C8-1AE0-4C6C-A32E-5E02FE0995D6}">
      <dgm:prSet/>
      <dgm:spPr/>
      <dgm:t>
        <a:bodyPr/>
        <a:lstStyle/>
        <a:p>
          <a:pPr rtl="0"/>
          <a:r>
            <a:rPr lang="en-US" smtClean="0"/>
            <a:t>The &amp; in the prototype indicates that the parameter is a reference variable</a:t>
          </a:r>
          <a:endParaRPr lang="en-US"/>
        </a:p>
      </dgm:t>
    </dgm:pt>
    <dgm:pt modelId="{8F43FAF6-E2DD-4B34-9214-986FC34188C2}" type="parTrans" cxnId="{A8BCE4BA-04C9-4FB4-8B27-065C11926032}">
      <dgm:prSet/>
      <dgm:spPr/>
      <dgm:t>
        <a:bodyPr/>
        <a:lstStyle/>
        <a:p>
          <a:endParaRPr lang="en-US"/>
        </a:p>
      </dgm:t>
    </dgm:pt>
    <dgm:pt modelId="{B810984D-7566-4748-A935-0C0DC46812AF}" type="sibTrans" cxnId="{A8BCE4BA-04C9-4FB4-8B27-065C11926032}">
      <dgm:prSet/>
      <dgm:spPr/>
      <dgm:t>
        <a:bodyPr/>
        <a:lstStyle/>
        <a:p>
          <a:endParaRPr lang="en-US"/>
        </a:p>
      </dgm:t>
    </dgm:pt>
    <dgm:pt modelId="{03A31056-E186-4838-9FC2-36138BE578D8}" type="pres">
      <dgm:prSet presAssocID="{C80F60D2-7A10-4288-A03E-E370F44974F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669603-71B5-4FED-890A-CACE96324901}" type="pres">
      <dgm:prSet presAssocID="{3E6B22C8-1AE0-4C6C-A32E-5E02FE0995D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709B20-6450-4645-8E2D-C99E6315A1B3}" type="presOf" srcId="{3E6B22C8-1AE0-4C6C-A32E-5E02FE0995D6}" destId="{D5669603-71B5-4FED-890A-CACE96324901}" srcOrd="0" destOrd="0" presId="urn:microsoft.com/office/officeart/2005/8/layout/vList2"/>
    <dgm:cxn modelId="{A8BCE4BA-04C9-4FB4-8B27-065C11926032}" srcId="{C80F60D2-7A10-4288-A03E-E370F44974F0}" destId="{3E6B22C8-1AE0-4C6C-A32E-5E02FE0995D6}" srcOrd="0" destOrd="0" parTransId="{8F43FAF6-E2DD-4B34-9214-986FC34188C2}" sibTransId="{B810984D-7566-4748-A935-0C0DC46812AF}"/>
    <dgm:cxn modelId="{0B24E9AE-78D4-464D-83D8-62027687BB0A}" type="presOf" srcId="{C80F60D2-7A10-4288-A03E-E370F44974F0}" destId="{03A31056-E186-4838-9FC2-36138BE578D8}" srcOrd="0" destOrd="0" presId="urn:microsoft.com/office/officeart/2005/8/layout/vList2"/>
    <dgm:cxn modelId="{ABFA5755-FF09-4FE0-9EEE-F140FCCD27EE}" type="presParOf" srcId="{03A31056-E186-4838-9FC2-36138BE578D8}" destId="{D5669603-71B5-4FED-890A-CACE9632490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0F60D2-7A10-4288-A03E-E370F44974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6B22C8-1AE0-4C6C-A32E-5E02FE0995D6}">
      <dgm:prSet/>
      <dgm:spPr/>
      <dgm:t>
        <a:bodyPr/>
        <a:lstStyle/>
        <a:p>
          <a:pPr rtl="0"/>
          <a:r>
            <a:rPr lang="en-US" dirty="0" smtClean="0"/>
            <a:t>Here we are passing the variable by reference</a:t>
          </a:r>
          <a:endParaRPr lang="en-US" dirty="0"/>
        </a:p>
      </dgm:t>
    </dgm:pt>
    <dgm:pt modelId="{8F43FAF6-E2DD-4B34-9214-986FC34188C2}" type="parTrans" cxnId="{A8BCE4BA-04C9-4FB4-8B27-065C11926032}">
      <dgm:prSet/>
      <dgm:spPr/>
      <dgm:t>
        <a:bodyPr/>
        <a:lstStyle/>
        <a:p>
          <a:endParaRPr lang="en-US"/>
        </a:p>
      </dgm:t>
    </dgm:pt>
    <dgm:pt modelId="{B810984D-7566-4748-A935-0C0DC46812AF}" type="sibTrans" cxnId="{A8BCE4BA-04C9-4FB4-8B27-065C11926032}">
      <dgm:prSet/>
      <dgm:spPr/>
      <dgm:t>
        <a:bodyPr/>
        <a:lstStyle/>
        <a:p>
          <a:endParaRPr lang="en-US"/>
        </a:p>
      </dgm:t>
    </dgm:pt>
    <dgm:pt modelId="{03A31056-E186-4838-9FC2-36138BE578D8}" type="pres">
      <dgm:prSet presAssocID="{C80F60D2-7A10-4288-A03E-E370F44974F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669603-71B5-4FED-890A-CACE96324901}" type="pres">
      <dgm:prSet presAssocID="{3E6B22C8-1AE0-4C6C-A32E-5E02FE0995D6}" presName="parentText" presStyleLbl="node1" presStyleIdx="0" presStyleCnt="1" custLinFactNeighborX="12672" custLinFactNeighborY="-816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709B20-6450-4645-8E2D-C99E6315A1B3}" type="presOf" srcId="{3E6B22C8-1AE0-4C6C-A32E-5E02FE0995D6}" destId="{D5669603-71B5-4FED-890A-CACE96324901}" srcOrd="0" destOrd="0" presId="urn:microsoft.com/office/officeart/2005/8/layout/vList2"/>
    <dgm:cxn modelId="{A8BCE4BA-04C9-4FB4-8B27-065C11926032}" srcId="{C80F60D2-7A10-4288-A03E-E370F44974F0}" destId="{3E6B22C8-1AE0-4C6C-A32E-5E02FE0995D6}" srcOrd="0" destOrd="0" parTransId="{8F43FAF6-E2DD-4B34-9214-986FC34188C2}" sibTransId="{B810984D-7566-4748-A935-0C0DC46812AF}"/>
    <dgm:cxn modelId="{0B24E9AE-78D4-464D-83D8-62027687BB0A}" type="presOf" srcId="{C80F60D2-7A10-4288-A03E-E370F44974F0}" destId="{03A31056-E186-4838-9FC2-36138BE578D8}" srcOrd="0" destOrd="0" presId="urn:microsoft.com/office/officeart/2005/8/layout/vList2"/>
    <dgm:cxn modelId="{ABFA5755-FF09-4FE0-9EEE-F140FCCD27EE}" type="presParOf" srcId="{03A31056-E186-4838-9FC2-36138BE578D8}" destId="{D5669603-71B5-4FED-890A-CACE9632490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0F60D2-7A10-4288-A03E-E370F44974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6B22C8-1AE0-4C6C-A32E-5E02FE0995D6}">
      <dgm:prSet/>
      <dgm:spPr/>
      <dgm:t>
        <a:bodyPr/>
        <a:lstStyle/>
        <a:p>
          <a:pPr rtl="0"/>
          <a:r>
            <a:rPr lang="en-US" dirty="0" smtClean="0"/>
            <a:t>The &amp; also appears in the function header indicating that </a:t>
          </a:r>
          <a:r>
            <a:rPr lang="en-US" dirty="0" smtClean="0"/>
            <a:t>the parameter </a:t>
          </a:r>
          <a:r>
            <a:rPr lang="en-US" dirty="0" smtClean="0"/>
            <a:t>is a reference variable</a:t>
          </a:r>
          <a:endParaRPr lang="en-US" dirty="0"/>
        </a:p>
      </dgm:t>
    </dgm:pt>
    <dgm:pt modelId="{8F43FAF6-E2DD-4B34-9214-986FC34188C2}" type="parTrans" cxnId="{A8BCE4BA-04C9-4FB4-8B27-065C11926032}">
      <dgm:prSet/>
      <dgm:spPr/>
      <dgm:t>
        <a:bodyPr/>
        <a:lstStyle/>
        <a:p>
          <a:endParaRPr lang="en-US"/>
        </a:p>
      </dgm:t>
    </dgm:pt>
    <dgm:pt modelId="{B810984D-7566-4748-A935-0C0DC46812AF}" type="sibTrans" cxnId="{A8BCE4BA-04C9-4FB4-8B27-065C11926032}">
      <dgm:prSet/>
      <dgm:spPr/>
      <dgm:t>
        <a:bodyPr/>
        <a:lstStyle/>
        <a:p>
          <a:endParaRPr lang="en-US"/>
        </a:p>
      </dgm:t>
    </dgm:pt>
    <dgm:pt modelId="{03A31056-E186-4838-9FC2-36138BE578D8}" type="pres">
      <dgm:prSet presAssocID="{C80F60D2-7A10-4288-A03E-E370F44974F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669603-71B5-4FED-890A-CACE96324901}" type="pres">
      <dgm:prSet presAssocID="{3E6B22C8-1AE0-4C6C-A32E-5E02FE0995D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709B20-6450-4645-8E2D-C99E6315A1B3}" type="presOf" srcId="{3E6B22C8-1AE0-4C6C-A32E-5E02FE0995D6}" destId="{D5669603-71B5-4FED-890A-CACE96324901}" srcOrd="0" destOrd="0" presId="urn:microsoft.com/office/officeart/2005/8/layout/vList2"/>
    <dgm:cxn modelId="{A8BCE4BA-04C9-4FB4-8B27-065C11926032}" srcId="{C80F60D2-7A10-4288-A03E-E370F44974F0}" destId="{3E6B22C8-1AE0-4C6C-A32E-5E02FE0995D6}" srcOrd="0" destOrd="0" parTransId="{8F43FAF6-E2DD-4B34-9214-986FC34188C2}" sibTransId="{B810984D-7566-4748-A935-0C0DC46812AF}"/>
    <dgm:cxn modelId="{0B24E9AE-78D4-464D-83D8-62027687BB0A}" type="presOf" srcId="{C80F60D2-7A10-4288-A03E-E370F44974F0}" destId="{03A31056-E186-4838-9FC2-36138BE578D8}" srcOrd="0" destOrd="0" presId="urn:microsoft.com/office/officeart/2005/8/layout/vList2"/>
    <dgm:cxn modelId="{ABFA5755-FF09-4FE0-9EEE-F140FCCD27EE}" type="presParOf" srcId="{03A31056-E186-4838-9FC2-36138BE578D8}" destId="{D5669603-71B5-4FED-890A-CACE9632490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0E253-5064-4C5F-81D2-6B90D976B456}">
      <dsp:nvSpPr>
        <dsp:cNvPr id="0" name=""/>
        <dsp:cNvSpPr/>
      </dsp:nvSpPr>
      <dsp:spPr>
        <a:xfrm>
          <a:off x="0" y="4778"/>
          <a:ext cx="227076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pointer-example.cpp</a:t>
          </a:r>
          <a:endParaRPr lang="en-US" sz="1500" kern="1200" dirty="0"/>
        </a:p>
      </dsp:txBody>
      <dsp:txXfrm>
        <a:off x="17563" y="22341"/>
        <a:ext cx="2235634" cy="324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1091D-501D-473D-BB44-01CBF8CD919B}">
      <dsp:nvSpPr>
        <dsp:cNvPr id="0" name=""/>
        <dsp:cNvSpPr/>
      </dsp:nvSpPr>
      <dsp:spPr>
        <a:xfrm>
          <a:off x="0" y="6"/>
          <a:ext cx="2715725" cy="3077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indirection-operator.cpp</a:t>
          </a:r>
          <a:endParaRPr lang="en-US" sz="1800" kern="1200" dirty="0"/>
        </a:p>
      </dsp:txBody>
      <dsp:txXfrm>
        <a:off x="15024" y="15030"/>
        <a:ext cx="2685677" cy="2777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69603-71B5-4FED-890A-CACE96324901}">
      <dsp:nvSpPr>
        <dsp:cNvPr id="0" name=""/>
        <dsp:cNvSpPr/>
      </dsp:nvSpPr>
      <dsp:spPr>
        <a:xfrm>
          <a:off x="0" y="1579"/>
          <a:ext cx="6863255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The &amp; in the prototype indicates that the parameter is a reference variable</a:t>
          </a:r>
          <a:endParaRPr lang="en-US" sz="2700" kern="1200"/>
        </a:p>
      </dsp:txBody>
      <dsp:txXfrm>
        <a:off x="52431" y="54010"/>
        <a:ext cx="6758393" cy="9691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69603-71B5-4FED-890A-CACE96324901}">
      <dsp:nvSpPr>
        <dsp:cNvPr id="0" name=""/>
        <dsp:cNvSpPr/>
      </dsp:nvSpPr>
      <dsp:spPr>
        <a:xfrm>
          <a:off x="0" y="161954"/>
          <a:ext cx="6863255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Here we are passing the variable by reference</a:t>
          </a:r>
          <a:endParaRPr lang="en-US" sz="2700" kern="1200" dirty="0"/>
        </a:p>
      </dsp:txBody>
      <dsp:txXfrm>
        <a:off x="31613" y="193567"/>
        <a:ext cx="6800029" cy="5843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69603-71B5-4FED-890A-CACE96324901}">
      <dsp:nvSpPr>
        <dsp:cNvPr id="0" name=""/>
        <dsp:cNvSpPr/>
      </dsp:nvSpPr>
      <dsp:spPr>
        <a:xfrm>
          <a:off x="0" y="61249"/>
          <a:ext cx="6863255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The &amp; also appears in the function header indicating that </a:t>
          </a:r>
          <a:r>
            <a:rPr lang="en-US" sz="2400" kern="1200" dirty="0" smtClean="0"/>
            <a:t>the parameter </a:t>
          </a:r>
          <a:r>
            <a:rPr lang="en-US" sz="2400" kern="1200" dirty="0" smtClean="0"/>
            <a:t>is a reference variable</a:t>
          </a:r>
          <a:endParaRPr lang="en-US" sz="2400" kern="1200" dirty="0"/>
        </a:p>
      </dsp:txBody>
      <dsp:txXfrm>
        <a:off x="46606" y="107855"/>
        <a:ext cx="6770043" cy="861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B2288-206E-4A0F-9C04-5CAE272A054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DC348-0AF9-495F-9CE1-74326353E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9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48A117-EE04-4D64-A45E-FE6E5E776986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3328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0673DA-4B33-4714-A35C-B36B7A60E52F}" type="slidenum">
              <a:rPr lang="en-CA" altLang="en-US"/>
              <a:pPr eaLnBrk="1" hangingPunct="1"/>
              <a:t>17</a:t>
            </a:fld>
            <a:endParaRPr lang="en-CA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30238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E7ABA09-BFA0-47DB-8AE5-26D26861E880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CA" altLang="en-US" smtClean="0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65666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00CDE9-D16E-4827-9903-BCF6E9B4F26F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CA" altLang="en-US" smtClean="0"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57879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48A117-EE04-4D64-A45E-FE6E5E776986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0265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235C6B2-267A-42B4-BE03-F05A725E88F2}" type="slidenum">
              <a:rPr lang="en-CA" altLang="en-US"/>
              <a:pPr eaLnBrk="1" hangingPunct="1"/>
              <a:t>24</a:t>
            </a:fld>
            <a:endParaRPr lang="en-CA" alt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89313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23A99A-2597-462C-BA77-37FD6C33DE9C}" type="slidenum">
              <a:rPr lang="en-CA" altLang="en-US"/>
              <a:pPr eaLnBrk="1" hangingPunct="1"/>
              <a:t>25</a:t>
            </a:fld>
            <a:endParaRPr lang="en-CA" alt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54841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7023B7C-D141-4476-B9DD-86452BCBD9BB}" type="slidenum">
              <a:rPr lang="en-CA" altLang="en-US"/>
              <a:pPr eaLnBrk="1" hangingPunct="1"/>
              <a:t>28</a:t>
            </a:fld>
            <a:endParaRPr lang="en-CA" alt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93330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8856890-E21E-44BA-B93D-F1A36C9EBE15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CA" altLang="en-US" smtClean="0">
              <a:latin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94054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A8DDF4-E744-46F4-974E-E59102D266B7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CA" altLang="en-US" smtClean="0">
              <a:latin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84648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A8DDF4-E744-46F4-974E-E59102D266B7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CA" altLang="en-US" smtClean="0">
              <a:latin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61648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5BBAD6-2047-472C-A31C-7489BAB37CFF}" type="slidenum">
              <a:rPr lang="en-CA" altLang="en-US"/>
              <a:pPr eaLnBrk="1" hangingPunct="1"/>
              <a:t>2</a:t>
            </a:fld>
            <a:endParaRPr lang="en-CA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73154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A29AAC6-D625-4FA4-BC88-DB80087B89C5}" type="slidenum">
              <a:rPr lang="en-CA" altLang="en-US"/>
              <a:pPr eaLnBrk="1" hangingPunct="1"/>
              <a:t>3</a:t>
            </a:fld>
            <a:endParaRPr lang="en-CA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07848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C80FB81-E10B-4570-9077-D9A079A64395}" type="slidenum">
              <a:rPr lang="en-CA" altLang="en-US"/>
              <a:pPr eaLnBrk="1" hangingPunct="1"/>
              <a:t>4</a:t>
            </a:fld>
            <a:endParaRPr lang="en-CA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58175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EA6749E-165D-4B66-9DE0-0CF762FA2739}" type="slidenum">
              <a:rPr lang="en-CA" altLang="en-US"/>
              <a:pPr eaLnBrk="1" hangingPunct="1"/>
              <a:t>5</a:t>
            </a:fld>
            <a:endParaRPr lang="en-CA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71773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F0D8844-13C6-4E78-96B9-100D14B1AB2B}" type="slidenum">
              <a:rPr lang="en-CA" altLang="en-US"/>
              <a:pPr eaLnBrk="1" hangingPunct="1"/>
              <a:t>10</a:t>
            </a:fld>
            <a:endParaRPr lang="en-CA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14878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DF711D-057D-49B8-9BA5-92431DB02124}" type="slidenum">
              <a:rPr lang="en-CA" altLang="en-US"/>
              <a:pPr eaLnBrk="1" hangingPunct="1"/>
              <a:t>11</a:t>
            </a:fld>
            <a:endParaRPr lang="en-CA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15744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BDFFE3B-BD5F-4548-B478-17A3AE6E34AC}" type="slidenum">
              <a:rPr lang="en-CA" altLang="en-US"/>
              <a:pPr eaLnBrk="1" hangingPunct="1"/>
              <a:t>13</a:t>
            </a:fld>
            <a:endParaRPr lang="en-CA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44786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D8DA64-1D3E-4C70-9B0B-6B67F3DBEA6B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CA" altLang="en-US" smtClean="0">
              <a:latin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15851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BCFE-A552-42C6-B088-5CF9C6037AE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3CE1-A517-4C3C-BC79-E1739A1A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8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BCFE-A552-42C6-B088-5CF9C6037AE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3CE1-A517-4C3C-BC79-E1739A1A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3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BCFE-A552-42C6-B088-5CF9C6037AE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3CE1-A517-4C3C-BC79-E1739A1A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1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BCFE-A552-42C6-B088-5CF9C6037AE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3CE1-A517-4C3C-BC79-E1739A1A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3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BCFE-A552-42C6-B088-5CF9C6037AE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3CE1-A517-4C3C-BC79-E1739A1A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BCFE-A552-42C6-B088-5CF9C6037AE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3CE1-A517-4C3C-BC79-E1739A1A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8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BCFE-A552-42C6-B088-5CF9C6037AE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3CE1-A517-4C3C-BC79-E1739A1A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5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BCFE-A552-42C6-B088-5CF9C6037AE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3CE1-A517-4C3C-BC79-E1739A1A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1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BCFE-A552-42C6-B088-5CF9C6037AE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3CE1-A517-4C3C-BC79-E1739A1A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1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BCFE-A552-42C6-B088-5CF9C6037AE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3CE1-A517-4C3C-BC79-E1739A1A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0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BCFE-A552-42C6-B088-5CF9C6037AE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3CE1-A517-4C3C-BC79-E1739A1A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4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BCFE-A552-42C6-B088-5CF9C6037AE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D3CE1-A517-4C3C-BC79-E1739A1A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7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hyperlink" Target="https://tamu.blackboard.com/webapps/blackboard/content/listContentEditable.jsp?content_id=_6481081_1&amp;course_id=_167833_1&amp;content_id=_6481081_1#bcMen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hyperlink" Target="https://tamu.blackboard.com/webapps/blackboard/content/listContentEditable.jsp?content_id=_6481081_1&amp;course_id=_167833_1&amp;content_id=_6481081_1#bcMenu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7E9DC0F-9078-4192-8348-A3FEB3769E91}" type="slidenum">
              <a:rPr lang="en-US" altLang="en-US" sz="1400"/>
              <a:pPr eaLnBrk="1" hangingPunct="1"/>
              <a:t>1</a:t>
            </a:fld>
            <a:endParaRPr lang="en-US" altLang="en-US" sz="1400"/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320C1A"/>
                </a:solidFill>
              </a:rPr>
              <a:t>CSCE </a:t>
            </a:r>
            <a:r>
              <a:rPr lang="en-US" altLang="en-US" b="1" dirty="0" smtClean="0">
                <a:solidFill>
                  <a:srgbClr val="320C1A"/>
                </a:solidFill>
              </a:rPr>
              <a:t>121</a:t>
            </a:r>
            <a:r>
              <a:rPr lang="en-US" altLang="en-US" dirty="0">
                <a:solidFill>
                  <a:srgbClr val="320C1A"/>
                </a:solidFill>
              </a:rPr>
              <a:t/>
            </a:r>
            <a:br>
              <a:rPr lang="en-US" altLang="en-US" dirty="0">
                <a:solidFill>
                  <a:srgbClr val="320C1A"/>
                </a:solidFill>
              </a:rPr>
            </a:br>
            <a:r>
              <a:rPr lang="en-US" dirty="0"/>
              <a:t>Introduction to Program Design &amp; Concepts</a:t>
            </a:r>
            <a:endParaRPr lang="en-US" altLang="en-US" dirty="0"/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5400" dirty="0" smtClean="0"/>
              <a:t>Pointers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Dr</a:t>
            </a:r>
            <a:r>
              <a:rPr lang="en-US" altLang="en-US" dirty="0"/>
              <a:t>. Tim McGuire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383"/>
            <a:ext cx="1866649" cy="18149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5504" y="5474208"/>
            <a:ext cx="969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Grateful acknowledgment to Dr. Philip Ritchey and  Dr. Michael Moore for some of the material on which these slides are based.</a:t>
            </a:r>
            <a:endParaRPr lang="en-US" sz="1600" i="1" dirty="0"/>
          </a:p>
        </p:txBody>
      </p:sp>
      <p:pic>
        <p:nvPicPr>
          <p:cNvPr id="1026" name="Picture 2" descr="(Click to see options)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-136525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7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Relationship Between Arrays and Pointers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20111" y="1477170"/>
            <a:ext cx="11056882" cy="4177396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Array name is starting address of array</a:t>
            </a:r>
          </a:p>
          <a:p>
            <a:pPr lvl="1">
              <a:buFontTx/>
              <a:buNone/>
            </a:pPr>
            <a:r>
              <a:rPr lang="en-US" altLang="en-US" sz="2800" b="1" dirty="0"/>
              <a:t>	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800" b="1" dirty="0">
                <a:latin typeface="Courier New" panose="02070309020205020404" pitchFamily="49" charset="0"/>
              </a:rPr>
              <a:t>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vals</a:t>
            </a:r>
            <a:r>
              <a:rPr lang="en-US" altLang="en-US" sz="2800" b="1" dirty="0">
                <a:latin typeface="Courier New" panose="02070309020205020404" pitchFamily="49" charset="0"/>
              </a:rPr>
              <a:t>[] = 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{5, </a:t>
            </a:r>
            <a:r>
              <a:rPr lang="en-US" altLang="en-US" sz="2800" b="1" dirty="0">
                <a:latin typeface="Courier New" panose="02070309020205020404" pitchFamily="49" charset="0"/>
              </a:rPr>
              <a:t>7, 11};</a:t>
            </a:r>
          </a:p>
          <a:p>
            <a:pPr lvl="1">
              <a:buFontTx/>
              <a:buNone/>
            </a:pPr>
            <a:endParaRPr lang="en-US" altLang="en-US" sz="28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altLang="en-US" sz="28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	</a:t>
            </a:r>
          </a:p>
          <a:p>
            <a:pPr lvl="1"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	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800" b="1" dirty="0">
                <a:latin typeface="Courier New" panose="02070309020205020404" pitchFamily="49" charset="0"/>
              </a:rPr>
              <a:t> &lt;&lt;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vals</a:t>
            </a:r>
            <a:r>
              <a:rPr lang="en-US" altLang="en-US" sz="2800" b="1" dirty="0">
                <a:latin typeface="Courier New" panose="02070309020205020404" pitchFamily="49" charset="0"/>
              </a:rPr>
              <a:t>;		  // 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displays 0x6a00</a:t>
            </a:r>
            <a:endParaRPr lang="en-US" altLang="en-US" sz="2800" b="1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	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800" b="1" dirty="0">
                <a:latin typeface="Courier New" panose="02070309020205020404" pitchFamily="49" charset="0"/>
              </a:rPr>
              <a:t> &lt;&lt;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vals</a:t>
            </a:r>
            <a:r>
              <a:rPr lang="en-US" altLang="en-US" sz="2800" b="1" dirty="0">
                <a:latin typeface="Courier New" panose="02070309020205020404" pitchFamily="49" charset="0"/>
              </a:rPr>
              <a:t>[0];    // displays 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5</a:t>
            </a:r>
            <a:endParaRPr lang="en-US" altLang="en-US" sz="2800" b="1" dirty="0">
              <a:latin typeface="Courier New" panose="02070309020205020404" pitchFamily="49" charset="0"/>
            </a:endParaRPr>
          </a:p>
        </p:txBody>
      </p:sp>
      <p:graphicFrame>
        <p:nvGraphicFramePr>
          <p:cNvPr id="74240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449785"/>
              </p:ext>
            </p:extLst>
          </p:nvPr>
        </p:nvGraphicFramePr>
        <p:xfrm>
          <a:off x="4204139" y="2483689"/>
          <a:ext cx="2467302" cy="682982"/>
        </p:xfrm>
        <a:graphic>
          <a:graphicData uri="http://schemas.openxmlformats.org/drawingml/2006/table">
            <a:tbl>
              <a:tblPr/>
              <a:tblGrid>
                <a:gridCol w="822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2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1200807" y="3210961"/>
            <a:ext cx="40414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/>
              <a:t>starting address of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vals</a:t>
            </a:r>
            <a:r>
              <a:rPr lang="en-US" altLang="en-US" sz="2000" dirty="0"/>
              <a:t>: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0x6a00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662485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Relationship Between Arrays and Pointers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An array name can be used as a pointer constant: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sz="2800" b="1" dirty="0" smtClean="0"/>
              <a:t>	</a:t>
            </a:r>
            <a:r>
              <a:rPr lang="en-US" altLang="en-US" sz="28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2800" b="1" dirty="0" err="1" smtClean="0">
                <a:latin typeface="Courier New" panose="02070309020205020404" pitchFamily="49" charset="0"/>
              </a:rPr>
              <a:t>vals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[] = {4, 7, 11};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</a:rPr>
              <a:t>	</a:t>
            </a:r>
            <a:r>
              <a:rPr lang="en-US" altLang="en-US" sz="2800" b="1" dirty="0" err="1" smtClean="0">
                <a:latin typeface="Courier New" panose="02070309020205020404" pitchFamily="49" charset="0"/>
              </a:rPr>
              <a:t>cout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 &lt;&lt; *</a:t>
            </a:r>
            <a:r>
              <a:rPr lang="en-US" altLang="en-US" sz="2800" b="1" dirty="0" err="1" smtClean="0">
                <a:latin typeface="Courier New" panose="02070309020205020404" pitchFamily="49" charset="0"/>
              </a:rPr>
              <a:t>vals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;    // displays 4</a:t>
            </a:r>
          </a:p>
          <a:p>
            <a:pPr lvl="1">
              <a:buClr>
                <a:srgbClr val="3333CC"/>
              </a:buClr>
              <a:buFontTx/>
              <a:buNone/>
            </a:pPr>
            <a:endParaRPr lang="en-US" altLang="en-US" sz="2800" b="1" dirty="0">
              <a:latin typeface="Courier New" panose="02070309020205020404" pitchFamily="49" charset="0"/>
            </a:endParaRPr>
          </a:p>
          <a:p>
            <a:r>
              <a:rPr lang="en-US" altLang="en-US" dirty="0" smtClean="0"/>
              <a:t>A pointer </a:t>
            </a:r>
            <a:r>
              <a:rPr lang="en-US" altLang="en-US" dirty="0"/>
              <a:t>can be used as an array name: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	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800" b="1" dirty="0">
                <a:latin typeface="Courier New" panose="02070309020205020404" pitchFamily="49" charset="0"/>
              </a:rPr>
              <a:t> *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valptr</a:t>
            </a:r>
            <a:r>
              <a:rPr lang="en-US" altLang="en-US" sz="2800" b="1" dirty="0">
                <a:latin typeface="Courier New" panose="02070309020205020404" pitchFamily="49" charset="0"/>
              </a:rPr>
              <a:t> =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vals</a:t>
            </a:r>
            <a:r>
              <a:rPr lang="en-US" altLang="en-US" sz="2800" b="1" dirty="0">
                <a:latin typeface="Courier New" panose="02070309020205020404" pitchFamily="49" charset="0"/>
              </a:rPr>
              <a:t>;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	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800" b="1" dirty="0">
                <a:latin typeface="Courier New" panose="02070309020205020404" pitchFamily="49" charset="0"/>
              </a:rPr>
              <a:t> &lt;&lt;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valptr</a:t>
            </a:r>
            <a:r>
              <a:rPr lang="en-US" altLang="en-US" sz="2800" b="1" dirty="0">
                <a:latin typeface="Courier New" panose="02070309020205020404" pitchFamily="49" charset="0"/>
              </a:rPr>
              <a:t>[1]; // displays 7</a:t>
            </a:r>
          </a:p>
          <a:p>
            <a:pPr lvl="1">
              <a:buClr>
                <a:srgbClr val="3333CC"/>
              </a:buClr>
              <a:buFontTx/>
              <a:buNone/>
            </a:pPr>
            <a:endParaRPr lang="en-US" alt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2214369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Array Name Being Dereferenced in a Program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662138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// This program shows an array name being dereferenced with the </a:t>
            </a:r>
            <a:r>
              <a:rPr lang="en-US" dirty="0" smtClean="0">
                <a:latin typeface="Consolas" panose="020B0609020204030204" pitchFamily="49" charset="0"/>
              </a:rPr>
              <a:t>* operator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iostream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</a:rPr>
              <a:t>cout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</a:rPr>
              <a:t>endl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{r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numbers[] = {10, 20, 30, 40, 50};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"The first element of the array is 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*numbers &lt;&lt; 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return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3938" y="5154931"/>
            <a:ext cx="4888524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Program Output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panose="020B0609020204030204" pitchFamily="49" charset="0"/>
              </a:rPr>
              <a:t>The first element of the array is 10</a:t>
            </a:r>
          </a:p>
        </p:txBody>
      </p:sp>
    </p:spTree>
    <p:extLst>
      <p:ext uri="{BB962C8B-B14F-4D97-AF65-F5344CB8AC3E}">
        <p14:creationId xmlns:p14="http://schemas.microsoft.com/office/powerpoint/2010/main" val="90975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Pointers in Expressions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30621" y="1524000"/>
            <a:ext cx="109728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dirty="0"/>
              <a:t>Given: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vals</a:t>
            </a:r>
            <a:r>
              <a:rPr lang="en-US" altLang="en-US" b="1" dirty="0">
                <a:latin typeface="Courier New" panose="02070309020205020404" pitchFamily="49" charset="0"/>
              </a:rPr>
              <a:t>[]={</a:t>
            </a:r>
            <a:r>
              <a:rPr lang="en-US" altLang="en-US" b="1" dirty="0" smtClean="0">
                <a:latin typeface="Courier New" panose="02070309020205020404" pitchFamily="49" charset="0"/>
              </a:rPr>
              <a:t>4,7,42}, </a:t>
            </a:r>
            <a:r>
              <a:rPr lang="en-US" altLang="en-US" b="1" dirty="0">
                <a:latin typeface="Courier New" panose="02070309020205020404" pitchFamily="49" charset="0"/>
              </a:rPr>
              <a:t>*</a:t>
            </a:r>
            <a:r>
              <a:rPr lang="en-US" altLang="en-US" b="1" dirty="0" err="1">
                <a:latin typeface="Courier New" panose="02070309020205020404" pitchFamily="49" charset="0"/>
              </a:rPr>
              <a:t>valptr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valptr</a:t>
            </a:r>
            <a:r>
              <a:rPr lang="en-US" altLang="en-US" b="1" dirty="0">
                <a:latin typeface="Courier New" panose="02070309020205020404" pitchFamily="49" charset="0"/>
              </a:rPr>
              <a:t> = </a:t>
            </a:r>
            <a:r>
              <a:rPr lang="en-US" altLang="en-US" b="1" dirty="0" err="1">
                <a:latin typeface="Courier New" panose="02070309020205020404" pitchFamily="49" charset="0"/>
              </a:rPr>
              <a:t>vals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  <a:r>
              <a:rPr lang="en-US" altLang="en-US" dirty="0">
                <a:latin typeface="Courier New" panose="02070309020205020404" pitchFamily="49" charset="0"/>
              </a:rPr>
              <a:t/>
            </a:r>
            <a:br>
              <a:rPr lang="en-US" altLang="en-US" dirty="0">
                <a:latin typeface="Courier New" panose="02070309020205020404" pitchFamily="49" charset="0"/>
              </a:rPr>
            </a:br>
            <a:endParaRPr lang="en-US" altLang="en-US" dirty="0">
              <a:latin typeface="Courier New" panose="02070309020205020404" pitchFamily="49" charset="0"/>
            </a:endParaRPr>
          </a:p>
          <a:p>
            <a:pPr>
              <a:buClr>
                <a:schemeClr val="tx1"/>
              </a:buClr>
              <a:buFont typeface="Times" panose="02020603050405020304" pitchFamily="18" charset="0"/>
              <a:buNone/>
            </a:pPr>
            <a:r>
              <a:rPr lang="en-US" altLang="en-US" dirty="0"/>
              <a:t>What is </a:t>
            </a:r>
            <a:r>
              <a:rPr lang="en-US" altLang="en-US" b="1" dirty="0" err="1">
                <a:latin typeface="Courier New" panose="02070309020205020404" pitchFamily="49" charset="0"/>
              </a:rPr>
              <a:t>valptr</a:t>
            </a:r>
            <a:r>
              <a:rPr lang="en-US" altLang="en-US" b="1" dirty="0">
                <a:latin typeface="Courier New" panose="02070309020205020404" pitchFamily="49" charset="0"/>
              </a:rPr>
              <a:t> + 1</a:t>
            </a:r>
            <a:r>
              <a:rPr lang="en-US" altLang="en-US" dirty="0"/>
              <a:t>?  	It means (address in </a:t>
            </a:r>
            <a:r>
              <a:rPr lang="en-US" altLang="en-US" b="1" dirty="0" err="1">
                <a:latin typeface="Courier New" panose="02070309020205020404" pitchFamily="49" charset="0"/>
              </a:rPr>
              <a:t>valptr</a:t>
            </a:r>
            <a:r>
              <a:rPr lang="en-US" altLang="en-US" dirty="0"/>
              <a:t>) + (1 * size of an 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dirty="0"/>
              <a:t>)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*(valptr+1); //displays 7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 &lt;&lt; *(valptr+2); //displays </a:t>
            </a:r>
            <a:r>
              <a:rPr lang="en-US" altLang="en-US" b="1" dirty="0" smtClean="0">
                <a:latin typeface="Courier New" panose="02070309020205020404" pitchFamily="49" charset="0"/>
              </a:rPr>
              <a:t>42</a:t>
            </a:r>
            <a:r>
              <a:rPr lang="en-US" altLang="en-US" dirty="0">
                <a:latin typeface="Courier New" panose="02070309020205020404" pitchFamily="49" charset="0"/>
              </a:rPr>
              <a:t/>
            </a:r>
            <a:br>
              <a:rPr lang="en-US" altLang="en-US" dirty="0">
                <a:latin typeface="Courier New" panose="02070309020205020404" pitchFamily="49" charset="0"/>
              </a:rPr>
            </a:b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Times" panose="02020603050405020304" pitchFamily="18" charset="0"/>
              <a:buNone/>
            </a:pPr>
            <a:r>
              <a:rPr lang="en-US" altLang="en-US" dirty="0"/>
              <a:t>Must use </a:t>
            </a:r>
            <a:r>
              <a:rPr lang="en-US" altLang="en-US" b="1" dirty="0">
                <a:latin typeface="Courier New" panose="02070309020205020404" pitchFamily="49" charset="0"/>
              </a:rPr>
              <a:t>( )</a:t>
            </a:r>
            <a:r>
              <a:rPr lang="en-US" altLang="en-US" b="1" dirty="0"/>
              <a:t> </a:t>
            </a:r>
            <a:r>
              <a:rPr lang="en-US" altLang="en-US" dirty="0"/>
              <a:t>as shown in the expressions</a:t>
            </a:r>
          </a:p>
        </p:txBody>
      </p:sp>
    </p:spTree>
    <p:extLst>
      <p:ext uri="{BB962C8B-B14F-4D97-AF65-F5344CB8AC3E}">
        <p14:creationId xmlns:p14="http://schemas.microsoft.com/office/powerpoint/2010/main" val="42092695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Array Access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10515600" cy="4419600"/>
          </a:xfrm>
        </p:spPr>
        <p:txBody>
          <a:bodyPr/>
          <a:lstStyle/>
          <a:p>
            <a:r>
              <a:rPr lang="en-US" altLang="en-US" dirty="0"/>
              <a:t>Array elements can be accessed in many ways:</a:t>
            </a:r>
          </a:p>
        </p:txBody>
      </p:sp>
      <p:graphicFrame>
        <p:nvGraphicFramePr>
          <p:cNvPr id="749572" name="Group 4">
            <a:extLst>
              <a:ext uri="{FF2B5EF4-FFF2-40B4-BE49-F238E27FC236}">
                <a16:creationId xmlns:a16="http://schemas.microsoft.com/office/drawing/2014/main" id="{20B77856-964D-4279-8444-91EB22EEC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154659"/>
              </p:ext>
            </p:extLst>
          </p:nvPr>
        </p:nvGraphicFramePr>
        <p:xfrm>
          <a:off x="1371600" y="2321902"/>
          <a:ext cx="7444154" cy="3857223"/>
        </p:xfrm>
        <a:graphic>
          <a:graphicData uri="http://schemas.openxmlformats.org/drawingml/2006/table">
            <a:tbl>
              <a:tblPr/>
              <a:tblGrid>
                <a:gridCol w="342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1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3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Array access 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array name and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[]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vals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[2] =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42;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112" charset="0"/>
                        <a:ea typeface="ヒラギノ角ゴ Pro W3" pitchFamily="112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pointer to array and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[]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valptr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[2] =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42;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112" charset="0"/>
                        <a:ea typeface="ヒラギノ角ゴ Pro W3" pitchFamily="112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array name and subscript arithmetic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*(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vals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 + 2) =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42;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112" charset="0"/>
                        <a:ea typeface="ヒラギノ角ゴ Pro W3" pitchFamily="112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1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pointer to array and subscript arithmetic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*(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valptr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 + 2) =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42;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112" charset="0"/>
                        <a:ea typeface="ヒラギノ角ゴ Pro W3" pitchFamily="112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0456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In other words, </a:t>
            </a:r>
          </a:p>
          <a:p>
            <a:pPr marL="457200" lvl="1" indent="0">
              <a:buNone/>
            </a:pPr>
            <a:r>
              <a:rPr lang="en-US" sz="2800" dirty="0" smtClean="0"/>
              <a:t>If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dirty="0" smtClean="0"/>
              <a:t> is an array, and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/>
              <a:t>is an index into the array, then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sz="2800" dirty="0" smtClean="0"/>
              <a:t>and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  <a:r>
              <a:rPr lang="en-US" sz="2800" dirty="0" smtClean="0"/>
              <a:t>mean exactly the same thing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 smtClean="0"/>
              <a:t>(As a matter of fact, when the C++ compiler sees an expression like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800" dirty="0" smtClean="0"/>
              <a:t>, it converts it to 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dirty="0"/>
              <a:t> before translating it into machine code</a:t>
            </a:r>
            <a:r>
              <a:rPr lang="en-US" sz="2800" dirty="0" smtClean="0"/>
              <a:t>.)</a:t>
            </a:r>
          </a:p>
          <a:p>
            <a:r>
              <a:rPr lang="en-US" altLang="en-US" sz="3200" dirty="0"/>
              <a:t>No bounds checking performed on array access, whether using array name or a pointer</a:t>
            </a:r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715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Pointer Arithmetic</a:t>
            </a:r>
          </a:p>
        </p:txBody>
      </p:sp>
      <p:sp>
        <p:nvSpPr>
          <p:cNvPr id="40963" name="Subtit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402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Pointer Arithmetic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74251" y="1558159"/>
            <a:ext cx="10855597" cy="3740150"/>
          </a:xfrm>
        </p:spPr>
        <p:txBody>
          <a:bodyPr/>
          <a:lstStyle/>
          <a:p>
            <a:r>
              <a:rPr lang="en-US" altLang="en-US" dirty="0" smtClean="0"/>
              <a:t>Operations on pointer variables:</a:t>
            </a:r>
          </a:p>
          <a:p>
            <a:pPr lvl="1">
              <a:buFontTx/>
              <a:buNone/>
            </a:pPr>
            <a:r>
              <a:rPr lang="en-US" altLang="en-US" dirty="0" smtClean="0"/>
              <a:t>	</a:t>
            </a:r>
            <a:endParaRPr lang="en-US" altLang="en-US" dirty="0" smtClean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</a:t>
            </a:r>
            <a:endParaRPr lang="en-US" altLang="en-US" dirty="0" smtClean="0"/>
          </a:p>
          <a:p>
            <a:pPr lvl="1">
              <a:buFontTx/>
              <a:buNone/>
            </a:pPr>
            <a:r>
              <a:rPr lang="en-US" altLang="en-US" dirty="0" smtClean="0"/>
              <a:t>		</a:t>
            </a:r>
          </a:p>
          <a:p>
            <a:pPr>
              <a:buClr>
                <a:schemeClr val="tx1"/>
              </a:buClr>
              <a:buFont typeface="Times" panose="02020603050405020304" pitchFamily="18" charset="0"/>
              <a:buNone/>
            </a:pPr>
            <a:endParaRPr lang="en-US" alt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9-</a:t>
            </a:r>
            <a:fld id="{87082681-5799-43FB-AEB5-E91A5E6BD73D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graphicFrame>
        <p:nvGraphicFramePr>
          <p:cNvPr id="7546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790659"/>
              </p:ext>
            </p:extLst>
          </p:nvPr>
        </p:nvGraphicFramePr>
        <p:xfrm>
          <a:off x="961292" y="2305050"/>
          <a:ext cx="9325708" cy="3943351"/>
        </p:xfrm>
        <a:graphic>
          <a:graphicData uri="http://schemas.openxmlformats.org/drawingml/2006/table">
            <a:tbl>
              <a:tblPr/>
              <a:tblGrid>
                <a:gridCol w="3520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Example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int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vals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[]={4,7,11};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int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 *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valptr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 =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vals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++, --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valptr++; // points at 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valptr--; // now points at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+, -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(pointer and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int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cout &lt;&lt; *(valptr + 2); // 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+=, -=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(pointer and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valptr = vals; // points at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valptr += 2;   // points at 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7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-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(pointer from pointer)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cout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 &lt;&lt;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valptr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–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val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; // difference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//(number of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ints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) between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valptr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112" charset="0"/>
                        <a:ea typeface="ヒラギノ角ゴ Pro W3" pitchFamily="112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// and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val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4046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Using a Pointer to Display Array Contents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066801"/>
            <a:ext cx="6500231" cy="56727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496" y="5000624"/>
            <a:ext cx="6407504" cy="137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2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Initializing Pointers</a:t>
            </a:r>
          </a:p>
        </p:txBody>
      </p:sp>
      <p:sp>
        <p:nvSpPr>
          <p:cNvPr id="45059" name="Subtit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2229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Getting the Address of a Variable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/>
              <a:t>Each  variable in program is stored at a unique address</a:t>
            </a:r>
          </a:p>
          <a:p>
            <a:r>
              <a:rPr lang="en-US" altLang="en-US" sz="3600" dirty="0" smtClean="0"/>
              <a:t>Use address operator </a:t>
            </a:r>
            <a:r>
              <a:rPr lang="en-US" altLang="en-US" sz="3600" b="1" dirty="0" smtClean="0">
                <a:latin typeface="Courier New" panose="02070309020205020404" pitchFamily="49" charset="0"/>
              </a:rPr>
              <a:t>&amp;</a:t>
            </a:r>
            <a:r>
              <a:rPr lang="en-US" altLang="en-US" sz="3600" dirty="0" smtClean="0"/>
              <a:t> to get address of a variable:</a:t>
            </a:r>
          </a:p>
          <a:p>
            <a:pPr lvl="1">
              <a:buFontTx/>
              <a:buNone/>
            </a:pPr>
            <a:r>
              <a:rPr lang="en-US" altLang="en-US" sz="3200" b="1" dirty="0" smtClean="0"/>
              <a:t>	</a:t>
            </a:r>
            <a:r>
              <a:rPr lang="en-US" altLang="en-US" sz="32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32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3200" b="1" dirty="0" err="1" smtClean="0">
                <a:latin typeface="Courier New" panose="02070309020205020404" pitchFamily="49" charset="0"/>
              </a:rPr>
              <a:t>num</a:t>
            </a:r>
            <a:r>
              <a:rPr lang="en-US" altLang="en-US" sz="3200" b="1" dirty="0" smtClean="0">
                <a:latin typeface="Courier New" panose="02070309020205020404" pitchFamily="49" charset="0"/>
              </a:rPr>
              <a:t> = 42;</a:t>
            </a:r>
          </a:p>
          <a:p>
            <a:pPr lvl="1">
              <a:buFontTx/>
              <a:buNone/>
            </a:pPr>
            <a:r>
              <a:rPr lang="en-US" altLang="en-US" sz="3200" b="1" dirty="0" smtClean="0">
                <a:latin typeface="Courier New" panose="02070309020205020404" pitchFamily="49" charset="0"/>
              </a:rPr>
              <a:t>	</a:t>
            </a:r>
            <a:r>
              <a:rPr lang="en-US" altLang="en-US" sz="3200" b="1" dirty="0" err="1" smtClean="0">
                <a:latin typeface="Courier New" panose="02070309020205020404" pitchFamily="49" charset="0"/>
              </a:rPr>
              <a:t>cout</a:t>
            </a:r>
            <a:r>
              <a:rPr lang="en-US" altLang="en-US" sz="3200" b="1" dirty="0" smtClean="0">
                <a:latin typeface="Courier New" panose="02070309020205020404" pitchFamily="49" charset="0"/>
              </a:rPr>
              <a:t> &lt;&lt; &amp;</a:t>
            </a:r>
            <a:r>
              <a:rPr lang="en-US" altLang="en-US" sz="3200" b="1" dirty="0" err="1" smtClean="0">
                <a:latin typeface="Courier New" panose="02070309020205020404" pitchFamily="49" charset="0"/>
              </a:rPr>
              <a:t>num</a:t>
            </a:r>
            <a:r>
              <a:rPr lang="en-US" altLang="en-US" sz="3200" b="1" dirty="0" smtClean="0">
                <a:latin typeface="Courier New" panose="02070309020205020404" pitchFamily="49" charset="0"/>
              </a:rPr>
              <a:t>; // prints address of </a:t>
            </a:r>
            <a:r>
              <a:rPr lang="en-US" altLang="en-US" sz="3200" b="1" dirty="0" err="1" smtClean="0">
                <a:latin typeface="Courier New" panose="02070309020205020404" pitchFamily="49" charset="0"/>
              </a:rPr>
              <a:t>num</a:t>
            </a:r>
            <a:endParaRPr lang="en-US" altLang="en-US" sz="3200" b="1" dirty="0" smtClean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3200" b="1" dirty="0" smtClean="0">
                <a:latin typeface="Courier New" panose="02070309020205020404" pitchFamily="49" charset="0"/>
              </a:rPr>
              <a:t>					// in hexadecimal</a:t>
            </a:r>
            <a:endParaRPr lang="en-US" alt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905256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Initializing Pointers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828800"/>
            <a:ext cx="102870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 smtClean="0"/>
              <a:t>Can initialize at definition time: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2800" dirty="0" smtClean="0"/>
              <a:t>	</a:t>
            </a:r>
            <a:r>
              <a:rPr lang="en-US" altLang="en-US" sz="28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2800" b="1" dirty="0" err="1" smtClean="0">
                <a:latin typeface="Courier New" panose="02070309020205020404" pitchFamily="49" charset="0"/>
              </a:rPr>
              <a:t>num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, *</a:t>
            </a:r>
            <a:r>
              <a:rPr lang="en-US" altLang="en-US" sz="2800" b="1" dirty="0" err="1" smtClean="0">
                <a:latin typeface="Courier New" panose="02070309020205020404" pitchFamily="49" charset="0"/>
              </a:rPr>
              <a:t>numptr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 = &amp;</a:t>
            </a:r>
            <a:r>
              <a:rPr lang="en-US" altLang="en-US" sz="2800" b="1" dirty="0" err="1" smtClean="0">
                <a:latin typeface="Courier New" panose="02070309020205020404" pitchFamily="49" charset="0"/>
              </a:rPr>
              <a:t>num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</a:rPr>
              <a:t>	</a:t>
            </a:r>
            <a:r>
              <a:rPr lang="en-US" altLang="en-US" sz="28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2800" b="1" dirty="0" err="1" smtClean="0">
                <a:latin typeface="Courier New" panose="02070309020205020404" pitchFamily="49" charset="0"/>
              </a:rPr>
              <a:t>val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[3], *</a:t>
            </a:r>
            <a:r>
              <a:rPr lang="en-US" altLang="en-US" sz="2800" b="1" dirty="0" err="1" smtClean="0">
                <a:latin typeface="Courier New" panose="02070309020205020404" pitchFamily="49" charset="0"/>
              </a:rPr>
              <a:t>valptr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 = </a:t>
            </a:r>
            <a:r>
              <a:rPr lang="en-US" altLang="en-US" sz="2800" b="1" dirty="0" err="1" smtClean="0">
                <a:latin typeface="Courier New" panose="02070309020205020404" pitchFamily="49" charset="0"/>
              </a:rPr>
              <a:t>val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en-US" sz="3200" dirty="0" smtClean="0"/>
              <a:t>Cannot mix data types: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2800" dirty="0" smtClean="0"/>
              <a:t>	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double cost;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</a:rPr>
              <a:t>	</a:t>
            </a:r>
            <a:r>
              <a:rPr lang="en-US" altLang="en-US" sz="28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 *</a:t>
            </a:r>
            <a:r>
              <a:rPr lang="en-US" altLang="en-US" sz="2800" b="1" dirty="0" err="1" smtClean="0">
                <a:latin typeface="Courier New" panose="02070309020205020404" pitchFamily="49" charset="0"/>
              </a:rPr>
              <a:t>ptr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 = &amp;cost; // won</a:t>
            </a:r>
            <a:r>
              <a:rPr lang="en-US" altLang="en-US" sz="2800" b="1" dirty="0" smtClean="0"/>
              <a:t>’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t work</a:t>
            </a:r>
          </a:p>
          <a:p>
            <a:pPr>
              <a:lnSpc>
                <a:spcPct val="90000"/>
              </a:lnSpc>
            </a:pPr>
            <a:r>
              <a:rPr lang="en-US" altLang="en-US" sz="3200" dirty="0" smtClean="0"/>
              <a:t>Can test for an invalid address for </a:t>
            </a:r>
            <a:r>
              <a:rPr lang="en-US" altLang="en-US" sz="3200" b="1" dirty="0" err="1" smtClean="0">
                <a:latin typeface="Courier New" panose="02070309020205020404" pitchFamily="49" charset="0"/>
              </a:rPr>
              <a:t>ptr</a:t>
            </a:r>
            <a:r>
              <a:rPr lang="en-US" altLang="en-US" sz="3200" dirty="0" smtClean="0"/>
              <a:t> with: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2800" b="1" dirty="0" smtClean="0"/>
              <a:t>	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if (!</a:t>
            </a:r>
            <a:r>
              <a:rPr lang="en-US" altLang="en-US" sz="2800" b="1" dirty="0" err="1" smtClean="0">
                <a:latin typeface="Courier New" panose="02070309020205020404" pitchFamily="49" charset="0"/>
              </a:rPr>
              <a:t>ptr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) </a:t>
            </a:r>
            <a:r>
              <a:rPr lang="en-US" altLang="en-US" sz="2800" dirty="0" smtClean="0">
                <a:latin typeface="Courier New" panose="02070309020205020404" pitchFamily="49" charset="0"/>
              </a:rPr>
              <a:t>...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4158594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Comparing Pointers</a:t>
            </a:r>
          </a:p>
        </p:txBody>
      </p:sp>
      <p:sp>
        <p:nvSpPr>
          <p:cNvPr id="48131" name="Subtit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3024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Comparing Pointers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dirty="0" smtClean="0"/>
              <a:t>Relational operators (</a:t>
            </a:r>
            <a:r>
              <a:rPr lang="en-US" altLang="en-US" dirty="0" smtClean="0">
                <a:latin typeface="Courier New" panose="02070309020205020404" pitchFamily="49" charset="0"/>
              </a:rPr>
              <a:t>&lt;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Courier New" panose="02070309020205020404" pitchFamily="49" charset="0"/>
              </a:rPr>
              <a:t>&gt;=</a:t>
            </a:r>
            <a:r>
              <a:rPr lang="en-US" altLang="en-US" dirty="0" smtClean="0"/>
              <a:t>, etc.) can be used to compare addresses in pointers</a:t>
            </a:r>
          </a:p>
          <a:p>
            <a:pPr>
              <a:lnSpc>
                <a:spcPct val="85000"/>
              </a:lnSpc>
            </a:pPr>
            <a:r>
              <a:rPr lang="en-US" altLang="en-US" dirty="0" smtClean="0"/>
              <a:t>Comparing addresses </a:t>
            </a:r>
            <a:r>
              <a:rPr lang="en-US" altLang="en-US" u="sng" dirty="0" smtClean="0"/>
              <a:t>in</a:t>
            </a:r>
            <a:r>
              <a:rPr lang="en-US" altLang="en-US" dirty="0" smtClean="0"/>
              <a:t> pointers is not the same as comparing contents </a:t>
            </a:r>
            <a:r>
              <a:rPr lang="en-US" altLang="en-US" u="sng" dirty="0" smtClean="0"/>
              <a:t>pointed at by</a:t>
            </a:r>
            <a:r>
              <a:rPr lang="en-US" altLang="en-US" dirty="0" smtClean="0"/>
              <a:t> pointers: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b="1" dirty="0" smtClean="0"/>
              <a:t>	</a:t>
            </a:r>
            <a:r>
              <a:rPr lang="en-US" altLang="en-US" b="1" dirty="0" smtClean="0">
                <a:latin typeface="Courier New" panose="02070309020205020404" pitchFamily="49" charset="0"/>
              </a:rPr>
              <a:t>if (ptr1 == ptr2)   // compares addresses</a:t>
            </a:r>
            <a:br>
              <a:rPr lang="en-US" altLang="en-US" b="1" dirty="0" smtClean="0">
                <a:latin typeface="Courier New" panose="02070309020205020404" pitchFamily="49" charset="0"/>
              </a:rPr>
            </a:br>
            <a:endParaRPr lang="en-US" altLang="en-US" b="1" dirty="0" smtClean="0">
              <a:latin typeface="Courier New" panose="02070309020205020404" pitchFamily="49" charset="0"/>
            </a:endParaRP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	if (*ptr1 == *ptr2) // compares contents</a:t>
            </a:r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2108798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7E9DC0F-9078-4192-8348-A3FEB3769E91}" type="slidenum">
              <a:rPr lang="en-US" altLang="en-US" sz="1400"/>
              <a:pPr eaLnBrk="1" hangingPunct="1"/>
              <a:t>23</a:t>
            </a:fld>
            <a:endParaRPr lang="en-US" altLang="en-US" sz="1400"/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320C1A"/>
                </a:solidFill>
              </a:rPr>
              <a:t>CSCE </a:t>
            </a:r>
            <a:r>
              <a:rPr lang="en-US" altLang="en-US" b="1" dirty="0" smtClean="0">
                <a:solidFill>
                  <a:srgbClr val="320C1A"/>
                </a:solidFill>
              </a:rPr>
              <a:t>121</a:t>
            </a:r>
            <a:r>
              <a:rPr lang="en-US" altLang="en-US" dirty="0">
                <a:solidFill>
                  <a:srgbClr val="320C1A"/>
                </a:solidFill>
              </a:rPr>
              <a:t/>
            </a:r>
            <a:br>
              <a:rPr lang="en-US" altLang="en-US" dirty="0">
                <a:solidFill>
                  <a:srgbClr val="320C1A"/>
                </a:solidFill>
              </a:rPr>
            </a:br>
            <a:r>
              <a:rPr lang="en-US" dirty="0"/>
              <a:t>Introduction to Program Design &amp; Concepts</a:t>
            </a:r>
            <a:endParaRPr lang="en-US" altLang="en-US" dirty="0"/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5400" dirty="0" smtClean="0"/>
              <a:t>Passing by Reference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Dr</a:t>
            </a:r>
            <a:r>
              <a:rPr lang="en-US" altLang="en-US" dirty="0"/>
              <a:t>. Tim McGuire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383"/>
            <a:ext cx="1866649" cy="18149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5504" y="5474208"/>
            <a:ext cx="969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Grateful acknowledgment to Dr. Philip Ritchey and  Dr. Michael Moore for some of the material on which these slides are based.</a:t>
            </a:r>
            <a:endParaRPr lang="en-US" sz="1600" i="1" dirty="0"/>
          </a:p>
        </p:txBody>
      </p:sp>
      <p:pic>
        <p:nvPicPr>
          <p:cNvPr id="1026" name="Picture 2" descr="(Click to see options)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-136525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44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Reference Variables as Parameters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725214" y="1806575"/>
            <a:ext cx="10720552" cy="3741738"/>
          </a:xfrm>
        </p:spPr>
        <p:txBody>
          <a:bodyPr>
            <a:noAutofit/>
          </a:bodyPr>
          <a:lstStyle/>
          <a:p>
            <a:r>
              <a:rPr lang="en-US" altLang="en-US" sz="3600" dirty="0" smtClean="0"/>
              <a:t>A mechanism that allows a function to work with the original argument from the function call, not a copy of the argument</a:t>
            </a:r>
          </a:p>
          <a:p>
            <a:r>
              <a:rPr lang="en-US" altLang="en-US" sz="3600" dirty="0" smtClean="0"/>
              <a:t>Allows the function to modify values stored in the calling environment</a:t>
            </a:r>
          </a:p>
          <a:p>
            <a:r>
              <a:rPr lang="en-US" altLang="en-US" sz="3600" dirty="0" smtClean="0"/>
              <a:t>Provides a way for the function to ‘return’ more than one value</a:t>
            </a:r>
          </a:p>
        </p:txBody>
      </p:sp>
    </p:spTree>
    <p:extLst>
      <p:ext uri="{BB962C8B-B14F-4D97-AF65-F5344CB8AC3E}">
        <p14:creationId xmlns:p14="http://schemas.microsoft.com/office/powerpoint/2010/main" val="24193534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Passing by Reference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600" dirty="0" smtClean="0"/>
              <a:t>A </a:t>
            </a:r>
            <a:r>
              <a:rPr lang="en-US" altLang="en-US" sz="3600" u="sng" dirty="0" smtClean="0"/>
              <a:t>reference variable</a:t>
            </a:r>
            <a:r>
              <a:rPr lang="en-US" altLang="en-US" sz="3600" dirty="0" smtClean="0"/>
              <a:t> is an alias for another variable</a:t>
            </a:r>
          </a:p>
          <a:p>
            <a:pPr>
              <a:lnSpc>
                <a:spcPct val="90000"/>
              </a:lnSpc>
            </a:pPr>
            <a:r>
              <a:rPr lang="en-US" altLang="en-US" sz="3600" dirty="0" smtClean="0"/>
              <a:t>Defined with an ampersand (</a:t>
            </a:r>
            <a:r>
              <a:rPr lang="en-US" altLang="en-US" sz="3600" dirty="0" smtClean="0">
                <a:latin typeface="Courier New" panose="02070309020205020404" pitchFamily="49" charset="0"/>
              </a:rPr>
              <a:t>&amp;</a:t>
            </a:r>
            <a:r>
              <a:rPr lang="en-US" altLang="en-US" sz="3600" dirty="0" smtClean="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3200" dirty="0" smtClean="0"/>
              <a:t>	</a:t>
            </a:r>
            <a:r>
              <a:rPr lang="en-US" altLang="en-US" sz="3200" b="1" dirty="0" smtClean="0">
                <a:latin typeface="Courier New" panose="02070309020205020404" pitchFamily="49" charset="0"/>
              </a:rPr>
              <a:t>void </a:t>
            </a:r>
            <a:r>
              <a:rPr lang="en-US" altLang="en-US" sz="3200" b="1" dirty="0" err="1" smtClean="0">
                <a:latin typeface="Courier New" panose="02070309020205020404" pitchFamily="49" charset="0"/>
              </a:rPr>
              <a:t>getDimensions</a:t>
            </a:r>
            <a:r>
              <a:rPr lang="en-US" altLang="en-US" sz="3200" b="1" dirty="0" smtClean="0">
                <a:latin typeface="Courier New" panose="02070309020205020404" pitchFamily="49" charset="0"/>
              </a:rPr>
              <a:t>(</a:t>
            </a:r>
            <a:r>
              <a:rPr lang="en-US" altLang="en-US" sz="32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3200" b="1" dirty="0" smtClean="0">
                <a:latin typeface="Courier New" panose="02070309020205020404" pitchFamily="49" charset="0"/>
              </a:rPr>
              <a:t>&amp;, </a:t>
            </a:r>
            <a:r>
              <a:rPr lang="en-US" altLang="en-US" sz="32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3200" b="1" dirty="0" smtClean="0">
                <a:latin typeface="Courier New" panose="02070309020205020404" pitchFamily="49" charset="0"/>
              </a:rPr>
              <a:t>&amp;);</a:t>
            </a:r>
            <a:endParaRPr lang="en-US" altLang="en-US" sz="3200" b="1" dirty="0" smtClean="0"/>
          </a:p>
          <a:p>
            <a:pPr>
              <a:lnSpc>
                <a:spcPct val="90000"/>
              </a:lnSpc>
            </a:pPr>
            <a:r>
              <a:rPr lang="en-US" altLang="en-US" sz="3600" dirty="0" smtClean="0"/>
              <a:t>Changes to a reference variable are made to the variable it refers to</a:t>
            </a:r>
          </a:p>
          <a:p>
            <a:pPr>
              <a:lnSpc>
                <a:spcPct val="90000"/>
              </a:lnSpc>
            </a:pPr>
            <a:r>
              <a:rPr lang="en-US" altLang="en-US" sz="3600" dirty="0" smtClean="0"/>
              <a:t>Use reference variables to implement passing parameters </a:t>
            </a:r>
            <a:r>
              <a:rPr lang="en-US" altLang="en-US" sz="3600" i="1" dirty="0" smtClean="0"/>
              <a:t>by reference</a:t>
            </a:r>
          </a:p>
        </p:txBody>
      </p:sp>
    </p:spTree>
    <p:extLst>
      <p:ext uri="{BB962C8B-B14F-4D97-AF65-F5344CB8AC3E}">
        <p14:creationId xmlns:p14="http://schemas.microsoft.com/office/powerpoint/2010/main" val="19191676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08" y="1244444"/>
            <a:ext cx="9677400" cy="4714875"/>
          </a:xfrm>
          <a:prstGeom prst="rect">
            <a:avLst/>
          </a:prstGeom>
        </p:spPr>
      </p:pic>
      <p:sp>
        <p:nvSpPr>
          <p:cNvPr id="83971" name="Text Box 7"/>
          <p:cNvSpPr txBox="1">
            <a:spLocks noChangeArrowheads="1"/>
          </p:cNvSpPr>
          <p:nvPr/>
        </p:nvSpPr>
        <p:spPr bwMode="auto">
          <a:xfrm>
            <a:off x="7318376" y="5943600"/>
            <a:ext cx="30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i="1" dirty="0">
                <a:solidFill>
                  <a:srgbClr val="603A2F"/>
                </a:solidFill>
              </a:rPr>
              <a:t>(Program Continues)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277710" y="1072055"/>
            <a:ext cx="1008993" cy="1460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 6"/>
          <p:cNvGraphicFramePr/>
          <p:nvPr/>
        </p:nvGraphicFramePr>
        <p:xfrm>
          <a:off x="5129048" y="84083"/>
          <a:ext cx="6863255" cy="1077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H="1">
            <a:off x="3810001" y="3405352"/>
            <a:ext cx="1182413" cy="1371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Diagram 16"/>
          <p:cNvGraphicFramePr/>
          <p:nvPr>
            <p:extLst/>
          </p:nvPr>
        </p:nvGraphicFramePr>
        <p:xfrm>
          <a:off x="4903076" y="2689663"/>
          <a:ext cx="6863255" cy="1077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5457081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06" y="1578239"/>
            <a:ext cx="10008184" cy="3456216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4540470" y="3957237"/>
            <a:ext cx="868690" cy="1077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36445012"/>
              </p:ext>
            </p:extLst>
          </p:nvPr>
        </p:nvGraphicFramePr>
        <p:xfrm>
          <a:off x="5409160" y="4635062"/>
          <a:ext cx="6863255" cy="1077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925035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Reference Variable Notes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630621" y="1808163"/>
            <a:ext cx="11014841" cy="38798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Each reference parameter must contain </a:t>
            </a:r>
            <a:r>
              <a:rPr lang="en-US" altLang="en-US" dirty="0">
                <a:latin typeface="Courier New" panose="02070309020205020404" pitchFamily="49" charset="0"/>
              </a:rPr>
              <a:t>&amp;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Space between type and </a:t>
            </a:r>
            <a:r>
              <a:rPr lang="en-US" altLang="en-US" dirty="0">
                <a:latin typeface="Courier New" panose="02070309020205020404" pitchFamily="49" charset="0"/>
              </a:rPr>
              <a:t>&amp;</a:t>
            </a:r>
            <a:r>
              <a:rPr lang="en-US" altLang="en-US" dirty="0"/>
              <a:t> is unimportant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Must use </a:t>
            </a:r>
            <a:r>
              <a:rPr lang="en-US" altLang="en-US" dirty="0">
                <a:latin typeface="Courier New" panose="02070309020205020404" pitchFamily="49" charset="0"/>
              </a:rPr>
              <a:t>&amp;</a:t>
            </a:r>
            <a:r>
              <a:rPr lang="en-US" altLang="en-US" dirty="0"/>
              <a:t> in both prototype and header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Argument passed to reference parameter must be a variable – cannot be an expression or constant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Use when appropriate – don’t use when argument should not be changed by function, or if function needs to return only 1 value</a:t>
            </a:r>
          </a:p>
        </p:txBody>
      </p:sp>
    </p:spTree>
    <p:extLst>
      <p:ext uri="{BB962C8B-B14F-4D97-AF65-F5344CB8AC3E}">
        <p14:creationId xmlns:p14="http://schemas.microsoft.com/office/powerpoint/2010/main" val="38519394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 noChangeArrowheads="1"/>
          </p:cNvSpPr>
          <p:nvPr>
            <p:ph type="ctrTitle"/>
          </p:nvPr>
        </p:nvSpPr>
        <p:spPr>
          <a:xfrm>
            <a:off x="826265" y="1122363"/>
            <a:ext cx="10675345" cy="2387600"/>
          </a:xfrm>
        </p:spPr>
        <p:txBody>
          <a:bodyPr/>
          <a:lstStyle/>
          <a:p>
            <a:r>
              <a:rPr lang="en-US" altLang="en-US" dirty="0"/>
              <a:t>Pointers as Function Parameters</a:t>
            </a:r>
          </a:p>
        </p:txBody>
      </p:sp>
      <p:sp>
        <p:nvSpPr>
          <p:cNvPr id="51203" name="Subtit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23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Pointer Variables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41131" y="1828800"/>
            <a:ext cx="10920248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600" u="sng" dirty="0" smtClean="0"/>
              <a:t>Pointer variable</a:t>
            </a:r>
            <a:r>
              <a:rPr lang="en-US" altLang="en-US" sz="3600" dirty="0" smtClean="0"/>
              <a:t> : Often just called a pointer, it's a variable that holds an address</a:t>
            </a:r>
            <a:br>
              <a:rPr lang="en-US" altLang="en-US" sz="3600" dirty="0" smtClean="0"/>
            </a:br>
            <a:endParaRPr lang="en-US" altLang="en-US" sz="3600" dirty="0" smtClean="0"/>
          </a:p>
          <a:p>
            <a:pPr>
              <a:lnSpc>
                <a:spcPct val="90000"/>
              </a:lnSpc>
            </a:pPr>
            <a:r>
              <a:rPr lang="en-US" altLang="en-US" sz="3600" dirty="0" smtClean="0"/>
              <a:t>Because a pointer variable holds the address of another piece of data, it "points" to the data</a:t>
            </a:r>
          </a:p>
        </p:txBody>
      </p:sp>
    </p:spTree>
    <p:extLst>
      <p:ext uri="{BB962C8B-B14F-4D97-AF65-F5344CB8AC3E}">
        <p14:creationId xmlns:p14="http://schemas.microsoft.com/office/powerpoint/2010/main" val="16537732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Pointers as Function Parameters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8800"/>
            <a:ext cx="10515600" cy="4114800"/>
          </a:xfrm>
        </p:spPr>
        <p:txBody>
          <a:bodyPr>
            <a:normAutofit/>
          </a:bodyPr>
          <a:lstStyle/>
          <a:p>
            <a:pPr marL="533400" indent="-533400">
              <a:lnSpc>
                <a:spcPct val="85000"/>
              </a:lnSpc>
            </a:pPr>
            <a:r>
              <a:rPr lang="en-US" altLang="en-US" dirty="0"/>
              <a:t>A pointer can be a parameter</a:t>
            </a:r>
          </a:p>
          <a:p>
            <a:pPr marL="533400" indent="-533400">
              <a:lnSpc>
                <a:spcPct val="85000"/>
              </a:lnSpc>
            </a:pPr>
            <a:r>
              <a:rPr lang="en-US" altLang="en-US" dirty="0"/>
              <a:t>Works like reference variable to allow change to argument from within function</a:t>
            </a:r>
          </a:p>
          <a:p>
            <a:pPr marL="533400" indent="-533400">
              <a:lnSpc>
                <a:spcPct val="85000"/>
              </a:lnSpc>
            </a:pPr>
            <a:r>
              <a:rPr lang="en-US" altLang="en-US" dirty="0"/>
              <a:t>Requires:</a:t>
            </a:r>
          </a:p>
          <a:p>
            <a:pPr marL="939800" lvl="1" indent="-533400">
              <a:lnSpc>
                <a:spcPct val="85000"/>
              </a:lnSpc>
              <a:buClr>
                <a:schemeClr val="tx1"/>
              </a:buClr>
              <a:buSzPct val="80000"/>
              <a:buFontTx/>
              <a:buAutoNum type="arabicParenR"/>
            </a:pPr>
            <a:r>
              <a:rPr lang="en-US" altLang="en-US" dirty="0"/>
              <a:t> asterisk * on parameter in prototype and heading</a:t>
            </a:r>
          </a:p>
          <a:p>
            <a:pPr marL="1397000" lvl="2" indent="-533400">
              <a:lnSpc>
                <a:spcPct val="85000"/>
              </a:lnSpc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void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getNum</a:t>
            </a:r>
            <a:r>
              <a:rPr lang="en-US" altLang="en-US" sz="2400" b="1" dirty="0">
                <a:latin typeface="Courier New" panose="02070309020205020404" pitchFamily="49" charset="0"/>
              </a:rPr>
              <a:t>(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*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ptr</a:t>
            </a:r>
            <a:r>
              <a:rPr lang="en-US" altLang="en-US" sz="2400" b="1" dirty="0">
                <a:latin typeface="Courier New" panose="02070309020205020404" pitchFamily="49" charset="0"/>
              </a:rPr>
              <a:t>); //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ptr</a:t>
            </a:r>
            <a:r>
              <a:rPr lang="en-US" altLang="en-US" sz="2400" b="1" dirty="0">
                <a:latin typeface="Courier New" panose="02070309020205020404" pitchFamily="49" charset="0"/>
              </a:rPr>
              <a:t> is pointer to an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</a:p>
          <a:p>
            <a:pPr marL="939800" lvl="1" indent="-533400">
              <a:lnSpc>
                <a:spcPct val="85000"/>
              </a:lnSpc>
              <a:buClr>
                <a:schemeClr val="tx1"/>
              </a:buClr>
              <a:buSzPct val="80000"/>
              <a:buFontTx/>
              <a:buAutoNum type="arabicParenR" startAt="2"/>
            </a:pPr>
            <a:r>
              <a:rPr lang="en-US" altLang="en-US" dirty="0"/>
              <a:t> asterisk </a:t>
            </a:r>
            <a:r>
              <a:rPr lang="en-US" altLang="en-US" b="1" dirty="0">
                <a:latin typeface="Courier New" panose="02070309020205020404" pitchFamily="49" charset="0"/>
              </a:rPr>
              <a:t>*</a:t>
            </a:r>
            <a:r>
              <a:rPr lang="en-US" altLang="en-US" b="1" dirty="0"/>
              <a:t> </a:t>
            </a:r>
            <a:r>
              <a:rPr lang="en-US" altLang="en-US" dirty="0"/>
              <a:t>in body to dereference the pointer</a:t>
            </a:r>
          </a:p>
          <a:p>
            <a:pPr marL="990600" lvl="1" indent="-533400">
              <a:lnSpc>
                <a:spcPct val="85000"/>
              </a:lnSpc>
              <a:buNone/>
            </a:pPr>
            <a:r>
              <a:rPr lang="en-US" altLang="en-US" dirty="0"/>
              <a:t>	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cin</a:t>
            </a:r>
            <a:r>
              <a:rPr lang="en-US" altLang="en-US" sz="2800" b="1" dirty="0">
                <a:latin typeface="Courier New" panose="02070309020205020404" pitchFamily="49" charset="0"/>
              </a:rPr>
              <a:t> &gt;&gt; *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ptr</a:t>
            </a:r>
            <a:r>
              <a:rPr lang="en-US" altLang="en-US" sz="2800" b="1" dirty="0">
                <a:latin typeface="Courier New" panose="02070309020205020404" pitchFamily="49" charset="0"/>
              </a:rPr>
              <a:t>;     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marL="939800" lvl="1" indent="-533400">
              <a:lnSpc>
                <a:spcPct val="85000"/>
              </a:lnSpc>
              <a:buClr>
                <a:schemeClr val="tx1"/>
              </a:buClr>
              <a:buSzPct val="80000"/>
              <a:buFontTx/>
              <a:buAutoNum type="arabicParenR" startAt="3"/>
            </a:pPr>
            <a:r>
              <a:rPr lang="en-US" altLang="en-US" dirty="0"/>
              <a:t> address as argument to the function</a:t>
            </a:r>
            <a:endParaRPr lang="en-US" altLang="en-US" dirty="0">
              <a:latin typeface="Courier New" panose="02070309020205020404" pitchFamily="49" charset="0"/>
            </a:endParaRPr>
          </a:p>
          <a:p>
            <a:pPr marL="1854200" lvl="3" indent="-533400">
              <a:lnSpc>
                <a:spcPct val="85000"/>
              </a:lnSpc>
              <a:buClr>
                <a:schemeClr val="tx1"/>
              </a:buClr>
              <a:buNone/>
            </a:pPr>
            <a:r>
              <a:rPr lang="en-US" altLang="en-US" sz="2300" b="1" dirty="0" err="1">
                <a:latin typeface="Courier New" panose="02070309020205020404" pitchFamily="49" charset="0"/>
              </a:rPr>
              <a:t>getNum</a:t>
            </a:r>
            <a:r>
              <a:rPr lang="en-US" altLang="en-US" sz="2300" b="1" dirty="0">
                <a:latin typeface="Courier New" panose="02070309020205020404" pitchFamily="49" charset="0"/>
              </a:rPr>
              <a:t>(&amp;</a:t>
            </a:r>
            <a:r>
              <a:rPr lang="en-US" altLang="en-US" sz="2300" b="1" dirty="0" err="1">
                <a:latin typeface="Courier New" panose="02070309020205020404" pitchFamily="49" charset="0"/>
              </a:rPr>
              <a:t>num</a:t>
            </a:r>
            <a:r>
              <a:rPr lang="en-US" altLang="en-US" sz="2300" b="1" dirty="0">
                <a:latin typeface="Courier New" panose="02070309020205020404" pitchFamily="49" charset="0"/>
              </a:rPr>
              <a:t>);     // pass address of </a:t>
            </a:r>
            <a:r>
              <a:rPr lang="en-US" altLang="en-US" sz="2300" b="1" dirty="0" err="1">
                <a:latin typeface="Courier New" panose="02070309020205020404" pitchFamily="49" charset="0"/>
              </a:rPr>
              <a:t>num</a:t>
            </a:r>
            <a:r>
              <a:rPr lang="en-US" altLang="en-US" sz="2300" b="1" dirty="0">
                <a:latin typeface="Courier New" panose="02070309020205020404" pitchFamily="49" charset="0"/>
              </a:rPr>
              <a:t> to </a:t>
            </a:r>
            <a:r>
              <a:rPr lang="en-US" altLang="en-US" sz="2300" b="1" dirty="0" err="1">
                <a:latin typeface="Courier New" panose="02070309020205020404" pitchFamily="49" charset="0"/>
              </a:rPr>
              <a:t>getNum</a:t>
            </a:r>
            <a:r>
              <a:rPr lang="en-US" altLang="en-US" sz="2300" b="1" dirty="0">
                <a:latin typeface="Courier New" panose="02070309020205020404" pitchFamily="49" charset="0"/>
              </a:rPr>
              <a:t>  </a:t>
            </a:r>
            <a:endParaRPr lang="en-US" alt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482719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980501" y="1946275"/>
            <a:ext cx="9694844" cy="3741738"/>
          </a:xfrm>
        </p:spPr>
        <p:txBody>
          <a:bodyPr>
            <a:normAutofit lnSpcReduction="10000"/>
          </a:bodyPr>
          <a:lstStyle/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void swap(</a:t>
            </a:r>
            <a:r>
              <a:rPr lang="en-US" altLang="en-US" sz="2400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*x, </a:t>
            </a:r>
            <a:r>
              <a:rPr lang="en-US" altLang="en-US" sz="2400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*y)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{		</a:t>
            </a:r>
            <a:r>
              <a:rPr lang="en-US" altLang="en-US" sz="2400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temp;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temp = *x;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*x = *y;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*y = temp;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num1 = 2, num2 = -3;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swap(&amp;num1, &amp;num2);</a:t>
            </a:r>
          </a:p>
        </p:txBody>
      </p:sp>
    </p:spTree>
    <p:extLst>
      <p:ext uri="{BB962C8B-B14F-4D97-AF65-F5344CB8AC3E}">
        <p14:creationId xmlns:p14="http://schemas.microsoft.com/office/powerpoint/2010/main" val="30523884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Pointer 				vs. 		  Reference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94063" y="1690688"/>
            <a:ext cx="5013593" cy="3741738"/>
          </a:xfrm>
          <a:ln w="12700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void swap(</a:t>
            </a:r>
            <a:r>
              <a:rPr lang="en-US" altLang="en-US" sz="2400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*x, </a:t>
            </a:r>
            <a:r>
              <a:rPr lang="en-US" altLang="en-US" sz="2400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*y)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{		</a:t>
            </a:r>
            <a:r>
              <a:rPr lang="en-US" altLang="en-US" sz="2400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temp;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temp = *x;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*x = *y;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*y = temp;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num1 = 2, num2 = -3;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swap(&amp;num1, &amp;num2);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0" y="1690688"/>
            <a:ext cx="5257800" cy="374173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void swap(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&amp;x,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&amp;y)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{		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temp;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		temp = x;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		x = y;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		y = temp;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endParaRPr lang="en-US" altLang="en-US" sz="2400" dirty="0" smtClean="0">
              <a:latin typeface="Courier New" panose="02070309020205020404" pitchFamily="49" charset="0"/>
            </a:endParaRP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num1 = 2, num2 = -3;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swap(num1, num2);</a:t>
            </a:r>
            <a:endParaRPr lang="en-US" altLang="en-US" sz="2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1103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Pointer Variables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/>
              <a:t>Definition: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sz="2800" dirty="0" smtClean="0"/>
              <a:t>	</a:t>
            </a:r>
            <a:r>
              <a:rPr lang="en-US" altLang="en-US" sz="32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3200" b="1" dirty="0" smtClean="0">
                <a:latin typeface="Courier New" panose="02070309020205020404" pitchFamily="49" charset="0"/>
              </a:rPr>
              <a:t>  *</a:t>
            </a:r>
            <a:r>
              <a:rPr lang="en-US" altLang="en-US" sz="3200" b="1" dirty="0" err="1" smtClean="0">
                <a:latin typeface="Courier New" panose="02070309020205020404" pitchFamily="49" charset="0"/>
              </a:rPr>
              <a:t>intptr</a:t>
            </a:r>
            <a:r>
              <a:rPr lang="en-US" altLang="en-US" sz="3200" b="1" dirty="0" smtClean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3200" dirty="0" smtClean="0"/>
              <a:t>Read as: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sz="3200" dirty="0" smtClean="0"/>
              <a:t>	“</a:t>
            </a:r>
            <a:r>
              <a:rPr lang="en-US" altLang="en-US" sz="3200" b="1" dirty="0" err="1" smtClean="0">
                <a:latin typeface="Courier New" panose="02070309020205020404" pitchFamily="49" charset="0"/>
              </a:rPr>
              <a:t>intptr</a:t>
            </a:r>
            <a:r>
              <a:rPr lang="en-US" altLang="en-US" sz="3200" dirty="0" smtClean="0"/>
              <a:t> can hold the address of an </a:t>
            </a:r>
            <a:r>
              <a:rPr lang="en-US" altLang="en-US" sz="3200" dirty="0" err="1" smtClean="0"/>
              <a:t>int</a:t>
            </a:r>
            <a:r>
              <a:rPr lang="en-US" altLang="en-US" sz="3200" dirty="0" smtClean="0"/>
              <a:t>”</a:t>
            </a:r>
          </a:p>
          <a:p>
            <a:r>
              <a:rPr lang="en-US" altLang="en-US" sz="3200" dirty="0" smtClean="0"/>
              <a:t>Spacing in definition does not matter: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sz="3200" b="1" dirty="0" smtClean="0"/>
              <a:t>	</a:t>
            </a:r>
            <a:r>
              <a:rPr lang="en-US" altLang="en-US" sz="32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3200" b="1" dirty="0" smtClean="0">
                <a:latin typeface="Courier New" panose="02070309020205020404" pitchFamily="49" charset="0"/>
              </a:rPr>
              <a:t> * </a:t>
            </a:r>
            <a:r>
              <a:rPr lang="en-US" altLang="en-US" sz="3200" b="1" dirty="0" err="1" smtClean="0">
                <a:latin typeface="Courier New" panose="02070309020205020404" pitchFamily="49" charset="0"/>
              </a:rPr>
              <a:t>intptr</a:t>
            </a:r>
            <a:r>
              <a:rPr lang="en-US" altLang="en-US" sz="3200" b="1" dirty="0" smtClean="0">
                <a:latin typeface="Courier New" panose="02070309020205020404" pitchFamily="49" charset="0"/>
              </a:rPr>
              <a:t>;  // same as above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sz="3200" b="1" dirty="0" smtClean="0">
                <a:latin typeface="Courier New" panose="02070309020205020404" pitchFamily="49" charset="0"/>
              </a:rPr>
              <a:t>	</a:t>
            </a:r>
            <a:r>
              <a:rPr lang="en-US" altLang="en-US" sz="32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3200" b="1" dirty="0" smtClean="0">
                <a:latin typeface="Courier New" panose="02070309020205020404" pitchFamily="49" charset="0"/>
              </a:rPr>
              <a:t>*  </a:t>
            </a:r>
            <a:r>
              <a:rPr lang="en-US" altLang="en-US" sz="3200" b="1" dirty="0" err="1" smtClean="0">
                <a:latin typeface="Courier New" panose="02070309020205020404" pitchFamily="49" charset="0"/>
              </a:rPr>
              <a:t>intptr</a:t>
            </a:r>
            <a:r>
              <a:rPr lang="en-US" altLang="en-US" sz="3200" b="1" dirty="0" smtClean="0">
                <a:latin typeface="Courier New" panose="02070309020205020404" pitchFamily="49" charset="0"/>
              </a:rPr>
              <a:t>;  // same as above</a:t>
            </a:r>
            <a:endParaRPr lang="en-US" alt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2771923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Pointer Variables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Assigning an address to a pointer variable: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2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800" b="1" dirty="0">
                <a:latin typeface="Courier New" panose="02070309020205020404" pitchFamily="49" charset="0"/>
              </a:rPr>
              <a:t> *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intptr</a:t>
            </a:r>
            <a:r>
              <a:rPr lang="en-US" altLang="en-US" sz="2800" b="1" dirty="0">
                <a:latin typeface="Courier New" panose="02070309020205020404" pitchFamily="49" charset="0"/>
              </a:rPr>
              <a:t>;</a:t>
            </a:r>
            <a:r>
              <a:rPr lang="en-US" altLang="en-US" sz="2800" b="1" dirty="0"/>
              <a:t>	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2800" b="1" dirty="0" err="1">
                <a:latin typeface="Courier New" panose="02070309020205020404" pitchFamily="49" charset="0"/>
              </a:rPr>
              <a:t>intptr</a:t>
            </a:r>
            <a:r>
              <a:rPr lang="en-US" altLang="en-US" sz="2800" b="1" dirty="0">
                <a:latin typeface="Courier New" panose="02070309020205020404" pitchFamily="49" charset="0"/>
              </a:rPr>
              <a:t> = &amp;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num</a:t>
            </a:r>
            <a:r>
              <a:rPr lang="en-US" altLang="en-US" sz="28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Memory layout: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dirty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572000" y="38862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6858000" y="38862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800600" y="3581401"/>
            <a:ext cx="641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 err="1">
                <a:latin typeface="Courier New" panose="02070309020205020404" pitchFamily="49" charset="0"/>
              </a:rPr>
              <a:t>num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6781800" y="3581401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 err="1">
                <a:latin typeface="Courier New" panose="02070309020205020404" pitchFamily="49" charset="0"/>
              </a:rPr>
              <a:t>intptr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4800600" y="3886200"/>
            <a:ext cx="4603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ourier New" panose="02070309020205020404" pitchFamily="49" charset="0"/>
              </a:rPr>
              <a:t>42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6781800" y="3886201"/>
            <a:ext cx="12041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dirty="0" smtClean="0">
                <a:latin typeface="Courier New" panose="02070309020205020404" pitchFamily="49" charset="0"/>
              </a:rPr>
              <a:t>0x6a00</a:t>
            </a:r>
            <a:endParaRPr lang="en-US" altLang="en-US" sz="2200" dirty="0">
              <a:latin typeface="Courier New" panose="02070309020205020404" pitchFamily="49" charset="0"/>
            </a:endParaRPr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H="1">
            <a:off x="5638800" y="4114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667001" y="4343400"/>
            <a:ext cx="26949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address of </a:t>
            </a:r>
            <a:r>
              <a:rPr lang="en-US" altLang="en-US" b="1" dirty="0" err="1">
                <a:latin typeface="Courier New" panose="02070309020205020404" pitchFamily="49" charset="0"/>
              </a:rPr>
              <a:t>num</a:t>
            </a:r>
            <a:r>
              <a:rPr lang="en-US" altLang="en-US" dirty="0"/>
              <a:t>: </a:t>
            </a:r>
            <a:r>
              <a:rPr lang="en-US" altLang="en-US" dirty="0" smtClean="0">
                <a:latin typeface="Courier New" panose="02070309020205020404" pitchFamily="49" charset="0"/>
              </a:rPr>
              <a:t>0x6a00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53648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Pointer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97B2B-AAFA-413B-AF12-D96AFE128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Initialize pointer variables with the special value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dirty="0"/>
              <a:t>. </a:t>
            </a:r>
          </a:p>
          <a:p>
            <a:pPr>
              <a:defRPr/>
            </a:pPr>
            <a:r>
              <a:rPr lang="en-US" dirty="0"/>
              <a:t>In C</a:t>
            </a:r>
            <a:r>
              <a:rPr lang="en-US" dirty="0" smtClean="0"/>
              <a:t>++11</a:t>
            </a:r>
            <a:r>
              <a:rPr lang="en-US" dirty="0"/>
              <a:t>,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dirty="0"/>
              <a:t> key word was introduced to represent </a:t>
            </a:r>
            <a:r>
              <a:rPr lang="en-US" dirty="0" smtClean="0"/>
              <a:t>a pointer that does not point to a valid location (actually, location 0).</a:t>
            </a:r>
          </a:p>
          <a:p>
            <a:pPr>
              <a:defRPr/>
            </a:pPr>
            <a:r>
              <a:rPr lang="en-US" dirty="0" smtClean="0"/>
              <a:t>Before C++11, a macro named NULL was used for this purpose.</a:t>
            </a:r>
            <a:endParaRPr lang="en-US" dirty="0"/>
          </a:p>
          <a:p>
            <a:pPr>
              <a:defRPr/>
            </a:pPr>
            <a:r>
              <a:rPr lang="en-US" dirty="0"/>
              <a:t>Here is an example of how you define a pointer variable and initialize it with the value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dirty="0" smtClean="0"/>
              <a:t>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dirty="0"/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6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355"/>
          </a:xfrm>
        </p:spPr>
        <p:txBody>
          <a:bodyPr/>
          <a:lstStyle/>
          <a:p>
            <a:r>
              <a:rPr lang="en-US" dirty="0" smtClean="0"/>
              <a:t>A Pointer Variable in a Program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445" y="1402080"/>
            <a:ext cx="9224475" cy="39624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639" y="4892040"/>
            <a:ext cx="7544375" cy="1410051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74739728"/>
              </p:ext>
            </p:extLst>
          </p:nvPr>
        </p:nvGraphicFramePr>
        <p:xfrm>
          <a:off x="9281160" y="584636"/>
          <a:ext cx="227076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9317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Indirection Operator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indirection operator (</a:t>
            </a:r>
            <a:r>
              <a:rPr lang="en-US" altLang="en-US" dirty="0" smtClean="0">
                <a:latin typeface="Courier New" panose="02070309020205020404" pitchFamily="49" charset="0"/>
              </a:rPr>
              <a:t>*</a:t>
            </a:r>
            <a:r>
              <a:rPr lang="en-US" altLang="en-US" dirty="0" smtClean="0"/>
              <a:t>) dereferences a pointer.</a:t>
            </a:r>
          </a:p>
          <a:p>
            <a:r>
              <a:rPr lang="en-US" altLang="en-US" dirty="0" smtClean="0"/>
              <a:t>It allows you to access the item to which the pointer points.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* </a:t>
            </a:r>
            <a:r>
              <a:rPr lang="en-US" altLang="en-US" b="1" dirty="0" err="1">
                <a:latin typeface="Courier New" panose="02070309020205020404" pitchFamily="49" charset="0"/>
              </a:rPr>
              <a:t>intptr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</a:rPr>
              <a:t> x = 42;</a:t>
            </a:r>
            <a:br>
              <a:rPr lang="en-US" altLang="en-US" b="1" dirty="0" smtClean="0">
                <a:latin typeface="Courier New" panose="02070309020205020404" pitchFamily="49" charset="0"/>
              </a:rPr>
            </a:br>
            <a:r>
              <a:rPr lang="en-US" altLang="en-US" b="1" dirty="0" err="1" smtClean="0">
                <a:latin typeface="Courier New" panose="02070309020205020404" pitchFamily="49" charset="0"/>
              </a:rPr>
              <a:t>intptr</a:t>
            </a:r>
            <a:r>
              <a:rPr lang="en-US" altLang="en-US" b="1" dirty="0" smtClean="0">
                <a:latin typeface="Courier New" panose="02070309020205020404" pitchFamily="49" charset="0"/>
              </a:rPr>
              <a:t> = &amp;x;</a:t>
            </a:r>
            <a:br>
              <a:rPr lang="en-US" altLang="en-US" b="1" dirty="0" smtClean="0">
                <a:latin typeface="Courier New" panose="02070309020205020404" pitchFamily="49" charset="0"/>
              </a:rPr>
            </a:br>
            <a:r>
              <a:rPr lang="en-US" altLang="en-US" b="1" dirty="0" err="1" smtClean="0">
                <a:latin typeface="Courier New" panose="02070309020205020404" pitchFamily="49" charset="0"/>
              </a:rPr>
              <a:t>cout</a:t>
            </a:r>
            <a:r>
              <a:rPr lang="en-US" altLang="en-US" b="1" dirty="0" smtClean="0">
                <a:latin typeface="Courier New" panose="02070309020205020404" pitchFamily="49" charset="0"/>
              </a:rPr>
              <a:t> &lt;&lt; *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intptr</a:t>
            </a:r>
            <a:r>
              <a:rPr lang="en-US" altLang="en-US" b="1" dirty="0" smtClean="0">
                <a:latin typeface="Courier New" panose="02070309020205020404" pitchFamily="49" charset="0"/>
              </a:rPr>
              <a:t> &lt;&lt;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endl</a:t>
            </a:r>
            <a:r>
              <a:rPr lang="en-US" altLang="en-US" b="1" dirty="0" smtClean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605921" y="5277918"/>
            <a:ext cx="44117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dirty="0">
                <a:solidFill>
                  <a:srgbClr val="FF0000"/>
                </a:solidFill>
              </a:rPr>
              <a:t>This prints </a:t>
            </a:r>
            <a:r>
              <a:rPr lang="en-US" altLang="en-US" sz="3200" dirty="0" smtClean="0">
                <a:solidFill>
                  <a:srgbClr val="FF0000"/>
                </a:solidFill>
              </a:rPr>
              <a:t>42.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 flipH="1" flipV="1">
            <a:off x="1793998" y="4717312"/>
            <a:ext cx="811923" cy="8513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133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-65333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The Indirection Operator in a Program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1260230"/>
            <a:ext cx="8954965" cy="53867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015" y="1260230"/>
            <a:ext cx="6181725" cy="1981200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3963876"/>
              </p:ext>
            </p:extLst>
          </p:nvPr>
        </p:nvGraphicFramePr>
        <p:xfrm>
          <a:off x="9355015" y="492369"/>
          <a:ext cx="2715725" cy="307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359542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1528</Words>
  <Application>Microsoft Office PowerPoint</Application>
  <PresentationFormat>Widescreen</PresentationFormat>
  <Paragraphs>230</Paragraphs>
  <Slides>32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Times New Roman</vt:lpstr>
      <vt:lpstr>Courier New</vt:lpstr>
      <vt:lpstr>ヒラギノ角ゴ Pro W3</vt:lpstr>
      <vt:lpstr>Calibri Light</vt:lpstr>
      <vt:lpstr>Consolas</vt:lpstr>
      <vt:lpstr>Times</vt:lpstr>
      <vt:lpstr>Arial</vt:lpstr>
      <vt:lpstr>Calibri</vt:lpstr>
      <vt:lpstr>Office Theme</vt:lpstr>
      <vt:lpstr>CSCE 121 Introduction to Program Design &amp; Concepts</vt:lpstr>
      <vt:lpstr>Getting the Address of a Variable</vt:lpstr>
      <vt:lpstr>Pointer Variables</vt:lpstr>
      <vt:lpstr>Pointer Variables</vt:lpstr>
      <vt:lpstr>Pointer Variables</vt:lpstr>
      <vt:lpstr>Pointer Variables</vt:lpstr>
      <vt:lpstr>A Pointer Variable in a Program</vt:lpstr>
      <vt:lpstr>The Indirection Operator</vt:lpstr>
      <vt:lpstr>The Indirection Operator in a Program</vt:lpstr>
      <vt:lpstr>The Relationship Between Arrays and Pointers</vt:lpstr>
      <vt:lpstr>The Relationship Between Arrays and Pointers</vt:lpstr>
      <vt:lpstr>The Array Name Being Dereferenced in a Program</vt:lpstr>
      <vt:lpstr>Pointers in Expressions</vt:lpstr>
      <vt:lpstr>Array Access</vt:lpstr>
      <vt:lpstr>Array Access</vt:lpstr>
      <vt:lpstr>Pointer Arithmetic</vt:lpstr>
      <vt:lpstr>Pointer Arithmetic</vt:lpstr>
      <vt:lpstr>Using a Pointer to Display Array Contents</vt:lpstr>
      <vt:lpstr>Initializing Pointers</vt:lpstr>
      <vt:lpstr>Initializing Pointers</vt:lpstr>
      <vt:lpstr>Comparing Pointers</vt:lpstr>
      <vt:lpstr>Comparing Pointers</vt:lpstr>
      <vt:lpstr>CSCE 121 Introduction to Program Design &amp; Concepts</vt:lpstr>
      <vt:lpstr>Using Reference Variables as Parameters</vt:lpstr>
      <vt:lpstr>Passing by Reference</vt:lpstr>
      <vt:lpstr>PowerPoint Presentation</vt:lpstr>
      <vt:lpstr>PowerPoint Presentation</vt:lpstr>
      <vt:lpstr>Reference Variable Notes</vt:lpstr>
      <vt:lpstr>Pointers as Function Parameters</vt:lpstr>
      <vt:lpstr>Pointers as Function Parameters</vt:lpstr>
      <vt:lpstr>Example</vt:lpstr>
      <vt:lpstr>Pointer     vs.     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2020-02-10T00:03:09Z</dcterms:created>
  <dcterms:modified xsi:type="dcterms:W3CDTF">2022-10-12T19:32:59Z</dcterms:modified>
</cp:coreProperties>
</file>