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5"/>
  </p:notesMasterIdLst>
  <p:sldIdLst>
    <p:sldId id="265" r:id="rId2"/>
    <p:sldId id="306" r:id="rId3"/>
    <p:sldId id="307" r:id="rId4"/>
    <p:sldId id="308" r:id="rId5"/>
    <p:sldId id="257" r:id="rId6"/>
    <p:sldId id="258" r:id="rId7"/>
    <p:sldId id="259" r:id="rId8"/>
    <p:sldId id="260" r:id="rId9"/>
    <p:sldId id="261" r:id="rId10"/>
    <p:sldId id="309" r:id="rId11"/>
    <p:sldId id="310" r:id="rId12"/>
    <p:sldId id="262" r:id="rId13"/>
    <p:sldId id="267" r:id="rId14"/>
    <p:sldId id="266" r:id="rId15"/>
    <p:sldId id="311" r:id="rId16"/>
    <p:sldId id="278" r:id="rId17"/>
    <p:sldId id="279" r:id="rId18"/>
    <p:sldId id="280" r:id="rId19"/>
    <p:sldId id="281" r:id="rId20"/>
    <p:sldId id="256" r:id="rId21"/>
    <p:sldId id="289" r:id="rId22"/>
    <p:sldId id="290" r:id="rId23"/>
    <p:sldId id="291" r:id="rId24"/>
    <p:sldId id="292" r:id="rId25"/>
    <p:sldId id="293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</p:sldIdLst>
  <p:sldSz cx="12192000" cy="6858000"/>
  <p:notesSz cx="6858000" cy="9144000"/>
  <p:embeddedFontLst>
    <p:embeddedFont>
      <p:font typeface="Lucida Console" panose="020B0609040504020204" pitchFamily="49" charset="0"/>
      <p:regular r:id="rId56"/>
    </p:embeddedFont>
    <p:embeddedFont>
      <p:font typeface="Source Code Pro" panose="020B0604020202020204" charset="0"/>
      <p:regular r:id="rId57"/>
      <p:bold r:id="rId58"/>
      <p:italic r:id="rId59"/>
      <p:boldItalic r:id="rId60"/>
    </p:embeddedFont>
    <p:embeddedFont>
      <p:font typeface="Calibri Light" panose="020F0302020204030204" pitchFamily="34" charset="0"/>
      <p:regular r:id="rId61"/>
      <p:italic r:id="rId62"/>
    </p:embeddedFont>
    <p:embeddedFont>
      <p:font typeface="Consolas" panose="020B0609020204030204" pitchFamily="49" charset="0"/>
      <p:regular r:id="rId63"/>
      <p:bold r:id="rId64"/>
      <p:italic r:id="rId65"/>
      <p:boldItalic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7" autoAdjust="0"/>
    <p:restoredTop sz="90105" autoAdjust="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2736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8EBCE-6051-4218-BC4C-076906C0901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9CC85-68FF-4AA5-B7EF-7A8E7C91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496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07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BA59CA-783F-4543-A877-75952FACCB73}" type="slidenum">
              <a:rPr lang="en-CA" altLang="en-US"/>
              <a:pPr eaLnBrk="1" hangingPunct="1"/>
              <a:t>13</a:t>
            </a:fld>
            <a:endParaRPr lang="en-CA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210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6D3BF2-7B38-4F51-811B-4EF1118279BF}" type="slidenum">
              <a:rPr lang="en-CA" altLang="en-US"/>
              <a:pPr eaLnBrk="1" hangingPunct="1"/>
              <a:t>14</a:t>
            </a:fld>
            <a:endParaRPr lang="en-CA" altLang="en-US" dirty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Compile</a:t>
            </a:r>
            <a:r>
              <a:rPr lang="en-US" altLang="en-US" baseline="0" dirty="0"/>
              <a:t> dynamicStructure.cpp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9723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628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34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6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F43D846-EBD3-49F4-84A0-BFAE44C629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620327-A867-43A5-8A5F-A839F39F5A9F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9E22606-7FE1-47C0-AA33-522CAF16A1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5E6B959-5A00-4837-8DF5-7557B67BB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A04BE307-ED0E-4E85-8421-EA4982856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70735A-F994-4BA7-8814-2B151FDDB08E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67AE14B-D0A3-4C5A-A36E-8BAD55CB61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197F0FC7-0111-4039-8558-F92B7B68B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2864CB6-E824-43D3-9C62-3E4DCAC43C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DABA89-19D9-4AD1-98E5-1911A036D2B0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09F8602-C11D-452B-9462-D342E8C2A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30428BF7-3537-4A33-B16D-8A329BB8B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2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7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the dynamicArray.cpp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5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D2-CEAF-42BF-8E9F-42B23B359A3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8DA5-A4E5-489A-9A2B-86A3467D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D2-CEAF-42BF-8E9F-42B23B359A3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8DA5-A4E5-489A-9A2B-86A3467D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5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D2-CEAF-42BF-8E9F-42B23B359A3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8DA5-A4E5-489A-9A2B-86A3467D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3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D2-CEAF-42BF-8E9F-42B23B359A3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8DA5-A4E5-489A-9A2B-86A3467D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D2-CEAF-42BF-8E9F-42B23B359A3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8DA5-A4E5-489A-9A2B-86A3467D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D2-CEAF-42BF-8E9F-42B23B359A3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8DA5-A4E5-489A-9A2B-86A3467D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D2-CEAF-42BF-8E9F-42B23B359A3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8DA5-A4E5-489A-9A2B-86A3467D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D2-CEAF-42BF-8E9F-42B23B359A3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8DA5-A4E5-489A-9A2B-86A3467D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D2-CEAF-42BF-8E9F-42B23B359A3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8DA5-A4E5-489A-9A2B-86A3467D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5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D2-CEAF-42BF-8E9F-42B23B359A3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8DA5-A4E5-489A-9A2B-86A3467D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2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D2-CEAF-42BF-8E9F-42B23B359A3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8DA5-A4E5-489A-9A2B-86A3467D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777D2-CEAF-42BF-8E9F-42B23B359A3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8DA5-A4E5-489A-9A2B-86A3467D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9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</a:t>
            </a:fld>
            <a:endParaRPr lang="en-US" altLang="en-US" sz="1400" dirty="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</a:t>
            </a:r>
            <a:r>
              <a:rPr lang="en-US" altLang="en-US" b="1" dirty="0" smtClean="0">
                <a:solidFill>
                  <a:srgbClr val="320C1A"/>
                </a:solidFill>
              </a:rPr>
              <a:t>120/121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64204"/>
            <a:ext cx="9144000" cy="16557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/>
              <a:t>Dynamic Memory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Grateful acknowledgment to Dr. Philip Ritchey and  Dr. Michael Moore for some of the material on which these slides are based.</a:t>
            </a:r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9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F7F264-C8AB-460A-BFCF-58110A559C9A}"/>
              </a:ext>
            </a:extLst>
          </p:cNvPr>
          <p:cNvSpPr txBox="1">
            <a:spLocks/>
          </p:cNvSpPr>
          <p:nvPr/>
        </p:nvSpPr>
        <p:spPr>
          <a:xfrm>
            <a:off x="534390" y="274638"/>
            <a:ext cx="11317184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800" kern="0" dirty="0"/>
              <a:t>Dynamic Memory Allocation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A24868-86F9-43A7-B339-2844F216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43" y="857249"/>
            <a:ext cx="11237700" cy="55673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F7F264-C8AB-460A-BFCF-58110A559C9A}"/>
              </a:ext>
            </a:extLst>
          </p:cNvPr>
          <p:cNvSpPr txBox="1">
            <a:spLocks/>
          </p:cNvSpPr>
          <p:nvPr/>
        </p:nvSpPr>
        <p:spPr>
          <a:xfrm>
            <a:off x="534390" y="274638"/>
            <a:ext cx="11317184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800" kern="0" dirty="0"/>
              <a:t>Dynamic Memory Allocation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5FAB6-00E8-48B6-B345-DA39E85E7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85" y="846137"/>
            <a:ext cx="8650123" cy="5882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E124A-FE60-44F3-9657-9823BC8B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0" y="2799715"/>
            <a:ext cx="5570156" cy="32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33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Resource Acquisition Is Initialization (RAII)</a:t>
            </a:r>
          </a:p>
          <a:p>
            <a:pPr lvl="1"/>
            <a:r>
              <a:rPr lang="en-US" sz="3200" dirty="0"/>
              <a:t>Try to allocate resources in constructor </a:t>
            </a:r>
            <a:br>
              <a:rPr lang="en-US" sz="3200" dirty="0"/>
            </a:br>
            <a:r>
              <a:rPr lang="en-US" sz="3200" dirty="0"/>
              <a:t>(i.e. allocate memory from the heap)</a:t>
            </a:r>
          </a:p>
          <a:p>
            <a:pPr lvl="1"/>
            <a:r>
              <a:rPr lang="en-US" sz="3200" dirty="0"/>
              <a:t>Try to deallocate resources in destructor </a:t>
            </a:r>
            <a:br>
              <a:rPr lang="en-US" sz="3200" dirty="0"/>
            </a:br>
            <a:r>
              <a:rPr lang="en-US" sz="3200" dirty="0"/>
              <a:t>(i.e. deallocate memory from the heap)</a:t>
            </a:r>
          </a:p>
          <a:p>
            <a:pPr lvl="1"/>
            <a:endParaRPr lang="en-US" sz="3200" dirty="0"/>
          </a:p>
          <a:p>
            <a:r>
              <a:rPr lang="en-US" sz="3600" dirty="0"/>
              <a:t>We’ll discuss this more later.</a:t>
            </a:r>
          </a:p>
        </p:txBody>
      </p:sp>
    </p:spTree>
    <p:extLst>
      <p:ext uri="{BB962C8B-B14F-4D97-AF65-F5344CB8AC3E}">
        <p14:creationId xmlns:p14="http://schemas.microsoft.com/office/powerpoint/2010/main" val="37216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to Structures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A structure variable has an address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Pointers to structures are variables that can hold the address of a structure: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Student *stuPtr;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Can use </a:t>
            </a:r>
            <a:r>
              <a:rPr lang="en-US" altLang="en-US" sz="3600" dirty="0">
                <a:latin typeface="Courier New" panose="02070309020205020404" pitchFamily="49" charset="0"/>
              </a:rPr>
              <a:t>&amp;</a:t>
            </a:r>
            <a:r>
              <a:rPr lang="en-US" altLang="en-US" sz="3600" dirty="0"/>
              <a:t> operator to assign address: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stuPtr = &amp;stu1;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Structure pointer can be a function parameter</a:t>
            </a:r>
          </a:p>
        </p:txBody>
      </p:sp>
    </p:spTree>
    <p:extLst>
      <p:ext uri="{BB962C8B-B14F-4D97-AF65-F5344CB8AC3E}">
        <p14:creationId xmlns:p14="http://schemas.microsoft.com/office/powerpoint/2010/main" val="22966423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Structure Members via Pointer Variables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Must use </a:t>
            </a:r>
            <a:r>
              <a:rPr lang="en-US" altLang="en-US" sz="3600" dirty="0">
                <a:latin typeface="Courier New" panose="02070309020205020404" pitchFamily="49" charset="0"/>
              </a:rPr>
              <a:t>()</a:t>
            </a:r>
            <a:r>
              <a:rPr lang="en-US" altLang="en-US" sz="3600" dirty="0"/>
              <a:t> to dereference pointer variable, not field within structure: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cout &lt;&lt; (*stuPtr).studentID;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endParaRPr lang="en-US" altLang="en-US" sz="3200" dirty="0">
              <a:latin typeface="Courier New" panose="02070309020205020404" pitchFamily="49" charset="0"/>
            </a:endParaRPr>
          </a:p>
          <a:p>
            <a:r>
              <a:rPr lang="en-US" altLang="en-US" sz="3600" dirty="0"/>
              <a:t>Can use structure pointer operator to eliminate </a:t>
            </a:r>
            <a:r>
              <a:rPr lang="en-US" altLang="en-US" sz="3600" dirty="0">
                <a:latin typeface="Courier New" panose="02070309020205020404" pitchFamily="49" charset="0"/>
              </a:rPr>
              <a:t>()</a:t>
            </a:r>
            <a:r>
              <a:rPr lang="en-US" altLang="en-US" sz="3600" dirty="0"/>
              <a:t> and use clearer notation: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cout &lt;&lt; stuPtr-&gt;studentID;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73882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A5C4-7C9B-48A8-9B33-5C4B3205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Segment showing use of structure pointers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363A12-E92E-4E29-B600-E8C5FDA76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268" y="1690688"/>
            <a:ext cx="8210397" cy="50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4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16</a:t>
            </a:fld>
            <a:endParaRPr lang="en-US" altLang="en-US" sz="1400" dirty="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64204"/>
            <a:ext cx="9144000" cy="16557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/>
              <a:t>Dynamic Memory Management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Grateful acknowledgment to Dr. Philip Ritchey and  Dr. Michael Moore for some of the material on which these slides are based.</a:t>
            </a:r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66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Lose access to memory allocated on the heap.</a:t>
            </a:r>
          </a:p>
          <a:p>
            <a:pPr lvl="1"/>
            <a:r>
              <a:rPr lang="en-US" dirty="0"/>
              <a:t>Easy to lose when dealing with pointers</a:t>
            </a:r>
          </a:p>
          <a:p>
            <a:endParaRPr lang="en-US" dirty="0"/>
          </a:p>
          <a:p>
            <a:r>
              <a:rPr lang="en-US" dirty="0"/>
              <a:t>We want to avoid!!!</a:t>
            </a:r>
          </a:p>
          <a:p>
            <a:endParaRPr lang="en-US" dirty="0"/>
          </a:p>
          <a:p>
            <a:r>
              <a:rPr lang="en-US" dirty="0"/>
              <a:t>Sometimes conflated with poor memory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23911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 gets memory from the heap</a:t>
            </a:r>
          </a:p>
          <a:p>
            <a:r>
              <a:rPr lang="en-US" dirty="0"/>
              <a:t>Programmer must free it when done</a:t>
            </a:r>
          </a:p>
          <a:p>
            <a:pPr lvl="1"/>
            <a:r>
              <a:rPr lang="en-US" sz="2800" dirty="0"/>
              <a:t>Commonly referred to as </a:t>
            </a:r>
            <a:r>
              <a:rPr lang="en-US" sz="2800" b="1" dirty="0"/>
              <a:t>garbage collection</a:t>
            </a:r>
            <a:r>
              <a:rPr lang="en-US" sz="2800" dirty="0"/>
              <a:t>.</a:t>
            </a:r>
          </a:p>
          <a:p>
            <a:endParaRPr lang="en-US" dirty="0"/>
          </a:p>
          <a:p>
            <a:r>
              <a:rPr lang="en-US" dirty="0"/>
              <a:t>Good exam question</a:t>
            </a:r>
          </a:p>
          <a:p>
            <a:pPr lvl="1"/>
            <a:r>
              <a:rPr lang="en-US" dirty="0"/>
              <a:t>What are specific scenarios that can result in a memory leak?</a:t>
            </a:r>
          </a:p>
          <a:p>
            <a:pPr lvl="1"/>
            <a:r>
              <a:rPr lang="en-US" dirty="0"/>
              <a:t>Think about the definition of a memory leak as we continue to discuss dynamic memory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Manage Dynamic Memory </a:t>
            </a:r>
            <a:br>
              <a:rPr lang="en-US" dirty="0"/>
            </a:br>
            <a:r>
              <a:rPr lang="en-US" dirty="0"/>
              <a:t>(i.e. do </a:t>
            </a:r>
            <a:r>
              <a:rPr lang="en-US"/>
              <a:t>garbage collection)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Avoid using dynamic memory.</a:t>
            </a:r>
          </a:p>
          <a:p>
            <a:pPr lvl="1"/>
            <a:endParaRPr lang="en-US" sz="3200" dirty="0"/>
          </a:p>
          <a:p>
            <a:r>
              <a:rPr lang="en-US" sz="4000" dirty="0"/>
              <a:t>Balance allocation with deallocation.</a:t>
            </a:r>
          </a:p>
          <a:p>
            <a:pPr lvl="1"/>
            <a:r>
              <a:rPr lang="en-US" sz="3600" dirty="0"/>
              <a:t>news with deletes</a:t>
            </a:r>
          </a:p>
          <a:p>
            <a:r>
              <a:rPr lang="en-US" sz="4000" dirty="0"/>
              <a:t>Automatic Garbage Collection</a:t>
            </a:r>
          </a:p>
          <a:p>
            <a:pPr lvl="1"/>
            <a:r>
              <a:rPr lang="en-US" sz="3600" dirty="0"/>
              <a:t>While these do exist for C++, </a:t>
            </a:r>
            <a:br>
              <a:rPr lang="en-US" sz="3600" dirty="0"/>
            </a:br>
            <a:r>
              <a:rPr lang="en-US" sz="3600" dirty="0"/>
              <a:t>tend to be inefficient and slow things down. </a:t>
            </a:r>
          </a:p>
          <a:p>
            <a:r>
              <a:rPr lang="en-US" sz="4000" b="1" dirty="0"/>
              <a:t>RAII – Resource Allocation is Initialization</a:t>
            </a:r>
          </a:p>
          <a:p>
            <a:pPr lvl="1"/>
            <a:r>
              <a:rPr lang="en-US" sz="3600" b="1" dirty="0"/>
              <a:t>When possible</a:t>
            </a:r>
          </a:p>
          <a:p>
            <a:pPr lvl="2"/>
            <a:r>
              <a:rPr lang="en-US" sz="3200" b="1" dirty="0"/>
              <a:t>allocate in the constructor </a:t>
            </a:r>
          </a:p>
          <a:p>
            <a:pPr lvl="2"/>
            <a:r>
              <a:rPr lang="en-US" sz="3200" b="1" dirty="0"/>
              <a:t>deallocate in the destructor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 rot="20851522">
            <a:off x="6089523" y="1574285"/>
            <a:ext cx="2258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Impractical</a:t>
            </a:r>
          </a:p>
        </p:txBody>
      </p:sp>
      <p:sp>
        <p:nvSpPr>
          <p:cNvPr id="13" name="TextBox 12"/>
          <p:cNvSpPr txBox="1"/>
          <p:nvPr/>
        </p:nvSpPr>
        <p:spPr>
          <a:xfrm rot="20851522">
            <a:off x="7253811" y="2252523"/>
            <a:ext cx="227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Too broad?</a:t>
            </a:r>
          </a:p>
        </p:txBody>
      </p:sp>
      <p:sp>
        <p:nvSpPr>
          <p:cNvPr id="14" name="TextBox 13"/>
          <p:cNvSpPr txBox="1"/>
          <p:nvPr/>
        </p:nvSpPr>
        <p:spPr>
          <a:xfrm rot="20851522">
            <a:off x="7893141" y="3133154"/>
            <a:ext cx="4043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Inefficient, use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a different language.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425003" y="4873648"/>
            <a:ext cx="1184856" cy="1083077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851522">
            <a:off x="7104757" y="4974995"/>
            <a:ext cx="209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Preferred!</a:t>
            </a:r>
          </a:p>
        </p:txBody>
      </p:sp>
    </p:spTree>
    <p:extLst>
      <p:ext uri="{BB962C8B-B14F-4D97-AF65-F5344CB8AC3E}">
        <p14:creationId xmlns:p14="http://schemas.microsoft.com/office/powerpoint/2010/main" val="5818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7778740-842D-414E-AFD0-FECCD4040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EE166A3-459D-4F9F-BBE4-8F98AFC9E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Can allocate storage for a variable while program is running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Computer returns address of newly allocated variable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Uses </a:t>
            </a:r>
            <a:r>
              <a:rPr lang="en-US" altLang="en-US" sz="3600" dirty="0">
                <a:latin typeface="Courier New" panose="02070309020205020404" pitchFamily="49" charset="0"/>
              </a:rPr>
              <a:t>new</a:t>
            </a:r>
            <a:r>
              <a:rPr lang="en-US" altLang="en-US" sz="3600" dirty="0"/>
              <a:t> operator to allocate memory: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200" dirty="0"/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double *</a:t>
            </a:r>
            <a:r>
              <a:rPr lang="en-US" altLang="en-US" sz="3200" dirty="0" err="1">
                <a:latin typeface="Courier New" panose="02070309020205020404" pitchFamily="49" charset="0"/>
              </a:rPr>
              <a:t>dptr</a:t>
            </a:r>
            <a:r>
              <a:rPr lang="en-US" altLang="en-US" sz="3200" dirty="0">
                <a:latin typeface="Courier New" panose="02070309020205020404" pitchFamily="49" charset="0"/>
              </a:rPr>
              <a:t> = </a:t>
            </a:r>
            <a:r>
              <a:rPr lang="en-US" altLang="en-US" sz="3200" dirty="0" err="1">
                <a:latin typeface="Courier New" panose="02070309020205020404" pitchFamily="49" charset="0"/>
              </a:rPr>
              <a:t>nullptr</a:t>
            </a:r>
            <a:r>
              <a:rPr lang="en-US" altLang="en-US" sz="32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 err="1">
                <a:latin typeface="Courier New" panose="02070309020205020404" pitchFamily="49" charset="0"/>
              </a:rPr>
              <a:t>dptr</a:t>
            </a:r>
            <a:r>
              <a:rPr lang="en-US" altLang="en-US" sz="3200" dirty="0">
                <a:latin typeface="Courier New" panose="02070309020205020404" pitchFamily="49" charset="0"/>
              </a:rPr>
              <a:t> = new double;</a:t>
            </a:r>
          </a:p>
          <a:p>
            <a:pPr>
              <a:lnSpc>
                <a:spcPct val="90000"/>
              </a:lnSpc>
            </a:pPr>
            <a:r>
              <a:rPr lang="en-US" altLang="en-US" sz="3600" dirty="0">
                <a:latin typeface="Courier New" panose="02070309020205020404" pitchFamily="49" charset="0"/>
              </a:rPr>
              <a:t>new</a:t>
            </a:r>
            <a:r>
              <a:rPr lang="en-US" altLang="en-US" sz="3600" dirty="0"/>
              <a:t> returns address of memory location</a:t>
            </a:r>
            <a:endParaRPr lang="en-US" altLang="en-US" sz="36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latin typeface="+mn-lt"/>
                <a:ea typeface="+mn-ea"/>
                <a:cs typeface="+mn-cs"/>
              </a:rPr>
              <a:t>Resizing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3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convenience, let’s put this in a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ResizableArray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size;   	 // number of actual elements in the array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capacity; // the current capacity of the array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* data;   // </a:t>
            </a:r>
            <a:r>
              <a:rPr lang="en-US" sz="2200" dirty="0">
                <a:latin typeface="Consolas" panose="020B0609020204030204" pitchFamily="49" charset="0"/>
              </a:rPr>
              <a:t>data points to the array containing the data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039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initialize our </a:t>
            </a:r>
            <a:r>
              <a:rPr lang="en-US" dirty="0" err="1"/>
              <a:t>resizeable</a:t>
            </a:r>
            <a:r>
              <a:rPr lang="en-US" dirty="0"/>
              <a:t> array thus: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</a:t>
            </a:r>
            <a:r>
              <a:rPr lang="en-US" sz="3200" dirty="0" err="1">
                <a:latin typeface="Consolas" panose="020B0609020204030204" pitchFamily="49" charset="0"/>
              </a:rPr>
              <a:t>ResizableArray</a:t>
            </a:r>
            <a:r>
              <a:rPr lang="en-US" sz="3200" dirty="0"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</a:t>
            </a:r>
            <a:r>
              <a:rPr lang="en-US" sz="3200" dirty="0" err="1">
                <a:latin typeface="Consolas" panose="020B0609020204030204" pitchFamily="49" charset="0"/>
              </a:rPr>
              <a:t>a.size</a:t>
            </a:r>
            <a:r>
              <a:rPr lang="en-US" sz="32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</a:t>
            </a:r>
            <a:r>
              <a:rPr lang="en-US" sz="3200" dirty="0" err="1">
                <a:latin typeface="Consolas" panose="020B0609020204030204" pitchFamily="49" charset="0"/>
              </a:rPr>
              <a:t>a.capacity</a:t>
            </a:r>
            <a:r>
              <a:rPr lang="en-US" sz="3200" dirty="0">
                <a:latin typeface="Consolas" panose="020B0609020204030204" pitchFamily="49" charset="0"/>
              </a:rPr>
              <a:t> = INITIAL_SIZE; 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</a:t>
            </a:r>
            <a:r>
              <a:rPr lang="en-US" sz="3200" dirty="0" err="1">
                <a:latin typeface="Consolas" panose="020B0609020204030204" pitchFamily="49" charset="0"/>
              </a:rPr>
              <a:t>a.data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b="1" dirty="0">
                <a:latin typeface="Consolas" panose="020B0609020204030204" pitchFamily="49" charset="0"/>
              </a:rPr>
              <a:t>new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[</a:t>
            </a:r>
            <a:r>
              <a:rPr lang="en-US" sz="3200" dirty="0" err="1">
                <a:latin typeface="Consolas" panose="020B0609020204030204" pitchFamily="49" charset="0"/>
              </a:rPr>
              <a:t>a.capacity</a:t>
            </a:r>
            <a:r>
              <a:rPr lang="en-US" sz="3200" dirty="0">
                <a:latin typeface="Consolas" panose="020B0609020204030204" pitchFamily="49" charset="0"/>
              </a:rPr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613815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let’s write code to add data to the array: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a.size</a:t>
            </a:r>
            <a:r>
              <a:rPr lang="en-US" sz="3200" dirty="0">
                <a:latin typeface="Consolas" panose="020B0609020204030204" pitchFamily="49" charset="0"/>
              </a:rPr>
              <a:t> &lt; </a:t>
            </a:r>
            <a:r>
              <a:rPr lang="en-US" sz="3200" dirty="0" err="1">
                <a:latin typeface="Consolas" panose="020B0609020204030204" pitchFamily="49" charset="0"/>
              </a:rPr>
              <a:t>a.capacity</a:t>
            </a:r>
            <a:r>
              <a:rPr lang="en-US" sz="3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	</a:t>
            </a:r>
            <a:r>
              <a:rPr lang="en-US" sz="3200" dirty="0" err="1">
                <a:latin typeface="Consolas" panose="020B0609020204030204" pitchFamily="49" charset="0"/>
              </a:rPr>
              <a:t>a.data</a:t>
            </a:r>
            <a:r>
              <a:rPr lang="en-US" sz="3200" dirty="0">
                <a:latin typeface="Consolas" panose="020B0609020204030204" pitchFamily="49" charset="0"/>
              </a:rPr>
              <a:t>[</a:t>
            </a:r>
            <a:r>
              <a:rPr lang="en-US" sz="3200" dirty="0" err="1">
                <a:latin typeface="Consolas" panose="020B0609020204030204" pitchFamily="49" charset="0"/>
              </a:rPr>
              <a:t>a.size</a:t>
            </a:r>
            <a:r>
              <a:rPr lang="en-US" sz="3200" dirty="0">
                <a:latin typeface="Consolas" panose="020B0609020204030204" pitchFamily="49" charset="0"/>
              </a:rPr>
              <a:t>] = </a:t>
            </a:r>
            <a:r>
              <a:rPr lang="en-US" sz="3200" dirty="0" err="1">
                <a:latin typeface="Consolas" panose="020B0609020204030204" pitchFamily="49" charset="0"/>
              </a:rPr>
              <a:t>val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	</a:t>
            </a:r>
            <a:r>
              <a:rPr lang="en-US" sz="3200" dirty="0" err="1">
                <a:latin typeface="Consolas" panose="020B0609020204030204" pitchFamily="49" charset="0"/>
              </a:rPr>
              <a:t>a.size</a:t>
            </a:r>
            <a:r>
              <a:rPr lang="en-US" sz="32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3200" dirty="0"/>
              <a:t>//</a:t>
            </a:r>
            <a:r>
              <a:rPr lang="en-US" sz="3200" dirty="0">
                <a:latin typeface="Consolas" panose="020B0609020204030204" pitchFamily="49" charset="0"/>
              </a:rPr>
              <a:t>	</a:t>
            </a:r>
            <a:r>
              <a:rPr lang="en-US" sz="3200" i="1" dirty="0"/>
              <a:t>but note that we have to handle the case if the array </a:t>
            </a:r>
            <a:br>
              <a:rPr lang="en-US" sz="3200" i="1" dirty="0"/>
            </a:br>
            <a:r>
              <a:rPr lang="en-US" sz="3200" dirty="0"/>
              <a:t>//</a:t>
            </a:r>
            <a:r>
              <a:rPr lang="en-US" sz="3200" i="1" dirty="0"/>
              <a:t> 	becomes full</a:t>
            </a:r>
          </a:p>
        </p:txBody>
      </p:sp>
    </p:spTree>
    <p:extLst>
      <p:ext uri="{BB962C8B-B14F-4D97-AF65-F5344CB8AC3E}">
        <p14:creationId xmlns:p14="http://schemas.microsoft.com/office/powerpoint/2010/main" val="2008610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if the array becomes full?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1408176"/>
            <a:ext cx="10927080" cy="4768787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We have to resize it.</a:t>
            </a:r>
          </a:p>
          <a:p>
            <a:r>
              <a:rPr lang="en-US" sz="4000" dirty="0"/>
              <a:t>That means allocate a new array and copy the original into it.</a:t>
            </a:r>
          </a:p>
          <a:p>
            <a:pPr marL="0" indent="0">
              <a:buNone/>
            </a:pP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 err="1">
                <a:latin typeface="Consolas" panose="020B0609020204030204" pitchFamily="49" charset="0"/>
              </a:rPr>
              <a:t>int</a:t>
            </a:r>
            <a:r>
              <a:rPr lang="en-US" sz="3400" dirty="0">
                <a:latin typeface="Consolas" panose="020B0609020204030204" pitchFamily="49" charset="0"/>
              </a:rPr>
              <a:t> *temp = new </a:t>
            </a:r>
            <a:r>
              <a:rPr lang="en-US" sz="3400" dirty="0" err="1">
                <a:latin typeface="Consolas" panose="020B0609020204030204" pitchFamily="49" charset="0"/>
              </a:rPr>
              <a:t>int</a:t>
            </a:r>
            <a:r>
              <a:rPr lang="en-US" sz="3400" dirty="0">
                <a:latin typeface="Consolas" panose="020B0609020204030204" pitchFamily="49" charset="0"/>
              </a:rPr>
              <a:t>[2 * </a:t>
            </a:r>
            <a:r>
              <a:rPr lang="en-US" sz="3400" dirty="0" err="1">
                <a:latin typeface="Consolas" panose="020B0609020204030204" pitchFamily="49" charset="0"/>
              </a:rPr>
              <a:t>a.capacity</a:t>
            </a:r>
            <a:r>
              <a:rPr lang="en-US" sz="3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3400" dirty="0">
                <a:latin typeface="Consolas" panose="020B0609020204030204" pitchFamily="49" charset="0"/>
              </a:rPr>
              <a:t> // copy the current values into the new array</a:t>
            </a:r>
          </a:p>
          <a:p>
            <a:pPr marL="0" indent="0">
              <a:buNone/>
            </a:pPr>
            <a:r>
              <a:rPr lang="en-US" sz="3400" dirty="0">
                <a:latin typeface="Consolas" panose="020B0609020204030204" pitchFamily="49" charset="0"/>
              </a:rPr>
              <a:t> for(</a:t>
            </a:r>
            <a:r>
              <a:rPr lang="en-US" sz="3400" dirty="0" err="1">
                <a:latin typeface="Consolas" panose="020B0609020204030204" pitchFamily="49" charset="0"/>
              </a:rPr>
              <a:t>int</a:t>
            </a:r>
            <a:r>
              <a:rPr lang="en-US" sz="3400" dirty="0">
                <a:latin typeface="Consolas" panose="020B0609020204030204" pitchFamily="49" charset="0"/>
              </a:rPr>
              <a:t> index = 0; index &lt; </a:t>
            </a:r>
            <a:r>
              <a:rPr lang="en-US" sz="3400" dirty="0" err="1">
                <a:latin typeface="Consolas" panose="020B0609020204030204" pitchFamily="49" charset="0"/>
              </a:rPr>
              <a:t>a.size</a:t>
            </a:r>
            <a:r>
              <a:rPr lang="en-US" sz="3400" dirty="0">
                <a:latin typeface="Consolas" panose="020B0609020204030204" pitchFamily="49" charset="0"/>
              </a:rPr>
              <a:t>; index++)</a:t>
            </a:r>
          </a:p>
          <a:p>
            <a:pPr marL="0" indent="0">
              <a:buNone/>
            </a:pPr>
            <a:r>
              <a:rPr lang="en-US" sz="3400" dirty="0">
                <a:latin typeface="Consolas" panose="020B0609020204030204" pitchFamily="49" charset="0"/>
              </a:rPr>
              <a:t>    temp[index] = </a:t>
            </a:r>
            <a:r>
              <a:rPr lang="en-US" sz="3400" dirty="0" err="1">
                <a:latin typeface="Consolas" panose="020B0609020204030204" pitchFamily="49" charset="0"/>
              </a:rPr>
              <a:t>a.data</a:t>
            </a:r>
            <a:r>
              <a:rPr lang="en-US" sz="3400" dirty="0">
                <a:latin typeface="Consolas" panose="020B0609020204030204" pitchFamily="49" charset="0"/>
              </a:rPr>
              <a:t>[index];</a:t>
            </a:r>
          </a:p>
          <a:p>
            <a:pPr marL="0" indent="0">
              <a:buNone/>
            </a:pPr>
            <a:r>
              <a:rPr lang="en-US" sz="3400" dirty="0">
                <a:latin typeface="Consolas" panose="020B0609020204030204" pitchFamily="49" charset="0"/>
              </a:rPr>
              <a:t> // free the original array</a:t>
            </a:r>
          </a:p>
          <a:p>
            <a:pPr marL="0" indent="0">
              <a:buNone/>
            </a:pPr>
            <a:r>
              <a:rPr lang="en-US" sz="3400" dirty="0">
                <a:latin typeface="Consolas" panose="020B0609020204030204" pitchFamily="49" charset="0"/>
              </a:rPr>
              <a:t> delete [] </a:t>
            </a:r>
            <a:r>
              <a:rPr lang="en-US" sz="3400" dirty="0" err="1">
                <a:latin typeface="Consolas" panose="020B0609020204030204" pitchFamily="49" charset="0"/>
              </a:rPr>
              <a:t>a.data</a:t>
            </a:r>
            <a:r>
              <a:rPr lang="en-US" sz="3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400" dirty="0">
                <a:latin typeface="Consolas" panose="020B0609020204030204" pitchFamily="49" charset="0"/>
              </a:rPr>
              <a:t> // make </a:t>
            </a:r>
            <a:r>
              <a:rPr lang="en-US" sz="3400" dirty="0" err="1">
                <a:latin typeface="Consolas" panose="020B0609020204030204" pitchFamily="49" charset="0"/>
              </a:rPr>
              <a:t>a.data</a:t>
            </a:r>
            <a:r>
              <a:rPr lang="en-US" sz="3400" dirty="0">
                <a:latin typeface="Consolas" panose="020B0609020204030204" pitchFamily="49" charset="0"/>
              </a:rPr>
              <a:t> point to the new array and update the capacity</a:t>
            </a:r>
          </a:p>
          <a:p>
            <a:pPr marL="0" indent="0">
              <a:buNone/>
            </a:pP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 err="1">
                <a:latin typeface="Consolas" panose="020B0609020204030204" pitchFamily="49" charset="0"/>
              </a:rPr>
              <a:t>a.data</a:t>
            </a:r>
            <a:r>
              <a:rPr lang="en-US" sz="3400" dirty="0">
                <a:latin typeface="Consolas" panose="020B06090202040302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 err="1">
                <a:latin typeface="Consolas" panose="020B0609020204030204" pitchFamily="49" charset="0"/>
              </a:rPr>
              <a:t>a.capacity</a:t>
            </a:r>
            <a:r>
              <a:rPr lang="en-US" sz="3400" dirty="0">
                <a:latin typeface="Consolas" panose="020B0609020204030204" pitchFamily="49" charset="0"/>
              </a:rPr>
              <a:t> = 2 * </a:t>
            </a:r>
            <a:r>
              <a:rPr lang="en-US" sz="3400" dirty="0" err="1">
                <a:latin typeface="Consolas" panose="020B0609020204030204" pitchFamily="49" charset="0"/>
              </a:rPr>
              <a:t>a.capacity</a:t>
            </a:r>
            <a:r>
              <a:rPr lang="en-US" sz="3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2833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resize-array.cpp</a:t>
            </a:r>
          </a:p>
        </p:txBody>
      </p:sp>
    </p:spTree>
    <p:extLst>
      <p:ext uri="{BB962C8B-B14F-4D97-AF65-F5344CB8AC3E}">
        <p14:creationId xmlns:p14="http://schemas.microsoft.com/office/powerpoint/2010/main" val="2533872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C88AB2-602A-40CE-AC6C-72CB2C6A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AA99A-F110-4C4F-807B-4DD8A5DE3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67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4CF219-9C37-4E15-A5F3-12646F7E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6862" cy="1325563"/>
          </a:xfrm>
        </p:spPr>
        <p:txBody>
          <a:bodyPr/>
          <a:lstStyle/>
          <a:p>
            <a:r>
              <a:rPr lang="en-US" dirty="0"/>
              <a:t>2D Dynamic Arrays Syntax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AE73E2-D179-4CC4-B135-7FDCDE4EF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026822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dirty="0"/>
              <a:t>2D dynamic arrays are 1D dynamic arrays of 1D dynamic arrays.</a:t>
            </a:r>
          </a:p>
          <a:p>
            <a:r>
              <a:rPr lang="en-US" dirty="0"/>
              <a:t>A 2D dynamic array uses two pointer operators, </a:t>
            </a:r>
            <a:r>
              <a:rPr lang="en-US" dirty="0">
                <a:latin typeface="Consolas" panose="020B0609020204030204" pitchFamily="49" charset="0"/>
              </a:rPr>
              <a:t>**</a:t>
            </a:r>
            <a:r>
              <a:rPr lang="en-US" dirty="0"/>
              <a:t>. E.g.,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** grid = …;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** values = …;</a:t>
            </a:r>
          </a:p>
          <a:p>
            <a:r>
              <a:rPr lang="en-US" dirty="0"/>
              <a:t>Traversing 2D dynamic arrays are identical to 2D static arrays.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/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D93073-1766-44E1-BEAC-6D3D48C813BF}"/>
              </a:ext>
            </a:extLst>
          </p:cNvPr>
          <p:cNvSpPr/>
          <p:nvPr/>
        </p:nvSpPr>
        <p:spPr>
          <a:xfrm>
            <a:off x="9159130" y="1377778"/>
            <a:ext cx="2914134" cy="410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5BB4ED-EB1B-4FB6-8DA4-2A3064B44C10}"/>
              </a:ext>
            </a:extLst>
          </p:cNvPr>
          <p:cNvSpPr/>
          <p:nvPr/>
        </p:nvSpPr>
        <p:spPr>
          <a:xfrm>
            <a:off x="5865025" y="1377778"/>
            <a:ext cx="2914134" cy="410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1D79C-60E4-40BD-97EF-82D61C9C5596}"/>
              </a:ext>
            </a:extLst>
          </p:cNvPr>
          <p:cNvSpPr/>
          <p:nvPr/>
        </p:nvSpPr>
        <p:spPr>
          <a:xfrm>
            <a:off x="5865025" y="5480221"/>
            <a:ext cx="2914134" cy="68580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10E6D-6A42-49DF-B0E1-DFF77D5893EF}"/>
              </a:ext>
            </a:extLst>
          </p:cNvPr>
          <p:cNvSpPr/>
          <p:nvPr/>
        </p:nvSpPr>
        <p:spPr>
          <a:xfrm>
            <a:off x="9159130" y="5480221"/>
            <a:ext cx="2914134" cy="68580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D2EBB-0490-4C72-8C0F-F38231B0C2E6}"/>
              </a:ext>
            </a:extLst>
          </p:cNvPr>
          <p:cNvSpPr/>
          <p:nvPr/>
        </p:nvSpPr>
        <p:spPr>
          <a:xfrm>
            <a:off x="9571975" y="2966341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4FC7-9B37-4ED4-8325-56E5ED1BE5B7}"/>
              </a:ext>
            </a:extLst>
          </p:cNvPr>
          <p:cNvSpPr/>
          <p:nvPr/>
        </p:nvSpPr>
        <p:spPr>
          <a:xfrm>
            <a:off x="11215691" y="2971856"/>
            <a:ext cx="709127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AB4A36-6A15-4BBA-AD22-0B342EA9BC95}"/>
              </a:ext>
            </a:extLst>
          </p:cNvPr>
          <p:cNvSpPr/>
          <p:nvPr/>
        </p:nvSpPr>
        <p:spPr>
          <a:xfrm>
            <a:off x="6771292" y="4717278"/>
            <a:ext cx="1655806" cy="49208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37F23F-C3CD-4B51-A7EB-A72BCADDC51E}"/>
              </a:ext>
            </a:extLst>
          </p:cNvPr>
          <p:cNvSpPr/>
          <p:nvPr/>
        </p:nvSpPr>
        <p:spPr>
          <a:xfrm>
            <a:off x="5865024" y="4829764"/>
            <a:ext cx="906266" cy="26711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2944494-CA33-4A63-9C47-B7D321D9960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8427098" y="3184333"/>
            <a:ext cx="1144877" cy="177898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6BD22BA-CE68-46D8-8DD7-924A1EE1E0B0}"/>
              </a:ext>
            </a:extLst>
          </p:cNvPr>
          <p:cNvSpPr/>
          <p:nvPr/>
        </p:nvSpPr>
        <p:spPr>
          <a:xfrm>
            <a:off x="9571975" y="2533989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59252-F598-4CEF-8A66-8AE256651891}"/>
              </a:ext>
            </a:extLst>
          </p:cNvPr>
          <p:cNvSpPr/>
          <p:nvPr/>
        </p:nvSpPr>
        <p:spPr>
          <a:xfrm>
            <a:off x="9571975" y="2099821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5B4AEA-B0B4-4A82-A407-130894810E93}"/>
              </a:ext>
            </a:extLst>
          </p:cNvPr>
          <p:cNvSpPr/>
          <p:nvPr/>
        </p:nvSpPr>
        <p:spPr>
          <a:xfrm>
            <a:off x="10120567" y="4896423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>
                <a:solidFill>
                  <a:schemeClr val="tx1"/>
                </a:solidFill>
                <a:latin typeface="Consolas" panose="020B0609020204030204" pitchFamily="49" charset="0"/>
              </a:rPr>
              <a:t>&lt;some value&gt;</a:t>
            </a:r>
            <a:endParaRPr lang="en-US" sz="1100" b="1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E6DBA0-F622-40EE-B855-4DBB51D8152C}"/>
              </a:ext>
            </a:extLst>
          </p:cNvPr>
          <p:cNvSpPr/>
          <p:nvPr/>
        </p:nvSpPr>
        <p:spPr>
          <a:xfrm>
            <a:off x="9410106" y="4868348"/>
            <a:ext cx="709127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F42347E-4BA9-4F07-AA33-1BE19BE60FC2}"/>
              </a:ext>
            </a:extLst>
          </p:cNvPr>
          <p:cNvCxnSpPr>
            <a:cxnSpLocks/>
            <a:stCxn id="15" idx="2"/>
            <a:endCxn id="32" idx="3"/>
          </p:cNvCxnSpPr>
          <p:nvPr/>
        </p:nvCxnSpPr>
        <p:spPr>
          <a:xfrm rot="16200000" flipH="1">
            <a:off x="10232080" y="3570122"/>
            <a:ext cx="1712090" cy="1376495"/>
          </a:xfrm>
          <a:prstGeom prst="bentConnector4">
            <a:avLst>
              <a:gd name="adj1" fmla="val 27829"/>
              <a:gd name="adj2" fmla="val 11525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F1BB38F-8279-4EC7-BECA-5964DD1B0D33}"/>
              </a:ext>
            </a:extLst>
          </p:cNvPr>
          <p:cNvSpPr/>
          <p:nvPr/>
        </p:nvSpPr>
        <p:spPr>
          <a:xfrm>
            <a:off x="10119678" y="4460439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8B99D2-353D-4470-B4C5-BC7F8E655780}"/>
              </a:ext>
            </a:extLst>
          </p:cNvPr>
          <p:cNvSpPr/>
          <p:nvPr/>
        </p:nvSpPr>
        <p:spPr>
          <a:xfrm>
            <a:off x="10119678" y="4024455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Consolas" panose="020B0609020204030204" pitchFamily="49" charset="0"/>
              </a:rPr>
              <a:t>&lt;some value&gt;</a:t>
            </a:r>
            <a:endParaRPr lang="en-US" sz="1100" b="1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61867A-AB41-48B8-8E93-BAF3A307E94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1227781" y="1726287"/>
            <a:ext cx="472588" cy="102569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1F74465-BC91-4047-9FE1-CCBBD0A0CDE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227781" y="1617449"/>
            <a:ext cx="236294" cy="70036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97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4CF219-9C37-4E15-A5F3-12646F7E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6862" cy="1325563"/>
          </a:xfrm>
        </p:spPr>
        <p:txBody>
          <a:bodyPr/>
          <a:lstStyle/>
          <a:p>
            <a:r>
              <a:rPr lang="en-US" dirty="0"/>
              <a:t>2D Dynamic Arrays Syntax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AE73E2-D179-4CC4-B135-7FDCDE4EF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02549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</a:p>
          <a:p>
            <a:pPr marL="0" indent="0">
              <a:buNone/>
            </a:pPr>
            <a:r>
              <a:rPr lang="en-US" dirty="0"/>
              <a:t>Creating a 2D dynamic array requires two steps.</a:t>
            </a:r>
          </a:p>
          <a:p>
            <a:r>
              <a:rPr lang="en-US" b="1" dirty="0"/>
              <a:t>Step 1. Allocate a pointer to a dynamic array of pointers.</a:t>
            </a:r>
          </a:p>
          <a:p>
            <a:r>
              <a:rPr lang="en-US" dirty="0"/>
              <a:t>Step 2. Allocate each element of the dynamic array of pointers to another dynamic array of pointers.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C65E8-CDC1-4D91-8144-A223FC9D6DE0}"/>
              </a:ext>
            </a:extLst>
          </p:cNvPr>
          <p:cNvSpPr/>
          <p:nvPr/>
        </p:nvSpPr>
        <p:spPr>
          <a:xfrm>
            <a:off x="9159130" y="1377778"/>
            <a:ext cx="2914134" cy="410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B5B66-4071-4C8D-968B-908F071F3591}"/>
              </a:ext>
            </a:extLst>
          </p:cNvPr>
          <p:cNvSpPr/>
          <p:nvPr/>
        </p:nvSpPr>
        <p:spPr>
          <a:xfrm>
            <a:off x="5865025" y="1377778"/>
            <a:ext cx="2914134" cy="410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EDD02-6E40-4A7D-B2FE-3671C285F20D}"/>
              </a:ext>
            </a:extLst>
          </p:cNvPr>
          <p:cNvSpPr/>
          <p:nvPr/>
        </p:nvSpPr>
        <p:spPr>
          <a:xfrm>
            <a:off x="5865025" y="5480221"/>
            <a:ext cx="2914134" cy="68580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1F8CB-E20E-415E-B275-AF54D7F70B07}"/>
              </a:ext>
            </a:extLst>
          </p:cNvPr>
          <p:cNvSpPr/>
          <p:nvPr/>
        </p:nvSpPr>
        <p:spPr>
          <a:xfrm>
            <a:off x="9159130" y="5480221"/>
            <a:ext cx="2914134" cy="68580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2828E-A86B-48E4-8A5A-8736FADFF9F0}"/>
              </a:ext>
            </a:extLst>
          </p:cNvPr>
          <p:cNvSpPr/>
          <p:nvPr/>
        </p:nvSpPr>
        <p:spPr>
          <a:xfrm>
            <a:off x="9571975" y="2966341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DA9B5-DCA9-45E2-96A9-ECFA56D8A955}"/>
              </a:ext>
            </a:extLst>
          </p:cNvPr>
          <p:cNvSpPr/>
          <p:nvPr/>
        </p:nvSpPr>
        <p:spPr>
          <a:xfrm>
            <a:off x="11215691" y="2971856"/>
            <a:ext cx="709127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E50CA-242C-4EBA-8496-AEF3B2FB52D7}"/>
              </a:ext>
            </a:extLst>
          </p:cNvPr>
          <p:cNvSpPr/>
          <p:nvPr/>
        </p:nvSpPr>
        <p:spPr>
          <a:xfrm>
            <a:off x="6771292" y="4717278"/>
            <a:ext cx="1655806" cy="49208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42007-8EC3-4634-B54C-0A2FE5BFF56A}"/>
              </a:ext>
            </a:extLst>
          </p:cNvPr>
          <p:cNvSpPr/>
          <p:nvPr/>
        </p:nvSpPr>
        <p:spPr>
          <a:xfrm>
            <a:off x="5865024" y="4829764"/>
            <a:ext cx="906266" cy="26711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F90FA50-4121-4EFA-AFC4-4FC53DE9814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8427098" y="3184333"/>
            <a:ext cx="1144877" cy="177898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A42D9-879F-4401-B2F4-46FCDDFF40C7}"/>
              </a:ext>
            </a:extLst>
          </p:cNvPr>
          <p:cNvSpPr/>
          <p:nvPr/>
        </p:nvSpPr>
        <p:spPr>
          <a:xfrm>
            <a:off x="9571975" y="2533989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D8831-7E8A-4E56-9BAD-7C0FAF809305}"/>
              </a:ext>
            </a:extLst>
          </p:cNvPr>
          <p:cNvSpPr/>
          <p:nvPr/>
        </p:nvSpPr>
        <p:spPr>
          <a:xfrm>
            <a:off x="9571975" y="2099821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92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4CF219-9C37-4E15-A5F3-12646F7E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6862" cy="1325563"/>
          </a:xfrm>
        </p:spPr>
        <p:txBody>
          <a:bodyPr/>
          <a:lstStyle/>
          <a:p>
            <a:r>
              <a:rPr lang="en-US" dirty="0"/>
              <a:t>2D Dynamic Arrays Syntax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AE73E2-D179-4CC4-B135-7FDCDE4EF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02549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</a:p>
          <a:p>
            <a:pPr marL="0" indent="0">
              <a:buNone/>
            </a:pPr>
            <a:r>
              <a:rPr lang="en-US" dirty="0"/>
              <a:t>Creating a 2D dynamic array requires two steps.</a:t>
            </a:r>
          </a:p>
          <a:p>
            <a:r>
              <a:rPr lang="en-US" dirty="0"/>
              <a:t>Step 1. Allocate a pointer to a dynamic array of pointers.</a:t>
            </a:r>
          </a:p>
          <a:p>
            <a:r>
              <a:rPr lang="en-US" b="1" dirty="0"/>
              <a:t>Step 2. Allocate each element of the dynamic array of pointers to another dynamic array of pointers.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C65E8-CDC1-4D91-8144-A223FC9D6DE0}"/>
              </a:ext>
            </a:extLst>
          </p:cNvPr>
          <p:cNvSpPr/>
          <p:nvPr/>
        </p:nvSpPr>
        <p:spPr>
          <a:xfrm>
            <a:off x="9159130" y="1377778"/>
            <a:ext cx="2914134" cy="410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B5B66-4071-4C8D-968B-908F071F3591}"/>
              </a:ext>
            </a:extLst>
          </p:cNvPr>
          <p:cNvSpPr/>
          <p:nvPr/>
        </p:nvSpPr>
        <p:spPr>
          <a:xfrm>
            <a:off x="5865025" y="1377778"/>
            <a:ext cx="2914134" cy="410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EDD02-6E40-4A7D-B2FE-3671C285F20D}"/>
              </a:ext>
            </a:extLst>
          </p:cNvPr>
          <p:cNvSpPr/>
          <p:nvPr/>
        </p:nvSpPr>
        <p:spPr>
          <a:xfrm>
            <a:off x="5865025" y="5480221"/>
            <a:ext cx="2914134" cy="68580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1F8CB-E20E-415E-B275-AF54D7F70B07}"/>
              </a:ext>
            </a:extLst>
          </p:cNvPr>
          <p:cNvSpPr/>
          <p:nvPr/>
        </p:nvSpPr>
        <p:spPr>
          <a:xfrm>
            <a:off x="9159130" y="5480221"/>
            <a:ext cx="2914134" cy="68580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2828E-A86B-48E4-8A5A-8736FADFF9F0}"/>
              </a:ext>
            </a:extLst>
          </p:cNvPr>
          <p:cNvSpPr/>
          <p:nvPr/>
        </p:nvSpPr>
        <p:spPr>
          <a:xfrm>
            <a:off x="9571975" y="2966341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DA9B5-DCA9-45E2-96A9-ECFA56D8A955}"/>
              </a:ext>
            </a:extLst>
          </p:cNvPr>
          <p:cNvSpPr/>
          <p:nvPr/>
        </p:nvSpPr>
        <p:spPr>
          <a:xfrm>
            <a:off x="11215691" y="2971856"/>
            <a:ext cx="709127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E50CA-242C-4EBA-8496-AEF3B2FB52D7}"/>
              </a:ext>
            </a:extLst>
          </p:cNvPr>
          <p:cNvSpPr/>
          <p:nvPr/>
        </p:nvSpPr>
        <p:spPr>
          <a:xfrm>
            <a:off x="6771292" y="4717278"/>
            <a:ext cx="1655806" cy="49208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42007-8EC3-4634-B54C-0A2FE5BFF56A}"/>
              </a:ext>
            </a:extLst>
          </p:cNvPr>
          <p:cNvSpPr/>
          <p:nvPr/>
        </p:nvSpPr>
        <p:spPr>
          <a:xfrm>
            <a:off x="5865024" y="4829764"/>
            <a:ext cx="906266" cy="26711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F90FA50-4121-4EFA-AFC4-4FC53DE9814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8427098" y="3184333"/>
            <a:ext cx="1144877" cy="177898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A42D9-879F-4401-B2F4-46FCDDFF40C7}"/>
              </a:ext>
            </a:extLst>
          </p:cNvPr>
          <p:cNvSpPr/>
          <p:nvPr/>
        </p:nvSpPr>
        <p:spPr>
          <a:xfrm>
            <a:off x="9571975" y="2533989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D8831-7E8A-4E56-9BAD-7C0FAF809305}"/>
              </a:ext>
            </a:extLst>
          </p:cNvPr>
          <p:cNvSpPr/>
          <p:nvPr/>
        </p:nvSpPr>
        <p:spPr>
          <a:xfrm>
            <a:off x="9571975" y="2099821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3D26E-2B16-4A36-9065-1BFFC373E442}"/>
              </a:ext>
            </a:extLst>
          </p:cNvPr>
          <p:cNvSpPr/>
          <p:nvPr/>
        </p:nvSpPr>
        <p:spPr>
          <a:xfrm>
            <a:off x="10120567" y="4896423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>
                <a:solidFill>
                  <a:schemeClr val="tx1"/>
                </a:solidFill>
                <a:latin typeface="Consolas" panose="020B0609020204030204" pitchFamily="49" charset="0"/>
              </a:rPr>
              <a:t>&lt;some value&gt;</a:t>
            </a:r>
            <a:endParaRPr lang="en-US" sz="1100" b="1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318837-D39F-44EB-BA2E-1984DE6F60A7}"/>
              </a:ext>
            </a:extLst>
          </p:cNvPr>
          <p:cNvSpPr/>
          <p:nvPr/>
        </p:nvSpPr>
        <p:spPr>
          <a:xfrm>
            <a:off x="9410106" y="4868348"/>
            <a:ext cx="709127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2F55BFF-E231-441F-A332-E4354F035E48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16200000" flipH="1">
            <a:off x="10232080" y="3570122"/>
            <a:ext cx="1712090" cy="1376495"/>
          </a:xfrm>
          <a:prstGeom prst="bentConnector4">
            <a:avLst>
              <a:gd name="adj1" fmla="val 27829"/>
              <a:gd name="adj2" fmla="val 11525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ED25D6-901C-453B-9F6D-4F953050320D}"/>
              </a:ext>
            </a:extLst>
          </p:cNvPr>
          <p:cNvSpPr/>
          <p:nvPr/>
        </p:nvSpPr>
        <p:spPr>
          <a:xfrm>
            <a:off x="10119678" y="4460439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AC97B9-82AF-4494-BAFD-3673A269FAF0}"/>
              </a:ext>
            </a:extLst>
          </p:cNvPr>
          <p:cNvSpPr/>
          <p:nvPr/>
        </p:nvSpPr>
        <p:spPr>
          <a:xfrm>
            <a:off x="10119678" y="4024455"/>
            <a:ext cx="1655806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Consolas" panose="020B0609020204030204" pitchFamily="49" charset="0"/>
              </a:rPr>
              <a:t>&lt;some value&gt;</a:t>
            </a:r>
            <a:endParaRPr lang="en-US" sz="1100" b="1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42C6F45-0320-458C-A979-455414E6FC9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1227781" y="1726287"/>
            <a:ext cx="472588" cy="102569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D045DF7-8229-4032-AC36-36E83C0F022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1227781" y="1617449"/>
            <a:ext cx="236294" cy="70036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2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7071981-DC04-4CF5-82D1-D75987A8B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1606346-4F67-48FA-8AC6-2671BB21A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219" y="1736726"/>
            <a:ext cx="10559846" cy="4496926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Can also use </a:t>
            </a:r>
            <a:r>
              <a:rPr lang="en-US" altLang="en-US" dirty="0">
                <a:latin typeface="Courier New" panose="02070309020205020404" pitchFamily="49" charset="0"/>
              </a:rPr>
              <a:t>new</a:t>
            </a:r>
            <a:r>
              <a:rPr lang="en-US" altLang="en-US" dirty="0"/>
              <a:t> to allocate array: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const int SIZE = 25;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 err="1">
                <a:latin typeface="Courier New" panose="02070309020205020404" pitchFamily="49" charset="0"/>
              </a:rPr>
              <a:t>arrayPtr</a:t>
            </a:r>
            <a:r>
              <a:rPr lang="en-US" altLang="en-US" dirty="0">
                <a:latin typeface="Courier New" panose="02070309020205020404" pitchFamily="49" charset="0"/>
              </a:rPr>
              <a:t> = new double[SIZE];</a:t>
            </a:r>
            <a:endParaRPr lang="en-US" altLang="en-US" dirty="0"/>
          </a:p>
          <a:p>
            <a:pPr>
              <a:lnSpc>
                <a:spcPct val="85000"/>
              </a:lnSpc>
            </a:pPr>
            <a:r>
              <a:rPr lang="en-US" altLang="en-US" dirty="0"/>
              <a:t>Can then use </a:t>
            </a:r>
            <a:r>
              <a:rPr lang="en-US" altLang="en-US" dirty="0">
                <a:latin typeface="Courier New" panose="02070309020205020404" pitchFamily="49" charset="0"/>
              </a:rPr>
              <a:t>[]</a:t>
            </a:r>
            <a:r>
              <a:rPr lang="en-US" altLang="en-US" dirty="0"/>
              <a:t> or pointer arithmetic to access array: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for(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SIZE;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</a:t>
            </a:r>
            <a:r>
              <a:rPr lang="en-US" altLang="en-US" dirty="0" err="1">
                <a:latin typeface="Courier New" panose="02070309020205020404" pitchFamily="49" charset="0"/>
              </a:rPr>
              <a:t>arrayptr</a:t>
            </a:r>
            <a:r>
              <a:rPr lang="en-US" altLang="en-US" dirty="0">
                <a:latin typeface="Courier New" panose="02070309020205020404" pitchFamily="49" charset="0"/>
              </a:rPr>
              <a:t>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=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*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/>
              <a:t>or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SIZE;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*(</a:t>
            </a:r>
            <a:r>
              <a:rPr lang="en-US" altLang="en-US" dirty="0" err="1">
                <a:latin typeface="Courier New" panose="02070309020205020404" pitchFamily="49" charset="0"/>
              </a:rPr>
              <a:t>arrayptr</a:t>
            </a:r>
            <a:r>
              <a:rPr lang="en-US" altLang="en-US" dirty="0">
                <a:latin typeface="Courier New" panose="02070309020205020404" pitchFamily="49" charset="0"/>
              </a:rPr>
              <a:t> +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) =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*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pPr>
              <a:lnSpc>
                <a:spcPct val="85000"/>
              </a:lnSpc>
            </a:pPr>
            <a:r>
              <a:rPr lang="en-US" altLang="en-US" dirty="0"/>
              <a:t>Program will terminate if not enough memory available to allocate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4CF219-9C37-4E15-A5F3-12646F7E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6862" cy="1325563"/>
          </a:xfrm>
        </p:spPr>
        <p:txBody>
          <a:bodyPr/>
          <a:lstStyle/>
          <a:p>
            <a:r>
              <a:rPr lang="en-US" dirty="0"/>
              <a:t>2D Dynamic Arrays Syntax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AE73E2-D179-4CC4-B135-7FDCDE4EF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T: type;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array identifier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cap</a:t>
            </a:r>
            <a:r>
              <a:rPr lang="en-US" sz="2000" i="1" baseline="-25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cap</a:t>
            </a:r>
            <a:r>
              <a:rPr lang="en-US" sz="2000" i="1" baseline="-25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dimension capacities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allocate 2D dynamic array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T** </a:t>
            </a:r>
            <a:r>
              <a:rPr lang="en-US" sz="2000" i="1" dirty="0">
                <a:latin typeface="Consolas" panose="020B0609020204030204" pitchFamily="49" charset="0"/>
              </a:rPr>
              <a:t>name</a:t>
            </a:r>
            <a:r>
              <a:rPr lang="en-US" sz="2000" dirty="0">
                <a:latin typeface="Consolas" panose="020B0609020204030204" pitchFamily="49" charset="0"/>
              </a:rPr>
              <a:t> = new T*[</a:t>
            </a:r>
            <a:r>
              <a:rPr lang="en-US" sz="2000" i="1" dirty="0">
                <a:latin typeface="Consolas" panose="020B0609020204030204" pitchFamily="49" charset="0"/>
              </a:rPr>
              <a:t>cap</a:t>
            </a:r>
            <a:r>
              <a:rPr lang="en-US" sz="2000" i="1" baseline="-25000" dirty="0"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</a:t>
            </a:r>
            <a:r>
              <a:rPr lang="en-US" sz="2000" i="1" dirty="0">
                <a:latin typeface="Consolas" panose="020B0609020204030204" pitchFamily="49" charset="0"/>
              </a:rPr>
              <a:t>cap</a:t>
            </a:r>
            <a:r>
              <a:rPr lang="en-US" sz="2000" i="1" baseline="-25000" dirty="0"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; ++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i="1" dirty="0">
                <a:latin typeface="Consolas" panose="020B0609020204030204" pitchFamily="49" charset="0"/>
              </a:rPr>
              <a:t>name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= new T[</a:t>
            </a:r>
            <a:r>
              <a:rPr lang="en-US" sz="2000" i="1" dirty="0">
                <a:latin typeface="Consolas" panose="020B0609020204030204" pitchFamily="49" charset="0"/>
              </a:rPr>
              <a:t>cap</a:t>
            </a:r>
            <a:r>
              <a:rPr lang="en-US" sz="2000" i="1" baseline="-25000" dirty="0">
                <a:latin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deallocate 2D dynamic array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</a:t>
            </a:r>
            <a:r>
              <a:rPr lang="en-US" sz="2000" i="1" dirty="0">
                <a:latin typeface="Consolas" panose="020B0609020204030204" pitchFamily="49" charset="0"/>
              </a:rPr>
              <a:t>cap</a:t>
            </a:r>
            <a:r>
              <a:rPr lang="en-US" sz="2000" i="1" baseline="-25000" dirty="0"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; ++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delete[] name[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delete[] 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7F9F2-B00F-4464-B2D6-00333EB36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5167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Example Syntax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×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 grid of integers,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defined as row major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allocate 2D dynamic array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** grid = 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*[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; ++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grid[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= 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deallocate 2D dynamic array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; ++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delete[] grid[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delete[] grid;</a:t>
            </a:r>
          </a:p>
        </p:txBody>
      </p:sp>
    </p:spTree>
    <p:extLst>
      <p:ext uri="{BB962C8B-B14F-4D97-AF65-F5344CB8AC3E}">
        <p14:creationId xmlns:p14="http://schemas.microsoft.com/office/powerpoint/2010/main" val="314363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B1E498-54F3-4A26-853A-A14B0E7A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B7DE54-DD8A-415D-A2F5-57276534F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0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FA9618-AAFC-4A96-9046-D42132B2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About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following program takes a 2D size from the console, and then displays an ascending sequence of numbers.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number at the end of a line is continued at the start of the next line.</a:t>
            </a:r>
          </a:p>
          <a:p>
            <a:r>
              <a:rPr lang="en-US" sz="2800" i="1" dirty="0"/>
              <a:t>Detailed steps in next pages.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082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1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int** grid = new int*[height];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new int[width];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x = 0;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+ 1)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x = 0;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" ";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delete[] grid[y];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delete[]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CA9AFC8-6BBF-4A2C-AC70-049296F9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5 to 8. </a:t>
            </a:r>
            <a:r>
              <a:rPr lang="en-US" sz="2800" dirty="0"/>
              <a:t>User enters 2D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10 to 13.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2D array is dynamically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15 to 19.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 sequential number is calculated.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21 to 27.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The sequential number is output to the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28 to 31.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2D array is deallocated.</a:t>
            </a:r>
          </a:p>
        </p:txBody>
      </p:sp>
    </p:spTree>
    <p:extLst>
      <p:ext uri="{BB962C8B-B14F-4D97-AF65-F5344CB8AC3E}">
        <p14:creationId xmlns:p14="http://schemas.microsoft.com/office/powerpoint/2010/main" val="1532311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x = 0;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+ 1)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x = 0;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" ";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delete[] grid[y];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delete[]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CA9AFC8-6BBF-4A2C-AC70-049296F9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5 to 8.</a:t>
            </a:r>
            <a:r>
              <a:rPr lang="en-US" sz="2800" dirty="0"/>
              <a:t> User enters 2D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10 to 13.</a:t>
            </a:r>
            <a:r>
              <a:rPr lang="en-US" sz="2800" dirty="0"/>
              <a:t> 2D array is dynamically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15 to 19.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 sequential number is calculated.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21 to 27.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The sequential number is output to the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28 to 31.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2D array is deallocated.</a:t>
            </a:r>
          </a:p>
        </p:txBody>
      </p:sp>
    </p:spTree>
    <p:extLst>
      <p:ext uri="{BB962C8B-B14F-4D97-AF65-F5344CB8AC3E}">
        <p14:creationId xmlns:p14="http://schemas.microsoft.com/office/powerpoint/2010/main" val="4246203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x = 0;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" ";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delete[] grid[y];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delete[] grid;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CA9AFC8-6BBF-4A2C-AC70-049296F9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5 to 8.</a:t>
            </a:r>
            <a:r>
              <a:rPr lang="en-US" sz="2800" dirty="0"/>
              <a:t> User enters 2D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10 to 13.</a:t>
            </a:r>
            <a:r>
              <a:rPr lang="en-US" sz="2800" dirty="0"/>
              <a:t> 2D array is dynamically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15 to 19. </a:t>
            </a:r>
            <a:r>
              <a:rPr lang="en-US" sz="2800" dirty="0"/>
              <a:t>The sequential number is calculated.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21 to 27.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The sequential number is output to the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28 to 31.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2D array is deallocated.</a:t>
            </a:r>
          </a:p>
        </p:txBody>
      </p:sp>
    </p:spTree>
    <p:extLst>
      <p:ext uri="{BB962C8B-B14F-4D97-AF65-F5344CB8AC3E}">
        <p14:creationId xmlns:p14="http://schemas.microsoft.com/office/powerpoint/2010/main" val="1524374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1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 (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y = 0;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delete[] grid[y];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delete[] grid;</a:t>
                      </a:r>
                    </a:p>
                    <a:p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CA9AFC8-6BBF-4A2C-AC70-049296F9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5 to 8.</a:t>
            </a:r>
            <a:r>
              <a:rPr lang="en-US" sz="2800" dirty="0"/>
              <a:t> User enters 2D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10 to 13.</a:t>
            </a:r>
            <a:r>
              <a:rPr lang="en-US" sz="2800" dirty="0"/>
              <a:t> 2D array is dynamically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15 to 19. </a:t>
            </a:r>
            <a:r>
              <a:rPr lang="en-US" sz="2800" dirty="0"/>
              <a:t>The sequential number is calculated.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21 to 27. </a:t>
            </a:r>
            <a:r>
              <a:rPr lang="en-US" sz="2800" dirty="0"/>
              <a:t>The sequential number is output to the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Lines 28 to 31.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2D array is deallocated.</a:t>
            </a:r>
          </a:p>
        </p:txBody>
      </p:sp>
    </p:spTree>
    <p:extLst>
      <p:ext uri="{BB962C8B-B14F-4D97-AF65-F5344CB8AC3E}">
        <p14:creationId xmlns:p14="http://schemas.microsoft.com/office/powerpoint/2010/main" val="2521438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CA9AFC8-6BBF-4A2C-AC70-049296F9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5 to 8.</a:t>
            </a:r>
            <a:r>
              <a:rPr lang="en-US" sz="2800" dirty="0"/>
              <a:t> User enters 2D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10 to 13.</a:t>
            </a:r>
            <a:r>
              <a:rPr lang="en-US" sz="2800" dirty="0"/>
              <a:t> 2D array is dynamically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15 to 19. </a:t>
            </a:r>
            <a:r>
              <a:rPr lang="en-US" sz="2800" dirty="0"/>
              <a:t>The sequential number is calculated.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21 to 27.</a:t>
            </a:r>
            <a:r>
              <a:rPr lang="en-US" sz="2800" dirty="0"/>
              <a:t> The sequential number is output to the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Lines 28 to 31. </a:t>
            </a:r>
            <a:r>
              <a:rPr lang="en-US" sz="2800" dirty="0"/>
              <a:t>2D array is deallocated.</a:t>
            </a:r>
          </a:p>
        </p:txBody>
      </p:sp>
    </p:spTree>
    <p:extLst>
      <p:ext uri="{BB962C8B-B14F-4D97-AF65-F5344CB8AC3E}">
        <p14:creationId xmlns:p14="http://schemas.microsoft.com/office/powerpoint/2010/main" val="422292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1" dirty="0">
                          <a:solidFill>
                            <a:srgbClr val="A31515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E0A97F17-1BC2-4BAE-A09E-79371063655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060EDAF-5ECA-40D0-B855-48D53A665FA6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FC5A5E-A1EF-45FA-96C8-37322A7589EF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592077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9E20D8-3479-44C1-AEDD-77842FD67D5B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96170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B315370-5C3B-4379-90B4-FF34B0C74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Releasing Dynamic Memory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F1207FB-F75F-4E77-A7E4-F26659C42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3897" y="1828800"/>
            <a:ext cx="10409903" cy="4572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Use </a:t>
            </a:r>
            <a:r>
              <a:rPr lang="en-US" altLang="en-US" sz="3600" dirty="0">
                <a:latin typeface="Courier New" panose="02070309020205020404" pitchFamily="49" charset="0"/>
              </a:rPr>
              <a:t>delete</a:t>
            </a:r>
            <a:r>
              <a:rPr lang="en-US" altLang="en-US" sz="3600" dirty="0"/>
              <a:t> to free dynamic memory:</a:t>
            </a:r>
          </a:p>
          <a:p>
            <a:pPr lvl="1">
              <a:buFontTx/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	delete </a:t>
            </a:r>
            <a:r>
              <a:rPr lang="en-US" altLang="en-US" sz="3200" dirty="0" err="1">
                <a:latin typeface="Courier New" panose="02070309020205020404" pitchFamily="49" charset="0"/>
              </a:rPr>
              <a:t>fptr</a:t>
            </a:r>
            <a:r>
              <a:rPr lang="en-US" altLang="en-US" sz="3200" dirty="0">
                <a:latin typeface="Courier New" panose="02070309020205020404" pitchFamily="49" charset="0"/>
              </a:rPr>
              <a:t>;</a:t>
            </a:r>
            <a:endParaRPr lang="en-US" altLang="en-US" sz="3200" dirty="0"/>
          </a:p>
          <a:p>
            <a:r>
              <a:rPr lang="en-US" altLang="en-US" sz="3600" dirty="0"/>
              <a:t>Use </a:t>
            </a:r>
            <a:r>
              <a:rPr lang="en-US" altLang="en-US" sz="3600" dirty="0">
                <a:latin typeface="Courier New" panose="02070309020205020404" pitchFamily="49" charset="0"/>
              </a:rPr>
              <a:t>[]</a:t>
            </a:r>
            <a:r>
              <a:rPr lang="en-US" altLang="en-US" sz="3600" dirty="0"/>
              <a:t> to free dynamic array:</a:t>
            </a:r>
          </a:p>
          <a:p>
            <a:pPr lvl="1">
              <a:buFontTx/>
              <a:buNone/>
            </a:pPr>
            <a:r>
              <a:rPr lang="en-US" altLang="en-US" sz="3200" dirty="0"/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delete [] </a:t>
            </a:r>
            <a:r>
              <a:rPr lang="en-US" altLang="en-US" sz="3200" dirty="0" err="1">
                <a:latin typeface="Courier New" panose="02070309020205020404" pitchFamily="49" charset="0"/>
              </a:rPr>
              <a:t>arrayptr</a:t>
            </a:r>
            <a:r>
              <a:rPr lang="en-US" altLang="en-US" sz="3200" dirty="0">
                <a:latin typeface="Courier New" panose="02070309020205020404" pitchFamily="49" charset="0"/>
              </a:rPr>
              <a:t>;</a:t>
            </a:r>
            <a:endParaRPr lang="en-US" altLang="en-US" sz="3200" dirty="0"/>
          </a:p>
          <a:p>
            <a:r>
              <a:rPr lang="en-US" altLang="en-US" sz="3600" dirty="0"/>
              <a:t>Only use </a:t>
            </a:r>
            <a:r>
              <a:rPr lang="en-US" altLang="en-US" sz="3600" dirty="0">
                <a:latin typeface="Courier New" panose="02070309020205020404" pitchFamily="49" charset="0"/>
              </a:rPr>
              <a:t>delete</a:t>
            </a:r>
            <a:r>
              <a:rPr lang="en-US" altLang="en-US" sz="3600" dirty="0"/>
              <a:t> with dynamic memory! 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D6D1-9C1B-4BFA-AAE3-E7D94EB810CF}"/>
              </a:ext>
            </a:extLst>
          </p:cNvPr>
          <p:cNvSpPr/>
          <p:nvPr/>
        </p:nvSpPr>
        <p:spPr>
          <a:xfrm>
            <a:off x="2059410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8CBA8-AAD5-4196-829F-76ADE17DD43A}"/>
              </a:ext>
            </a:extLst>
          </p:cNvPr>
          <p:cNvSpPr/>
          <p:nvPr/>
        </p:nvSpPr>
        <p:spPr>
          <a:xfrm>
            <a:off x="2754168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B6EBE-E4EE-4914-903F-B08AA8FE0172}"/>
              </a:ext>
            </a:extLst>
          </p:cNvPr>
          <p:cNvSpPr/>
          <p:nvPr/>
        </p:nvSpPr>
        <p:spPr>
          <a:xfrm>
            <a:off x="3448926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9A4C7-A7EB-457A-8B17-00C1B8F6F73E}"/>
              </a:ext>
            </a:extLst>
          </p:cNvPr>
          <p:cNvSpPr/>
          <p:nvPr/>
        </p:nvSpPr>
        <p:spPr>
          <a:xfrm>
            <a:off x="4143684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7E86F-39D0-41D3-8FF2-F5F5D66BF082}"/>
              </a:ext>
            </a:extLst>
          </p:cNvPr>
          <p:cNvSpPr/>
          <p:nvPr/>
        </p:nvSpPr>
        <p:spPr>
          <a:xfrm>
            <a:off x="4838442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1800A3-F860-438D-ADF0-55EDFD06031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769479" y="5449129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4C43DFB-353D-4EA4-AA19-6770747D425F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55DB5-2094-4F8F-8672-965C3EDD3B90}"/>
              </a:ext>
            </a:extLst>
          </p:cNvPr>
          <p:cNvSpPr txBox="1"/>
          <p:nvPr/>
        </p:nvSpPr>
        <p:spPr>
          <a:xfrm>
            <a:off x="2061129" y="52865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80972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B6A58-A6C1-4B0F-869F-EF9C98B7D499}"/>
              </a:ext>
            </a:extLst>
          </p:cNvPr>
          <p:cNvSpPr/>
          <p:nvPr/>
        </p:nvSpPr>
        <p:spPr>
          <a:xfrm>
            <a:off x="2493253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261249-57AC-487A-8ED6-DEE56EA3930F}"/>
              </a:ext>
            </a:extLst>
          </p:cNvPr>
          <p:cNvSpPr/>
          <p:nvPr/>
        </p:nvSpPr>
        <p:spPr>
          <a:xfrm>
            <a:off x="3188011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F8A4B2-6C7F-4DA9-A888-36157612CFF2}"/>
              </a:ext>
            </a:extLst>
          </p:cNvPr>
          <p:cNvSpPr/>
          <p:nvPr/>
        </p:nvSpPr>
        <p:spPr>
          <a:xfrm>
            <a:off x="3882769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52C7BA-81BD-494D-9563-90C7E8AF45C5}"/>
              </a:ext>
            </a:extLst>
          </p:cNvPr>
          <p:cNvSpPr/>
          <p:nvPr/>
        </p:nvSpPr>
        <p:spPr>
          <a:xfrm>
            <a:off x="4577527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A20516-AAC9-4927-A3CD-48BF16EE986C}"/>
              </a:ext>
            </a:extLst>
          </p:cNvPr>
          <p:cNvSpPr/>
          <p:nvPr/>
        </p:nvSpPr>
        <p:spPr>
          <a:xfrm>
            <a:off x="5272285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D6D1-9C1B-4BFA-AAE3-E7D94EB810CF}"/>
              </a:ext>
            </a:extLst>
          </p:cNvPr>
          <p:cNvSpPr/>
          <p:nvPr/>
        </p:nvSpPr>
        <p:spPr>
          <a:xfrm>
            <a:off x="2059410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8CBA8-AAD5-4196-829F-76ADE17DD43A}"/>
              </a:ext>
            </a:extLst>
          </p:cNvPr>
          <p:cNvSpPr/>
          <p:nvPr/>
        </p:nvSpPr>
        <p:spPr>
          <a:xfrm>
            <a:off x="2754168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B6EBE-E4EE-4914-903F-B08AA8FE0172}"/>
              </a:ext>
            </a:extLst>
          </p:cNvPr>
          <p:cNvSpPr/>
          <p:nvPr/>
        </p:nvSpPr>
        <p:spPr>
          <a:xfrm>
            <a:off x="3448926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9A4C7-A7EB-457A-8B17-00C1B8F6F73E}"/>
              </a:ext>
            </a:extLst>
          </p:cNvPr>
          <p:cNvSpPr/>
          <p:nvPr/>
        </p:nvSpPr>
        <p:spPr>
          <a:xfrm>
            <a:off x="4143684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7E86F-39D0-41D3-8FF2-F5F5D66BF082}"/>
              </a:ext>
            </a:extLst>
          </p:cNvPr>
          <p:cNvSpPr/>
          <p:nvPr/>
        </p:nvSpPr>
        <p:spPr>
          <a:xfrm>
            <a:off x="4838442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EDE361-8395-4090-B3A3-6FA3EEE72C71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1769479" y="4878424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1800A3-F860-438D-ADF0-55EDFD06031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769479" y="5449129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4C43DFB-353D-4EA4-AA19-6770747D425F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6560F-CCD5-45FF-A831-5BDC141DD0D7}"/>
              </a:ext>
            </a:extLst>
          </p:cNvPr>
          <p:cNvSpPr txBox="1"/>
          <p:nvPr/>
        </p:nvSpPr>
        <p:spPr>
          <a:xfrm>
            <a:off x="2061129" y="52865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F55D2-2415-4F89-85E2-38BE37F0D1D4}"/>
              </a:ext>
            </a:extLst>
          </p:cNvPr>
          <p:cNvSpPr txBox="1"/>
          <p:nvPr/>
        </p:nvSpPr>
        <p:spPr>
          <a:xfrm>
            <a:off x="2187005" y="43971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44653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CAD5-2F84-488F-AA4A-E31D991F25D9}"/>
              </a:ext>
            </a:extLst>
          </p:cNvPr>
          <p:cNvSpPr/>
          <p:nvPr/>
        </p:nvSpPr>
        <p:spPr>
          <a:xfrm>
            <a:off x="2303742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950FA5-8BAE-46FE-8A64-60759DDC86F9}"/>
              </a:ext>
            </a:extLst>
          </p:cNvPr>
          <p:cNvSpPr/>
          <p:nvPr/>
        </p:nvSpPr>
        <p:spPr>
          <a:xfrm>
            <a:off x="2998500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59154-E54F-4CD6-B569-6E2799F76A81}"/>
              </a:ext>
            </a:extLst>
          </p:cNvPr>
          <p:cNvSpPr/>
          <p:nvPr/>
        </p:nvSpPr>
        <p:spPr>
          <a:xfrm>
            <a:off x="3693258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5439A2-4679-41BF-9EB5-B645D5C93FA2}"/>
              </a:ext>
            </a:extLst>
          </p:cNvPr>
          <p:cNvSpPr/>
          <p:nvPr/>
        </p:nvSpPr>
        <p:spPr>
          <a:xfrm>
            <a:off x="4388016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CA979-BFEA-4D1D-A2D7-2C418D576DDF}"/>
              </a:ext>
            </a:extLst>
          </p:cNvPr>
          <p:cNvSpPr/>
          <p:nvPr/>
        </p:nvSpPr>
        <p:spPr>
          <a:xfrm>
            <a:off x="5082774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7838A61-14FC-450E-9B4A-5CC6FC5C648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1769479" y="4146625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B6A58-A6C1-4B0F-869F-EF9C98B7D499}"/>
              </a:ext>
            </a:extLst>
          </p:cNvPr>
          <p:cNvSpPr/>
          <p:nvPr/>
        </p:nvSpPr>
        <p:spPr>
          <a:xfrm>
            <a:off x="2493253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261249-57AC-487A-8ED6-DEE56EA3930F}"/>
              </a:ext>
            </a:extLst>
          </p:cNvPr>
          <p:cNvSpPr/>
          <p:nvPr/>
        </p:nvSpPr>
        <p:spPr>
          <a:xfrm>
            <a:off x="3188011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F8A4B2-6C7F-4DA9-A888-36157612CFF2}"/>
              </a:ext>
            </a:extLst>
          </p:cNvPr>
          <p:cNvSpPr/>
          <p:nvPr/>
        </p:nvSpPr>
        <p:spPr>
          <a:xfrm>
            <a:off x="3882769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52C7BA-81BD-494D-9563-90C7E8AF45C5}"/>
              </a:ext>
            </a:extLst>
          </p:cNvPr>
          <p:cNvSpPr/>
          <p:nvPr/>
        </p:nvSpPr>
        <p:spPr>
          <a:xfrm>
            <a:off x="4577527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A20516-AAC9-4927-A3CD-48BF16EE986C}"/>
              </a:ext>
            </a:extLst>
          </p:cNvPr>
          <p:cNvSpPr/>
          <p:nvPr/>
        </p:nvSpPr>
        <p:spPr>
          <a:xfrm>
            <a:off x="5272285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D6D1-9C1B-4BFA-AAE3-E7D94EB810CF}"/>
              </a:ext>
            </a:extLst>
          </p:cNvPr>
          <p:cNvSpPr/>
          <p:nvPr/>
        </p:nvSpPr>
        <p:spPr>
          <a:xfrm>
            <a:off x="2059410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8CBA8-AAD5-4196-829F-76ADE17DD43A}"/>
              </a:ext>
            </a:extLst>
          </p:cNvPr>
          <p:cNvSpPr/>
          <p:nvPr/>
        </p:nvSpPr>
        <p:spPr>
          <a:xfrm>
            <a:off x="2754168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B6EBE-E4EE-4914-903F-B08AA8FE0172}"/>
              </a:ext>
            </a:extLst>
          </p:cNvPr>
          <p:cNvSpPr/>
          <p:nvPr/>
        </p:nvSpPr>
        <p:spPr>
          <a:xfrm>
            <a:off x="3448926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9A4C7-A7EB-457A-8B17-00C1B8F6F73E}"/>
              </a:ext>
            </a:extLst>
          </p:cNvPr>
          <p:cNvSpPr/>
          <p:nvPr/>
        </p:nvSpPr>
        <p:spPr>
          <a:xfrm>
            <a:off x="4143684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7E86F-39D0-41D3-8FF2-F5F5D66BF082}"/>
              </a:ext>
            </a:extLst>
          </p:cNvPr>
          <p:cNvSpPr/>
          <p:nvPr/>
        </p:nvSpPr>
        <p:spPr>
          <a:xfrm>
            <a:off x="4838442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EDE361-8395-4090-B3A3-6FA3EEE72C71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1769479" y="4878424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1800A3-F860-438D-ADF0-55EDFD06031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769479" y="5449129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4C43DFB-353D-4EA4-AA19-6770747D425F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0EB048-359F-46A5-A3C4-4F971827D7FE}"/>
              </a:ext>
            </a:extLst>
          </p:cNvPr>
          <p:cNvSpPr txBox="1"/>
          <p:nvPr/>
        </p:nvSpPr>
        <p:spPr>
          <a:xfrm>
            <a:off x="2061129" y="52865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412367-65FE-468A-9AA4-A508DD6E0B6E}"/>
              </a:ext>
            </a:extLst>
          </p:cNvPr>
          <p:cNvSpPr txBox="1"/>
          <p:nvPr/>
        </p:nvSpPr>
        <p:spPr>
          <a:xfrm>
            <a:off x="2187005" y="43971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D63127-5E06-43DA-8F68-FBAFC2B720FA}"/>
              </a:ext>
            </a:extLst>
          </p:cNvPr>
          <p:cNvSpPr txBox="1"/>
          <p:nvPr/>
        </p:nvSpPr>
        <p:spPr>
          <a:xfrm>
            <a:off x="1949159" y="36819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1368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CAD5-2F84-488F-AA4A-E31D991F25D9}"/>
              </a:ext>
            </a:extLst>
          </p:cNvPr>
          <p:cNvSpPr/>
          <p:nvPr/>
        </p:nvSpPr>
        <p:spPr>
          <a:xfrm>
            <a:off x="2303742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950FA5-8BAE-46FE-8A64-60759DDC86F9}"/>
              </a:ext>
            </a:extLst>
          </p:cNvPr>
          <p:cNvSpPr/>
          <p:nvPr/>
        </p:nvSpPr>
        <p:spPr>
          <a:xfrm>
            <a:off x="2998500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59154-E54F-4CD6-B569-6E2799F76A81}"/>
              </a:ext>
            </a:extLst>
          </p:cNvPr>
          <p:cNvSpPr/>
          <p:nvPr/>
        </p:nvSpPr>
        <p:spPr>
          <a:xfrm>
            <a:off x="3693258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5439A2-4679-41BF-9EB5-B645D5C93FA2}"/>
              </a:ext>
            </a:extLst>
          </p:cNvPr>
          <p:cNvSpPr/>
          <p:nvPr/>
        </p:nvSpPr>
        <p:spPr>
          <a:xfrm>
            <a:off x="4388016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CA979-BFEA-4D1D-A2D7-2C418D576DDF}"/>
              </a:ext>
            </a:extLst>
          </p:cNvPr>
          <p:cNvSpPr/>
          <p:nvPr/>
        </p:nvSpPr>
        <p:spPr>
          <a:xfrm>
            <a:off x="5082774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7838A61-14FC-450E-9B4A-5CC6FC5C648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1769479" y="4146625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B6A58-A6C1-4B0F-869F-EF9C98B7D499}"/>
              </a:ext>
            </a:extLst>
          </p:cNvPr>
          <p:cNvSpPr/>
          <p:nvPr/>
        </p:nvSpPr>
        <p:spPr>
          <a:xfrm>
            <a:off x="2493253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261249-57AC-487A-8ED6-DEE56EA3930F}"/>
              </a:ext>
            </a:extLst>
          </p:cNvPr>
          <p:cNvSpPr/>
          <p:nvPr/>
        </p:nvSpPr>
        <p:spPr>
          <a:xfrm>
            <a:off x="3188011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F8A4B2-6C7F-4DA9-A888-36157612CFF2}"/>
              </a:ext>
            </a:extLst>
          </p:cNvPr>
          <p:cNvSpPr/>
          <p:nvPr/>
        </p:nvSpPr>
        <p:spPr>
          <a:xfrm>
            <a:off x="3882769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52C7BA-81BD-494D-9563-90C7E8AF45C5}"/>
              </a:ext>
            </a:extLst>
          </p:cNvPr>
          <p:cNvSpPr/>
          <p:nvPr/>
        </p:nvSpPr>
        <p:spPr>
          <a:xfrm>
            <a:off x="4577527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A20516-AAC9-4927-A3CD-48BF16EE986C}"/>
              </a:ext>
            </a:extLst>
          </p:cNvPr>
          <p:cNvSpPr/>
          <p:nvPr/>
        </p:nvSpPr>
        <p:spPr>
          <a:xfrm>
            <a:off x="5272285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D6D1-9C1B-4BFA-AAE3-E7D94EB810CF}"/>
              </a:ext>
            </a:extLst>
          </p:cNvPr>
          <p:cNvSpPr/>
          <p:nvPr/>
        </p:nvSpPr>
        <p:spPr>
          <a:xfrm>
            <a:off x="2059410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8CBA8-AAD5-4196-829F-76ADE17DD43A}"/>
              </a:ext>
            </a:extLst>
          </p:cNvPr>
          <p:cNvSpPr/>
          <p:nvPr/>
        </p:nvSpPr>
        <p:spPr>
          <a:xfrm>
            <a:off x="2754168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B6EBE-E4EE-4914-903F-B08AA8FE0172}"/>
              </a:ext>
            </a:extLst>
          </p:cNvPr>
          <p:cNvSpPr/>
          <p:nvPr/>
        </p:nvSpPr>
        <p:spPr>
          <a:xfrm>
            <a:off x="3448926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9A4C7-A7EB-457A-8B17-00C1B8F6F73E}"/>
              </a:ext>
            </a:extLst>
          </p:cNvPr>
          <p:cNvSpPr/>
          <p:nvPr/>
        </p:nvSpPr>
        <p:spPr>
          <a:xfrm>
            <a:off x="4143684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7E86F-39D0-41D3-8FF2-F5F5D66BF082}"/>
              </a:ext>
            </a:extLst>
          </p:cNvPr>
          <p:cNvSpPr/>
          <p:nvPr/>
        </p:nvSpPr>
        <p:spPr>
          <a:xfrm>
            <a:off x="4838442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EDE361-8395-4090-B3A3-6FA3EEE72C71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1769479" y="4878424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1800A3-F860-438D-ADF0-55EDFD06031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769479" y="5449129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9F9682-F3B5-4D1D-B61B-6B70E21A89C5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F6314D-CB6B-4308-965B-2E0767D46C95}"/>
              </a:ext>
            </a:extLst>
          </p:cNvPr>
          <p:cNvSpPr txBox="1"/>
          <p:nvPr/>
        </p:nvSpPr>
        <p:spPr>
          <a:xfrm>
            <a:off x="2187005" y="43971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A144D5-CF33-4027-809E-EE1A602BD3C1}"/>
              </a:ext>
            </a:extLst>
          </p:cNvPr>
          <p:cNvSpPr txBox="1"/>
          <p:nvPr/>
        </p:nvSpPr>
        <p:spPr>
          <a:xfrm>
            <a:off x="1949159" y="36819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A434A6-AF61-403F-A1E7-14081A3BE782}"/>
              </a:ext>
            </a:extLst>
          </p:cNvPr>
          <p:cNvSpPr txBox="1"/>
          <p:nvPr/>
        </p:nvSpPr>
        <p:spPr>
          <a:xfrm>
            <a:off x="2061129" y="52865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83677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CAD5-2F84-488F-AA4A-E31D991F25D9}"/>
              </a:ext>
            </a:extLst>
          </p:cNvPr>
          <p:cNvSpPr/>
          <p:nvPr/>
        </p:nvSpPr>
        <p:spPr>
          <a:xfrm>
            <a:off x="2303742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950FA5-8BAE-46FE-8A64-60759DDC86F9}"/>
              </a:ext>
            </a:extLst>
          </p:cNvPr>
          <p:cNvSpPr/>
          <p:nvPr/>
        </p:nvSpPr>
        <p:spPr>
          <a:xfrm>
            <a:off x="2998500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59154-E54F-4CD6-B569-6E2799F76A81}"/>
              </a:ext>
            </a:extLst>
          </p:cNvPr>
          <p:cNvSpPr/>
          <p:nvPr/>
        </p:nvSpPr>
        <p:spPr>
          <a:xfrm>
            <a:off x="3693258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5439A2-4679-41BF-9EB5-B645D5C93FA2}"/>
              </a:ext>
            </a:extLst>
          </p:cNvPr>
          <p:cNvSpPr/>
          <p:nvPr/>
        </p:nvSpPr>
        <p:spPr>
          <a:xfrm>
            <a:off x="4388016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CA979-BFEA-4D1D-A2D7-2C418D576DDF}"/>
              </a:ext>
            </a:extLst>
          </p:cNvPr>
          <p:cNvSpPr/>
          <p:nvPr/>
        </p:nvSpPr>
        <p:spPr>
          <a:xfrm>
            <a:off x="5082774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???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7838A61-14FC-450E-9B4A-5CC6FC5C648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1769479" y="4146625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B6A58-A6C1-4B0F-869F-EF9C98B7D499}"/>
              </a:ext>
            </a:extLst>
          </p:cNvPr>
          <p:cNvSpPr/>
          <p:nvPr/>
        </p:nvSpPr>
        <p:spPr>
          <a:xfrm>
            <a:off x="2493253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261249-57AC-487A-8ED6-DEE56EA3930F}"/>
              </a:ext>
            </a:extLst>
          </p:cNvPr>
          <p:cNvSpPr/>
          <p:nvPr/>
        </p:nvSpPr>
        <p:spPr>
          <a:xfrm>
            <a:off x="3188011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F8A4B2-6C7F-4DA9-A888-36157612CFF2}"/>
              </a:ext>
            </a:extLst>
          </p:cNvPr>
          <p:cNvSpPr/>
          <p:nvPr/>
        </p:nvSpPr>
        <p:spPr>
          <a:xfrm>
            <a:off x="3882769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52C7BA-81BD-494D-9563-90C7E8AF45C5}"/>
              </a:ext>
            </a:extLst>
          </p:cNvPr>
          <p:cNvSpPr/>
          <p:nvPr/>
        </p:nvSpPr>
        <p:spPr>
          <a:xfrm>
            <a:off x="4577527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A20516-AAC9-4927-A3CD-48BF16EE986C}"/>
              </a:ext>
            </a:extLst>
          </p:cNvPr>
          <p:cNvSpPr/>
          <p:nvPr/>
        </p:nvSpPr>
        <p:spPr>
          <a:xfrm>
            <a:off x="5272285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D6D1-9C1B-4BFA-AAE3-E7D94EB810CF}"/>
              </a:ext>
            </a:extLst>
          </p:cNvPr>
          <p:cNvSpPr/>
          <p:nvPr/>
        </p:nvSpPr>
        <p:spPr>
          <a:xfrm>
            <a:off x="2059410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8CBA8-AAD5-4196-829F-76ADE17DD43A}"/>
              </a:ext>
            </a:extLst>
          </p:cNvPr>
          <p:cNvSpPr/>
          <p:nvPr/>
        </p:nvSpPr>
        <p:spPr>
          <a:xfrm>
            <a:off x="2754168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B6EBE-E4EE-4914-903F-B08AA8FE0172}"/>
              </a:ext>
            </a:extLst>
          </p:cNvPr>
          <p:cNvSpPr/>
          <p:nvPr/>
        </p:nvSpPr>
        <p:spPr>
          <a:xfrm>
            <a:off x="3448926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9A4C7-A7EB-457A-8B17-00C1B8F6F73E}"/>
              </a:ext>
            </a:extLst>
          </p:cNvPr>
          <p:cNvSpPr/>
          <p:nvPr/>
        </p:nvSpPr>
        <p:spPr>
          <a:xfrm>
            <a:off x="4143684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7E86F-39D0-41D3-8FF2-F5F5D66BF082}"/>
              </a:ext>
            </a:extLst>
          </p:cNvPr>
          <p:cNvSpPr/>
          <p:nvPr/>
        </p:nvSpPr>
        <p:spPr>
          <a:xfrm>
            <a:off x="4838442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EDE361-8395-4090-B3A3-6FA3EEE72C71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1769479" y="4878424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1800A3-F860-438D-ADF0-55EDFD06031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769479" y="5449129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B3B92C7-6E8F-41B2-B0F2-0F88E3F70277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70ED9C-B54D-4C66-8E21-0309699ADA8C}"/>
              </a:ext>
            </a:extLst>
          </p:cNvPr>
          <p:cNvSpPr txBox="1"/>
          <p:nvPr/>
        </p:nvSpPr>
        <p:spPr>
          <a:xfrm>
            <a:off x="2061129" y="52865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68DB5-4191-4583-9163-6CFDDC7D2881}"/>
              </a:ext>
            </a:extLst>
          </p:cNvPr>
          <p:cNvSpPr txBox="1"/>
          <p:nvPr/>
        </p:nvSpPr>
        <p:spPr>
          <a:xfrm>
            <a:off x="2187005" y="43971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7969A8-5074-4816-9422-66E61CAB5C12}"/>
              </a:ext>
            </a:extLst>
          </p:cNvPr>
          <p:cNvSpPr txBox="1"/>
          <p:nvPr/>
        </p:nvSpPr>
        <p:spPr>
          <a:xfrm>
            <a:off x="1949159" y="36819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06681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5D7B06-A220-4AA6-9F35-E4006AF740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401"/>
          <a:ext cx="4788131" cy="105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752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8BA8FB2-A5CD-43B6-B4D6-28BCFA62377E}"/>
              </a:ext>
            </a:extLst>
          </p:cNvPr>
          <p:cNvSpPr/>
          <p:nvPr/>
        </p:nvSpPr>
        <p:spPr>
          <a:xfrm>
            <a:off x="158004" y="3740658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AE56E-61F1-41AB-8BA5-0A8F3591C9E8}"/>
              </a:ext>
            </a:extLst>
          </p:cNvPr>
          <p:cNvSpPr/>
          <p:nvPr/>
        </p:nvSpPr>
        <p:spPr>
          <a:xfrm>
            <a:off x="881778" y="523113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DDA3B-AD66-4052-AC8A-E8F58106A4BC}"/>
              </a:ext>
            </a:extLst>
          </p:cNvPr>
          <p:cNvSpPr/>
          <p:nvPr/>
        </p:nvSpPr>
        <p:spPr>
          <a:xfrm>
            <a:off x="158005" y="5231137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C631A-249C-441F-AD52-F3782F4F4B56}"/>
              </a:ext>
            </a:extLst>
          </p:cNvPr>
          <p:cNvSpPr/>
          <p:nvPr/>
        </p:nvSpPr>
        <p:spPr>
          <a:xfrm>
            <a:off x="881778" y="4798785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0E0EC-854E-48F9-8D25-109EAED2AF66}"/>
              </a:ext>
            </a:extLst>
          </p:cNvPr>
          <p:cNvSpPr/>
          <p:nvPr/>
        </p:nvSpPr>
        <p:spPr>
          <a:xfrm>
            <a:off x="881778" y="4364617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CAD5-2F84-488F-AA4A-E31D991F25D9}"/>
              </a:ext>
            </a:extLst>
          </p:cNvPr>
          <p:cNvSpPr/>
          <p:nvPr/>
        </p:nvSpPr>
        <p:spPr>
          <a:xfrm>
            <a:off x="2303742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950FA5-8BAE-46FE-8A64-60759DDC86F9}"/>
              </a:ext>
            </a:extLst>
          </p:cNvPr>
          <p:cNvSpPr/>
          <p:nvPr/>
        </p:nvSpPr>
        <p:spPr>
          <a:xfrm>
            <a:off x="2998500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59154-E54F-4CD6-B569-6E2799F76A81}"/>
              </a:ext>
            </a:extLst>
          </p:cNvPr>
          <p:cNvSpPr/>
          <p:nvPr/>
        </p:nvSpPr>
        <p:spPr>
          <a:xfrm>
            <a:off x="3693258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5439A2-4679-41BF-9EB5-B645D5C93FA2}"/>
              </a:ext>
            </a:extLst>
          </p:cNvPr>
          <p:cNvSpPr/>
          <p:nvPr/>
        </p:nvSpPr>
        <p:spPr>
          <a:xfrm>
            <a:off x="4388016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CA979-BFEA-4D1D-A2D7-2C418D576DDF}"/>
              </a:ext>
            </a:extLst>
          </p:cNvPr>
          <p:cNvSpPr/>
          <p:nvPr/>
        </p:nvSpPr>
        <p:spPr>
          <a:xfrm>
            <a:off x="5082774" y="39286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7838A61-14FC-450E-9B4A-5CC6FC5C648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1769479" y="4146625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B6A58-A6C1-4B0F-869F-EF9C98B7D499}"/>
              </a:ext>
            </a:extLst>
          </p:cNvPr>
          <p:cNvSpPr/>
          <p:nvPr/>
        </p:nvSpPr>
        <p:spPr>
          <a:xfrm>
            <a:off x="2493253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261249-57AC-487A-8ED6-DEE56EA3930F}"/>
              </a:ext>
            </a:extLst>
          </p:cNvPr>
          <p:cNvSpPr/>
          <p:nvPr/>
        </p:nvSpPr>
        <p:spPr>
          <a:xfrm>
            <a:off x="3188011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F8A4B2-6C7F-4DA9-A888-36157612CFF2}"/>
              </a:ext>
            </a:extLst>
          </p:cNvPr>
          <p:cNvSpPr/>
          <p:nvPr/>
        </p:nvSpPr>
        <p:spPr>
          <a:xfrm>
            <a:off x="3882769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52C7BA-81BD-494D-9563-90C7E8AF45C5}"/>
              </a:ext>
            </a:extLst>
          </p:cNvPr>
          <p:cNvSpPr/>
          <p:nvPr/>
        </p:nvSpPr>
        <p:spPr>
          <a:xfrm>
            <a:off x="4577527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A20516-AAC9-4927-A3CD-48BF16EE986C}"/>
              </a:ext>
            </a:extLst>
          </p:cNvPr>
          <p:cNvSpPr/>
          <p:nvPr/>
        </p:nvSpPr>
        <p:spPr>
          <a:xfrm>
            <a:off x="5272285" y="4660432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D6D1-9C1B-4BFA-AAE3-E7D94EB810CF}"/>
              </a:ext>
            </a:extLst>
          </p:cNvPr>
          <p:cNvSpPr/>
          <p:nvPr/>
        </p:nvSpPr>
        <p:spPr>
          <a:xfrm>
            <a:off x="2059410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8CBA8-AAD5-4196-829F-76ADE17DD43A}"/>
              </a:ext>
            </a:extLst>
          </p:cNvPr>
          <p:cNvSpPr/>
          <p:nvPr/>
        </p:nvSpPr>
        <p:spPr>
          <a:xfrm>
            <a:off x="2754168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B6EBE-E4EE-4914-903F-B08AA8FE0172}"/>
              </a:ext>
            </a:extLst>
          </p:cNvPr>
          <p:cNvSpPr/>
          <p:nvPr/>
        </p:nvSpPr>
        <p:spPr>
          <a:xfrm>
            <a:off x="3448926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9A4C7-A7EB-457A-8B17-00C1B8F6F73E}"/>
              </a:ext>
            </a:extLst>
          </p:cNvPr>
          <p:cNvSpPr/>
          <p:nvPr/>
        </p:nvSpPr>
        <p:spPr>
          <a:xfrm>
            <a:off x="4143684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7E86F-39D0-41D3-8FF2-F5F5D66BF082}"/>
              </a:ext>
            </a:extLst>
          </p:cNvPr>
          <p:cNvSpPr/>
          <p:nvPr/>
        </p:nvSpPr>
        <p:spPr>
          <a:xfrm>
            <a:off x="4838442" y="5683933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EDE361-8395-4090-B3A3-6FA3EEE72C71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1769479" y="4878424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1800A3-F860-438D-ADF0-55EDFD06031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769479" y="5449129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9A98E77-0B89-47D1-96AD-4EE9DF6E6C55}"/>
              </a:ext>
            </a:extLst>
          </p:cNvPr>
          <p:cNvSpPr/>
          <p:nvPr/>
        </p:nvSpPr>
        <p:spPr>
          <a:xfrm>
            <a:off x="1669934" y="6235084"/>
            <a:ext cx="2914134" cy="552450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65276A-88B8-4890-A015-A138F628B45D}"/>
              </a:ext>
            </a:extLst>
          </p:cNvPr>
          <p:cNvSpPr txBox="1"/>
          <p:nvPr/>
        </p:nvSpPr>
        <p:spPr>
          <a:xfrm>
            <a:off x="2061129" y="52865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3F7213-C757-47BA-9F36-FDE0ADEE0AFE}"/>
              </a:ext>
            </a:extLst>
          </p:cNvPr>
          <p:cNvSpPr txBox="1"/>
          <p:nvPr/>
        </p:nvSpPr>
        <p:spPr>
          <a:xfrm>
            <a:off x="2187005" y="43971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3177B-5D9D-4D6C-91B3-31E50714F858}"/>
              </a:ext>
            </a:extLst>
          </p:cNvPr>
          <p:cNvSpPr txBox="1"/>
          <p:nvPr/>
        </p:nvSpPr>
        <p:spPr>
          <a:xfrm>
            <a:off x="1949159" y="36819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41270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1" dirty="0">
                          <a:solidFill>
                            <a:srgbClr val="A31515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BB921B-C0FE-4EEB-9B49-4C33E3B5B071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4085D-8311-4A9B-B5E4-AD7AA74263AE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63D6A7-5DE5-4174-8533-E54C3A78EEE4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80638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1" dirty="0">
                          <a:solidFill>
                            <a:srgbClr val="A31515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BB787B-96B5-4D2C-B1A5-DA18BF138D01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200382-227F-4A22-8623-E669F086B2EF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225C5C-F23D-4904-84F6-680D983B399B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78702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1" dirty="0">
                          <a:solidFill>
                            <a:srgbClr val="A31515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11 12 13 14 15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354396-7F41-46F3-95B7-403FE5EF59E8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024502-1D22-40F8-88C3-855203179507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4A6A75-0DD5-4B05-92E8-8BADD51E247D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96829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11 12 13 14 15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00C57E-3DAB-453E-ACE7-79F76B46DFA5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C26E26-49C7-4173-B46A-3BA16E44AC93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EA692-B120-46EF-B9DB-A3C5914DBD56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9747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90688"/>
            <a:ext cx="3289609" cy="4527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/>
              <a:t>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Memory Layout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3289609" cy="981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671995"/>
            <a:ext cx="3289609" cy="4795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Static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3151498"/>
            <a:ext cx="3289609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Heap / </a:t>
            </a:r>
            <a:br>
              <a:rPr lang="en-US" sz="3600" dirty="0"/>
            </a:br>
            <a:r>
              <a:rPr lang="en-US" sz="3600" dirty="0"/>
              <a:t>Free Store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5709424"/>
            <a:ext cx="3289609" cy="497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2292" y="3019461"/>
            <a:ext cx="5274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Stack and heap </a:t>
            </a:r>
            <a:br>
              <a:rPr lang="en-US" sz="4000" dirty="0"/>
            </a:br>
            <a:r>
              <a:rPr lang="en-US" sz="4000" dirty="0"/>
              <a:t>grow toward each other.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5018049"/>
            <a:ext cx="3289609" cy="1188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151498"/>
            <a:ext cx="3289609" cy="169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Heap / </a:t>
            </a:r>
            <a:br>
              <a:rPr lang="en-US" sz="3600" dirty="0"/>
            </a:br>
            <a:r>
              <a:rPr lang="en-US" sz="3600" dirty="0"/>
              <a:t>Free Store</a:t>
            </a:r>
          </a:p>
        </p:txBody>
      </p:sp>
    </p:spTree>
    <p:extLst>
      <p:ext uri="{BB962C8B-B14F-4D97-AF65-F5344CB8AC3E}">
        <p14:creationId xmlns:p14="http://schemas.microsoft.com/office/powerpoint/2010/main" val="95500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9" grpId="1" animBg="1"/>
      <p:bldP spid="10" grpId="0" animBg="1"/>
      <p:bldP spid="10" grpId="1" animBg="1"/>
      <p:bldP spid="11" grpId="0"/>
      <p:bldP spid="8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11 12 13 14 15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00C57E-3DAB-453E-ACE7-79F76B46DFA5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C26E26-49C7-4173-B46A-3BA16E44AC93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EA692-B120-46EF-B9DB-A3C5914DBD56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9249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11 12 13 14 15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00C57E-3DAB-453E-ACE7-79F76B46DFA5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C26E26-49C7-4173-B46A-3BA16E44AC93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EA692-B120-46EF-B9DB-A3C5914DBD56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24789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11 12 13 14 15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C3A83E-0E9D-41F6-9F5C-DEA1B93756F8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E2D28-4E57-4051-BADC-047FCC2760C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EE0EE-9E1B-478B-B79C-0DEACE0F316B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1BD70-EFC4-46B9-AC08-3B70F42BE94A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F74F1-E1CE-44CE-8E34-83D61E433F5C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1AC97-45F0-46A6-864E-96BA4D307333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8936B-3222-465E-AA16-9F1447668E8C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6CA2F-4140-47AB-8D98-691A5CA4E501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A2D72-3C44-4B92-8F69-FB21E13F880E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47FB9-5B1A-4704-8B84-B965F4D71242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97DFB0-7884-438B-8F45-7DD640C3F28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25A38-DB79-4A13-8401-DAA5B32D3DDF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5A9D2-4BC1-4EE6-9E1A-104FD46614AB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2C12B-C59F-4CAC-9BE8-C790336E5796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266BF-9018-47AA-B251-2EB3102F53AC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2947A-A4DE-4F38-AB79-F74F318FCABD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2C0530-E5A5-42D0-A9E5-CD0ECF819D42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04E2B-AE53-46AE-A32A-A441321A1D3C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A3E5D-4CEF-4B4A-8F2E-3C922C74316F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D50A8-50B6-46D3-90F8-40A02F586C4F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CE050-729E-4797-B596-C4BDD00B2E3B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095A53-7292-4932-AFE8-5D2A43F741E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458CE6-6F75-4CE0-AE18-73D0BAB5F38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00C57E-3DAB-453E-ACE7-79F76B46DFA5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C26E26-49C7-4173-B46A-3BA16E44AC93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EA692-B120-46EF-B9DB-A3C5914DBD56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82429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Dynamic Array Example with Built-in Data Type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06589" y="-11084"/>
          <a:ext cx="4893425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449441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width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height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width and height: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width &gt;&gt; height;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** grid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*[height];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grid[y] =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[width];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grid[y][x] = (x +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+ (width * y);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x &lt; width; ++x)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grid[y][x]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y &lt; height; ++y)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grid[y];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delete[]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grid;</a:t>
                      </a:r>
                    </a:p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1C96075-7B75-4159-9D18-82D1D13904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148" y="2057399"/>
          <a:ext cx="4788131" cy="21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131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82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7528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width and height: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5 3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6 7 8 9 10</a:t>
                      </a:r>
                    </a:p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11 12 13 14 15</a:t>
                      </a:r>
                    </a:p>
                    <a:p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FF9FDB76-5B85-497E-AD85-43E3FA90106F}"/>
              </a:ext>
            </a:extLst>
          </p:cNvPr>
          <p:cNvSpPr/>
          <p:nvPr/>
        </p:nvSpPr>
        <p:spPr>
          <a:xfrm>
            <a:off x="158005" y="4363574"/>
            <a:ext cx="5937995" cy="249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B2DD0F-DF98-4849-B623-4E25512ADF2A}"/>
              </a:ext>
            </a:extLst>
          </p:cNvPr>
          <p:cNvSpPr/>
          <p:nvPr/>
        </p:nvSpPr>
        <p:spPr>
          <a:xfrm>
            <a:off x="881779" y="585405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CFEA34-7CDD-46FA-B7D9-90B46806F3AA}"/>
              </a:ext>
            </a:extLst>
          </p:cNvPr>
          <p:cNvSpPr/>
          <p:nvPr/>
        </p:nvSpPr>
        <p:spPr>
          <a:xfrm>
            <a:off x="158006" y="5854053"/>
            <a:ext cx="723144" cy="43598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grid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CBDF30-E5C7-4AE3-AA30-19248DC13FA0}"/>
              </a:ext>
            </a:extLst>
          </p:cNvPr>
          <p:cNvSpPr/>
          <p:nvPr/>
        </p:nvSpPr>
        <p:spPr>
          <a:xfrm>
            <a:off x="881779" y="5421701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27E50A-BEEA-466B-874B-6689332FF1A7}"/>
              </a:ext>
            </a:extLst>
          </p:cNvPr>
          <p:cNvSpPr/>
          <p:nvPr/>
        </p:nvSpPr>
        <p:spPr>
          <a:xfrm>
            <a:off x="881779" y="4987533"/>
            <a:ext cx="887701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40817B-AF5B-46AE-BABE-AE5729338722}"/>
              </a:ext>
            </a:extLst>
          </p:cNvPr>
          <p:cNvSpPr/>
          <p:nvPr/>
        </p:nvSpPr>
        <p:spPr>
          <a:xfrm>
            <a:off x="2303743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74C6DC-CC1A-4656-8124-D49CE9DB6E23}"/>
              </a:ext>
            </a:extLst>
          </p:cNvPr>
          <p:cNvSpPr/>
          <p:nvPr/>
        </p:nvSpPr>
        <p:spPr>
          <a:xfrm>
            <a:off x="2998501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AE625-075F-407C-9116-4D37994276A9}"/>
              </a:ext>
            </a:extLst>
          </p:cNvPr>
          <p:cNvSpPr/>
          <p:nvPr/>
        </p:nvSpPr>
        <p:spPr>
          <a:xfrm>
            <a:off x="3693259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25B592-78AF-4BB9-8A21-318C07341BE8}"/>
              </a:ext>
            </a:extLst>
          </p:cNvPr>
          <p:cNvSpPr/>
          <p:nvPr/>
        </p:nvSpPr>
        <p:spPr>
          <a:xfrm>
            <a:off x="4388017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A69705-A965-4A7E-9531-23704E2B551C}"/>
              </a:ext>
            </a:extLst>
          </p:cNvPr>
          <p:cNvSpPr/>
          <p:nvPr/>
        </p:nvSpPr>
        <p:spPr>
          <a:xfrm>
            <a:off x="5082775" y="45515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E7E1947-D088-4D9E-A9DB-BFD43DFB5F5E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1769480" y="4769541"/>
            <a:ext cx="534263" cy="4359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7E294D9-330A-4DC0-854E-362BB7AF8539}"/>
              </a:ext>
            </a:extLst>
          </p:cNvPr>
          <p:cNvSpPr/>
          <p:nvPr/>
        </p:nvSpPr>
        <p:spPr>
          <a:xfrm>
            <a:off x="2493254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3875F1-C7A3-49F1-A32D-62C0BC635CB3}"/>
              </a:ext>
            </a:extLst>
          </p:cNvPr>
          <p:cNvSpPr/>
          <p:nvPr/>
        </p:nvSpPr>
        <p:spPr>
          <a:xfrm>
            <a:off x="3188012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4AFAB9-7BC5-4296-8CF6-47815D19BFBD}"/>
              </a:ext>
            </a:extLst>
          </p:cNvPr>
          <p:cNvSpPr/>
          <p:nvPr/>
        </p:nvSpPr>
        <p:spPr>
          <a:xfrm>
            <a:off x="3882770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7E83B1-2501-4FA5-8BB0-9C199948A8E1}"/>
              </a:ext>
            </a:extLst>
          </p:cNvPr>
          <p:cNvSpPr/>
          <p:nvPr/>
        </p:nvSpPr>
        <p:spPr>
          <a:xfrm>
            <a:off x="4577528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226024-A41B-4C4D-8A70-6C447FF92FE8}"/>
              </a:ext>
            </a:extLst>
          </p:cNvPr>
          <p:cNvSpPr/>
          <p:nvPr/>
        </p:nvSpPr>
        <p:spPr>
          <a:xfrm>
            <a:off x="5272286" y="5283348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59BCC3-7EC0-43E7-88BA-51E2B124DBF8}"/>
              </a:ext>
            </a:extLst>
          </p:cNvPr>
          <p:cNvSpPr/>
          <p:nvPr/>
        </p:nvSpPr>
        <p:spPr>
          <a:xfrm>
            <a:off x="2059411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3A3893-652A-4E00-A5DF-02EADC699838}"/>
              </a:ext>
            </a:extLst>
          </p:cNvPr>
          <p:cNvSpPr/>
          <p:nvPr/>
        </p:nvSpPr>
        <p:spPr>
          <a:xfrm>
            <a:off x="2754169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609848-DDEF-4301-AC85-4B98603CA549}"/>
              </a:ext>
            </a:extLst>
          </p:cNvPr>
          <p:cNvSpPr/>
          <p:nvPr/>
        </p:nvSpPr>
        <p:spPr>
          <a:xfrm>
            <a:off x="3448927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D19230-375C-454B-91A9-CE1F61916265}"/>
              </a:ext>
            </a:extLst>
          </p:cNvPr>
          <p:cNvSpPr/>
          <p:nvPr/>
        </p:nvSpPr>
        <p:spPr>
          <a:xfrm>
            <a:off x="4143685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670638-6F54-4208-9243-E51F2302F6B7}"/>
              </a:ext>
            </a:extLst>
          </p:cNvPr>
          <p:cNvSpPr/>
          <p:nvPr/>
        </p:nvSpPr>
        <p:spPr>
          <a:xfrm>
            <a:off x="4838443" y="6306849"/>
            <a:ext cx="694758" cy="4359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FFDD34E-AE1C-44AB-B86A-8CD94907A97F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 flipV="1">
            <a:off x="1769480" y="5501340"/>
            <a:ext cx="723774" cy="13835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44D594B-2254-4ED6-9383-26101C0FDF76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>
            <a:off x="1769480" y="6072045"/>
            <a:ext cx="289931" cy="45279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F2EC95-B62E-499C-AA0B-754DB204CB17}"/>
              </a:ext>
            </a:extLst>
          </p:cNvPr>
          <p:cNvSpPr txBox="1"/>
          <p:nvPr/>
        </p:nvSpPr>
        <p:spPr>
          <a:xfrm>
            <a:off x="2036611" y="5889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D9CB79-1F99-4CCD-B7C4-C7DAA86B5FC5}"/>
              </a:ext>
            </a:extLst>
          </p:cNvPr>
          <p:cNvSpPr txBox="1"/>
          <p:nvPr/>
        </p:nvSpPr>
        <p:spPr>
          <a:xfrm>
            <a:off x="2138669" y="5020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3E8A49-0DDD-442B-9280-4CED8D171E6C}"/>
              </a:ext>
            </a:extLst>
          </p:cNvPr>
          <p:cNvSpPr txBox="1"/>
          <p:nvPr/>
        </p:nvSpPr>
        <p:spPr>
          <a:xfrm>
            <a:off x="1961377" y="430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6288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Recall:</a:t>
            </a:r>
          </a:p>
          <a:p>
            <a:pPr lvl="1"/>
            <a:r>
              <a:rPr lang="en-US" sz="3200" dirty="0"/>
              <a:t>As stack grows / shrinks, items are automatically cleared from Memory</a:t>
            </a:r>
          </a:p>
          <a:p>
            <a:pPr lvl="2"/>
            <a:r>
              <a:rPr lang="en-US" sz="2800" dirty="0"/>
              <a:t>i.e. when a function ends, </a:t>
            </a:r>
            <a:br>
              <a:rPr lang="en-US" sz="2800" dirty="0"/>
            </a:br>
            <a:r>
              <a:rPr lang="en-US" sz="2800" dirty="0"/>
              <a:t>all of its objects (variables) are cleared from Memory</a:t>
            </a:r>
          </a:p>
          <a:p>
            <a:pPr lvl="2"/>
            <a:endParaRPr lang="en-US" sz="2800" dirty="0"/>
          </a:p>
          <a:p>
            <a:r>
              <a:rPr lang="en-US" sz="3600" dirty="0"/>
              <a:t>Sometimes we want objects to live on </a:t>
            </a:r>
            <a:br>
              <a:rPr lang="en-US" sz="3600" dirty="0"/>
            </a:br>
            <a:r>
              <a:rPr lang="en-US" sz="3600" dirty="0"/>
              <a:t>after a function is finished.</a:t>
            </a:r>
          </a:p>
          <a:p>
            <a:pPr lvl="1"/>
            <a:r>
              <a:rPr lang="en-US" sz="3200" dirty="0"/>
              <a:t>Put on the Heap / Free Store</a:t>
            </a:r>
          </a:p>
        </p:txBody>
      </p:sp>
    </p:spTree>
    <p:extLst>
      <p:ext uri="{BB962C8B-B14F-4D97-AF65-F5344CB8AC3E}">
        <p14:creationId xmlns:p14="http://schemas.microsoft.com/office/powerpoint/2010/main" val="6490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aka Dynamic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016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How to use the heap?</a:t>
            </a:r>
          </a:p>
          <a:p>
            <a:pPr lvl="1"/>
            <a:r>
              <a:rPr lang="en-US" sz="3200" dirty="0"/>
              <a:t>Use ‘</a:t>
            </a:r>
            <a:r>
              <a:rPr lang="en-US" sz="2900" b="1" dirty="0">
                <a:latin typeface="Source Code Pro" panose="020B0509030403020204" pitchFamily="49" charset="0"/>
              </a:rPr>
              <a:t>new</a:t>
            </a:r>
            <a:r>
              <a:rPr lang="en-US" sz="3200" dirty="0"/>
              <a:t>’</a:t>
            </a:r>
          </a:p>
          <a:p>
            <a:pPr lvl="2"/>
            <a:r>
              <a:rPr lang="en-US" sz="2800" dirty="0"/>
              <a:t>Gets memory from the heap</a:t>
            </a:r>
          </a:p>
          <a:p>
            <a:pPr lvl="2"/>
            <a:r>
              <a:rPr lang="en-US" sz="2800" dirty="0"/>
              <a:t>Returns a pointer</a:t>
            </a:r>
          </a:p>
          <a:p>
            <a:pPr lvl="1"/>
            <a:r>
              <a:rPr lang="en-US" sz="3200" dirty="0"/>
              <a:t>Use ‘*’ to dereference the pointer</a:t>
            </a:r>
          </a:p>
          <a:p>
            <a:pPr lvl="1"/>
            <a:r>
              <a:rPr lang="en-US" sz="3200" dirty="0"/>
              <a:t>Initialize with </a:t>
            </a:r>
            <a:r>
              <a:rPr lang="en-US" sz="2900" b="1" dirty="0">
                <a:latin typeface="Source Code Pro" panose="020B0509030403020204" pitchFamily="49" charset="0"/>
              </a:rPr>
              <a:t>nullptr</a:t>
            </a:r>
            <a:r>
              <a:rPr lang="en-US" sz="3200" dirty="0"/>
              <a:t> (i.e. 0) </a:t>
            </a:r>
            <a:r>
              <a:rPr lang="en-US" sz="3200" i="1" dirty="0"/>
              <a:t>– See Null Pointer note in </a:t>
            </a:r>
            <a:r>
              <a:rPr lang="en-US" sz="3200" i="1" dirty="0" err="1"/>
              <a:t>zyBook</a:t>
            </a:r>
            <a:r>
              <a:rPr lang="en-US" sz="3200" i="1" dirty="0"/>
              <a:t>.</a:t>
            </a:r>
            <a:endParaRPr lang="en-US" sz="3200" dirty="0"/>
          </a:p>
          <a:p>
            <a:pPr lvl="1"/>
            <a:endParaRPr lang="en-US" sz="3200" dirty="0"/>
          </a:p>
          <a:p>
            <a:pPr marL="0" indent="0">
              <a:buNone/>
            </a:pPr>
            <a:r>
              <a:rPr lang="en-US" sz="2700" b="1" dirty="0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</a:rPr>
              <a:t>i</a:t>
            </a:r>
            <a:r>
              <a:rPr lang="en-US" dirty="0">
                <a:latin typeface="Source Code Pro" panose="020B0509030403020204" pitchFamily="49" charset="0"/>
              </a:rPr>
              <a:t> = 7; // put item on the stack</a:t>
            </a:r>
          </a:p>
          <a:p>
            <a:pPr marL="0" indent="0">
              <a:buNone/>
            </a:pPr>
            <a:r>
              <a:rPr lang="en-US" sz="2700" b="1" dirty="0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* j = </a:t>
            </a:r>
            <a:r>
              <a:rPr lang="en-US" b="1" dirty="0">
                <a:latin typeface="Source Code Pro" panose="020B0509030403020204" pitchFamily="49" charset="0"/>
              </a:rPr>
              <a:t>nullptr</a:t>
            </a:r>
            <a:r>
              <a:rPr lang="en-US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j = </a:t>
            </a:r>
            <a:r>
              <a:rPr lang="en-US" sz="2700" b="1" dirty="0">
                <a:latin typeface="Source Code Pro" panose="020B0509030403020204" pitchFamily="49" charset="0"/>
              </a:rPr>
              <a:t>new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sz="2700" b="1" dirty="0">
                <a:latin typeface="Source Code Pro" panose="020B0509030403020204" pitchFamily="49" charset="0"/>
              </a:rPr>
              <a:t>int(11</a:t>
            </a:r>
            <a:r>
              <a:rPr lang="en-US" dirty="0">
                <a:latin typeface="Source Code Pro" panose="020B0509030403020204" pitchFamily="49" charset="0"/>
              </a:rPr>
              <a:t>); // put item on the heap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cout &lt;&lt; “Value in i: " &lt;&lt; </a:t>
            </a:r>
            <a:r>
              <a:rPr lang="en-US" dirty="0" err="1">
                <a:latin typeface="Source Code Pro" panose="020B0509030403020204" pitchFamily="49" charset="0"/>
              </a:rPr>
              <a:t>i</a:t>
            </a:r>
            <a:r>
              <a:rPr lang="en-US" dirty="0">
                <a:latin typeface="Source Code Pro" panose="020B0509030403020204" pitchFamily="49" charset="0"/>
              </a:rPr>
              <a:t> &lt;&lt; </a:t>
            </a:r>
            <a:r>
              <a:rPr lang="en-US" dirty="0" err="1">
                <a:latin typeface="Source Code Pro" panose="020B0509030403020204" pitchFamily="49" charset="0"/>
              </a:rPr>
              <a:t>endl</a:t>
            </a:r>
            <a:r>
              <a:rPr lang="en-US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cout &lt;&lt; "Address of i: " &lt;&lt; &amp;</a:t>
            </a:r>
            <a:r>
              <a:rPr lang="en-US" dirty="0" err="1">
                <a:latin typeface="Source Code Pro" panose="020B0509030403020204" pitchFamily="49" charset="0"/>
              </a:rPr>
              <a:t>i</a:t>
            </a:r>
            <a:r>
              <a:rPr lang="en-US" dirty="0">
                <a:latin typeface="Source Code Pro" panose="020B0509030403020204" pitchFamily="49" charset="0"/>
              </a:rPr>
              <a:t> &lt;&lt; </a:t>
            </a:r>
            <a:r>
              <a:rPr lang="en-US" dirty="0" err="1">
                <a:latin typeface="Source Code Pro" panose="020B0509030403020204" pitchFamily="49" charset="0"/>
              </a:rPr>
              <a:t>endl</a:t>
            </a:r>
            <a:r>
              <a:rPr lang="en-US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cout &lt;&lt; “Value in j: " &lt;&lt; j &lt;&lt; </a:t>
            </a:r>
            <a:r>
              <a:rPr lang="en-US" dirty="0" err="1">
                <a:latin typeface="Source Code Pro" panose="020B0509030403020204" pitchFamily="49" charset="0"/>
              </a:rPr>
              <a:t>endl</a:t>
            </a:r>
            <a:r>
              <a:rPr lang="en-US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cout &lt;&lt; "Address of j: " &lt;&lt; &amp;j &lt;&lt; </a:t>
            </a:r>
            <a:r>
              <a:rPr lang="en-US" dirty="0" err="1">
                <a:latin typeface="Source Code Pro" panose="020B0509030403020204" pitchFamily="49" charset="0"/>
              </a:rPr>
              <a:t>endl</a:t>
            </a:r>
            <a:r>
              <a:rPr lang="en-US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cout &lt;&lt; "*j (value at address pointed to in j): " &lt;&lt; *j &lt;&lt; </a:t>
            </a:r>
            <a:r>
              <a:rPr lang="en-US" dirty="0" err="1">
                <a:latin typeface="Source Code Pro" panose="020B0509030403020204" pitchFamily="49" charset="0"/>
              </a:rPr>
              <a:t>endl</a:t>
            </a:r>
            <a:r>
              <a:rPr lang="en-US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700" b="1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* k = </a:t>
            </a:r>
            <a:r>
              <a:rPr lang="en-US" sz="2700" b="1" dirty="0">
                <a:latin typeface="Source Code Pro" panose="020B0509030403020204" pitchFamily="49" charset="0"/>
              </a:rPr>
              <a:t>new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sz="2700" b="1" dirty="0" err="1">
                <a:latin typeface="Source Code Pro" panose="020B0509030403020204" pitchFamily="49" charset="0"/>
              </a:rPr>
              <a:t>int</a:t>
            </a:r>
            <a:r>
              <a:rPr lang="en-US" sz="2700" b="1" dirty="0">
                <a:latin typeface="Source Code Pro" panose="020B0509030403020204" pitchFamily="49" charset="0"/>
              </a:rPr>
              <a:t>[5</a:t>
            </a:r>
            <a:r>
              <a:rPr lang="en-US" dirty="0">
                <a:latin typeface="Source Code Pro" panose="020B0509030403020204" pitchFamily="49" charset="0"/>
              </a:rPr>
              <a:t>]; // allocate an array on the heap</a:t>
            </a:r>
          </a:p>
        </p:txBody>
      </p:sp>
    </p:spTree>
    <p:extLst>
      <p:ext uri="{BB962C8B-B14F-4D97-AF65-F5344CB8AC3E}">
        <p14:creationId xmlns:p14="http://schemas.microsoft.com/office/powerpoint/2010/main" val="392246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we put something on the heap we also have to remove it.</a:t>
            </a:r>
          </a:p>
          <a:p>
            <a:pPr lvl="1"/>
            <a:r>
              <a:rPr lang="en-US" dirty="0"/>
              <a:t>If we don’t we might have a memory leak.</a:t>
            </a:r>
          </a:p>
          <a:p>
            <a:pPr lvl="1"/>
            <a:r>
              <a:rPr lang="en-US" dirty="0"/>
              <a:t>More on memory management / challenges with pointers later.</a:t>
            </a:r>
          </a:p>
          <a:p>
            <a:pPr lvl="1"/>
            <a:endParaRPr lang="en-US" dirty="0"/>
          </a:p>
          <a:p>
            <a:r>
              <a:rPr lang="en-US" dirty="0"/>
              <a:t>How to remove from the heap?</a:t>
            </a:r>
          </a:p>
          <a:p>
            <a:pPr lvl="1"/>
            <a:r>
              <a:rPr lang="en-US" dirty="0"/>
              <a:t>Use ‘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‘delete[]’ </a:t>
            </a:r>
            <a:r>
              <a:rPr lang="en-US" dirty="0"/>
              <a:t>if deleting an array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Lucida Console" panose="020B0609040504020204" pitchFamily="49" charset="0"/>
              </a:rPr>
              <a:t>delete j; // remove item from the heap</a:t>
            </a:r>
          </a:p>
          <a:p>
            <a:pPr marL="0" indent="0">
              <a:buNone/>
            </a:pPr>
            <a:r>
              <a:rPr lang="en-US" sz="2600" dirty="0">
                <a:latin typeface="Lucida Console" panose="020B0609040504020204" pitchFamily="49" charset="0"/>
              </a:rPr>
              <a:t> 		// j still points to the memory in the heap</a:t>
            </a:r>
          </a:p>
          <a:p>
            <a:pPr marL="0" indent="0">
              <a:buNone/>
            </a:pPr>
            <a:r>
              <a:rPr lang="en-US" sz="2600" dirty="0">
                <a:latin typeface="Lucida Console" panose="020B0609040504020204" pitchFamily="49" charset="0"/>
              </a:rPr>
              <a:t> 		// that can be a problem</a:t>
            </a:r>
          </a:p>
          <a:p>
            <a:pPr marL="0" indent="0">
              <a:buNone/>
            </a:pPr>
            <a:r>
              <a:rPr lang="en-US" altLang="en-US" dirty="0"/>
              <a:t>Only use </a:t>
            </a:r>
            <a:r>
              <a:rPr lang="en-US" altLang="en-US" dirty="0">
                <a:latin typeface="Consolas" panose="020B0609020204030204" pitchFamily="49" charset="0"/>
              </a:rPr>
              <a:t>delete</a:t>
            </a:r>
            <a:r>
              <a:rPr lang="en-US" altLang="en-US" dirty="0"/>
              <a:t> with dynamic memory! 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new /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If you delete memory that has already been deleted, then an exception will likely occur.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If you delete a pointer that is set to </a:t>
            </a:r>
            <a:r>
              <a:rPr lang="en-US" b="1" dirty="0">
                <a:latin typeface="Consolas" panose="020B0609020204030204" pitchFamily="49" charset="0"/>
              </a:rPr>
              <a:t>nullptr</a:t>
            </a:r>
            <a:r>
              <a:rPr lang="en-US" dirty="0"/>
              <a:t>, then no error occurs. (The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/>
              <a:t> operator is designed to have no effect when used on a null pointer.)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If you try to dereference a pointer that has been deleted, then an exception will likely occur.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So try to set the pointer to </a:t>
            </a:r>
            <a:r>
              <a:rPr lang="en-US" b="1" dirty="0">
                <a:latin typeface="Consolas" panose="020B0609020204030204" pitchFamily="49" charset="0"/>
              </a:rPr>
              <a:t>nullptr</a:t>
            </a:r>
            <a:r>
              <a:rPr lang="en-US" dirty="0"/>
              <a:t> after you use delete.</a:t>
            </a:r>
          </a:p>
        </p:txBody>
      </p:sp>
    </p:spTree>
    <p:extLst>
      <p:ext uri="{BB962C8B-B14F-4D97-AF65-F5344CB8AC3E}">
        <p14:creationId xmlns:p14="http://schemas.microsoft.com/office/powerpoint/2010/main" val="404353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6393B"/>
      </a:dk2>
      <a:lt2>
        <a:srgbClr val="D3E0E5"/>
      </a:lt2>
      <a:accent1>
        <a:srgbClr val="8D1D00"/>
      </a:accent1>
      <a:accent2>
        <a:srgbClr val="FFA830"/>
      </a:accent2>
      <a:accent3>
        <a:srgbClr val="BBC43B"/>
      </a:accent3>
      <a:accent4>
        <a:srgbClr val="35B8A9"/>
      </a:accent4>
      <a:accent5>
        <a:srgbClr val="4684D0"/>
      </a:accent5>
      <a:accent6>
        <a:srgbClr val="784C9C"/>
      </a:accent6>
      <a:hlink>
        <a:srgbClr val="BC2700"/>
      </a:hlink>
      <a:folHlink>
        <a:srgbClr val="E3791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11582</Words>
  <Application>Microsoft Office PowerPoint</Application>
  <PresentationFormat>Widescreen</PresentationFormat>
  <Paragraphs>1989</Paragraphs>
  <Slides>53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Times New Roman</vt:lpstr>
      <vt:lpstr>Lucida Console</vt:lpstr>
      <vt:lpstr>Source Code Pro</vt:lpstr>
      <vt:lpstr>Courier New</vt:lpstr>
      <vt:lpstr>Calibri Light</vt:lpstr>
      <vt:lpstr>Consolas</vt:lpstr>
      <vt:lpstr>Arial</vt:lpstr>
      <vt:lpstr>Calibri</vt:lpstr>
      <vt:lpstr>Office Theme</vt:lpstr>
      <vt:lpstr>CSCE 120/121 Introduction to Program Design &amp; Concepts</vt:lpstr>
      <vt:lpstr>Dynamic Memory Allocation</vt:lpstr>
      <vt:lpstr>Dynamic Memory Allocation</vt:lpstr>
      <vt:lpstr>Releasing Dynamic Memory</vt:lpstr>
      <vt:lpstr>Recall: Memory Layout</vt:lpstr>
      <vt:lpstr>Stack</vt:lpstr>
      <vt:lpstr>Heap aka Dynamic Memory</vt:lpstr>
      <vt:lpstr>Heap</vt:lpstr>
      <vt:lpstr>Notes on new / delete</vt:lpstr>
      <vt:lpstr>PowerPoint Presentation</vt:lpstr>
      <vt:lpstr>PowerPoint Presentation</vt:lpstr>
      <vt:lpstr>RAII</vt:lpstr>
      <vt:lpstr>Pointers to Structures</vt:lpstr>
      <vt:lpstr>Accessing Structure Members via Pointer Variables</vt:lpstr>
      <vt:lpstr>Code Segment showing use of structure pointers</vt:lpstr>
      <vt:lpstr>CSCE 121 Introduction to Program Design &amp; Concepts</vt:lpstr>
      <vt:lpstr>Memory Leaks</vt:lpstr>
      <vt:lpstr>Managing Memory</vt:lpstr>
      <vt:lpstr>Strategies to Manage Dynamic Memory  (i.e. do garbage collection)</vt:lpstr>
      <vt:lpstr>Resizing Arrays</vt:lpstr>
      <vt:lpstr>For convenience, let’s put this in a struct</vt:lpstr>
      <vt:lpstr>We can initialize our resizeable array thus:</vt:lpstr>
      <vt:lpstr>Now, let’s write code to add data to the array:</vt:lpstr>
      <vt:lpstr>What do we do if the array becomes full?</vt:lpstr>
      <vt:lpstr>PowerPoint Presentation</vt:lpstr>
      <vt:lpstr>2D Dynamic Arrays Syntax</vt:lpstr>
      <vt:lpstr>2D Dynamic Arrays Syntax</vt:lpstr>
      <vt:lpstr>2D Dynamic Arrays Syntax</vt:lpstr>
      <vt:lpstr>2D Dynamic Arrays Syntax</vt:lpstr>
      <vt:lpstr>2D Dynamic Arrays Syntax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  <vt:lpstr>2D Dynamic Array Example with Built-in Data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2021-10-13T18:45:49Z</dcterms:created>
  <dcterms:modified xsi:type="dcterms:W3CDTF">2022-10-19T18:58:12Z</dcterms:modified>
</cp:coreProperties>
</file>