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444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0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707" autoAdjust="0"/>
  </p:normalViewPr>
  <p:slideViewPr>
    <p:cSldViewPr>
      <p:cViewPr varScale="1">
        <p:scale>
          <a:sx n="96" d="100"/>
          <a:sy n="96" d="100"/>
        </p:scale>
        <p:origin x="10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D2F1F-F3FB-473A-BC4F-70AE5336EB90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2FE1-64CC-46ED-9500-9245308E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EE860AB-4283-406A-9083-15CCA21FECFA}" type="datetimeFigureOut">
              <a:rPr lang="zh-CN" altLang="en-US"/>
              <a:pPr>
                <a:defRPr/>
              </a:pPr>
              <a:t>2022/8/26</a:t>
            </a:fld>
            <a:endParaRPr lang="zh-CN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8C32143-8DB5-4E31-8889-DD8CD73073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29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6805" y="6404124"/>
            <a:ext cx="10380005" cy="296333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/>
          <p:cNvSpPr/>
          <p:nvPr userDrawn="1"/>
        </p:nvSpPr>
        <p:spPr>
          <a:xfrm rot="10800000">
            <a:off x="10140177" y="6404124"/>
            <a:ext cx="2070008" cy="296333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5768" y="6356351"/>
            <a:ext cx="701832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03F0DBDA-19F5-6D47-A4E1-B43E2A4AA8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8337357" cy="365125"/>
          </a:xfrm>
          <a:prstGeom prst="rect">
            <a:avLst/>
          </a:prstGeom>
        </p:spPr>
        <p:txBody>
          <a:bodyPr/>
          <a:lstStyle>
            <a:lvl1pPr algn="l">
              <a:defRPr sz="1333">
                <a:solidFill>
                  <a:srgbClr val="FFFFFF"/>
                </a:solidFill>
              </a:defRPr>
            </a:lvl1pPr>
          </a:lstStyle>
          <a:p>
            <a:fld id="{D0247142-BCCF-445C-B65D-A0CC55B9EF84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8" name="Google Shape;16;p50">
            <a:extLst>
              <a:ext uri="{FF2B5EF4-FFF2-40B4-BE49-F238E27FC236}">
                <a16:creationId xmlns:a16="http://schemas.microsoft.com/office/drawing/2014/main" id="{3BDE1C97-BBB9-4536-B64B-4ADE3C6224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821" y="1497217"/>
            <a:ext cx="9476931" cy="26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17;p50">
            <a:extLst>
              <a:ext uri="{FF2B5EF4-FFF2-40B4-BE49-F238E27FC236}">
                <a16:creationId xmlns:a16="http://schemas.microsoft.com/office/drawing/2014/main" id="{E0A88A86-D2B8-468F-898C-E4CF2BCE4F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821" y="4235829"/>
            <a:ext cx="9476931" cy="181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81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5991"/>
            <a:ext cx="6748311" cy="8083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10974917" cy="4610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26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5991"/>
            <a:ext cx="5886643" cy="8083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5886451" cy="46249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834718" y="1439334"/>
            <a:ext cx="4718049" cy="462491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3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C08201-CAF0-410F-8CC8-0AD3485FE4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55991"/>
            <a:ext cx="6748311" cy="8083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4DE4380-40C1-4C4D-8EA9-9747A7126C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10974917" cy="4610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948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87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510-0096-4D8B-9D99-AB8762D1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1ACA-9B45-4327-BBCE-BB4AABA5D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7F02C-5611-46CE-8C9B-878F82549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63D2-4822-4A85-AFEF-03C8120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28C9-E340-4E49-8BDB-D9964BEFE91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5893-47D5-47C2-A3FF-F7B20DD5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0BF7A-43D1-41B7-A856-E57B439C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8B5-8521-4972-9C00-5F264246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1E59-371F-4E5B-9287-B539F180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8C41-E863-4E9F-BA02-E565683B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7C46-9E37-4445-9161-0199B3D9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28C9-E340-4E49-8BDB-D9964BEFE91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B971-029B-4362-9033-9F72CD38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5B28-5172-4566-9841-FF2C3454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8B5-8521-4972-9C00-5F264246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E698-844C-4EA7-BCAF-B292BCE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D7C4-FA63-403A-80B2-D4A2C068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51E5-F9F2-4026-9B94-F3E9CACC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28C9-E340-4E49-8BDB-D9964BEFE91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A31A-0D06-404A-A320-B7E93A63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A505-6831-440D-BF34-005A3DF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8B5-8521-4972-9C00-5F264246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7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-16805" y="6404124"/>
            <a:ext cx="10380005" cy="296333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 userDrawn="1"/>
        </p:nvSpPr>
        <p:spPr>
          <a:xfrm rot="10800000">
            <a:off x="10140177" y="6404124"/>
            <a:ext cx="2070008" cy="296333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575768" y="6379443"/>
            <a:ext cx="7018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sz="1333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sz="1333" b="0" i="0" dirty="0">
              <a:latin typeface="Franklin Gothic Book"/>
              <a:cs typeface="Franklin Gothic Book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914401" y="6379443"/>
            <a:ext cx="68595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8C43A7-BF65-4C7A-AAB1-1243A25E84B8}" type="datetime1">
              <a:rPr lang="en-US" sz="1333" b="0" i="0" smtClean="0">
                <a:latin typeface="Franklin Gothic Book"/>
                <a:cs typeface="Franklin Gothic Book"/>
              </a:rPr>
              <a:t>8/26/2022</a:t>
            </a:fld>
            <a:endParaRPr lang="en-US" sz="1333" b="0" i="0" dirty="0">
              <a:latin typeface="Franklin Gothic Book"/>
              <a:cs typeface="Franklin Gothic Book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55991"/>
            <a:ext cx="6858000" cy="808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89B53-5BE9-4313-B79C-958914F3568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98" y="168705"/>
            <a:ext cx="3041892" cy="6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A3472A-268D-479A-83B5-211EFE34C68E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1371600" y="1676400"/>
            <a:ext cx="9448800" cy="22098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5C0025"/>
                </a:solidFill>
              </a:rPr>
              <a:t>CSCE </a:t>
            </a:r>
            <a:r>
              <a:rPr lang="en-US" altLang="en-US" b="1" dirty="0" smtClean="0">
                <a:solidFill>
                  <a:srgbClr val="5C0025"/>
                </a:solidFill>
              </a:rPr>
              <a:t>120/121</a:t>
            </a:r>
            <a:r>
              <a:rPr lang="en-US" altLang="en-US" dirty="0">
                <a:solidFill>
                  <a:srgbClr val="5C0025"/>
                </a:solidFill>
              </a:rPr>
              <a:t/>
            </a:r>
            <a:br>
              <a:rPr lang="en-US" altLang="en-US" dirty="0">
                <a:solidFill>
                  <a:srgbClr val="5C0025"/>
                </a:solidFill>
              </a:rPr>
            </a:br>
            <a:r>
              <a:rPr lang="en-US" dirty="0">
                <a:solidFill>
                  <a:srgbClr val="5C0025"/>
                </a:solidFill>
              </a:rPr>
              <a:t>Introduction to Program Design &amp; </a:t>
            </a:r>
            <a:r>
              <a:rPr lang="en-US" dirty="0" smtClean="0">
                <a:solidFill>
                  <a:srgbClr val="5C0025"/>
                </a:solidFill>
              </a:rPr>
              <a:t>Concepts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altLang="en-US" b="1" dirty="0" smtClean="0"/>
              <a:t>The  </a:t>
            </a:r>
            <a:r>
              <a:rPr lang="en-US" altLang="en-US" sz="3600" b="1" dirty="0" smtClean="0">
                <a:latin typeface="Consolas" panose="020B0609020204030204" pitchFamily="49" charset="0"/>
              </a:rPr>
              <a:t>main() </a:t>
            </a:r>
            <a:r>
              <a:rPr lang="en-US" altLang="en-US" b="1" dirty="0" smtClean="0"/>
              <a:t>function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3886200"/>
            <a:ext cx="80772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altLang="zh-CN" sz="4000" dirty="0" smtClean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US" sz="1600" i="1" dirty="0"/>
              <a:t>Grateful acknowledgment to Dr. </a:t>
            </a:r>
            <a:r>
              <a:rPr lang="en-US" sz="1600" i="1" dirty="0" smtClean="0"/>
              <a:t>Paul Taele for </a:t>
            </a:r>
            <a:r>
              <a:rPr lang="en-US" sz="1600" i="1" dirty="0"/>
              <a:t>some of the material on which these slides are based.</a:t>
            </a:r>
          </a:p>
        </p:txBody>
      </p:sp>
    </p:spTree>
    <p:extLst>
      <p:ext uri="{BB962C8B-B14F-4D97-AF65-F5344CB8AC3E}">
        <p14:creationId xmlns:p14="http://schemas.microsoft.com/office/powerpoint/2010/main" val="38326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916660"/>
              </p:ext>
            </p:extLst>
          </p:nvPr>
        </p:nvGraphicFramePr>
        <p:xfrm>
          <a:off x="838200" y="0"/>
          <a:ext cx="809582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699286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5981"/>
            <a:ext cx="10515600" cy="681038"/>
          </a:xfrm>
        </p:spPr>
        <p:txBody>
          <a:bodyPr>
            <a:normAutofit/>
          </a:bodyPr>
          <a:lstStyle/>
          <a:p>
            <a:r>
              <a:rPr lang="en-US" dirty="0"/>
              <a:t>Line 1. </a:t>
            </a: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2667000"/>
            <a:ext cx="10515600" cy="4338734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onsolas" panose="020B0609020204030204" pitchFamily="49" charset="0"/>
              </a:rPr>
              <a:t>&lt;&gt;</a:t>
            </a:r>
            <a:r>
              <a:rPr lang="en-US" dirty="0"/>
              <a:t> syntax communicates to C++ compiler to access that library file at a predetermined directory location.</a:t>
            </a:r>
          </a:p>
          <a:p>
            <a:pPr fontAlgn="base"/>
            <a:r>
              <a:rPr lang="en-US" dirty="0"/>
              <a:t>Conventionally used to access library files from </a:t>
            </a:r>
            <a:r>
              <a:rPr lang="en-US" i="1" dirty="0"/>
              <a:t>C++ Standard Library</a:t>
            </a:r>
            <a:r>
              <a:rPr lang="en-US" dirty="0"/>
              <a:t>, a powerful collection of C++ code files to support many useful instructions.</a:t>
            </a:r>
          </a:p>
          <a:p>
            <a:pPr fontAlgn="base"/>
            <a:r>
              <a:rPr lang="en-US" dirty="0">
                <a:latin typeface="Consolas" panose="020B0609020204030204" pitchFamily="49" charset="0"/>
              </a:rPr>
              <a:t>iostream</a:t>
            </a:r>
            <a:r>
              <a:rPr lang="en-US" dirty="0"/>
              <a:t> identifier is used to indicate to the C++ compiler that you wish to use the iostream library file (i.e., the </a:t>
            </a:r>
            <a:r>
              <a:rPr lang="en-US" dirty="0" err="1"/>
              <a:t>Input/Output</a:t>
            </a:r>
            <a:r>
              <a:rPr lang="en-US" dirty="0"/>
              <a:t> Stream library). Allows you to directly output text to console.</a:t>
            </a:r>
          </a:p>
        </p:txBody>
      </p:sp>
    </p:spTree>
    <p:extLst>
      <p:ext uri="{BB962C8B-B14F-4D97-AF65-F5344CB8AC3E}">
        <p14:creationId xmlns:p14="http://schemas.microsoft.com/office/powerpoint/2010/main" val="320898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512708"/>
              </p:ext>
            </p:extLst>
          </p:nvPr>
        </p:nvGraphicFramePr>
        <p:xfrm>
          <a:off x="838200" y="0"/>
          <a:ext cx="816915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772613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2062162"/>
            <a:ext cx="10515600" cy="6810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Line 4.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2743200"/>
            <a:ext cx="10515600" cy="4338734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/>
              <a:t>Code to explicitly display text message "Hello, world!" to the console.</a:t>
            </a:r>
          </a:p>
          <a:p>
            <a:pPr fontAlgn="base"/>
            <a:endParaRPr lang="en-US" sz="2600" dirty="0"/>
          </a:p>
          <a:p>
            <a:pPr fontAlgn="base"/>
            <a:r>
              <a:rPr lang="en-US" sz="2600" dirty="0"/>
              <a:t>"Hello, world!" is the text that we wish to display in the terminal window. The text is surrounded with quotation marks in order to group together this text.</a:t>
            </a:r>
          </a:p>
          <a:p>
            <a:pPr fontAlgn="base"/>
            <a:endParaRPr lang="en-US" sz="2600" dirty="0"/>
          </a:p>
          <a:p>
            <a:pPr fontAlgn="base"/>
            <a:r>
              <a:rPr lang="en-US" sz="2600" dirty="0"/>
              <a:t>Whenever text is surrounded by quotation marks in C++, this is called a </a:t>
            </a:r>
            <a:r>
              <a:rPr lang="en-US" sz="2600" i="1" dirty="0"/>
              <a:t>string literal</a:t>
            </a:r>
            <a:r>
              <a:rPr lang="en-US" sz="2600" dirty="0"/>
              <a:t>, since it is data that is literally a string of characters.</a:t>
            </a:r>
          </a:p>
          <a:p>
            <a:pPr fontAlgn="base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6545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018024"/>
              </p:ext>
            </p:extLst>
          </p:nvPr>
        </p:nvGraphicFramePr>
        <p:xfrm>
          <a:off x="838200" y="0"/>
          <a:ext cx="816915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772613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179"/>
            <a:ext cx="10515600" cy="6810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Line 4.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265"/>
            <a:ext cx="10515600" cy="4338734"/>
          </a:xfrm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500" dirty="0"/>
              <a:t>Including </a:t>
            </a:r>
            <a:r>
              <a:rPr lang="en-US" sz="2500" dirty="0">
                <a:latin typeface="Consolas" panose="020B0609020204030204" pitchFamily="49" charset="0"/>
              </a:rPr>
              <a:t>iostream</a:t>
            </a:r>
            <a:r>
              <a:rPr lang="en-US" sz="2500" dirty="0"/>
              <a:t> library in code gives access to two special identifiers: </a:t>
            </a:r>
            <a:r>
              <a:rPr lang="en-US" sz="2500" dirty="0" err="1">
                <a:latin typeface="Consolas" panose="020B0609020204030204" pitchFamily="49" charset="0"/>
              </a:rPr>
              <a:t>cout</a:t>
            </a:r>
            <a:r>
              <a:rPr lang="en-US" sz="2500" dirty="0"/>
              <a:t> and </a:t>
            </a:r>
            <a:r>
              <a:rPr lang="en-US" sz="2500" dirty="0" err="1">
                <a:latin typeface="Consolas" panose="020B0609020204030204" pitchFamily="49" charset="0"/>
              </a:rPr>
              <a:t>endl</a:t>
            </a:r>
            <a:r>
              <a:rPr lang="en-US" sz="2500" dirty="0"/>
              <a:t>. Both belong to C++ Standard Library, so need to prepend identifiers with special syntax </a:t>
            </a:r>
            <a:r>
              <a:rPr lang="en-US" sz="2500" dirty="0">
                <a:latin typeface="Consolas" panose="020B0609020204030204" pitchFamily="49" charset="0"/>
              </a:rPr>
              <a:t>std::</a:t>
            </a:r>
            <a:r>
              <a:rPr lang="en-US" sz="2500" dirty="0"/>
              <a:t>.</a:t>
            </a:r>
          </a:p>
          <a:p>
            <a:pPr fontAlgn="base">
              <a:spcBef>
                <a:spcPts val="0"/>
              </a:spcBef>
            </a:pPr>
            <a:endParaRPr lang="en-US" sz="2500" dirty="0"/>
          </a:p>
          <a:p>
            <a:pPr fontAlgn="base">
              <a:spcBef>
                <a:spcPts val="0"/>
              </a:spcBef>
            </a:pPr>
            <a:r>
              <a:rPr lang="en-US" sz="2500" dirty="0" err="1"/>
              <a:t>cout</a:t>
            </a:r>
            <a:r>
              <a:rPr lang="en-US" sz="2500" dirty="0"/>
              <a:t> stands for </a:t>
            </a:r>
            <a:r>
              <a:rPr lang="en-US" sz="2500" i="1" dirty="0"/>
              <a:t>character output</a:t>
            </a:r>
            <a:r>
              <a:rPr lang="en-US" sz="2500" dirty="0"/>
              <a:t> and is a special identifier that stores sequences of characters, called strings. </a:t>
            </a:r>
            <a:r>
              <a:rPr lang="en-US" sz="2500" dirty="0" err="1"/>
              <a:t>cout</a:t>
            </a:r>
            <a:r>
              <a:rPr lang="en-US" sz="2500" dirty="0"/>
              <a:t> will eventually output these strings to the terminal window.</a:t>
            </a:r>
          </a:p>
          <a:p>
            <a:pPr fontAlgn="base">
              <a:spcBef>
                <a:spcPts val="0"/>
              </a:spcBef>
            </a:pPr>
            <a:endParaRPr lang="en-US" sz="2500" dirty="0"/>
          </a:p>
          <a:p>
            <a:pPr fontAlgn="base">
              <a:spcBef>
                <a:spcPts val="0"/>
              </a:spcBef>
            </a:pPr>
            <a:r>
              <a:rPr lang="en-US" sz="2500" dirty="0" err="1"/>
              <a:t>endl</a:t>
            </a:r>
            <a:r>
              <a:rPr lang="en-US" sz="2500" dirty="0"/>
              <a:t> stands for </a:t>
            </a:r>
            <a:r>
              <a:rPr lang="en-US" sz="2500" i="1" dirty="0"/>
              <a:t>end line</a:t>
            </a:r>
            <a:r>
              <a:rPr lang="en-US" sz="2500" dirty="0"/>
              <a:t> and is a special identifier that creates a new line in the string of characters.</a:t>
            </a:r>
          </a:p>
        </p:txBody>
      </p:sp>
    </p:spTree>
    <p:extLst>
      <p:ext uri="{BB962C8B-B14F-4D97-AF65-F5344CB8AC3E}">
        <p14:creationId xmlns:p14="http://schemas.microsoft.com/office/powerpoint/2010/main" val="221281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405681"/>
              </p:ext>
            </p:extLst>
          </p:nvPr>
        </p:nvGraphicFramePr>
        <p:xfrm>
          <a:off x="838200" y="0"/>
          <a:ext cx="816915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772613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793"/>
            <a:ext cx="10515600" cy="6810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Line 4.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265"/>
            <a:ext cx="10515600" cy="433873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</a:rPr>
              <a:t>&lt;&lt;</a:t>
            </a:r>
            <a:r>
              <a:rPr lang="en-US" sz="2400" dirty="0"/>
              <a:t> is a special C++ operator called the </a:t>
            </a:r>
            <a:r>
              <a:rPr lang="en-US" sz="2400" i="1" dirty="0"/>
              <a:t>extraction operator</a:t>
            </a:r>
            <a:r>
              <a:rPr lang="en-US" sz="2400" dirty="0"/>
              <a:t>, which extracts the data on the right side and stores this data as a string into the </a:t>
            </a:r>
            <a:r>
              <a:rPr lang="en-US" sz="2400" dirty="0" err="1"/>
              <a:t>cout</a:t>
            </a:r>
            <a:r>
              <a:rPr lang="en-US" sz="2400" dirty="0"/>
              <a:t> identifier on the left side.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If there is a sequence of </a:t>
            </a:r>
            <a:r>
              <a:rPr lang="en-US" sz="2400" dirty="0">
                <a:latin typeface="Consolas" panose="020B0609020204030204" pitchFamily="49" charset="0"/>
              </a:rPr>
              <a:t>&lt;&lt;</a:t>
            </a:r>
            <a:r>
              <a:rPr lang="en-US" sz="2400" dirty="0"/>
              <a:t> operators, then the order of the strings to be added to the </a:t>
            </a:r>
            <a:r>
              <a:rPr lang="en-US" sz="2400" dirty="0" err="1"/>
              <a:t>cout</a:t>
            </a:r>
            <a:r>
              <a:rPr lang="en-US" sz="2400" dirty="0"/>
              <a:t> identifier is left-to-right.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"Hello, world!" </a:t>
            </a:r>
            <a:r>
              <a:rPr lang="en-US" sz="2400" dirty="0"/>
              <a:t>is stored first into the </a:t>
            </a:r>
            <a:r>
              <a:rPr lang="en-US" sz="2400" dirty="0" err="1"/>
              <a:t>cout</a:t>
            </a:r>
            <a:r>
              <a:rPr lang="en-US" sz="2400" dirty="0"/>
              <a:t> identifier, and the new line from </a:t>
            </a:r>
            <a:r>
              <a:rPr lang="en-US" sz="2000" i="1" dirty="0" err="1"/>
              <a:t>endl</a:t>
            </a:r>
            <a:r>
              <a:rPr lang="en-US" sz="2000" i="1" dirty="0"/>
              <a:t> </a:t>
            </a:r>
            <a:r>
              <a:rPr lang="en-US" sz="2400" dirty="0"/>
              <a:t>is stored afterwards into the </a:t>
            </a:r>
            <a:r>
              <a:rPr lang="en-US" sz="2400" dirty="0" err="1"/>
              <a:t>cout</a:t>
            </a:r>
            <a:r>
              <a:rPr lang="en-US" sz="2400" dirty="0"/>
              <a:t> identifier.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80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027733"/>
              </p:ext>
            </p:extLst>
          </p:nvPr>
        </p:nvGraphicFramePr>
        <p:xfrm>
          <a:off x="838200" y="0"/>
          <a:ext cx="816915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772613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8325"/>
            <a:ext cx="10515600" cy="6810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Console Output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ED1166B-494E-4C34-A22E-E9AE1342276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519363"/>
          <a:ext cx="10515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1" u="none" strike="noStrike" kern="1200" dirty="0" err="1"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800" b="1" u="none" strike="noStrike" kern="1200" dirty="0"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800" b="1" u="none" strike="noStrike" kern="1200" dirty="0" err="1"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800" b="1" u="none" strike="noStrike" kern="1200" dirty="0"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800" u="none" strike="noStrike" kern="1200" dirty="0"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800" u="none" strike="noStrike" kern="1200" dirty="0" err="1"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800" u="none" strike="noStrike" kern="1200" dirty="0">
                          <a:effectLst/>
                          <a:latin typeface="Consolas" panose="020B0609020204030204" pitchFamily="49" charset="0"/>
                        </a:rPr>
                        <a:t>17 hello_world_v1.cpp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800" b="1" u="none" strike="noStrike" kern="1200" dirty="0" err="1"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800" b="1" u="none" strike="noStrike" kern="1200" dirty="0"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800" b="1" u="none" strike="noStrike" kern="1200" dirty="0" err="1"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800" b="1" u="none" strike="noStrike" kern="1200" dirty="0"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800" u="none" strike="noStrike" kern="1200" dirty="0"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800" u="none" strike="noStrike" kern="1200" dirty="0" err="1"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800" i="1" u="none" strike="noStrike" kern="120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Hello, world!</a:t>
                      </a:r>
                      <a:endParaRPr lang="en-US" i="1" dirty="0">
                        <a:solidFill>
                          <a:srgbClr val="7030A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800" b="1" u="none" strike="noStrike" kern="1200" dirty="0" err="1"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800" b="1" u="none" strike="noStrike" kern="1200" dirty="0"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800" b="1" u="none" strike="noStrike" kern="1200" dirty="0" err="1"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800" b="1" u="none" strike="noStrike" kern="1200" dirty="0"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endParaRPr lang="en-US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8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1B3BD-EC86-435E-9D8C-551F61C9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Namespaces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CFEC9-FE58-4D12-AFCA-EADFEFFEE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5A657-A53E-47C8-8663-83793494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Namespaces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DA1FC1-5B0E-446A-A7BD-BACA6E9DD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two identifiers used in the Hello World example,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/>
              <a:t>, required prepending with the syntax: 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6400" dirty="0">
                <a:latin typeface="Consolas" panose="020B0609020204030204" pitchFamily="49" charset="0"/>
              </a:rPr>
              <a:t>std::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F9A4-E037-49F3-BD85-01CDD4DA1C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Consolas" panose="020B0609020204030204" pitchFamily="49" charset="0"/>
              </a:rPr>
              <a:t>std</a:t>
            </a:r>
            <a:r>
              <a:rPr lang="en-US" dirty="0"/>
              <a:t> stands for </a:t>
            </a:r>
            <a:r>
              <a:rPr lang="en-US" i="1" dirty="0"/>
              <a:t>standard</a:t>
            </a:r>
            <a:r>
              <a:rPr lang="en-US" dirty="0"/>
              <a:t>, as in the C++ Standard Library. Referred to as </a:t>
            </a:r>
            <a:r>
              <a:rPr lang="en-US" b="1" i="1" dirty="0"/>
              <a:t>namespace</a:t>
            </a:r>
            <a:r>
              <a:rPr lang="en-US" dirty="0"/>
              <a:t>, which allows different identifiers to be grouped under this namespace.</a:t>
            </a:r>
          </a:p>
          <a:p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/>
              <a:t> is an operator in C++ called the </a:t>
            </a:r>
            <a:r>
              <a:rPr lang="en-US" i="1" dirty="0"/>
              <a:t>scope resolution operator</a:t>
            </a:r>
            <a:r>
              <a:rPr lang="en-US" dirty="0"/>
              <a:t>. Used to indicate that a particular identifier belongs to a particular namespace.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5A657-A53E-47C8-8663-83793494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Namespaces in C++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DA1FC1-5B0E-446A-A7BD-BACA6E9DD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More logical organization.</a:t>
            </a:r>
          </a:p>
          <a:p>
            <a:pPr fontAlgn="base"/>
            <a:r>
              <a:rPr lang="en-US" dirty="0"/>
              <a:t>One benefit of namespaces is that identifiers that are logically related to each other can be more easily grouped together in a namespace.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F9A4-E037-49F3-BD85-01CDD4DA1C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Avoid name collision.</a:t>
            </a:r>
          </a:p>
          <a:p>
            <a:r>
              <a:rPr lang="en-US" dirty="0"/>
              <a:t>The more important reason is to allow flexibility for programmers to use the same identifier with different functionality.</a:t>
            </a:r>
          </a:p>
          <a:p>
            <a:r>
              <a:rPr lang="en-US" dirty="0"/>
              <a:t>Only finite number of ways to name an identifier, and different people may want to use same identifier to perform different tasks.</a:t>
            </a:r>
          </a:p>
          <a:p>
            <a:r>
              <a:rPr lang="en-US" dirty="0"/>
              <a:t>Namespaces allow for one namespace to have an identifier perform one task and another namespace to perform another task.</a:t>
            </a:r>
          </a:p>
        </p:txBody>
      </p:sp>
    </p:spTree>
    <p:extLst>
      <p:ext uri="{BB962C8B-B14F-4D97-AF65-F5344CB8AC3E}">
        <p14:creationId xmlns:p14="http://schemas.microsoft.com/office/powerpoint/2010/main" val="245596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9EA1C4-1DFD-4B4F-B8CD-E60C41D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Namespaces for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F003-5500-4F26-8F66-4F0AE38B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course, you will not need to create and work with any other namespaces other than </a:t>
            </a:r>
            <a:r>
              <a:rPr lang="en-US" dirty="0">
                <a:latin typeface="Consolas" panose="020B0609020204030204" pitchFamily="49" charset="0"/>
              </a:rPr>
              <a:t>std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you will be using the scope resolution operator 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/>
              <a:t> frequently in the second half of the semester for another concept in C++ called </a:t>
            </a:r>
            <a:r>
              <a:rPr lang="en-US" b="1" i="1" dirty="0"/>
              <a:t>classes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Therefore, any namespaces that you work with in the course will exclusively be the C++ Standard Library namespace </a:t>
            </a:r>
            <a:r>
              <a:rPr lang="en-US" dirty="0">
                <a:latin typeface="Consolas" panose="020B0609020204030204" pitchFamily="49" charset="0"/>
              </a:rPr>
              <a:t>std</a:t>
            </a:r>
            <a:r>
              <a:rPr lang="en-US" dirty="0"/>
              <a:t>, a very important and frequent namespace in C++.</a:t>
            </a:r>
          </a:p>
        </p:txBody>
      </p:sp>
    </p:spTree>
    <p:extLst>
      <p:ext uri="{BB962C8B-B14F-4D97-AF65-F5344CB8AC3E}">
        <p14:creationId xmlns:p14="http://schemas.microsoft.com/office/powerpoint/2010/main" val="345924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DDA4D-521A-4F5C-8DAF-A7C89FF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Hello World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Version 2: The include Statement with Specific using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B8BD-62FE-4D77-AB6D-2409F804B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2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BC68-A951-4EF4-8802-35032372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BD629-653C-4F04-8A89-121DBC10F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presentation will introduce the concept of the main function as used in C++.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general function in programming languages such as C++ often consists of the following characteristics: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D34CD-F6B2-49DF-BEB4-1D5405256A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input:</a:t>
            </a:r>
            <a:r>
              <a:rPr lang="en-US" dirty="0"/>
              <a:t> a set of zero or more input values that is provided to the function</a:t>
            </a:r>
          </a:p>
          <a:p>
            <a:pPr fontAlgn="base"/>
            <a:r>
              <a:rPr lang="en-US" b="1" dirty="0"/>
              <a:t>instructions:</a:t>
            </a:r>
            <a:r>
              <a:rPr lang="en-US" dirty="0"/>
              <a:t> a sequence of instructions that is executed inside the function</a:t>
            </a:r>
          </a:p>
          <a:p>
            <a:r>
              <a:rPr lang="en-US" b="1" dirty="0"/>
              <a:t>output:</a:t>
            </a:r>
            <a:r>
              <a:rPr lang="en-US" dirty="0"/>
              <a:t> either one output value that is returned after the completion of at least part of the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13631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347572"/>
              </p:ext>
            </p:extLst>
          </p:nvPr>
        </p:nvGraphicFramePr>
        <p:xfrm>
          <a:off x="838200" y="0"/>
          <a:ext cx="80958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699286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832"/>
            <a:ext cx="10515600" cy="681038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870"/>
            <a:ext cx="10515600" cy="412413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An alternative way to implement the Hello World function is to add using statements for specific identifiers that you wish to make use of in your code.</a:t>
            </a:r>
          </a:p>
          <a:p>
            <a:pPr fontAlgn="base"/>
            <a:r>
              <a:rPr lang="en-US" dirty="0"/>
              <a:t>Such statements allow you to declare the std:: prefixes for those identifiers </a:t>
            </a:r>
            <a:r>
              <a:rPr lang="en-US" b="1" i="1" dirty="0"/>
              <a:t>only once </a:t>
            </a:r>
            <a:r>
              <a:rPr lang="en-US" dirty="0"/>
              <a:t>at the beginning of your code</a:t>
            </a:r>
          </a:p>
          <a:p>
            <a:pPr fontAlgn="base"/>
            <a:r>
              <a:rPr lang="en-US" dirty="0"/>
              <a:t>Afterwards, you can continue to use those identifiers without prepending std:: for those specific identifiers for the rest of your code.</a:t>
            </a:r>
          </a:p>
        </p:txBody>
      </p:sp>
    </p:spTree>
    <p:extLst>
      <p:ext uri="{BB962C8B-B14F-4D97-AF65-F5344CB8AC3E}">
        <p14:creationId xmlns:p14="http://schemas.microsoft.com/office/powerpoint/2010/main" val="370104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602478"/>
              </p:ext>
            </p:extLst>
          </p:nvPr>
        </p:nvGraphicFramePr>
        <p:xfrm>
          <a:off x="838200" y="0"/>
          <a:ext cx="80958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699286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832"/>
            <a:ext cx="10515600" cy="681038"/>
          </a:xfrm>
        </p:spPr>
        <p:txBody>
          <a:bodyPr>
            <a:normAutofit/>
          </a:bodyPr>
          <a:lstStyle/>
          <a:p>
            <a:r>
              <a:rPr lang="en-US" dirty="0"/>
              <a:t>Line 2. </a:t>
            </a:r>
            <a:r>
              <a:rPr lang="en-US" dirty="0">
                <a:latin typeface="Consolas" panose="020B0609020204030204" pitchFamily="49" charset="0"/>
              </a:rPr>
              <a:t>using 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, std::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870"/>
            <a:ext cx="10515600" cy="412413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When compiling the code with </a:t>
            </a:r>
            <a:r>
              <a:rPr lang="en-US" sz="2400" dirty="0">
                <a:latin typeface="Consolas" panose="020B0609020204030204" pitchFamily="49" charset="0"/>
              </a:rPr>
              <a:t>-std=</a:t>
            </a:r>
            <a:r>
              <a:rPr lang="en-US" sz="2400" dirty="0" err="1">
                <a:latin typeface="Consolas" panose="020B0609020204030204" pitchFamily="49" charset="0"/>
              </a:rPr>
              <a:t>c++</a:t>
            </a:r>
            <a:r>
              <a:rPr lang="en-US" sz="2400" dirty="0">
                <a:latin typeface="Consolas" panose="020B0609020204030204" pitchFamily="49" charset="0"/>
              </a:rPr>
              <a:t>17</a:t>
            </a:r>
            <a:r>
              <a:rPr lang="en-US" sz="2400" dirty="0"/>
              <a:t>, you can employ a single using statement for the two identifiers, </a:t>
            </a:r>
            <a:r>
              <a:rPr lang="en-US" sz="2400" dirty="0"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/>
              <a:t>, by separating them with a comma.</a:t>
            </a:r>
          </a:p>
          <a:p>
            <a:pPr fontAlgn="base"/>
            <a:r>
              <a:rPr lang="en-US" sz="2400" dirty="0"/>
              <a:t>Using statements without </a:t>
            </a:r>
            <a:r>
              <a:rPr lang="en-US" sz="2400" dirty="0">
                <a:latin typeface="Consolas" panose="020B0609020204030204" pitchFamily="49" charset="0"/>
              </a:rPr>
              <a:t>-std=</a:t>
            </a:r>
            <a:r>
              <a:rPr lang="en-US" sz="2400" dirty="0" err="1">
                <a:latin typeface="Consolas" panose="020B0609020204030204" pitchFamily="49" charset="0"/>
              </a:rPr>
              <a:t>c++</a:t>
            </a:r>
            <a:r>
              <a:rPr lang="en-US" sz="2400" dirty="0">
                <a:latin typeface="Consolas" panose="020B0609020204030204" pitchFamily="49" charset="0"/>
              </a:rPr>
              <a:t>17</a:t>
            </a:r>
            <a:r>
              <a:rPr lang="en-US" sz="2400" dirty="0"/>
              <a:t> will cause an error since comma syntax only supported after 2017 version of C++.</a:t>
            </a:r>
          </a:p>
          <a:p>
            <a:pPr fontAlgn="base"/>
            <a:r>
              <a:rPr lang="en-US" sz="2400" dirty="0"/>
              <a:t>To get the code to work, either include </a:t>
            </a:r>
            <a:r>
              <a:rPr lang="en-US" sz="2400" dirty="0">
                <a:latin typeface="Consolas" panose="020B0609020204030204" pitchFamily="49" charset="0"/>
              </a:rPr>
              <a:t>-std=</a:t>
            </a:r>
            <a:r>
              <a:rPr lang="en-US" sz="2400" dirty="0" err="1">
                <a:latin typeface="Consolas" panose="020B0609020204030204" pitchFamily="49" charset="0"/>
              </a:rPr>
              <a:t>c++</a:t>
            </a:r>
            <a:r>
              <a:rPr lang="en-US" sz="2400" dirty="0">
                <a:latin typeface="Consolas" panose="020B0609020204030204" pitchFamily="49" charset="0"/>
              </a:rPr>
              <a:t>17</a:t>
            </a:r>
            <a:r>
              <a:rPr lang="en-US" sz="2400" dirty="0"/>
              <a:t> in your compile command or instead employ a using statement for each identifier uniquely: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latin typeface="Consolas" panose="020B0609020204030204" pitchFamily="49" charset="0"/>
              </a:rPr>
              <a:t>using </a:t>
            </a:r>
            <a:r>
              <a:rPr lang="en-US" sz="2400" dirty="0" err="1"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using </a:t>
            </a:r>
            <a:r>
              <a:rPr lang="en-US" sz="2400" dirty="0" err="1"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212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729216"/>
              </p:ext>
            </p:extLst>
          </p:nvPr>
        </p:nvGraphicFramePr>
        <p:xfrm>
          <a:off x="838200" y="0"/>
          <a:ext cx="80958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699286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832"/>
            <a:ext cx="10515600" cy="681038"/>
          </a:xfrm>
        </p:spPr>
        <p:txBody>
          <a:bodyPr>
            <a:normAutofit fontScale="90000"/>
          </a:bodyPr>
          <a:lstStyle/>
          <a:p>
            <a:r>
              <a:rPr lang="en-US" dirty="0"/>
              <a:t>Line 5. </a:t>
            </a:r>
            <a:r>
              <a:rPr lang="en-US" sz="4000" dirty="0" err="1">
                <a:latin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</a:rPr>
              <a:t> &lt;&lt; "Hello, world!" &lt;&lt; </a:t>
            </a:r>
            <a:r>
              <a:rPr lang="en-US" sz="4000" dirty="0" err="1">
                <a:latin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870"/>
            <a:ext cx="10515600" cy="4124130"/>
          </a:xfrm>
        </p:spPr>
        <p:txBody>
          <a:bodyPr anchor="t">
            <a:normAutofit/>
          </a:bodyPr>
          <a:lstStyle/>
          <a:p>
            <a:pPr fontAlgn="base"/>
            <a:r>
              <a:rPr lang="en-US" dirty="0"/>
              <a:t>By employing a using statement for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/>
              <a:t> in line 2…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…you no longer need to prepend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/>
              <a:t> for line 5.</a:t>
            </a:r>
          </a:p>
        </p:txBody>
      </p:sp>
    </p:spTree>
    <p:extLst>
      <p:ext uri="{BB962C8B-B14F-4D97-AF65-F5344CB8AC3E}">
        <p14:creationId xmlns:p14="http://schemas.microsoft.com/office/powerpoint/2010/main" val="321497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DDA4D-521A-4F5C-8DAF-A7C89FF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 World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Version 3: The </a:t>
            </a:r>
            <a:r>
              <a:rPr lang="en-US" dirty="0">
                <a:latin typeface="Consolas" panose="020B0609020204030204" pitchFamily="49" charset="0"/>
              </a:rPr>
              <a:t>include</a:t>
            </a:r>
            <a:r>
              <a:rPr lang="en-US" dirty="0"/>
              <a:t> Statement with </a:t>
            </a:r>
            <a:r>
              <a:rPr lang="en-US" dirty="0">
                <a:latin typeface="Consolas" panose="020B0609020204030204" pitchFamily="49" charset="0"/>
              </a:rPr>
              <a:t>using namespace</a:t>
            </a:r>
            <a:r>
              <a:rPr lang="en-US" dirty="0"/>
              <a:t>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B8BD-62FE-4D77-AB6D-2409F804B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6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527750"/>
              </p:ext>
            </p:extLst>
          </p:nvPr>
        </p:nvGraphicFramePr>
        <p:xfrm>
          <a:off x="838200" y="0"/>
          <a:ext cx="80958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699286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832"/>
            <a:ext cx="10515600" cy="681038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870"/>
            <a:ext cx="10515600" cy="4124130"/>
          </a:xfrm>
        </p:spPr>
        <p:txBody>
          <a:bodyPr anchor="t">
            <a:normAutofit/>
          </a:bodyPr>
          <a:lstStyle/>
          <a:p>
            <a:pPr fontAlgn="base"/>
            <a:r>
              <a:rPr lang="en-US" dirty="0"/>
              <a:t>Another alternative to the Hello World example further simplifies the using statement by simply stating namespace std afterwards.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This example is introduced for familiarity, but highly not recommended to </a:t>
            </a:r>
            <a:r>
              <a:rPr lang="en-US" dirty="0" smtClean="0"/>
              <a:t>use in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582687"/>
              </p:ext>
            </p:extLst>
          </p:nvPr>
        </p:nvGraphicFramePr>
        <p:xfrm>
          <a:off x="838200" y="0"/>
          <a:ext cx="80958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699286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832"/>
            <a:ext cx="10515600" cy="681038"/>
          </a:xfrm>
        </p:spPr>
        <p:txBody>
          <a:bodyPr>
            <a:normAutofit/>
          </a:bodyPr>
          <a:lstStyle/>
          <a:p>
            <a:r>
              <a:rPr lang="en-US" dirty="0"/>
              <a:t>Line 2. </a:t>
            </a: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870"/>
            <a:ext cx="10515600" cy="4124130"/>
          </a:xfrm>
        </p:spPr>
        <p:txBody>
          <a:bodyPr anchor="t">
            <a:normAutofit/>
          </a:bodyPr>
          <a:lstStyle/>
          <a:p>
            <a:pPr fontAlgn="base"/>
            <a:r>
              <a:rPr lang="en-US" sz="2700" dirty="0"/>
              <a:t>With this </a:t>
            </a:r>
            <a:r>
              <a:rPr lang="en-US" sz="2700" dirty="0">
                <a:latin typeface="Consolas" panose="020B0609020204030204" pitchFamily="49" charset="0"/>
              </a:rPr>
              <a:t>using</a:t>
            </a:r>
            <a:r>
              <a:rPr lang="en-US" sz="2700" dirty="0"/>
              <a:t> statement, all identifiers in </a:t>
            </a:r>
            <a:r>
              <a:rPr lang="en-US" sz="2700" dirty="0">
                <a:latin typeface="Consolas" panose="020B0609020204030204" pitchFamily="49" charset="0"/>
              </a:rPr>
              <a:t>std</a:t>
            </a:r>
            <a:r>
              <a:rPr lang="en-US" sz="2700" dirty="0"/>
              <a:t> namespace -- such as </a:t>
            </a:r>
            <a:r>
              <a:rPr lang="en-US" sz="2700" dirty="0" err="1">
                <a:latin typeface="Consolas" panose="020B0609020204030204" pitchFamily="49" charset="0"/>
              </a:rPr>
              <a:t>cout</a:t>
            </a:r>
            <a:r>
              <a:rPr lang="en-US" sz="2700" dirty="0"/>
              <a:t> and </a:t>
            </a:r>
            <a:r>
              <a:rPr lang="en-US" sz="2700" dirty="0" err="1">
                <a:latin typeface="Consolas" panose="020B0609020204030204" pitchFamily="49" charset="0"/>
              </a:rPr>
              <a:t>endl</a:t>
            </a:r>
            <a:r>
              <a:rPr lang="en-US" sz="2700" dirty="0"/>
              <a:t> -- no longer require prepending </a:t>
            </a:r>
            <a:r>
              <a:rPr lang="en-US" sz="2700" dirty="0">
                <a:latin typeface="Consolas" panose="020B0609020204030204" pitchFamily="49" charset="0"/>
              </a:rPr>
              <a:t>std::</a:t>
            </a:r>
            <a:r>
              <a:rPr lang="en-US" sz="2700" dirty="0"/>
              <a:t> in code.</a:t>
            </a:r>
          </a:p>
          <a:p>
            <a:pPr fontAlgn="base"/>
            <a:r>
              <a:rPr lang="en-US" sz="2700" dirty="0"/>
              <a:t>May seem convenient, but it also means every other identifier from the C++ standard library is also accessible without prepending </a:t>
            </a:r>
            <a:r>
              <a:rPr lang="en-US" sz="2700" dirty="0">
                <a:latin typeface="Consolas" panose="020B0609020204030204" pitchFamily="49" charset="0"/>
              </a:rPr>
              <a:t>std::</a:t>
            </a:r>
            <a:r>
              <a:rPr lang="en-US" sz="2700" dirty="0"/>
              <a:t>.</a:t>
            </a:r>
          </a:p>
          <a:p>
            <a:pPr fontAlgn="base"/>
            <a:r>
              <a:rPr lang="en-US" sz="2700" dirty="0"/>
              <a:t>Considered </a:t>
            </a:r>
            <a:r>
              <a:rPr lang="en-US" sz="2700" b="1" dirty="0" smtClean="0"/>
              <a:t>bad </a:t>
            </a:r>
            <a:r>
              <a:rPr lang="en-US" sz="2700" b="1" dirty="0"/>
              <a:t>programming practice</a:t>
            </a:r>
            <a:r>
              <a:rPr lang="en-US" sz="2700" dirty="0"/>
              <a:t>. One important reason: programmer may accidentally create an identifier that already exists in the C++ standard library, which will lead to ambiguity.</a:t>
            </a:r>
          </a:p>
        </p:txBody>
      </p:sp>
    </p:spTree>
    <p:extLst>
      <p:ext uri="{BB962C8B-B14F-4D97-AF65-F5344CB8AC3E}">
        <p14:creationId xmlns:p14="http://schemas.microsoft.com/office/powerpoint/2010/main" val="352288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59566"/>
              </p:ext>
            </p:extLst>
          </p:nvPr>
        </p:nvGraphicFramePr>
        <p:xfrm>
          <a:off x="838200" y="0"/>
          <a:ext cx="80958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699286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75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832"/>
            <a:ext cx="10515600" cy="681038"/>
          </a:xfrm>
        </p:spPr>
        <p:txBody>
          <a:bodyPr>
            <a:normAutofit/>
          </a:bodyPr>
          <a:lstStyle/>
          <a:p>
            <a:r>
              <a:rPr lang="en-US" dirty="0"/>
              <a:t>Line 2. </a:t>
            </a: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870"/>
            <a:ext cx="10515600" cy="4124130"/>
          </a:xfrm>
        </p:spPr>
        <p:txBody>
          <a:bodyPr anchor="t">
            <a:normAutofit/>
          </a:bodyPr>
          <a:lstStyle/>
          <a:p>
            <a:pPr fontAlgn="base"/>
            <a:r>
              <a:rPr lang="en-US" dirty="0"/>
              <a:t>For simplicity, the </a:t>
            </a:r>
            <a:r>
              <a:rPr lang="en-US" dirty="0" err="1"/>
              <a:t>zyBooks</a:t>
            </a:r>
            <a:r>
              <a:rPr lang="en-US" dirty="0"/>
              <a:t> textbook employs the </a:t>
            </a:r>
            <a:r>
              <a:rPr lang="en-US" dirty="0">
                <a:latin typeface="Consolas" panose="020B0609020204030204" pitchFamily="49" charset="0"/>
              </a:rPr>
              <a:t>using namespace std;</a:t>
            </a:r>
            <a:r>
              <a:rPr lang="en-US" dirty="0"/>
              <a:t> syntax in the coding examples.</a:t>
            </a:r>
          </a:p>
          <a:p>
            <a:r>
              <a:rPr lang="en-US" dirty="0"/>
              <a:t>For assignments in this course, unless otherwise indicated, it is best to either manually prepending all identifiers from the C++ standard library with std:: or to instead employ a using statement that calls only the identifiers that you intend to use in your code.</a:t>
            </a:r>
          </a:p>
        </p:txBody>
      </p:sp>
    </p:spTree>
    <p:extLst>
      <p:ext uri="{BB962C8B-B14F-4D97-AF65-F5344CB8AC3E}">
        <p14:creationId xmlns:p14="http://schemas.microsoft.com/office/powerpoint/2010/main" val="328764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0AE2-1B29-40BB-AA46-016E1B79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 The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6D1C-6708-453F-88B2-BA5FE393A5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main function is a special type of function in C++ in that it possesses at least the following characteristics:</a:t>
            </a:r>
          </a:p>
          <a:p>
            <a:pPr fontAlgn="base"/>
            <a:r>
              <a:rPr lang="en-US" b="1" dirty="0"/>
              <a:t>execution:</a:t>
            </a:r>
            <a:r>
              <a:rPr lang="en-US" dirty="0"/>
              <a:t> a C++ program starts execution of user-defined code at the main function</a:t>
            </a:r>
          </a:p>
          <a:p>
            <a:r>
              <a:rPr lang="en-US" b="1" dirty="0"/>
              <a:t>uniqueness:</a:t>
            </a:r>
            <a:r>
              <a:rPr lang="en-US" dirty="0"/>
              <a:t> a C++ program </a:t>
            </a:r>
            <a:r>
              <a:rPr lang="en-US" b="1" i="1" dirty="0"/>
              <a:t>must have exactly one</a:t>
            </a:r>
            <a:r>
              <a:rPr lang="en-US" dirty="0"/>
              <a:t> main function in all C++ files that are compiled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77C46-4407-41A6-A045-E5DCF3281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Important Note:</a:t>
            </a:r>
            <a:br>
              <a:rPr lang="en-US" b="1" dirty="0"/>
            </a:br>
            <a:r>
              <a:rPr lang="en-US" dirty="0"/>
              <a:t>Compiling C++ files with no main function or with more than one main function is a very common error among CSCE </a:t>
            </a:r>
            <a:r>
              <a:rPr lang="en-US" dirty="0" smtClean="0"/>
              <a:t>120 </a:t>
            </a:r>
            <a:r>
              <a:rPr lang="en-US" dirty="0"/>
              <a:t>students.</a:t>
            </a: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3630E8-61E3-44A7-83AE-1390DBE4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Complete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AF1EF-E778-4ACE-947C-0A9577A86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361BB-A41E-47C1-8645-D27A0D5F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Complete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Function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B1B528B-384C-4956-AFB0-21E3CE4F2DBD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1825625"/>
          <a:ext cx="5181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96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4862804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D6F8-DCA6-4AF6-8D95-C4D9FEA69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The return type.</a:t>
            </a:r>
          </a:p>
          <a:p>
            <a:pPr fontAlgn="base"/>
            <a:r>
              <a:rPr lang="en-US" sz="1800" dirty="0"/>
              <a:t>Refers to data type that is output after function is completed.</a:t>
            </a:r>
          </a:p>
          <a:p>
            <a:pPr fontAlgn="base"/>
            <a:r>
              <a:rPr lang="en-US" sz="1800" dirty="0"/>
              <a:t>For all main functions in C++, the return type is int, which refers to values of integer numbers.</a:t>
            </a:r>
          </a:p>
          <a:p>
            <a:pPr marL="0" indent="0" fontAlgn="base">
              <a:buNone/>
            </a:pPr>
            <a:r>
              <a:rPr lang="en-US" sz="1800" b="1" dirty="0"/>
              <a:t>The identifier.</a:t>
            </a:r>
          </a:p>
          <a:p>
            <a:pPr fontAlgn="base"/>
            <a:r>
              <a:rPr lang="en-US" sz="1800" dirty="0"/>
              <a:t>That is, the name of the function.</a:t>
            </a:r>
          </a:p>
          <a:p>
            <a:pPr fontAlgn="base"/>
            <a:r>
              <a:rPr lang="en-US" sz="1800" dirty="0"/>
              <a:t>In most functions, the programmer types the name of the function to be used.</a:t>
            </a:r>
          </a:p>
          <a:p>
            <a:pPr fontAlgn="base"/>
            <a:r>
              <a:rPr lang="en-US" sz="1800" dirty="0"/>
              <a:t>For this main function, its name is called implicitly when you execute the program.</a:t>
            </a:r>
          </a:p>
          <a:p>
            <a:pPr marL="0" indent="0">
              <a:buNone/>
            </a:pPr>
            <a:r>
              <a:rPr lang="en-US" sz="1800" b="1" dirty="0"/>
              <a:t>The parameter list.</a:t>
            </a:r>
          </a:p>
          <a:p>
            <a:r>
              <a:rPr lang="en-US" sz="1800" dirty="0"/>
              <a:t>Refers to the contents inside the parentheses, which are input values to the function.</a:t>
            </a:r>
          </a:p>
          <a:p>
            <a:r>
              <a:rPr lang="en-US" sz="1800" dirty="0"/>
              <a:t>For this main function, there is nothing inside the parentheses.</a:t>
            </a:r>
          </a:p>
          <a:p>
            <a:r>
              <a:rPr lang="en-US" sz="1800" dirty="0"/>
              <a:t>Can be set up to accept certain input values, but will not be covered in assignments for this course.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94079-6C97-4046-A239-197CE37232E0}"/>
              </a:ext>
            </a:extLst>
          </p:cNvPr>
          <p:cNvSpPr/>
          <p:nvPr/>
        </p:nvSpPr>
        <p:spPr>
          <a:xfrm>
            <a:off x="838200" y="3105834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Line 1. int main() {</a:t>
            </a:r>
            <a:endParaRPr lang="en-US" sz="3200" b="1" dirty="0">
              <a:effectLst/>
            </a:endParaRPr>
          </a:p>
          <a:p>
            <a:r>
              <a:rPr lang="en-US" sz="3200" dirty="0"/>
              <a:t>A C++ function consists of at least three parts:</a:t>
            </a:r>
            <a:endParaRPr lang="en-US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67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361BB-A41E-47C1-8645-D27A0D5F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Complete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Function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B1B528B-384C-4956-AFB0-21E3CE4F2DB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96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4862804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D6F8-DCA6-4AF6-8D95-C4D9FEA69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Return statement provides integer value of 0 to output. Return statement also completes function at that point.</a:t>
            </a:r>
          </a:p>
          <a:p>
            <a:pPr fontAlgn="base"/>
            <a:r>
              <a:rPr lang="en-US" dirty="0"/>
              <a:t>Returning integer for main function indicates whether program completed successfully. If successful, return 0. Otherwise, return non-zero.</a:t>
            </a:r>
          </a:p>
          <a:p>
            <a:pPr fontAlgn="base"/>
            <a:r>
              <a:rPr lang="en-US" dirty="0"/>
              <a:t>For C++, return statement is optional for main functions. If none, then one is created implicitly.</a:t>
            </a:r>
          </a:p>
          <a:p>
            <a:pPr fontAlgn="base"/>
            <a:r>
              <a:rPr lang="en-US" dirty="0"/>
              <a:t>Note that this line ends with a semicolon. For C++ statements such as the return statement, you must signify the end of the statement with a semicolon.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94079-6C97-4046-A239-197CE37232E0}"/>
              </a:ext>
            </a:extLst>
          </p:cNvPr>
          <p:cNvSpPr/>
          <p:nvPr/>
        </p:nvSpPr>
        <p:spPr>
          <a:xfrm>
            <a:off x="838200" y="3105834"/>
            <a:ext cx="518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Line 2. return 0;</a:t>
            </a:r>
          </a:p>
          <a:p>
            <a:r>
              <a:rPr lang="en-US" sz="3200" dirty="0"/>
              <a:t>This main function consists of a single line of code: a return statement of value 0.</a:t>
            </a:r>
          </a:p>
        </p:txBody>
      </p:sp>
    </p:spTree>
    <p:extLst>
      <p:ext uri="{BB962C8B-B14F-4D97-AF65-F5344CB8AC3E}">
        <p14:creationId xmlns:p14="http://schemas.microsoft.com/office/powerpoint/2010/main" val="14253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361BB-A41E-47C1-8645-D27A0D5F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Complete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Function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B1B528B-384C-4956-AFB0-21E3CE4F2DB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96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4862804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13CB2E3-FE85-4802-B5D0-ED4D7A1B1525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0" y="3429000"/>
          <a:ext cx="60198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9800">
                  <a:extLst>
                    <a:ext uri="{9D8B030D-6E8A-4147-A177-3AD203B41FA5}">
                      <a16:colId xmlns:a16="http://schemas.microsoft.com/office/drawing/2014/main" val="175542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a-DK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user@computer:/mnt/c/code$</a:t>
                      </a:r>
                      <a:r>
                        <a:rPr lang="da-DK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g++ -std=c++17 blank.cpp</a:t>
                      </a:r>
                      <a:endParaRPr lang="da-DK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da-DK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user@computer:/mnt/c/code$</a:t>
                      </a:r>
                      <a:r>
                        <a:rPr lang="da-DK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./a.out</a:t>
                      </a:r>
                      <a:endParaRPr lang="da-DK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da-DK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user@computer:/mnt/c/code$</a:t>
                      </a:r>
                      <a:endParaRPr lang="da-DK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4003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6A94079-6C97-4046-A239-197CE37232E0}"/>
              </a:ext>
            </a:extLst>
          </p:cNvPr>
          <p:cNvSpPr/>
          <p:nvPr/>
        </p:nvSpPr>
        <p:spPr>
          <a:xfrm>
            <a:off x="838200" y="3105834"/>
            <a:ext cx="518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Line 3. }</a:t>
            </a:r>
          </a:p>
          <a:p>
            <a:r>
              <a:rPr lang="en-US" sz="3200" dirty="0"/>
              <a:t>End of function indicated with right curly brace. All function code enclosed in curly braces, such as for main functions.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7154C1-FE64-4742-B2A0-DF1C18E70A28}"/>
              </a:ext>
            </a:extLst>
          </p:cNvPr>
          <p:cNvSpPr/>
          <p:nvPr/>
        </p:nvSpPr>
        <p:spPr>
          <a:xfrm>
            <a:off x="6481623" y="4617720"/>
            <a:ext cx="5248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Compiling and running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blank.cpp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the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8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3630E8-61E3-44A7-83AE-1390DBE4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Hello World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Version 1: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include</a:t>
            </a:r>
            <a:r>
              <a:rPr lang="en-US" dirty="0"/>
              <a:t>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AF1EF-E778-4ACE-947C-0A9577A86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8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6BECC4E8-C8F5-44D1-B54B-F862AC81E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764047"/>
              </p:ext>
            </p:extLst>
          </p:nvPr>
        </p:nvGraphicFramePr>
        <p:xfrm>
          <a:off x="838200" y="0"/>
          <a:ext cx="816915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538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772613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661FD770-038B-49D0-AE04-406C56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2126414"/>
            <a:ext cx="10515600" cy="681038"/>
          </a:xfrm>
        </p:spPr>
        <p:txBody>
          <a:bodyPr>
            <a:normAutofit/>
          </a:bodyPr>
          <a:lstStyle/>
          <a:p>
            <a:r>
              <a:rPr lang="en-US" dirty="0"/>
              <a:t>Line 1. </a:t>
            </a: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2E8EE76-7D7C-4F95-801A-084C3642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66" y="2807452"/>
            <a:ext cx="10515600" cy="4338734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onsolas" panose="020B0609020204030204" pitchFamily="49" charset="0"/>
              </a:rPr>
              <a:t>#include</a:t>
            </a:r>
            <a:r>
              <a:rPr lang="en-US" dirty="0"/>
              <a:t> used to communicate to C++ compiler to use external file with specific instructions to use in your program.</a:t>
            </a:r>
          </a:p>
          <a:p>
            <a:pPr fontAlgn="base"/>
            <a:r>
              <a:rPr lang="en-US" b="1" dirty="0"/>
              <a:t>From a technical standpoint, this line copies the code from the </a:t>
            </a:r>
            <a:r>
              <a:rPr lang="en-US" b="1" dirty="0">
                <a:latin typeface="Consolas" panose="020B0609020204030204" pitchFamily="49" charset="0"/>
              </a:rPr>
              <a:t>iostream</a:t>
            </a:r>
            <a:r>
              <a:rPr lang="en-US" b="1" dirty="0"/>
              <a:t> library file into your current C++ file.</a:t>
            </a:r>
            <a:r>
              <a:rPr lang="en-US" dirty="0"/>
              <a:t> Your code can now directly access code from included library file.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#include</a:t>
            </a:r>
            <a:r>
              <a:rPr lang="en-US" dirty="0"/>
              <a:t> statement </a:t>
            </a:r>
            <a:r>
              <a:rPr lang="en-US" b="1" dirty="0"/>
              <a:t>does not</a:t>
            </a:r>
            <a:r>
              <a:rPr lang="en-US" dirty="0"/>
              <a:t> end with a semicolon.</a:t>
            </a:r>
          </a:p>
        </p:txBody>
      </p:sp>
    </p:spTree>
    <p:extLst>
      <p:ext uri="{BB962C8B-B14F-4D97-AF65-F5344CB8AC3E}">
        <p14:creationId xmlns:p14="http://schemas.microsoft.com/office/powerpoint/2010/main" val="14176128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200" b="0" i="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2367</Words>
  <Application>Microsoft Office PowerPoint</Application>
  <PresentationFormat>Widescreen</PresentationFormat>
  <Paragraphs>295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Consolas</vt:lpstr>
      <vt:lpstr>Franklin Gothic Book</vt:lpstr>
      <vt:lpstr>Franklin Gothic Medium</vt:lpstr>
      <vt:lpstr>1_Office Theme</vt:lpstr>
      <vt:lpstr>CSCE 120/121 Introduction to Program Design &amp; Concepts  The  main() function  </vt:lpstr>
      <vt:lpstr>About: Functions</vt:lpstr>
      <vt:lpstr>About: The Main Function</vt:lpstr>
      <vt:lpstr>The Simplest Complete main Function</vt:lpstr>
      <vt:lpstr>The Simplest Complete main Function</vt:lpstr>
      <vt:lpstr>The Simplest Complete main Function</vt:lpstr>
      <vt:lpstr>The Simplest Complete main Function</vt:lpstr>
      <vt:lpstr>Hello World Example Version 1: The include statement</vt:lpstr>
      <vt:lpstr>Line 1. #include &lt;iostream&gt;</vt:lpstr>
      <vt:lpstr>Line 1. #include &lt;iostream&gt;</vt:lpstr>
      <vt:lpstr>Line 4. std::cout &lt;&lt; "Hello, world!" &lt;&lt; std::endl;</vt:lpstr>
      <vt:lpstr>Line 4. std::cout &lt;&lt; "Hello, world!" &lt;&lt; std::endl;</vt:lpstr>
      <vt:lpstr>Line 4. std::cout &lt;&lt; "Hello, world!" &lt;&lt; std::endl;</vt:lpstr>
      <vt:lpstr>Console Output</vt:lpstr>
      <vt:lpstr>Brief Overview of Namespaces</vt:lpstr>
      <vt:lpstr>Brief Overview of Namespaces</vt:lpstr>
      <vt:lpstr>Reasons for Namespaces in C++</vt:lpstr>
      <vt:lpstr>Relevance of Namespaces for Course</vt:lpstr>
      <vt:lpstr>Hello World Example Version 2: The include Statement with Specific using Statements</vt:lpstr>
      <vt:lpstr>About</vt:lpstr>
      <vt:lpstr>Line 2. using std::cout, std::endl;</vt:lpstr>
      <vt:lpstr>Line 5. cout &lt;&lt; "Hello, world!" &lt;&lt; endl;</vt:lpstr>
      <vt:lpstr>Hello World Example Version 3: The include Statement with using namespace Statement</vt:lpstr>
      <vt:lpstr>About</vt:lpstr>
      <vt:lpstr>Line 2. using namespace std;</vt:lpstr>
      <vt:lpstr>Line 2. using namespace std;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2021-09-03T20:06:57Z</dcterms:created>
  <dcterms:modified xsi:type="dcterms:W3CDTF">2022-08-26T21:46:11Z</dcterms:modified>
</cp:coreProperties>
</file>