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notesMasterIdLst>
    <p:notesMasterId r:id="rId54"/>
  </p:notesMasterIdLst>
  <p:handoutMasterIdLst>
    <p:handoutMasterId r:id="rId55"/>
  </p:handoutMasterIdLst>
  <p:sldIdLst>
    <p:sldId id="444" r:id="rId2"/>
    <p:sldId id="446"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2" r:id="rId29"/>
    <p:sldId id="473" r:id="rId30"/>
    <p:sldId id="474" r:id="rId31"/>
    <p:sldId id="475" r:id="rId32"/>
    <p:sldId id="476"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 id="499" r:id="rId46"/>
    <p:sldId id="500" r:id="rId47"/>
    <p:sldId id="501" r:id="rId48"/>
    <p:sldId id="502" r:id="rId49"/>
    <p:sldId id="494" r:id="rId50"/>
    <p:sldId id="495" r:id="rId51"/>
    <p:sldId id="496" r:id="rId52"/>
    <p:sldId id="497" r:id="rId5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2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6707" autoAdjust="0"/>
  </p:normalViewPr>
  <p:slideViewPr>
    <p:cSldViewPr>
      <p:cViewPr varScale="1">
        <p:scale>
          <a:sx n="96" d="100"/>
          <a:sy n="96" d="100"/>
        </p:scale>
        <p:origin x="1068"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65D2F1F-F3FB-473A-BC4F-70AE5336EB90}" type="datetimeFigureOut">
              <a:rPr lang="en-US" smtClean="0"/>
              <a:t>8/26/2022</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38F22FE1-64CC-46ED-9500-9245308EE523}" type="slidenum">
              <a:rPr lang="en-US" smtClean="0"/>
              <a:t>‹#›</a:t>
            </a:fld>
            <a:endParaRPr lang="en-US"/>
          </a:p>
        </p:txBody>
      </p:sp>
    </p:spTree>
    <p:extLst>
      <p:ext uri="{BB962C8B-B14F-4D97-AF65-F5344CB8AC3E}">
        <p14:creationId xmlns:p14="http://schemas.microsoft.com/office/powerpoint/2010/main" val="86344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zh-CN" altLang="en-US"/>
          </a:p>
        </p:txBody>
      </p:sp>
      <p:sp>
        <p:nvSpPr>
          <p:cNvPr id="56323" name="Rectangle 3"/>
          <p:cNvSpPr>
            <a:spLocks noGrp="1" noChangeArrowheads="1"/>
          </p:cNvSpPr>
          <p:nvPr>
            <p:ph type="dt" idx="1"/>
          </p:nvPr>
        </p:nvSpPr>
        <p:spPr bwMode="auto">
          <a:xfrm>
            <a:off x="411480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DEE860AB-4283-406A-9083-15CCA21FECFA}" type="datetimeFigureOut">
              <a:rPr lang="zh-CN" altLang="en-US"/>
              <a:pPr>
                <a:defRPr/>
              </a:pPr>
              <a:t>2022/8/26</a:t>
            </a:fld>
            <a:endParaRPr lang="zh-CN" altLang="en-US"/>
          </a:p>
        </p:txBody>
      </p:sp>
      <p:sp>
        <p:nvSpPr>
          <p:cNvPr id="34820"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p:cNvSpPr>
            <a:spLocks noGrp="1" noChangeArrowheads="1"/>
          </p:cNvSpPr>
          <p:nvPr>
            <p:ph type="body" sz="quarter" idx="3"/>
          </p:nvPr>
        </p:nvSpPr>
        <p:spPr bwMode="auto">
          <a:xfrm>
            <a:off x="990600" y="45720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6326" name="Rectangle 6"/>
          <p:cNvSpPr>
            <a:spLocks noGrp="1" noChangeArrowheads="1"/>
          </p:cNvSpPr>
          <p:nvPr>
            <p:ph type="ftr" sz="quarter" idx="4"/>
          </p:nvPr>
        </p:nvSpPr>
        <p:spPr bwMode="auto">
          <a:xfrm>
            <a:off x="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zh-CN" altLang="en-US"/>
          </a:p>
        </p:txBody>
      </p:sp>
      <p:sp>
        <p:nvSpPr>
          <p:cNvPr id="56327" name="Rectangle 7"/>
          <p:cNvSpPr>
            <a:spLocks noGrp="1" noChangeArrowheads="1"/>
          </p:cNvSpPr>
          <p:nvPr>
            <p:ph type="sldNum" sz="quarter" idx="5"/>
          </p:nvPr>
        </p:nvSpPr>
        <p:spPr bwMode="auto">
          <a:xfrm>
            <a:off x="411480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8C32143-8DB5-4E31-8889-DD8CD73073E1}" type="slidenum">
              <a:rPr lang="zh-CN" altLang="en-US"/>
              <a:pPr/>
              <a:t>‹#›</a:t>
            </a:fld>
            <a:endParaRPr lang="zh-CN" altLang="en-US"/>
          </a:p>
        </p:txBody>
      </p:sp>
    </p:spTree>
    <p:extLst>
      <p:ext uri="{BB962C8B-B14F-4D97-AF65-F5344CB8AC3E}">
        <p14:creationId xmlns:p14="http://schemas.microsoft.com/office/powerpoint/2010/main" val="3319529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16805" y="6404124"/>
            <a:ext cx="10380005"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7779230"/>
              <a:gd name="connsiteY0" fmla="*/ 0 h 222250"/>
              <a:gd name="connsiteX1" fmla="*/ 7779230 w 7779230"/>
              <a:gd name="connsiteY1" fmla="*/ 0 h 222250"/>
              <a:gd name="connsiteX2" fmla="*/ 7556980 w 7779230"/>
              <a:gd name="connsiteY2" fmla="*/ 222250 h 222250"/>
              <a:gd name="connsiteX3" fmla="*/ 2482272 w 7779230"/>
              <a:gd name="connsiteY3" fmla="*/ 222250 h 222250"/>
              <a:gd name="connsiteX4" fmla="*/ 0 w 7779230"/>
              <a:gd name="connsiteY4" fmla="*/ 0 h 222250"/>
              <a:gd name="connsiteX0" fmla="*/ 5774 w 7785004"/>
              <a:gd name="connsiteY0" fmla="*/ 0 h 222250"/>
              <a:gd name="connsiteX1" fmla="*/ 7785004 w 7785004"/>
              <a:gd name="connsiteY1" fmla="*/ 0 h 222250"/>
              <a:gd name="connsiteX2" fmla="*/ 7562754 w 7785004"/>
              <a:gd name="connsiteY2" fmla="*/ 222250 h 222250"/>
              <a:gd name="connsiteX3" fmla="*/ 0 w 7785004"/>
              <a:gd name="connsiteY3" fmla="*/ 222250 h 222250"/>
              <a:gd name="connsiteX4" fmla="*/ 5774 w 7785004"/>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004" h="222250">
                <a:moveTo>
                  <a:pt x="5774" y="0"/>
                </a:moveTo>
                <a:lnTo>
                  <a:pt x="7785004" y="0"/>
                </a:lnTo>
                <a:lnTo>
                  <a:pt x="7562754" y="222250"/>
                </a:lnTo>
                <a:lnTo>
                  <a:pt x="0" y="222250"/>
                </a:lnTo>
                <a:lnTo>
                  <a:pt x="5774" y="0"/>
                </a:lnTo>
                <a:close/>
              </a:path>
            </a:pathLst>
          </a:custGeom>
          <a:solidFill>
            <a:srgbClr val="3302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3"/>
          <p:cNvSpPr/>
          <p:nvPr userDrawn="1"/>
        </p:nvSpPr>
        <p:spPr>
          <a:xfrm rot="10800000">
            <a:off x="10140177" y="6404124"/>
            <a:ext cx="2070008"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5296958"/>
              <a:gd name="connsiteY0" fmla="*/ 0 h 226347"/>
              <a:gd name="connsiteX1" fmla="*/ 5296958 w 5296958"/>
              <a:gd name="connsiteY1" fmla="*/ 0 h 226347"/>
              <a:gd name="connsiteX2" fmla="*/ 5074708 w 5296958"/>
              <a:gd name="connsiteY2" fmla="*/ 222250 h 226347"/>
              <a:gd name="connsiteX3" fmla="*/ 3752645 w 5296958"/>
              <a:gd name="connsiteY3" fmla="*/ 226347 h 226347"/>
              <a:gd name="connsiteX4" fmla="*/ 0 w 5296958"/>
              <a:gd name="connsiteY4" fmla="*/ 0 h 226347"/>
              <a:gd name="connsiteX0" fmla="*/ 0 w 5296958"/>
              <a:gd name="connsiteY0" fmla="*/ 0 h 222250"/>
              <a:gd name="connsiteX1" fmla="*/ 5296958 w 5296958"/>
              <a:gd name="connsiteY1" fmla="*/ 0 h 222250"/>
              <a:gd name="connsiteX2" fmla="*/ 5074708 w 5296958"/>
              <a:gd name="connsiteY2" fmla="*/ 222250 h 222250"/>
              <a:gd name="connsiteX3" fmla="*/ 3703484 w 5296958"/>
              <a:gd name="connsiteY3" fmla="*/ 222250 h 222250"/>
              <a:gd name="connsiteX4" fmla="*/ 0 w 5296958"/>
              <a:gd name="connsiteY4" fmla="*/ 0 h 222250"/>
              <a:gd name="connsiteX0" fmla="*/ 57355 w 1593474"/>
              <a:gd name="connsiteY0" fmla="*/ 4097 h 222250"/>
              <a:gd name="connsiteX1" fmla="*/ 1593474 w 1593474"/>
              <a:gd name="connsiteY1" fmla="*/ 0 h 222250"/>
              <a:gd name="connsiteX2" fmla="*/ 1371224 w 1593474"/>
              <a:gd name="connsiteY2" fmla="*/ 222250 h 222250"/>
              <a:gd name="connsiteX3" fmla="*/ 0 w 1593474"/>
              <a:gd name="connsiteY3" fmla="*/ 222250 h 222250"/>
              <a:gd name="connsiteX4" fmla="*/ 57355 w 1593474"/>
              <a:gd name="connsiteY4" fmla="*/ 4097 h 222250"/>
              <a:gd name="connsiteX0" fmla="*/ 45064 w 1593474"/>
              <a:gd name="connsiteY0" fmla="*/ 0 h 222250"/>
              <a:gd name="connsiteX1" fmla="*/ 1593474 w 1593474"/>
              <a:gd name="connsiteY1" fmla="*/ 0 h 222250"/>
              <a:gd name="connsiteX2" fmla="*/ 1371224 w 1593474"/>
              <a:gd name="connsiteY2" fmla="*/ 222250 h 222250"/>
              <a:gd name="connsiteX3" fmla="*/ 0 w 1593474"/>
              <a:gd name="connsiteY3" fmla="*/ 222250 h 222250"/>
              <a:gd name="connsiteX4" fmla="*/ 45064 w 1593474"/>
              <a:gd name="connsiteY4" fmla="*/ 0 h 222250"/>
              <a:gd name="connsiteX0" fmla="*/ 4096 w 1552506"/>
              <a:gd name="connsiteY0" fmla="*/ 0 h 222250"/>
              <a:gd name="connsiteX1" fmla="*/ 1552506 w 1552506"/>
              <a:gd name="connsiteY1" fmla="*/ 0 h 222250"/>
              <a:gd name="connsiteX2" fmla="*/ 1330256 w 1552506"/>
              <a:gd name="connsiteY2" fmla="*/ 222250 h 222250"/>
              <a:gd name="connsiteX3" fmla="*/ 0 w 1552506"/>
              <a:gd name="connsiteY3" fmla="*/ 222250 h 222250"/>
              <a:gd name="connsiteX4" fmla="*/ 4096 w 1552506"/>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06" h="222250">
                <a:moveTo>
                  <a:pt x="4096" y="0"/>
                </a:moveTo>
                <a:lnTo>
                  <a:pt x="1552506" y="0"/>
                </a:lnTo>
                <a:lnTo>
                  <a:pt x="1330256" y="222250"/>
                </a:lnTo>
                <a:lnTo>
                  <a:pt x="0" y="222250"/>
                </a:lnTo>
                <a:cubicBezTo>
                  <a:pt x="1365" y="148167"/>
                  <a:pt x="2731" y="74083"/>
                  <a:pt x="4096" y="0"/>
                </a:cubicBezTo>
                <a:close/>
              </a:path>
            </a:pathLst>
          </a:cu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575768" y="6356351"/>
            <a:ext cx="701832" cy="365125"/>
          </a:xfrm>
          <a:prstGeom prst="rect">
            <a:avLst/>
          </a:prstGeom>
        </p:spPr>
        <p:txBody>
          <a:bodyPr/>
          <a:lstStyle>
            <a:lvl1pPr>
              <a:defRPr sz="1333">
                <a:solidFill>
                  <a:schemeClr val="bg1"/>
                </a:solidFill>
              </a:defRPr>
            </a:lvl1pPr>
          </a:lstStyle>
          <a:p>
            <a:fld id="{03F0DBDA-19F5-6D47-A4E1-B43E2A4AA82E}" type="slidenum">
              <a:rPr lang="en-US" smtClean="0"/>
              <a:pPr/>
              <a:t>‹#›</a:t>
            </a:fld>
            <a:endParaRPr lang="en-US" dirty="0"/>
          </a:p>
        </p:txBody>
      </p:sp>
      <p:sp>
        <p:nvSpPr>
          <p:cNvPr id="5" name="Footer Placeholder 4"/>
          <p:cNvSpPr>
            <a:spLocks noGrp="1"/>
          </p:cNvSpPr>
          <p:nvPr>
            <p:ph type="ftr" sz="quarter" idx="11"/>
          </p:nvPr>
        </p:nvSpPr>
        <p:spPr>
          <a:xfrm>
            <a:off x="914400" y="6356351"/>
            <a:ext cx="8337357" cy="365125"/>
          </a:xfrm>
          <a:prstGeom prst="rect">
            <a:avLst/>
          </a:prstGeom>
        </p:spPr>
        <p:txBody>
          <a:bodyPr/>
          <a:lstStyle>
            <a:lvl1pPr algn="l">
              <a:defRPr sz="1333">
                <a:solidFill>
                  <a:srgbClr val="FFFFFF"/>
                </a:solidFill>
              </a:defRPr>
            </a:lvl1pPr>
          </a:lstStyle>
          <a:p>
            <a:fld id="{D0247142-BCCF-445C-B65D-A0CC55B9EF84}" type="datetime1">
              <a:rPr lang="en-US" smtClean="0"/>
              <a:pPr/>
              <a:t>8/26/2022</a:t>
            </a:fld>
            <a:endParaRPr lang="en-US" dirty="0"/>
          </a:p>
        </p:txBody>
      </p:sp>
      <p:sp>
        <p:nvSpPr>
          <p:cNvPr id="8" name="Google Shape;16;p50">
            <a:extLst>
              <a:ext uri="{FF2B5EF4-FFF2-40B4-BE49-F238E27FC236}">
                <a16:creationId xmlns:a16="http://schemas.microsoft.com/office/drawing/2014/main" id="{3BDE1C97-BBB9-4536-B64B-4ADE3C622425}"/>
              </a:ext>
            </a:extLst>
          </p:cNvPr>
          <p:cNvSpPr txBox="1">
            <a:spLocks noGrp="1"/>
          </p:cNvSpPr>
          <p:nvPr>
            <p:ph type="ctrTitle"/>
          </p:nvPr>
        </p:nvSpPr>
        <p:spPr>
          <a:xfrm>
            <a:off x="1507821" y="1497217"/>
            <a:ext cx="9476931" cy="262179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Google Shape;17;p50">
            <a:extLst>
              <a:ext uri="{FF2B5EF4-FFF2-40B4-BE49-F238E27FC236}">
                <a16:creationId xmlns:a16="http://schemas.microsoft.com/office/drawing/2014/main" id="{E0A88A86-D2B8-468F-898C-E4CF2BCE4F10}"/>
              </a:ext>
            </a:extLst>
          </p:cNvPr>
          <p:cNvSpPr txBox="1">
            <a:spLocks noGrp="1"/>
          </p:cNvSpPr>
          <p:nvPr>
            <p:ph type="subTitle" idx="1"/>
          </p:nvPr>
        </p:nvSpPr>
        <p:spPr>
          <a:xfrm>
            <a:off x="1507821" y="4235829"/>
            <a:ext cx="9476931" cy="181816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333"/>
              </a:spcBef>
              <a:spcAft>
                <a:spcPts val="0"/>
              </a:spcAft>
              <a:buClr>
                <a:schemeClr val="dk1"/>
              </a:buClr>
              <a:buSzPts val="2400"/>
              <a:buNone/>
              <a:defRPr sz="3200"/>
            </a:lvl1pPr>
            <a:lvl2pPr lvl="1" algn="ctr">
              <a:lnSpc>
                <a:spcPct val="90000"/>
              </a:lnSpc>
              <a:spcBef>
                <a:spcPts val="667"/>
              </a:spcBef>
              <a:spcAft>
                <a:spcPts val="0"/>
              </a:spcAft>
              <a:buClr>
                <a:schemeClr val="dk1"/>
              </a:buClr>
              <a:buSzPts val="2000"/>
              <a:buNone/>
              <a:defRPr sz="2667"/>
            </a:lvl2pPr>
            <a:lvl3pPr lvl="2" algn="ctr">
              <a:lnSpc>
                <a:spcPct val="90000"/>
              </a:lnSpc>
              <a:spcBef>
                <a:spcPts val="667"/>
              </a:spcBef>
              <a:spcAft>
                <a:spcPts val="0"/>
              </a:spcAft>
              <a:buClr>
                <a:schemeClr val="dk1"/>
              </a:buClr>
              <a:buSzPts val="1800"/>
              <a:buNone/>
              <a:defRPr sz="2400"/>
            </a:lvl3pPr>
            <a:lvl4pPr lvl="3" algn="ctr">
              <a:lnSpc>
                <a:spcPct val="90000"/>
              </a:lnSpc>
              <a:spcBef>
                <a:spcPts val="667"/>
              </a:spcBef>
              <a:spcAft>
                <a:spcPts val="0"/>
              </a:spcAft>
              <a:buClr>
                <a:schemeClr val="dk1"/>
              </a:buClr>
              <a:buSzPts val="1600"/>
              <a:buNone/>
              <a:defRPr sz="2133"/>
            </a:lvl4pPr>
            <a:lvl5pPr lvl="4" algn="ctr">
              <a:lnSpc>
                <a:spcPct val="90000"/>
              </a:lnSpc>
              <a:spcBef>
                <a:spcPts val="667"/>
              </a:spcBef>
              <a:spcAft>
                <a:spcPts val="0"/>
              </a:spcAft>
              <a:buClr>
                <a:schemeClr val="dk1"/>
              </a:buClr>
              <a:buSzPts val="1600"/>
              <a:buNone/>
              <a:defRPr sz="2133"/>
            </a:lvl5pPr>
            <a:lvl6pPr lvl="5" algn="ctr">
              <a:lnSpc>
                <a:spcPct val="90000"/>
              </a:lnSpc>
              <a:spcBef>
                <a:spcPts val="667"/>
              </a:spcBef>
              <a:spcAft>
                <a:spcPts val="0"/>
              </a:spcAft>
              <a:buClr>
                <a:schemeClr val="dk1"/>
              </a:buClr>
              <a:buSzPts val="1600"/>
              <a:buNone/>
              <a:defRPr sz="2133"/>
            </a:lvl6pPr>
            <a:lvl7pPr lvl="6" algn="ctr">
              <a:lnSpc>
                <a:spcPct val="90000"/>
              </a:lnSpc>
              <a:spcBef>
                <a:spcPts val="667"/>
              </a:spcBef>
              <a:spcAft>
                <a:spcPts val="0"/>
              </a:spcAft>
              <a:buClr>
                <a:schemeClr val="dk1"/>
              </a:buClr>
              <a:buSzPts val="1600"/>
              <a:buNone/>
              <a:defRPr sz="2133"/>
            </a:lvl7pPr>
            <a:lvl8pPr lvl="7" algn="ctr">
              <a:lnSpc>
                <a:spcPct val="90000"/>
              </a:lnSpc>
              <a:spcBef>
                <a:spcPts val="667"/>
              </a:spcBef>
              <a:spcAft>
                <a:spcPts val="0"/>
              </a:spcAft>
              <a:buClr>
                <a:schemeClr val="dk1"/>
              </a:buClr>
              <a:buSzPts val="1600"/>
              <a:buNone/>
              <a:defRPr sz="2133"/>
            </a:lvl8pPr>
            <a:lvl9pPr lvl="8" algn="ctr">
              <a:lnSpc>
                <a:spcPct val="90000"/>
              </a:lnSpc>
              <a:spcBef>
                <a:spcPts val="667"/>
              </a:spcBef>
              <a:spcAft>
                <a:spcPts val="0"/>
              </a:spcAft>
              <a:buClr>
                <a:schemeClr val="dk1"/>
              </a:buClr>
              <a:buSzPts val="1600"/>
              <a:buNone/>
              <a:defRPr sz="2133"/>
            </a:lvl9pPr>
          </a:lstStyle>
          <a:p>
            <a:endParaRPr dirty="0"/>
          </a:p>
        </p:txBody>
      </p:sp>
    </p:spTree>
    <p:extLst>
      <p:ext uri="{BB962C8B-B14F-4D97-AF65-F5344CB8AC3E}">
        <p14:creationId xmlns:p14="http://schemas.microsoft.com/office/powerpoint/2010/main" val="29718118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599" y="255991"/>
            <a:ext cx="6748311" cy="808348"/>
          </a:xfrm>
          <a:prstGeom prst="rect">
            <a:avLst/>
          </a:prstGeom>
        </p:spPr>
        <p:txBody>
          <a:bodyPr>
            <a:noAutofit/>
          </a:bodyPr>
          <a:lstStyle>
            <a:lvl1pPr>
              <a:defRPr sz="3200" b="0"/>
            </a:lvl1pPr>
          </a:lstStyle>
          <a:p>
            <a:r>
              <a:rPr lang="en-US" dirty="0"/>
              <a:t>CLICK TO EDIT MASTER TITLE STYLE</a:t>
            </a:r>
          </a:p>
        </p:txBody>
      </p:sp>
      <p:sp>
        <p:nvSpPr>
          <p:cNvPr id="5" name="Content Placeholder 3"/>
          <p:cNvSpPr>
            <a:spLocks noGrp="1"/>
          </p:cNvSpPr>
          <p:nvPr>
            <p:ph sz="quarter" idx="10"/>
          </p:nvPr>
        </p:nvSpPr>
        <p:spPr>
          <a:xfrm>
            <a:off x="609600" y="1439334"/>
            <a:ext cx="10974917" cy="4610100"/>
          </a:xfrm>
          <a:prstGeom prst="rect">
            <a:avLst/>
          </a:prstGeom>
        </p:spPr>
        <p:txBody>
          <a:bodyPr/>
          <a:lstStyle>
            <a:lvl1pPr>
              <a:defRPr sz="2800"/>
            </a:lvl1pPr>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264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55991"/>
            <a:ext cx="5886643" cy="808348"/>
          </a:xfrm>
          <a:prstGeom prst="rect">
            <a:avLst/>
          </a:prstGeom>
        </p:spPr>
        <p:txBody>
          <a:bodyPr/>
          <a:lstStyle/>
          <a:p>
            <a:r>
              <a:rPr lang="en-US" dirty="0"/>
              <a:t>CLICK TO EDIT MASTER TITLE STYLE</a:t>
            </a:r>
          </a:p>
        </p:txBody>
      </p:sp>
      <p:sp>
        <p:nvSpPr>
          <p:cNvPr id="4" name="Content Placeholder 3"/>
          <p:cNvSpPr>
            <a:spLocks noGrp="1"/>
          </p:cNvSpPr>
          <p:nvPr>
            <p:ph sz="quarter" idx="10"/>
          </p:nvPr>
        </p:nvSpPr>
        <p:spPr>
          <a:xfrm>
            <a:off x="609600" y="1439334"/>
            <a:ext cx="5886451" cy="462491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p:cNvSpPr>
            <a:spLocks noGrp="1"/>
          </p:cNvSpPr>
          <p:nvPr>
            <p:ph type="pic" sz="quarter" idx="11"/>
          </p:nvPr>
        </p:nvSpPr>
        <p:spPr>
          <a:xfrm>
            <a:off x="6834718" y="1439334"/>
            <a:ext cx="4718049" cy="4624917"/>
          </a:xfrm>
          <a:prstGeom prst="rect">
            <a:avLst/>
          </a:prstGeom>
        </p:spPr>
        <p:txBody>
          <a:bodyPr/>
          <a:lstStyle/>
          <a:p>
            <a:endParaRPr lang="en-US" dirty="0"/>
          </a:p>
        </p:txBody>
      </p:sp>
    </p:spTree>
    <p:extLst>
      <p:ext uri="{BB962C8B-B14F-4D97-AF65-F5344CB8AC3E}">
        <p14:creationId xmlns:p14="http://schemas.microsoft.com/office/powerpoint/2010/main" val="24589366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2C08201-CAF0-410F-8CC8-0AD3485FE4F7}"/>
              </a:ext>
            </a:extLst>
          </p:cNvPr>
          <p:cNvSpPr>
            <a:spLocks noGrp="1"/>
          </p:cNvSpPr>
          <p:nvPr>
            <p:ph type="title" hasCustomPrompt="1"/>
          </p:nvPr>
        </p:nvSpPr>
        <p:spPr>
          <a:xfrm>
            <a:off x="609599" y="255991"/>
            <a:ext cx="6748311" cy="808348"/>
          </a:xfrm>
          <a:prstGeom prst="rect">
            <a:avLst/>
          </a:prstGeom>
        </p:spPr>
        <p:txBody>
          <a:bodyPr>
            <a:noAutofit/>
          </a:bodyPr>
          <a:lstStyle>
            <a:lvl1pPr>
              <a:defRPr sz="3200" b="0"/>
            </a:lvl1pPr>
          </a:lstStyle>
          <a:p>
            <a:r>
              <a:rPr lang="en-US" dirty="0"/>
              <a:t>CLICK TO EDIT MASTER TITLE STYLE</a:t>
            </a:r>
          </a:p>
        </p:txBody>
      </p:sp>
      <p:sp>
        <p:nvSpPr>
          <p:cNvPr id="10" name="Content Placeholder 3">
            <a:extLst>
              <a:ext uri="{FF2B5EF4-FFF2-40B4-BE49-F238E27FC236}">
                <a16:creationId xmlns:a16="http://schemas.microsoft.com/office/drawing/2014/main" id="{64DE4380-40C1-4C4D-8EA9-9747A7126CD3}"/>
              </a:ext>
            </a:extLst>
          </p:cNvPr>
          <p:cNvSpPr>
            <a:spLocks noGrp="1"/>
          </p:cNvSpPr>
          <p:nvPr>
            <p:ph sz="quarter" idx="10"/>
          </p:nvPr>
        </p:nvSpPr>
        <p:spPr>
          <a:xfrm>
            <a:off x="609600" y="1439334"/>
            <a:ext cx="10974917" cy="46101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94835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879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7510-0096-4D8B-9D99-AB8762D10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01ACA-9B45-4327-BBCE-BB4AABA5D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7F02C-5611-46CE-8C9B-878F825490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7563D2-4822-4A85-AFEF-03C81207FF73}"/>
              </a:ext>
            </a:extLst>
          </p:cNvPr>
          <p:cNvSpPr>
            <a:spLocks noGrp="1"/>
          </p:cNvSpPr>
          <p:nvPr>
            <p:ph type="dt" sz="half" idx="10"/>
          </p:nvPr>
        </p:nvSpPr>
        <p:spPr/>
        <p:txBody>
          <a:bodyPr/>
          <a:lstStyle/>
          <a:p>
            <a:fld id="{D15128C9-E340-4E49-8BDB-D9964BEFE915}" type="datetimeFigureOut">
              <a:rPr lang="en-US" smtClean="0"/>
              <a:t>8/26/2022</a:t>
            </a:fld>
            <a:endParaRPr lang="en-US"/>
          </a:p>
        </p:txBody>
      </p:sp>
      <p:sp>
        <p:nvSpPr>
          <p:cNvPr id="6" name="Footer Placeholder 5">
            <a:extLst>
              <a:ext uri="{FF2B5EF4-FFF2-40B4-BE49-F238E27FC236}">
                <a16:creationId xmlns:a16="http://schemas.microsoft.com/office/drawing/2014/main" id="{0F855893-47D5-47C2-A3FF-F7B20DD50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0BF7A-43D1-41B7-A856-E57B439CF1AC}"/>
              </a:ext>
            </a:extLst>
          </p:cNvPr>
          <p:cNvSpPr>
            <a:spLocks noGrp="1"/>
          </p:cNvSpPr>
          <p:nvPr>
            <p:ph type="sldNum" sz="quarter" idx="12"/>
          </p:nvPr>
        </p:nvSpPr>
        <p:spPr/>
        <p:txBody>
          <a:bodyPr/>
          <a:lstStyle/>
          <a:p>
            <a:fld id="{C12188B5-8521-4972-9C00-5F264246E4B3}" type="slidenum">
              <a:rPr lang="en-US" smtClean="0"/>
              <a:t>‹#›</a:t>
            </a:fld>
            <a:endParaRPr lang="en-US"/>
          </a:p>
        </p:txBody>
      </p:sp>
    </p:spTree>
    <p:extLst>
      <p:ext uri="{BB962C8B-B14F-4D97-AF65-F5344CB8AC3E}">
        <p14:creationId xmlns:p14="http://schemas.microsoft.com/office/powerpoint/2010/main" val="30088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E906-A75C-4571-885C-378238A17A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645F2-70BE-450F-976D-2DFFC41DB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2FED10-A740-4DF5-8A28-31806CBC3C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9D2C31-4A53-44E1-893F-FD046A366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6B9853-B27F-4E34-8919-C59711A578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F1271A-9091-4879-A822-AD7FF573F51D}"/>
              </a:ext>
            </a:extLst>
          </p:cNvPr>
          <p:cNvSpPr>
            <a:spLocks noGrp="1"/>
          </p:cNvSpPr>
          <p:nvPr>
            <p:ph type="dt" sz="half" idx="10"/>
          </p:nvPr>
        </p:nvSpPr>
        <p:spPr/>
        <p:txBody>
          <a:bodyPr/>
          <a:lstStyle/>
          <a:p>
            <a:fld id="{D15128C9-E340-4E49-8BDB-D9964BEFE915}" type="datetimeFigureOut">
              <a:rPr lang="en-US" smtClean="0"/>
              <a:t>8/26/2022</a:t>
            </a:fld>
            <a:endParaRPr lang="en-US"/>
          </a:p>
        </p:txBody>
      </p:sp>
      <p:sp>
        <p:nvSpPr>
          <p:cNvPr id="8" name="Footer Placeholder 7">
            <a:extLst>
              <a:ext uri="{FF2B5EF4-FFF2-40B4-BE49-F238E27FC236}">
                <a16:creationId xmlns:a16="http://schemas.microsoft.com/office/drawing/2014/main" id="{B3A4BA3D-A3F9-4899-9E37-35ACA93C0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D89458-FBDB-44E2-AB89-06E0462E91D7}"/>
              </a:ext>
            </a:extLst>
          </p:cNvPr>
          <p:cNvSpPr>
            <a:spLocks noGrp="1"/>
          </p:cNvSpPr>
          <p:nvPr>
            <p:ph type="sldNum" sz="quarter" idx="12"/>
          </p:nvPr>
        </p:nvSpPr>
        <p:spPr/>
        <p:txBody>
          <a:bodyPr/>
          <a:lstStyle/>
          <a:p>
            <a:fld id="{C12188B5-8521-4972-9C00-5F264246E4B3}" type="slidenum">
              <a:rPr lang="en-US" smtClean="0"/>
              <a:t>‹#›</a:t>
            </a:fld>
            <a:endParaRPr lang="en-US"/>
          </a:p>
        </p:txBody>
      </p:sp>
    </p:spTree>
    <p:extLst>
      <p:ext uri="{BB962C8B-B14F-4D97-AF65-F5344CB8AC3E}">
        <p14:creationId xmlns:p14="http://schemas.microsoft.com/office/powerpoint/2010/main" val="148050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1E59-371F-4E5B-9287-B539F180C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A8C41-E863-4E9F-BA02-E565683B9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C27C46-9E37-4445-9161-0199B3D9993A}"/>
              </a:ext>
            </a:extLst>
          </p:cNvPr>
          <p:cNvSpPr>
            <a:spLocks noGrp="1"/>
          </p:cNvSpPr>
          <p:nvPr>
            <p:ph type="dt" sz="half" idx="10"/>
          </p:nvPr>
        </p:nvSpPr>
        <p:spPr/>
        <p:txBody>
          <a:bodyPr/>
          <a:lstStyle/>
          <a:p>
            <a:fld id="{D15128C9-E340-4E49-8BDB-D9964BEFE915}" type="datetimeFigureOut">
              <a:rPr lang="en-US" smtClean="0"/>
              <a:t>8/26/2022</a:t>
            </a:fld>
            <a:endParaRPr lang="en-US"/>
          </a:p>
        </p:txBody>
      </p:sp>
      <p:sp>
        <p:nvSpPr>
          <p:cNvPr id="5" name="Footer Placeholder 4">
            <a:extLst>
              <a:ext uri="{FF2B5EF4-FFF2-40B4-BE49-F238E27FC236}">
                <a16:creationId xmlns:a16="http://schemas.microsoft.com/office/drawing/2014/main" id="{79E7B971-029B-4362-9033-9F72CD38D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05B28-5172-4566-9841-FF2C34540229}"/>
              </a:ext>
            </a:extLst>
          </p:cNvPr>
          <p:cNvSpPr>
            <a:spLocks noGrp="1"/>
          </p:cNvSpPr>
          <p:nvPr>
            <p:ph type="sldNum" sz="quarter" idx="12"/>
          </p:nvPr>
        </p:nvSpPr>
        <p:spPr/>
        <p:txBody>
          <a:bodyPr/>
          <a:lstStyle/>
          <a:p>
            <a:fld id="{C12188B5-8521-4972-9C00-5F264246E4B3}" type="slidenum">
              <a:rPr lang="en-US" smtClean="0"/>
              <a:t>‹#›</a:t>
            </a:fld>
            <a:endParaRPr lang="en-US"/>
          </a:p>
        </p:txBody>
      </p:sp>
    </p:spTree>
    <p:extLst>
      <p:ext uri="{BB962C8B-B14F-4D97-AF65-F5344CB8AC3E}">
        <p14:creationId xmlns:p14="http://schemas.microsoft.com/office/powerpoint/2010/main" val="318251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E698-844C-4EA7-BCAF-B292BCEA1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ED7C4-FA63-403A-80B2-D4A2C068C6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51E5-F9F2-4026-9B94-F3E9CACC2A69}"/>
              </a:ext>
            </a:extLst>
          </p:cNvPr>
          <p:cNvSpPr>
            <a:spLocks noGrp="1"/>
          </p:cNvSpPr>
          <p:nvPr>
            <p:ph type="dt" sz="half" idx="10"/>
          </p:nvPr>
        </p:nvSpPr>
        <p:spPr/>
        <p:txBody>
          <a:bodyPr/>
          <a:lstStyle/>
          <a:p>
            <a:fld id="{D15128C9-E340-4E49-8BDB-D9964BEFE915}" type="datetimeFigureOut">
              <a:rPr lang="en-US" smtClean="0"/>
              <a:t>8/26/2022</a:t>
            </a:fld>
            <a:endParaRPr lang="en-US"/>
          </a:p>
        </p:txBody>
      </p:sp>
      <p:sp>
        <p:nvSpPr>
          <p:cNvPr id="5" name="Footer Placeholder 4">
            <a:extLst>
              <a:ext uri="{FF2B5EF4-FFF2-40B4-BE49-F238E27FC236}">
                <a16:creationId xmlns:a16="http://schemas.microsoft.com/office/drawing/2014/main" id="{509AA31A-0D06-404A-A320-B7E93A631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4A505-6831-440D-BF34-005A3DFF747F}"/>
              </a:ext>
            </a:extLst>
          </p:cNvPr>
          <p:cNvSpPr>
            <a:spLocks noGrp="1"/>
          </p:cNvSpPr>
          <p:nvPr>
            <p:ph type="sldNum" sz="quarter" idx="12"/>
          </p:nvPr>
        </p:nvSpPr>
        <p:spPr/>
        <p:txBody>
          <a:bodyPr/>
          <a:lstStyle/>
          <a:p>
            <a:fld id="{C12188B5-8521-4972-9C00-5F264246E4B3}" type="slidenum">
              <a:rPr lang="en-US" smtClean="0"/>
              <a:t>‹#›</a:t>
            </a:fld>
            <a:endParaRPr lang="en-US"/>
          </a:p>
        </p:txBody>
      </p:sp>
    </p:spTree>
    <p:extLst>
      <p:ext uri="{BB962C8B-B14F-4D97-AF65-F5344CB8AC3E}">
        <p14:creationId xmlns:p14="http://schemas.microsoft.com/office/powerpoint/2010/main" val="241387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13"/>
          <p:cNvSpPr/>
          <p:nvPr userDrawn="1"/>
        </p:nvSpPr>
        <p:spPr>
          <a:xfrm>
            <a:off x="-16805" y="6404124"/>
            <a:ext cx="10380005"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7779230"/>
              <a:gd name="connsiteY0" fmla="*/ 0 h 222250"/>
              <a:gd name="connsiteX1" fmla="*/ 7779230 w 7779230"/>
              <a:gd name="connsiteY1" fmla="*/ 0 h 222250"/>
              <a:gd name="connsiteX2" fmla="*/ 7556980 w 7779230"/>
              <a:gd name="connsiteY2" fmla="*/ 222250 h 222250"/>
              <a:gd name="connsiteX3" fmla="*/ 2482272 w 7779230"/>
              <a:gd name="connsiteY3" fmla="*/ 222250 h 222250"/>
              <a:gd name="connsiteX4" fmla="*/ 0 w 7779230"/>
              <a:gd name="connsiteY4" fmla="*/ 0 h 222250"/>
              <a:gd name="connsiteX0" fmla="*/ 5774 w 7785004"/>
              <a:gd name="connsiteY0" fmla="*/ 0 h 222250"/>
              <a:gd name="connsiteX1" fmla="*/ 7785004 w 7785004"/>
              <a:gd name="connsiteY1" fmla="*/ 0 h 222250"/>
              <a:gd name="connsiteX2" fmla="*/ 7562754 w 7785004"/>
              <a:gd name="connsiteY2" fmla="*/ 222250 h 222250"/>
              <a:gd name="connsiteX3" fmla="*/ 0 w 7785004"/>
              <a:gd name="connsiteY3" fmla="*/ 222250 h 222250"/>
              <a:gd name="connsiteX4" fmla="*/ 5774 w 7785004"/>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004" h="222250">
                <a:moveTo>
                  <a:pt x="5774" y="0"/>
                </a:moveTo>
                <a:lnTo>
                  <a:pt x="7785004" y="0"/>
                </a:lnTo>
                <a:lnTo>
                  <a:pt x="7562754" y="222250"/>
                </a:lnTo>
                <a:lnTo>
                  <a:pt x="0" y="222250"/>
                </a:lnTo>
                <a:lnTo>
                  <a:pt x="5774" y="0"/>
                </a:lnTo>
                <a:close/>
              </a:path>
            </a:pathLst>
          </a:custGeom>
          <a:solidFill>
            <a:srgbClr val="3302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13"/>
          <p:cNvSpPr/>
          <p:nvPr userDrawn="1"/>
        </p:nvSpPr>
        <p:spPr>
          <a:xfrm rot="10800000">
            <a:off x="10140177" y="6404124"/>
            <a:ext cx="2070008" cy="296333"/>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5296958"/>
              <a:gd name="connsiteY0" fmla="*/ 0 h 226347"/>
              <a:gd name="connsiteX1" fmla="*/ 5296958 w 5296958"/>
              <a:gd name="connsiteY1" fmla="*/ 0 h 226347"/>
              <a:gd name="connsiteX2" fmla="*/ 5074708 w 5296958"/>
              <a:gd name="connsiteY2" fmla="*/ 222250 h 226347"/>
              <a:gd name="connsiteX3" fmla="*/ 3752645 w 5296958"/>
              <a:gd name="connsiteY3" fmla="*/ 226347 h 226347"/>
              <a:gd name="connsiteX4" fmla="*/ 0 w 5296958"/>
              <a:gd name="connsiteY4" fmla="*/ 0 h 226347"/>
              <a:gd name="connsiteX0" fmla="*/ 0 w 5296958"/>
              <a:gd name="connsiteY0" fmla="*/ 0 h 222250"/>
              <a:gd name="connsiteX1" fmla="*/ 5296958 w 5296958"/>
              <a:gd name="connsiteY1" fmla="*/ 0 h 222250"/>
              <a:gd name="connsiteX2" fmla="*/ 5074708 w 5296958"/>
              <a:gd name="connsiteY2" fmla="*/ 222250 h 222250"/>
              <a:gd name="connsiteX3" fmla="*/ 3703484 w 5296958"/>
              <a:gd name="connsiteY3" fmla="*/ 222250 h 222250"/>
              <a:gd name="connsiteX4" fmla="*/ 0 w 5296958"/>
              <a:gd name="connsiteY4" fmla="*/ 0 h 222250"/>
              <a:gd name="connsiteX0" fmla="*/ 57355 w 1593474"/>
              <a:gd name="connsiteY0" fmla="*/ 4097 h 222250"/>
              <a:gd name="connsiteX1" fmla="*/ 1593474 w 1593474"/>
              <a:gd name="connsiteY1" fmla="*/ 0 h 222250"/>
              <a:gd name="connsiteX2" fmla="*/ 1371224 w 1593474"/>
              <a:gd name="connsiteY2" fmla="*/ 222250 h 222250"/>
              <a:gd name="connsiteX3" fmla="*/ 0 w 1593474"/>
              <a:gd name="connsiteY3" fmla="*/ 222250 h 222250"/>
              <a:gd name="connsiteX4" fmla="*/ 57355 w 1593474"/>
              <a:gd name="connsiteY4" fmla="*/ 4097 h 222250"/>
              <a:gd name="connsiteX0" fmla="*/ 45064 w 1593474"/>
              <a:gd name="connsiteY0" fmla="*/ 0 h 222250"/>
              <a:gd name="connsiteX1" fmla="*/ 1593474 w 1593474"/>
              <a:gd name="connsiteY1" fmla="*/ 0 h 222250"/>
              <a:gd name="connsiteX2" fmla="*/ 1371224 w 1593474"/>
              <a:gd name="connsiteY2" fmla="*/ 222250 h 222250"/>
              <a:gd name="connsiteX3" fmla="*/ 0 w 1593474"/>
              <a:gd name="connsiteY3" fmla="*/ 222250 h 222250"/>
              <a:gd name="connsiteX4" fmla="*/ 45064 w 1593474"/>
              <a:gd name="connsiteY4" fmla="*/ 0 h 222250"/>
              <a:gd name="connsiteX0" fmla="*/ 4096 w 1552506"/>
              <a:gd name="connsiteY0" fmla="*/ 0 h 222250"/>
              <a:gd name="connsiteX1" fmla="*/ 1552506 w 1552506"/>
              <a:gd name="connsiteY1" fmla="*/ 0 h 222250"/>
              <a:gd name="connsiteX2" fmla="*/ 1330256 w 1552506"/>
              <a:gd name="connsiteY2" fmla="*/ 222250 h 222250"/>
              <a:gd name="connsiteX3" fmla="*/ 0 w 1552506"/>
              <a:gd name="connsiteY3" fmla="*/ 222250 h 222250"/>
              <a:gd name="connsiteX4" fmla="*/ 4096 w 1552506"/>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06" h="222250">
                <a:moveTo>
                  <a:pt x="4096" y="0"/>
                </a:moveTo>
                <a:lnTo>
                  <a:pt x="1552506" y="0"/>
                </a:lnTo>
                <a:lnTo>
                  <a:pt x="1330256" y="222250"/>
                </a:lnTo>
                <a:lnTo>
                  <a:pt x="0" y="222250"/>
                </a:lnTo>
                <a:cubicBezTo>
                  <a:pt x="1365" y="148167"/>
                  <a:pt x="2731" y="74083"/>
                  <a:pt x="4096" y="0"/>
                </a:cubicBezTo>
                <a:close/>
              </a:path>
            </a:pathLst>
          </a:cu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5"/>
          <p:cNvSpPr txBox="1">
            <a:spLocks/>
          </p:cNvSpPr>
          <p:nvPr userDrawn="1"/>
        </p:nvSpPr>
        <p:spPr>
          <a:xfrm>
            <a:off x="10575768" y="6379443"/>
            <a:ext cx="701832" cy="365125"/>
          </a:xfrm>
          <a:prstGeom prst="rect">
            <a:avLst/>
          </a:prstGeom>
        </p:spPr>
        <p:txBody>
          <a:bodyPr/>
          <a:lstStyle>
            <a:defPPr>
              <a:defRPr lang="en-US"/>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3F0DBDA-19F5-6D47-A4E1-B43E2A4AA82E}" type="slidenum">
              <a:rPr lang="en-US" sz="1333" b="0" i="0" smtClean="0">
                <a:latin typeface="Franklin Gothic Book"/>
                <a:cs typeface="Franklin Gothic Book"/>
              </a:rPr>
              <a:pPr/>
              <a:t>‹#›</a:t>
            </a:fld>
            <a:endParaRPr lang="en-US" sz="1333" b="0" i="0" dirty="0">
              <a:latin typeface="Franklin Gothic Book"/>
              <a:cs typeface="Franklin Gothic Book"/>
            </a:endParaRPr>
          </a:p>
        </p:txBody>
      </p:sp>
      <p:sp>
        <p:nvSpPr>
          <p:cNvPr id="11" name="Footer Placeholder 4"/>
          <p:cNvSpPr txBox="1">
            <a:spLocks/>
          </p:cNvSpPr>
          <p:nvPr userDrawn="1"/>
        </p:nvSpPr>
        <p:spPr>
          <a:xfrm>
            <a:off x="914401" y="6379443"/>
            <a:ext cx="6859540" cy="365125"/>
          </a:xfrm>
          <a:prstGeom prst="rect">
            <a:avLst/>
          </a:prstGeom>
        </p:spPr>
        <p:txBody>
          <a:bodyP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8C43A7-BF65-4C7A-AAB1-1243A25E84B8}" type="datetime1">
              <a:rPr lang="en-US" sz="1333" b="0" i="0" smtClean="0">
                <a:latin typeface="Franklin Gothic Book"/>
                <a:cs typeface="Franklin Gothic Book"/>
              </a:rPr>
              <a:t>8/26/2022</a:t>
            </a:fld>
            <a:endParaRPr lang="en-US" sz="1333" b="0" i="0" dirty="0">
              <a:latin typeface="Franklin Gothic Book"/>
              <a:cs typeface="Franklin Gothic Book"/>
            </a:endParaRPr>
          </a:p>
        </p:txBody>
      </p:sp>
      <p:sp>
        <p:nvSpPr>
          <p:cNvPr id="3" name="Title Placeholder 2"/>
          <p:cNvSpPr>
            <a:spLocks noGrp="1"/>
          </p:cNvSpPr>
          <p:nvPr>
            <p:ph type="title"/>
          </p:nvPr>
        </p:nvSpPr>
        <p:spPr>
          <a:xfrm>
            <a:off x="609600" y="255991"/>
            <a:ext cx="6858000" cy="808348"/>
          </a:xfrm>
          <a:prstGeom prst="rect">
            <a:avLst/>
          </a:prstGeom>
        </p:spPr>
        <p:txBody>
          <a:bodyPr vert="horz" lIns="91440" tIns="45720" rIns="91440" bIns="45720" rtlCol="0" anchor="ctr">
            <a:noAutofit/>
          </a:bodyPr>
          <a:lstStyle/>
          <a:p>
            <a:r>
              <a:rPr lang="en-US" dirty="0"/>
              <a:t>CLICK TO EDIT MASTER TITLE STYLE</a:t>
            </a:r>
          </a:p>
        </p:txBody>
      </p:sp>
      <p:sp>
        <p:nvSpPr>
          <p:cNvPr id="4" name="Text Placeholder 3"/>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FA589B53-5BE9-4313-B79C-958914F3568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040798" y="168705"/>
            <a:ext cx="3041892" cy="635035"/>
          </a:xfrm>
          <a:prstGeom prst="rect">
            <a:avLst/>
          </a:prstGeom>
        </p:spPr>
      </p:pic>
    </p:spTree>
    <p:extLst>
      <p:ext uri="{BB962C8B-B14F-4D97-AF65-F5344CB8AC3E}">
        <p14:creationId xmlns:p14="http://schemas.microsoft.com/office/powerpoint/2010/main" val="25876549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iming>
    <p:tnLst>
      <p:par>
        <p:cTn id="1" dur="indefinite" restart="never" nodeType="tmRoot"/>
      </p:par>
    </p:tnLst>
  </p:timing>
  <p:txStyles>
    <p:titleStyle>
      <a:lvl1pPr algn="l" defTabSz="609585" rtl="0" eaLnBrk="1" latinLnBrk="0" hangingPunct="1">
        <a:spcBef>
          <a:spcPct val="0"/>
        </a:spcBef>
        <a:buNone/>
        <a:defRPr sz="3200" b="0" i="0" kern="1200">
          <a:solidFill>
            <a:schemeClr val="tx1"/>
          </a:solidFill>
          <a:latin typeface="Franklin Gothic Medium"/>
          <a:ea typeface="+mj-ea"/>
          <a:cs typeface="Franklin Gothic Medium"/>
        </a:defRPr>
      </a:lvl1pPr>
    </p:titleStyle>
    <p:bodyStyle>
      <a:lvl1pPr marL="457189" indent="-457189" algn="l" defTabSz="609585" rtl="0" eaLnBrk="1" latinLnBrk="0" hangingPunct="1">
        <a:spcBef>
          <a:spcPct val="20000"/>
        </a:spcBef>
        <a:buFont typeface="Arial"/>
        <a:buChar char="•"/>
        <a:defRPr sz="2800" b="0" i="0" kern="1200">
          <a:solidFill>
            <a:schemeClr val="tx1"/>
          </a:solidFill>
          <a:latin typeface="Franklin Gothic Book"/>
          <a:ea typeface="+mn-ea"/>
          <a:cs typeface="Franklin Gothic Book"/>
        </a:defRPr>
      </a:lvl1pPr>
      <a:lvl2pPr marL="990575" indent="-380990" algn="l" defTabSz="609585" rtl="0" eaLnBrk="1" latinLnBrk="0" hangingPunct="1">
        <a:spcBef>
          <a:spcPct val="20000"/>
        </a:spcBef>
        <a:buFont typeface="Arial"/>
        <a:buChar char="–"/>
        <a:defRPr sz="2600" b="0" i="0" kern="1200">
          <a:solidFill>
            <a:schemeClr val="tx1"/>
          </a:solidFill>
          <a:latin typeface="Franklin Gothic Book"/>
          <a:ea typeface="+mn-ea"/>
          <a:cs typeface="Franklin Gothic Book"/>
        </a:defRPr>
      </a:lvl2pPr>
      <a:lvl3pPr marL="1523962" indent="-304792" algn="l" defTabSz="609585" rtl="0" eaLnBrk="1" latinLnBrk="0" hangingPunct="1">
        <a:spcBef>
          <a:spcPct val="20000"/>
        </a:spcBef>
        <a:buFont typeface="Arial"/>
        <a:buChar char="•"/>
        <a:defRPr sz="2400" b="0" i="0" kern="1200">
          <a:solidFill>
            <a:schemeClr val="tx1"/>
          </a:solidFill>
          <a:latin typeface="Franklin Gothic Book"/>
          <a:ea typeface="+mn-ea"/>
          <a:cs typeface="Franklin Gothic Book"/>
        </a:defRPr>
      </a:lvl3pPr>
      <a:lvl4pPr marL="2133547" indent="-304792" algn="l" defTabSz="609585" rtl="0" eaLnBrk="1" latinLnBrk="0" hangingPunct="1">
        <a:spcBef>
          <a:spcPct val="20000"/>
        </a:spcBef>
        <a:buFont typeface="Arial"/>
        <a:buChar char="–"/>
        <a:defRPr sz="2200" b="0" i="0" kern="1200">
          <a:solidFill>
            <a:schemeClr val="tx1"/>
          </a:solidFill>
          <a:latin typeface="Franklin Gothic Book"/>
          <a:ea typeface="+mn-ea"/>
          <a:cs typeface="Franklin Gothic Book"/>
        </a:defRPr>
      </a:lvl4pPr>
      <a:lvl5pPr marL="2743131" indent="-304792" algn="l" defTabSz="609585" rtl="0" eaLnBrk="1" latinLnBrk="0" hangingPunct="1">
        <a:spcBef>
          <a:spcPct val="20000"/>
        </a:spcBef>
        <a:buFont typeface="Arial"/>
        <a:buChar char="»"/>
        <a:defRPr sz="2000" b="0" i="0" kern="1200">
          <a:solidFill>
            <a:schemeClr val="tx1"/>
          </a:solidFill>
          <a:latin typeface="Franklin Gothic Book"/>
          <a:ea typeface="+mn-ea"/>
          <a:cs typeface="Franklin Gothic Book"/>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A3472A-268D-479A-83B5-211EFE34C68E}" type="slidenum">
              <a:rPr lang="zh-CN" altLang="en-US">
                <a:solidFill>
                  <a:srgbClr val="898989"/>
                </a:solidFill>
                <a:latin typeface="Calibri" panose="020F0502020204030204" pitchFamily="34" charset="0"/>
              </a:rPr>
              <a:pPr/>
              <a:t>1</a:t>
            </a:fld>
            <a:endParaRPr lang="zh-CN" altLang="en-US">
              <a:solidFill>
                <a:srgbClr val="898989"/>
              </a:solidFill>
              <a:latin typeface="Calibri" panose="020F0502020204030204" pitchFamily="34" charset="0"/>
            </a:endParaRPr>
          </a:p>
        </p:txBody>
      </p:sp>
      <p:sp>
        <p:nvSpPr>
          <p:cNvPr id="2051" name="Title 1"/>
          <p:cNvSpPr>
            <a:spLocks noGrp="1"/>
          </p:cNvSpPr>
          <p:nvPr>
            <p:ph type="title" idx="4294967295"/>
          </p:nvPr>
        </p:nvSpPr>
        <p:spPr>
          <a:xfrm>
            <a:off x="1371600" y="1676400"/>
            <a:ext cx="9448800" cy="2209800"/>
          </a:xfrm>
        </p:spPr>
        <p:txBody>
          <a:bodyPr/>
          <a:lstStyle/>
          <a:p>
            <a:pPr algn="ctr"/>
            <a:r>
              <a:rPr lang="en-US" altLang="en-US" sz="3600" b="1" dirty="0">
                <a:solidFill>
                  <a:srgbClr val="5C0025"/>
                </a:solidFill>
              </a:rPr>
              <a:t>CSCE </a:t>
            </a:r>
            <a:r>
              <a:rPr lang="en-US" altLang="en-US" sz="3600" b="1" dirty="0" smtClean="0">
                <a:solidFill>
                  <a:srgbClr val="5C0025"/>
                </a:solidFill>
              </a:rPr>
              <a:t>120/121</a:t>
            </a:r>
            <a:r>
              <a:rPr lang="en-US" altLang="en-US" sz="3600" dirty="0">
                <a:solidFill>
                  <a:srgbClr val="5C0025"/>
                </a:solidFill>
              </a:rPr>
              <a:t/>
            </a:r>
            <a:br>
              <a:rPr lang="en-US" altLang="en-US" sz="3600" dirty="0">
                <a:solidFill>
                  <a:srgbClr val="5C0025"/>
                </a:solidFill>
              </a:rPr>
            </a:br>
            <a:r>
              <a:rPr lang="en-US" sz="3600" dirty="0">
                <a:solidFill>
                  <a:srgbClr val="5C0025"/>
                </a:solidFill>
              </a:rPr>
              <a:t>Introduction to Program Design &amp; </a:t>
            </a:r>
            <a:r>
              <a:rPr lang="en-US" sz="3600" dirty="0" smtClean="0">
                <a:solidFill>
                  <a:srgbClr val="5C0025"/>
                </a:solidFill>
              </a:rPr>
              <a:t>Concepts</a:t>
            </a:r>
            <a:r>
              <a:rPr lang="en-US" dirty="0" smtClean="0"/>
              <a:t/>
            </a:r>
            <a:br>
              <a:rPr lang="en-US" dirty="0" smtClean="0"/>
            </a:br>
            <a:r>
              <a:rPr lang="en-US" dirty="0"/>
              <a:t/>
            </a:r>
            <a:br>
              <a:rPr lang="en-US" dirty="0"/>
            </a:br>
            <a:r>
              <a:rPr lang="en-US" altLang="en-US" b="1" dirty="0" smtClean="0"/>
              <a:t>The  </a:t>
            </a:r>
            <a:r>
              <a:rPr lang="en-US" altLang="en-US" sz="3600" b="1" dirty="0" smtClean="0">
                <a:latin typeface="Consolas" panose="020B0609020204030204" pitchFamily="49" charset="0"/>
              </a:rPr>
              <a:t>main() </a:t>
            </a:r>
            <a:r>
              <a:rPr lang="en-US" altLang="en-US" b="1" dirty="0" smtClean="0"/>
              <a:t>function</a:t>
            </a:r>
            <a:r>
              <a:rPr lang="en-US" altLang="en-US" dirty="0"/>
              <a:t/>
            </a:r>
            <a:br>
              <a:rPr lang="en-US" altLang="en-US" dirty="0"/>
            </a:br>
            <a:r>
              <a:rPr lang="en-US" dirty="0" smtClean="0"/>
              <a:t/>
            </a:r>
            <a:br>
              <a:rPr lang="en-US" dirty="0" smtClean="0"/>
            </a:br>
            <a:endParaRPr lang="en-US" altLang="zh-CN" dirty="0" smtClean="0"/>
          </a:p>
        </p:txBody>
      </p:sp>
      <p:sp>
        <p:nvSpPr>
          <p:cNvPr id="5" name="Subtitle 2"/>
          <p:cNvSpPr txBox="1">
            <a:spLocks/>
          </p:cNvSpPr>
          <p:nvPr/>
        </p:nvSpPr>
        <p:spPr>
          <a:xfrm>
            <a:off x="1371600" y="3886200"/>
            <a:ext cx="9372600" cy="17526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CA" altLang="zh-CN" sz="4000" dirty="0" smtClean="0">
                <a:solidFill>
                  <a:srgbClr val="898989"/>
                </a:solidFill>
              </a:rPr>
              <a:t>Dr. Tim McGuire</a:t>
            </a:r>
            <a:r>
              <a:rPr lang="en-CA" altLang="zh-CN" dirty="0" smtClean="0">
                <a:solidFill>
                  <a:srgbClr val="898989"/>
                </a:solidFill>
              </a:rPr>
              <a:t/>
            </a:r>
            <a:br>
              <a:rPr lang="en-CA" altLang="zh-CN" dirty="0" smtClean="0">
                <a:solidFill>
                  <a:srgbClr val="898989"/>
                </a:solidFill>
              </a:rPr>
            </a:br>
            <a:r>
              <a:rPr lang="en-CA" altLang="zh-CN" dirty="0" smtClean="0">
                <a:solidFill>
                  <a:srgbClr val="898989"/>
                </a:solidFill>
              </a:rPr>
              <a:t/>
            </a:r>
            <a:br>
              <a:rPr lang="en-CA" altLang="zh-CN" dirty="0" smtClean="0">
                <a:solidFill>
                  <a:srgbClr val="898989"/>
                </a:solidFill>
              </a:rPr>
            </a:br>
            <a:r>
              <a:rPr lang="en-US" sz="1600" i="1" dirty="0"/>
              <a:t>Grateful acknowledgment to Dr. </a:t>
            </a:r>
            <a:r>
              <a:rPr lang="en-US" sz="1600" i="1" dirty="0" smtClean="0"/>
              <a:t>Paul Taele for </a:t>
            </a:r>
            <a:r>
              <a:rPr lang="en-US" sz="1600" i="1" dirty="0"/>
              <a:t>some of the material on which these slides are based.</a:t>
            </a:r>
          </a:p>
        </p:txBody>
      </p:sp>
    </p:spTree>
    <p:extLst>
      <p:ext uri="{BB962C8B-B14F-4D97-AF65-F5344CB8AC3E}">
        <p14:creationId xmlns:p14="http://schemas.microsoft.com/office/powerpoint/2010/main" val="383263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400D-3F26-45A9-B83D-32EDF10FC532}"/>
              </a:ext>
            </a:extLst>
          </p:cNvPr>
          <p:cNvSpPr>
            <a:spLocks noGrp="1"/>
          </p:cNvSpPr>
          <p:nvPr>
            <p:ph type="title"/>
          </p:nvPr>
        </p:nvSpPr>
        <p:spPr/>
        <p:txBody>
          <a:bodyPr/>
          <a:lstStyle/>
          <a:p>
            <a:r>
              <a:rPr lang="en-US" dirty="0"/>
              <a:t>Console Output with Literals</a:t>
            </a:r>
          </a:p>
        </p:txBody>
      </p:sp>
      <p:sp>
        <p:nvSpPr>
          <p:cNvPr id="3" name="Text Placeholder 2">
            <a:extLst>
              <a:ext uri="{FF2B5EF4-FFF2-40B4-BE49-F238E27FC236}">
                <a16:creationId xmlns:a16="http://schemas.microsoft.com/office/drawing/2014/main" id="{FEE56A8E-B214-496A-944B-9191C26F20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368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3082D-A82E-425A-A6FB-29E2CCF0DB43}"/>
              </a:ext>
            </a:extLst>
          </p:cNvPr>
          <p:cNvSpPr>
            <a:spLocks noGrp="1"/>
          </p:cNvSpPr>
          <p:nvPr>
            <p:ph type="title"/>
          </p:nvPr>
        </p:nvSpPr>
        <p:spPr/>
        <p:txBody>
          <a:bodyPr/>
          <a:lstStyle/>
          <a:p>
            <a:r>
              <a:rPr lang="en-US" sz="4000" dirty="0"/>
              <a:t>Console Output with Literals</a:t>
            </a:r>
          </a:p>
        </p:txBody>
      </p:sp>
      <p:sp>
        <p:nvSpPr>
          <p:cNvPr id="5" name="Content Placeholder 4">
            <a:extLst>
              <a:ext uri="{FF2B5EF4-FFF2-40B4-BE49-F238E27FC236}">
                <a16:creationId xmlns:a16="http://schemas.microsoft.com/office/drawing/2014/main" id="{264A351B-8427-4DC2-BD89-0EC8F599C38E}"/>
              </a:ext>
            </a:extLst>
          </p:cNvPr>
          <p:cNvSpPr>
            <a:spLocks noGrp="1"/>
          </p:cNvSpPr>
          <p:nvPr>
            <p:ph sz="half" idx="1"/>
          </p:nvPr>
        </p:nvSpPr>
        <p:spPr/>
        <p:txBody>
          <a:bodyPr>
            <a:normAutofit lnSpcReduction="10000"/>
          </a:bodyPr>
          <a:lstStyle/>
          <a:p>
            <a:r>
              <a:rPr lang="en-US" dirty="0"/>
              <a:t>The </a:t>
            </a:r>
            <a:r>
              <a:rPr lang="en-US" dirty="0" err="1">
                <a:latin typeface="Consolas" panose="020B0609020204030204" pitchFamily="49" charset="0"/>
              </a:rPr>
              <a:t>cout</a:t>
            </a:r>
            <a:r>
              <a:rPr lang="en-US" dirty="0"/>
              <a:t> identifier is used to output sequences of characters to console.</a:t>
            </a:r>
          </a:p>
          <a:p>
            <a:r>
              <a:rPr lang="en-US" dirty="0" err="1">
                <a:latin typeface="Consolas" panose="020B0609020204030204" pitchFamily="49" charset="0"/>
              </a:rPr>
              <a:t>cout</a:t>
            </a:r>
            <a:r>
              <a:rPr lang="en-US" dirty="0">
                <a:latin typeface="+mj-lt"/>
              </a:rPr>
              <a:t> </a:t>
            </a:r>
            <a:r>
              <a:rPr lang="en-US" dirty="0"/>
              <a:t>can support different data types in C++.</a:t>
            </a:r>
          </a:p>
          <a:p>
            <a:r>
              <a:rPr lang="en-US" dirty="0"/>
              <a:t>Conceptually, these data types are converted into characters before being output to the console.</a:t>
            </a:r>
          </a:p>
        </p:txBody>
      </p:sp>
      <p:sp>
        <p:nvSpPr>
          <p:cNvPr id="6" name="Content Placeholder 5">
            <a:extLst>
              <a:ext uri="{FF2B5EF4-FFF2-40B4-BE49-F238E27FC236}">
                <a16:creationId xmlns:a16="http://schemas.microsoft.com/office/drawing/2014/main" id="{D26EA5C8-20CD-416E-95C1-E705F2954153}"/>
              </a:ext>
            </a:extLst>
          </p:cNvPr>
          <p:cNvSpPr>
            <a:spLocks noGrp="1"/>
          </p:cNvSpPr>
          <p:nvPr>
            <p:ph sz="half" idx="2"/>
          </p:nvPr>
        </p:nvSpPr>
        <p:spPr/>
        <p:txBody>
          <a:bodyPr>
            <a:normAutofit lnSpcReduction="10000"/>
          </a:bodyPr>
          <a:lstStyle/>
          <a:p>
            <a:r>
              <a:rPr lang="en-US" dirty="0"/>
              <a:t>One way to output these data types to console is as </a:t>
            </a:r>
            <a:r>
              <a:rPr lang="en-US" b="1" i="1" dirty="0"/>
              <a:t>(typed) literals</a:t>
            </a:r>
            <a:r>
              <a:rPr lang="en-US" dirty="0"/>
              <a:t>, which are fixed values for certain C++ data types.</a:t>
            </a:r>
          </a:p>
          <a:p>
            <a:r>
              <a:rPr lang="en-US" dirty="0"/>
              <a:t>Examples of literals:</a:t>
            </a:r>
          </a:p>
          <a:p>
            <a:pPr lvl="1"/>
            <a:r>
              <a:rPr lang="en-US" sz="2800" dirty="0">
                <a:latin typeface="Consolas" panose="020B0609020204030204" pitchFamily="49" charset="0"/>
              </a:rPr>
              <a:t>42</a:t>
            </a:r>
          </a:p>
          <a:p>
            <a:pPr lvl="1"/>
            <a:r>
              <a:rPr lang="en-US" sz="2800" dirty="0">
                <a:latin typeface="Consolas" panose="020B0609020204030204" pitchFamily="49" charset="0"/>
              </a:rPr>
              <a:t>"howdy"</a:t>
            </a:r>
          </a:p>
          <a:p>
            <a:pPr lvl="1"/>
            <a:r>
              <a:rPr lang="en-US" sz="2800" dirty="0">
                <a:latin typeface="Consolas" panose="020B0609020204030204" pitchFamily="49" charset="0"/>
              </a:rPr>
              <a:t>'z'</a:t>
            </a:r>
          </a:p>
          <a:p>
            <a:pPr lvl="1"/>
            <a:r>
              <a:rPr lang="en-US" sz="2800" dirty="0">
                <a:latin typeface="Consolas" panose="020B0609020204030204" pitchFamily="49" charset="0"/>
              </a:rPr>
              <a:t>3.14</a:t>
            </a:r>
          </a:p>
        </p:txBody>
      </p:sp>
    </p:spTree>
    <p:extLst>
      <p:ext uri="{BB962C8B-B14F-4D97-AF65-F5344CB8AC3E}">
        <p14:creationId xmlns:p14="http://schemas.microsoft.com/office/powerpoint/2010/main" val="23791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2272136433"/>
              </p:ext>
            </p:extLst>
          </p:nvPr>
        </p:nvGraphicFramePr>
        <p:xfrm>
          <a:off x="146265" y="1566069"/>
          <a:ext cx="6368716" cy="411480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sz="2400" b="1" dirty="0">
                          <a:latin typeface="Consolas" panose="020B0609020204030204" pitchFamily="49" charset="0"/>
                        </a:rPr>
                        <a:t>example4.cpp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6514981" y="1447800"/>
            <a:ext cx="5372219" cy="4351338"/>
          </a:xfrm>
        </p:spPr>
        <p:txBody>
          <a:bodyPr/>
          <a:lstStyle/>
          <a:p>
            <a:pPr marL="0" indent="0">
              <a:buNone/>
            </a:pPr>
            <a:r>
              <a:rPr lang="en-US" b="1" dirty="0"/>
              <a:t>About</a:t>
            </a:r>
          </a:p>
          <a:p>
            <a:r>
              <a:rPr lang="en-US" dirty="0"/>
              <a:t>A program that outputs different primitive data type literals and their labels to the console.</a:t>
            </a:r>
          </a:p>
          <a:p>
            <a:r>
              <a:rPr lang="en-US" dirty="0"/>
              <a:t>The labels use spaces so that the literals are displayed with the same vertical alignment for aesthetic purposes.</a:t>
            </a:r>
          </a:p>
        </p:txBody>
      </p:sp>
    </p:spTree>
    <p:extLst>
      <p:ext uri="{BB962C8B-B14F-4D97-AF65-F5344CB8AC3E}">
        <p14:creationId xmlns:p14="http://schemas.microsoft.com/office/powerpoint/2010/main" val="294969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1274679097"/>
              </p:ext>
            </p:extLst>
          </p:nvPr>
        </p:nvGraphicFramePr>
        <p:xfrm>
          <a:off x="0" y="1825625"/>
          <a:ext cx="6368716" cy="408432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example4.cpp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a:t>
                      </a:r>
                      <a:r>
                        <a:rPr lang="en-US" sz="2000" dirty="0">
                          <a:latin typeface="Consolas" panose="020B0609020204030204" pitchFamily="49" charset="0"/>
                        </a:rPr>
                        <a:t>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smtClean="0">
                          <a:solidFill>
                            <a:srgbClr val="000000"/>
                          </a:solidFill>
                          <a:effectLst/>
                          <a:latin typeface="Consolas" panose="020B0609020204030204" pitchFamily="49" charset="0"/>
                        </a:rPr>
                        <a:t>cout</a:t>
                      </a:r>
                      <a:r>
                        <a:rPr lang="en-US" sz="1800" b="0" i="0" u="none" strike="noStrike" dirty="0" smtClean="0">
                          <a:solidFill>
                            <a:srgbClr val="000000"/>
                          </a:solidFill>
                          <a:effectLst/>
                          <a:latin typeface="Consolas" panose="020B0609020204030204" pitchFamily="49" charset="0"/>
                        </a:rPr>
                        <a:t> </a:t>
                      </a:r>
                      <a:r>
                        <a:rPr lang="en-US" sz="1800" b="0" i="0" u="none" strike="noStrike" dirty="0">
                          <a:solidFill>
                            <a:srgbClr val="000000"/>
                          </a:solidFill>
                          <a:effectLst/>
                          <a:latin typeface="Consolas" panose="020B0609020204030204" pitchFamily="49" charset="0"/>
                        </a:rPr>
                        <a:t>&lt;&lt; </a:t>
                      </a:r>
                      <a:r>
                        <a:rPr lang="en-US" sz="1800" b="0" i="0" u="none" strike="noStrike" dirty="0">
                          <a:solidFill>
                            <a:srgbClr val="A31515"/>
                          </a:solidFill>
                          <a:effectLst/>
                          <a:latin typeface="Consolas" panose="020B0609020204030204" pitchFamily="49" charset="0"/>
                        </a:rPr>
                        <a:t>"bool: </a:t>
                      </a:r>
                      <a:r>
                        <a:rPr lang="en-US" sz="1800" b="0" i="0" u="none" strike="noStrike" dirty="0" smtClean="0">
                          <a:solidFill>
                            <a:srgbClr val="A31515"/>
                          </a:solidFill>
                          <a:effectLst/>
                          <a:latin typeface="Consolas" panose="020B0609020204030204" pitchFamily="49" charset="0"/>
                        </a:rPr>
                        <a:t>"</a:t>
                      </a:r>
                      <a:r>
                        <a:rPr lang="en-US" sz="1800" b="0" i="0" u="none" strike="noStrike" dirty="0" smtClean="0">
                          <a:solidFill>
                            <a:srgbClr val="000000"/>
                          </a:solidFill>
                          <a:effectLst/>
                          <a:latin typeface="Consolas" panose="020B0609020204030204" pitchFamily="49" charset="0"/>
                        </a:rPr>
                        <a:t> </a:t>
                      </a:r>
                      <a:r>
                        <a:rPr lang="en-US" sz="1800" b="0" i="0" u="none" strike="noStrike" dirty="0">
                          <a:solidFill>
                            <a:srgbClr val="000000"/>
                          </a:solidFill>
                          <a:effectLst/>
                          <a:latin typeface="Consolas" panose="020B0609020204030204" pitchFamily="49" charset="0"/>
                        </a:rPr>
                        <a:t>&lt;&lt;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7" name="Content Placeholder 1">
            <a:extLst>
              <a:ext uri="{FF2B5EF4-FFF2-40B4-BE49-F238E27FC236}">
                <a16:creationId xmlns:a16="http://schemas.microsoft.com/office/drawing/2014/main" id="{16B6BFA0-6708-41BA-AFCC-1BD6CFB8AA0C}"/>
              </a:ext>
            </a:extLst>
          </p:cNvPr>
          <p:cNvGraphicFramePr>
            <a:graphicFrameLocks noGrp="1"/>
          </p:cNvGraphicFramePr>
          <p:nvPr>
            <p:ph idx="1"/>
            <p:extLst>
              <p:ext uri="{D42A27DB-BD31-4B8C-83A1-F6EECF244321}">
                <p14:modId xmlns:p14="http://schemas.microsoft.com/office/powerpoint/2010/main" val="707688307"/>
              </p:ext>
            </p:extLst>
          </p:nvPr>
        </p:nvGraphicFramePr>
        <p:xfrm>
          <a:off x="6657474" y="1825624"/>
          <a:ext cx="5534526" cy="4297680"/>
        </p:xfrm>
        <a:graphic>
          <a:graphicData uri="http://schemas.openxmlformats.org/drawingml/2006/table">
            <a:tbl>
              <a:tblPr firstRow="1" bandRow="1">
                <a:tableStyleId>{5940675A-B579-460E-94D1-54222C63F5DA}</a:tableStyleId>
              </a:tblPr>
              <a:tblGrid>
                <a:gridCol w="5534526">
                  <a:extLst>
                    <a:ext uri="{9D8B030D-6E8A-4147-A177-3AD203B41FA5}">
                      <a16:colId xmlns:a16="http://schemas.microsoft.com/office/drawing/2014/main" val="2633463279"/>
                    </a:ext>
                  </a:extLst>
                </a:gridCol>
              </a:tblGrid>
              <a:tr h="397938">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630501">
                <a:tc>
                  <a:txBody>
                    <a:bodyPr/>
                    <a:lstStyle/>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a:solidFill>
                            <a:schemeClr val="tx1"/>
                          </a:solidFill>
                          <a:effectLst/>
                          <a:latin typeface="Consolas" panose="020B0609020204030204" pitchFamily="49" charset="0"/>
                          <a:ea typeface="+mn-ea"/>
                          <a:cs typeface="+mn-cs"/>
                        </a:rPr>
                        <a:t>g++ </a:t>
                      </a:r>
                      <a:r>
                        <a:rPr lang="en-US" sz="1800" b="0" i="0" u="none" strike="noStrike" kern="1200" dirty="0" smtClean="0">
                          <a:solidFill>
                            <a:schemeClr val="tx1"/>
                          </a:solidFill>
                          <a:effectLst/>
                          <a:latin typeface="Consolas" panose="020B0609020204030204" pitchFamily="49" charset="0"/>
                          <a:ea typeface="+mn-ea"/>
                          <a:cs typeface="+mn-cs"/>
                        </a:rPr>
                        <a:t/>
                      </a:r>
                      <a:br>
                        <a:rPr lang="en-US" sz="1800" b="0" i="0" u="none" strike="noStrike" kern="1200" dirty="0" smtClean="0">
                          <a:solidFill>
                            <a:schemeClr val="tx1"/>
                          </a:solidFill>
                          <a:effectLst/>
                          <a:latin typeface="Consolas" panose="020B0609020204030204" pitchFamily="49" charset="0"/>
                          <a:ea typeface="+mn-ea"/>
                          <a:cs typeface="+mn-cs"/>
                        </a:rPr>
                      </a:br>
                      <a:r>
                        <a:rPr lang="en-US" sz="1800" b="0" i="0" u="none" strike="noStrike" kern="1200" dirty="0" smtClean="0">
                          <a:solidFill>
                            <a:schemeClr val="tx1"/>
                          </a:solidFill>
                          <a:effectLst/>
                          <a:latin typeface="Consolas" panose="020B0609020204030204" pitchFamily="49" charset="0"/>
                          <a:ea typeface="+mn-ea"/>
                          <a:cs typeface="+mn-cs"/>
                        </a:rPr>
                        <a:t>-</a:t>
                      </a:r>
                      <a:r>
                        <a:rPr lang="en-US" sz="1800" b="0" i="0" u="none" strike="noStrike" kern="1200" dirty="0">
                          <a:solidFill>
                            <a:schemeClr val="tx1"/>
                          </a:solidFill>
                          <a:effectLst/>
                          <a:latin typeface="Consolas" panose="020B0609020204030204" pitchFamily="49" charset="0"/>
                          <a:ea typeface="+mn-ea"/>
                          <a:cs typeface="+mn-cs"/>
                        </a:rPr>
                        <a:t>std=</a:t>
                      </a:r>
                      <a:r>
                        <a:rPr lang="en-US" sz="1800" b="0" i="0" u="none" strike="noStrike" kern="1200" dirty="0" err="1">
                          <a:solidFill>
                            <a:schemeClr val="tx1"/>
                          </a:solidFill>
                          <a:effectLst/>
                          <a:latin typeface="Consolas" panose="020B0609020204030204" pitchFamily="49" charset="0"/>
                          <a:ea typeface="+mn-ea"/>
                          <a:cs typeface="+mn-cs"/>
                        </a:rPr>
                        <a:t>c++</a:t>
                      </a:r>
                      <a:r>
                        <a:rPr lang="en-US" sz="1800" b="0" i="0" u="none" strike="noStrike" kern="1200" dirty="0">
                          <a:solidFill>
                            <a:schemeClr val="tx1"/>
                          </a:solidFill>
                          <a:effectLst/>
                          <a:latin typeface="Consolas" panose="020B0609020204030204" pitchFamily="49" charset="0"/>
                          <a:ea typeface="+mn-ea"/>
                          <a:cs typeface="+mn-cs"/>
                        </a:rPr>
                        <a:t>17 example4.cpp</a:t>
                      </a:r>
                      <a:endParaRPr lang="en-US" sz="1800" b="0" dirty="0">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a:t>
                      </a:r>
                      <a:r>
                        <a:rPr lang="en-US" sz="2000" b="0" i="0" u="none" strike="noStrike" kern="1200" dirty="0" err="1">
                          <a:solidFill>
                            <a:schemeClr val="tx1"/>
                          </a:solidFill>
                          <a:effectLst/>
                          <a:latin typeface="Consolas" panose="020B0609020204030204" pitchFamily="49" charset="0"/>
                          <a:ea typeface="+mn-ea"/>
                          <a:cs typeface="+mn-cs"/>
                        </a:rPr>
                        <a:t>a.out</a:t>
                      </a:r>
                      <a:endParaRPr lang="en-US" sz="2000" b="0" dirty="0">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string: howdy</a:t>
                      </a:r>
                      <a:endParaRPr lang="en-US" sz="2000" b="0" i="1" dirty="0">
                        <a:solidFill>
                          <a:srgbClr val="7030A0"/>
                        </a:solidFill>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char:   z</a:t>
                      </a:r>
                      <a:endParaRPr lang="en-US" sz="2000" b="0" i="1" dirty="0">
                        <a:solidFill>
                          <a:srgbClr val="7030A0"/>
                        </a:solidFill>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int:    42</a:t>
                      </a:r>
                      <a:endParaRPr lang="en-US" sz="2000" b="0" i="1" dirty="0">
                        <a:solidFill>
                          <a:srgbClr val="7030A0"/>
                        </a:solidFill>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double: 3.14</a:t>
                      </a:r>
                      <a:endParaRPr lang="en-US" sz="2000" b="0" i="1" dirty="0">
                        <a:solidFill>
                          <a:srgbClr val="7030A0"/>
                        </a:solidFill>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bool:   1</a:t>
                      </a:r>
                      <a:endParaRPr lang="en-US" sz="2000" b="0" i="1" dirty="0">
                        <a:solidFill>
                          <a:srgbClr val="7030A0"/>
                        </a:solidFill>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bool:   true</a:t>
                      </a:r>
                      <a:endParaRPr lang="en-US" sz="2000" b="0" i="1" dirty="0">
                        <a:solidFill>
                          <a:srgbClr val="7030A0"/>
                        </a:solidFill>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endParaRPr lang="en-US" sz="2000" b="0" dirty="0">
                        <a:effectLst/>
                        <a:latin typeface="Consolas" panose="020B0609020204030204" pitchFamily="49" charset="0"/>
                      </a:endParaRPr>
                    </a:p>
                    <a:p>
                      <a:r>
                        <a:rPr lang="en-US" dirty="0">
                          <a:latin typeface="Consolas" panose="020B0609020204030204" pitchFamily="49" charset="0"/>
                        </a:rPr>
                        <a:t/>
                      </a:r>
                      <a:br>
                        <a:rPr lang="en-US" dirty="0">
                          <a:latin typeface="Consolas" panose="020B0609020204030204" pitchFamily="49" charset="0"/>
                        </a:rPr>
                      </a:br>
                      <a:endParaRPr lang="en-US"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429053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1951829378"/>
              </p:ext>
            </p:extLst>
          </p:nvPr>
        </p:nvGraphicFramePr>
        <p:xfrm>
          <a:off x="0" y="1825625"/>
          <a:ext cx="6368716" cy="411480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sz="2400" b="1" dirty="0">
                          <a:latin typeface="Consolas" panose="020B0609020204030204" pitchFamily="49" charset="0"/>
                        </a:rPr>
                        <a:t>example4.cpp</a:t>
                      </a:r>
                      <a:endParaRPr lang="en-US" sz="1800" b="1" dirty="0">
                        <a:latin typeface="Consolas" panose="020B0609020204030204" pitchFamily="49" charset="0"/>
                      </a:endParaRP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6497052" y="1825624"/>
            <a:ext cx="5694948" cy="5032375"/>
          </a:xfrm>
        </p:spPr>
        <p:txBody>
          <a:bodyPr>
            <a:normAutofit fontScale="92500"/>
          </a:bodyPr>
          <a:lstStyle/>
          <a:p>
            <a:pPr marL="0" indent="0">
              <a:buNone/>
            </a:pPr>
            <a:r>
              <a:rPr lang="en-US" b="1" i="1" dirty="0"/>
              <a:t>Line 2</a:t>
            </a:r>
            <a:endParaRPr lang="en-US" dirty="0"/>
          </a:p>
          <a:p>
            <a:r>
              <a:rPr lang="en-US" sz="2600" dirty="0">
                <a:latin typeface="Consolas" panose="020B0609020204030204" pitchFamily="49" charset="0"/>
              </a:rPr>
              <a:t>using</a:t>
            </a:r>
            <a:r>
              <a:rPr lang="en-US" sz="2600" dirty="0"/>
              <a:t> statement uses three identifiers from the </a:t>
            </a:r>
            <a:r>
              <a:rPr lang="en-US" sz="2600" dirty="0">
                <a:latin typeface="Consolas" panose="020B0609020204030204" pitchFamily="49" charset="0"/>
              </a:rPr>
              <a:t>iostream</a:t>
            </a:r>
            <a:r>
              <a:rPr lang="en-US" sz="2600" dirty="0"/>
              <a:t> library in line 1.</a:t>
            </a:r>
          </a:p>
          <a:p>
            <a:pPr fontAlgn="base"/>
            <a:r>
              <a:rPr lang="en-US" sz="2600" dirty="0">
                <a:latin typeface="Consolas" panose="020B0609020204030204" pitchFamily="49" charset="0"/>
              </a:rPr>
              <a:t>std::</a:t>
            </a:r>
            <a:r>
              <a:rPr lang="en-US" sz="2600" dirty="0" err="1">
                <a:latin typeface="Consolas" panose="020B0609020204030204" pitchFamily="49" charset="0"/>
              </a:rPr>
              <a:t>cout</a:t>
            </a:r>
            <a:r>
              <a:rPr lang="en-US" sz="2600" dirty="0"/>
              <a:t>. Output to the console.</a:t>
            </a:r>
          </a:p>
          <a:p>
            <a:pPr fontAlgn="base"/>
            <a:r>
              <a:rPr lang="en-US" sz="2600" dirty="0">
                <a:latin typeface="Consolas" panose="020B0609020204030204" pitchFamily="49" charset="0"/>
              </a:rPr>
              <a:t>std::</a:t>
            </a:r>
            <a:r>
              <a:rPr lang="en-US" sz="2600" dirty="0" err="1">
                <a:latin typeface="Consolas" panose="020B0609020204030204" pitchFamily="49" charset="0"/>
              </a:rPr>
              <a:t>endl</a:t>
            </a:r>
            <a:r>
              <a:rPr lang="en-US" sz="2600" dirty="0"/>
              <a:t>. Output new lines.</a:t>
            </a:r>
          </a:p>
          <a:p>
            <a:r>
              <a:rPr lang="en-US" sz="2600" dirty="0">
                <a:latin typeface="Consolas" panose="020B0609020204030204" pitchFamily="49" charset="0"/>
              </a:rPr>
              <a:t>std::</a:t>
            </a:r>
            <a:r>
              <a:rPr lang="en-US" sz="2600" dirty="0" err="1">
                <a:latin typeface="Consolas" panose="020B0609020204030204" pitchFamily="49" charset="0"/>
              </a:rPr>
              <a:t>boolalpha</a:t>
            </a:r>
            <a:r>
              <a:rPr lang="en-US" sz="2600" dirty="0"/>
              <a:t>. Allows </a:t>
            </a:r>
            <a:r>
              <a:rPr lang="en-US" sz="2600" dirty="0">
                <a:latin typeface="Consolas" panose="020B0609020204030204" pitchFamily="49" charset="0"/>
              </a:rPr>
              <a:t>bool</a:t>
            </a:r>
            <a:r>
              <a:rPr lang="en-US" sz="2600" dirty="0"/>
              <a:t> values (i.e., </a:t>
            </a:r>
            <a:r>
              <a:rPr lang="en-US" sz="2600" dirty="0" err="1"/>
              <a:t>boolean</a:t>
            </a:r>
            <a:r>
              <a:rPr lang="en-US" sz="2600" dirty="0"/>
              <a:t> values of true and false) to be displayed as text with </a:t>
            </a:r>
            <a:r>
              <a:rPr lang="en-US" sz="2600" dirty="0" err="1">
                <a:latin typeface="Consolas" panose="020B0609020204030204" pitchFamily="49" charset="0"/>
              </a:rPr>
              <a:t>cout</a:t>
            </a:r>
            <a:r>
              <a:rPr lang="en-US" sz="2600" dirty="0"/>
              <a:t>.</a:t>
            </a:r>
          </a:p>
          <a:p>
            <a:r>
              <a:rPr lang="en-US" sz="2600" dirty="0"/>
              <a:t>By default in C++, bool values are displayed as integers where false is zero and true is non-zero.</a:t>
            </a:r>
          </a:p>
        </p:txBody>
      </p:sp>
    </p:spTree>
    <p:extLst>
      <p:ext uri="{BB962C8B-B14F-4D97-AF65-F5344CB8AC3E}">
        <p14:creationId xmlns:p14="http://schemas.microsoft.com/office/powerpoint/2010/main" val="54940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3444238556"/>
              </p:ext>
            </p:extLst>
          </p:nvPr>
        </p:nvGraphicFramePr>
        <p:xfrm>
          <a:off x="0" y="1825625"/>
          <a:ext cx="6368716" cy="402844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example4.cpp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6497052" y="1825624"/>
            <a:ext cx="5694948" cy="5032375"/>
          </a:xfrm>
        </p:spPr>
        <p:txBody>
          <a:bodyPr>
            <a:normAutofit/>
          </a:bodyPr>
          <a:lstStyle/>
          <a:p>
            <a:pPr marL="0" indent="0">
              <a:buNone/>
            </a:pPr>
            <a:r>
              <a:rPr lang="en-US" b="1" i="1" dirty="0"/>
              <a:t>Line 5</a:t>
            </a:r>
            <a:endParaRPr lang="en-US" dirty="0"/>
          </a:p>
          <a:p>
            <a:r>
              <a:rPr lang="en-US" dirty="0"/>
              <a:t>Displays the literal value "howdy" of the data type </a:t>
            </a:r>
            <a:r>
              <a:rPr lang="en-US" dirty="0">
                <a:latin typeface="Consolas" panose="020B0609020204030204" pitchFamily="49" charset="0"/>
              </a:rPr>
              <a:t>string</a:t>
            </a:r>
            <a:r>
              <a:rPr lang="en-US" dirty="0"/>
              <a:t> -- which is a sequence of characters -- to the console.</a:t>
            </a:r>
          </a:p>
          <a:p>
            <a:r>
              <a:rPr lang="en-US" dirty="0"/>
              <a:t>Note that string literals are surrounded with double quotation marks.</a:t>
            </a:r>
          </a:p>
        </p:txBody>
      </p:sp>
    </p:spTree>
    <p:extLst>
      <p:ext uri="{BB962C8B-B14F-4D97-AF65-F5344CB8AC3E}">
        <p14:creationId xmlns:p14="http://schemas.microsoft.com/office/powerpoint/2010/main" val="420475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1619349095"/>
              </p:ext>
            </p:extLst>
          </p:nvPr>
        </p:nvGraphicFramePr>
        <p:xfrm>
          <a:off x="0" y="1825625"/>
          <a:ext cx="6368716" cy="411480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example4.cpp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6497052" y="1825624"/>
            <a:ext cx="5694948" cy="5032375"/>
          </a:xfrm>
        </p:spPr>
        <p:txBody>
          <a:bodyPr>
            <a:normAutofit/>
          </a:bodyPr>
          <a:lstStyle/>
          <a:p>
            <a:pPr marL="0" indent="0">
              <a:buNone/>
            </a:pPr>
            <a:r>
              <a:rPr lang="en-US" sz="2400" b="1" i="1" dirty="0"/>
              <a:t>Line 6</a:t>
            </a:r>
            <a:endParaRPr lang="en-US" sz="2400" dirty="0"/>
          </a:p>
          <a:p>
            <a:r>
              <a:rPr lang="en-US" sz="2400" dirty="0"/>
              <a:t>Displays the literal value 'z' of the data type </a:t>
            </a:r>
            <a:r>
              <a:rPr lang="en-US" sz="2400" dirty="0">
                <a:latin typeface="Consolas" panose="020B0609020204030204" pitchFamily="49" charset="0"/>
              </a:rPr>
              <a:t>char</a:t>
            </a:r>
            <a:r>
              <a:rPr lang="en-US" sz="2400" dirty="0"/>
              <a:t> -- which is a single character -- to the console.</a:t>
            </a:r>
          </a:p>
          <a:p>
            <a:r>
              <a:rPr lang="en-US" sz="2400" dirty="0"/>
              <a:t>Note that char literals are surrounded with single quotation marks.</a:t>
            </a:r>
          </a:p>
          <a:p>
            <a:pPr marL="0" indent="0">
              <a:buNone/>
            </a:pPr>
            <a:r>
              <a:rPr lang="en-US" sz="2400" b="1" i="1" dirty="0"/>
              <a:t>Line 7</a:t>
            </a:r>
            <a:endParaRPr lang="en-US" sz="2400" dirty="0"/>
          </a:p>
          <a:p>
            <a:r>
              <a:rPr lang="en-US" sz="2400" dirty="0"/>
              <a:t>Displays the literal value 42 of the data type </a:t>
            </a:r>
            <a:r>
              <a:rPr lang="en-US" sz="2400" dirty="0">
                <a:latin typeface="Consolas" panose="020B0609020204030204" pitchFamily="49" charset="0"/>
              </a:rPr>
              <a:t>int</a:t>
            </a:r>
            <a:r>
              <a:rPr lang="en-US" sz="2400" dirty="0"/>
              <a:t> -- which is an integer number between -- to the console.</a:t>
            </a:r>
          </a:p>
        </p:txBody>
      </p:sp>
    </p:spTree>
    <p:extLst>
      <p:ext uri="{BB962C8B-B14F-4D97-AF65-F5344CB8AC3E}">
        <p14:creationId xmlns:p14="http://schemas.microsoft.com/office/powerpoint/2010/main" val="133926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2614220591"/>
              </p:ext>
            </p:extLst>
          </p:nvPr>
        </p:nvGraphicFramePr>
        <p:xfrm>
          <a:off x="0" y="1825625"/>
          <a:ext cx="6368716" cy="402844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example4.cpp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6497052" y="1825624"/>
            <a:ext cx="5694948" cy="5032375"/>
          </a:xfrm>
        </p:spPr>
        <p:txBody>
          <a:bodyPr>
            <a:noAutofit/>
          </a:bodyPr>
          <a:lstStyle/>
          <a:p>
            <a:pPr marL="0" indent="0">
              <a:buNone/>
            </a:pPr>
            <a:r>
              <a:rPr lang="en-US" sz="2000" b="1" i="1" dirty="0"/>
              <a:t>Line 8</a:t>
            </a:r>
            <a:endParaRPr lang="en-US" sz="2000" dirty="0"/>
          </a:p>
          <a:p>
            <a:r>
              <a:rPr lang="en-US" sz="2000" dirty="0"/>
              <a:t>Displays the literal value 3.14 of the data type </a:t>
            </a:r>
            <a:r>
              <a:rPr lang="en-US" sz="2000" dirty="0">
                <a:latin typeface="Consolas" panose="020B0609020204030204" pitchFamily="49" charset="0"/>
              </a:rPr>
              <a:t>double</a:t>
            </a:r>
            <a:r>
              <a:rPr lang="en-US" sz="2000" dirty="0"/>
              <a:t> -- which is double precision floating point number integer -- to the console.</a:t>
            </a:r>
          </a:p>
          <a:p>
            <a:endParaRPr lang="en-US" sz="2000" dirty="0"/>
          </a:p>
          <a:p>
            <a:pPr marL="0" indent="0">
              <a:buNone/>
            </a:pPr>
            <a:r>
              <a:rPr lang="en-US" sz="2000" b="1" i="1" dirty="0"/>
              <a:t>Line 9</a:t>
            </a:r>
            <a:endParaRPr lang="en-US" sz="2000" dirty="0"/>
          </a:p>
          <a:p>
            <a:r>
              <a:rPr lang="en-US" sz="2000" dirty="0"/>
              <a:t>Displays the literal value true of the data type </a:t>
            </a:r>
            <a:r>
              <a:rPr lang="en-US" sz="2000" dirty="0">
                <a:latin typeface="Consolas" panose="020B0609020204030204" pitchFamily="49" charset="0"/>
              </a:rPr>
              <a:t>bool</a:t>
            </a:r>
            <a:r>
              <a:rPr lang="en-US" sz="2000" dirty="0"/>
              <a:t> -- which is a </a:t>
            </a:r>
            <a:r>
              <a:rPr lang="en-US" sz="2000" dirty="0" err="1"/>
              <a:t>boolean</a:t>
            </a:r>
            <a:r>
              <a:rPr lang="en-US" sz="2000" dirty="0"/>
              <a:t> value -- to the console.</a:t>
            </a:r>
          </a:p>
          <a:p>
            <a:r>
              <a:rPr lang="en-US" sz="2000" dirty="0"/>
              <a:t>By default in C++, </a:t>
            </a:r>
            <a:r>
              <a:rPr lang="en-US" sz="2000" dirty="0" err="1"/>
              <a:t>boolean</a:t>
            </a:r>
            <a:r>
              <a:rPr lang="en-US" sz="2000" dirty="0"/>
              <a:t> values are represented as integer numbers.</a:t>
            </a:r>
          </a:p>
          <a:p>
            <a:r>
              <a:rPr lang="en-US" sz="2000" dirty="0"/>
              <a:t>Since the bool literal is true, then the output is 1.</a:t>
            </a:r>
          </a:p>
        </p:txBody>
      </p:sp>
    </p:spTree>
    <p:extLst>
      <p:ext uri="{BB962C8B-B14F-4D97-AF65-F5344CB8AC3E}">
        <p14:creationId xmlns:p14="http://schemas.microsoft.com/office/powerpoint/2010/main" val="1056041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p:txBody>
          <a:bodyPr/>
          <a:lstStyle/>
          <a:p>
            <a:r>
              <a:rPr lang="en-US" sz="4000" dirty="0"/>
              <a:t>Console Output with Literals</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1436914959"/>
              </p:ext>
            </p:extLst>
          </p:nvPr>
        </p:nvGraphicFramePr>
        <p:xfrm>
          <a:off x="0" y="1825625"/>
          <a:ext cx="6368716" cy="4028440"/>
        </p:xfrm>
        <a:graphic>
          <a:graphicData uri="http://schemas.openxmlformats.org/drawingml/2006/table">
            <a:tbl>
              <a:tblPr firstRow="1" bandRow="1">
                <a:tableStyleId>{5940675A-B579-460E-94D1-54222C63F5DA}</a:tableStyleId>
              </a:tblPr>
              <a:tblGrid>
                <a:gridCol w="495507">
                  <a:extLst>
                    <a:ext uri="{9D8B030D-6E8A-4147-A177-3AD203B41FA5}">
                      <a16:colId xmlns:a16="http://schemas.microsoft.com/office/drawing/2014/main" val="3462305556"/>
                    </a:ext>
                  </a:extLst>
                </a:gridCol>
                <a:gridCol w="587320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example4.cpp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a:latin typeface="Consolas" panose="020B0609020204030204" pitchFamily="49" charset="0"/>
                        </a:rPr>
                        <a:t>12</a:t>
                      </a:r>
                      <a:endParaRPr lang="en-US" sz="1800" dirty="0">
                        <a:latin typeface="Consolas" panose="020B0609020204030204" pitchFamily="49" charset="0"/>
                      </a:endParaRP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"string: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"howdy"</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"char: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'z'</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"int: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42</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"double: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98658"/>
                          </a:solidFill>
                          <a:effectLst/>
                          <a:latin typeface="Consolas" panose="020B0609020204030204" pitchFamily="49" charset="0"/>
                        </a:rPr>
                        <a:t>3.14</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"bool: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boolalpha</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0000FF"/>
                          </a:solidFill>
                          <a:effectLst/>
                          <a:latin typeface="Consolas" panose="020B0609020204030204" pitchFamily="49" charset="0"/>
                        </a:rPr>
                        <a:t>true</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6497052" y="1825624"/>
            <a:ext cx="5694948" cy="5032375"/>
          </a:xfrm>
        </p:spPr>
        <p:txBody>
          <a:bodyPr>
            <a:normAutofit/>
          </a:bodyPr>
          <a:lstStyle/>
          <a:p>
            <a:pPr marL="0" indent="0">
              <a:buNone/>
            </a:pPr>
            <a:r>
              <a:rPr lang="en-US" b="1" i="1" dirty="0"/>
              <a:t>Line 10</a:t>
            </a:r>
            <a:endParaRPr lang="en-US" dirty="0"/>
          </a:p>
          <a:p>
            <a:r>
              <a:rPr lang="en-US" sz="2600" dirty="0"/>
              <a:t>Displays the literal value true of the data type </a:t>
            </a:r>
            <a:r>
              <a:rPr lang="en-US" sz="2600" dirty="0">
                <a:latin typeface="Consolas" panose="020B0609020204030204" pitchFamily="49" charset="0"/>
              </a:rPr>
              <a:t>bool</a:t>
            </a:r>
            <a:r>
              <a:rPr lang="en-US" sz="2600" dirty="0"/>
              <a:t> -- which is a </a:t>
            </a:r>
            <a:r>
              <a:rPr lang="en-US" sz="2600" dirty="0" err="1"/>
              <a:t>boolean</a:t>
            </a:r>
            <a:r>
              <a:rPr lang="en-US" sz="2600" dirty="0"/>
              <a:t> value -- to the console.</a:t>
            </a:r>
          </a:p>
          <a:p>
            <a:r>
              <a:rPr lang="en-US" sz="2600" dirty="0"/>
              <a:t>Before the </a:t>
            </a:r>
            <a:r>
              <a:rPr lang="en-US" sz="2600" dirty="0">
                <a:latin typeface="Consolas" panose="020B0609020204030204" pitchFamily="49" charset="0"/>
              </a:rPr>
              <a:t>bool</a:t>
            </a:r>
            <a:r>
              <a:rPr lang="en-US" sz="2600" dirty="0"/>
              <a:t> literal true is inserted to </a:t>
            </a:r>
            <a:r>
              <a:rPr lang="en-US" sz="2600" dirty="0" err="1">
                <a:latin typeface="Consolas" panose="020B0609020204030204" pitchFamily="49" charset="0"/>
              </a:rPr>
              <a:t>cout</a:t>
            </a:r>
            <a:r>
              <a:rPr lang="en-US" sz="2600" dirty="0"/>
              <a:t>, the identifier </a:t>
            </a:r>
            <a:r>
              <a:rPr lang="en-US" sz="2600" dirty="0" err="1">
                <a:latin typeface="Consolas" panose="020B0609020204030204" pitchFamily="49" charset="0"/>
              </a:rPr>
              <a:t>boolalpha</a:t>
            </a:r>
            <a:r>
              <a:rPr lang="en-US" sz="2600" dirty="0"/>
              <a:t> is inserted to </a:t>
            </a:r>
            <a:r>
              <a:rPr lang="en-US" sz="2600" dirty="0" err="1">
                <a:latin typeface="Consolas" panose="020B0609020204030204" pitchFamily="49" charset="0"/>
              </a:rPr>
              <a:t>cout</a:t>
            </a:r>
            <a:r>
              <a:rPr lang="en-US" sz="2600" dirty="0"/>
              <a:t>.</a:t>
            </a:r>
          </a:p>
          <a:p>
            <a:r>
              <a:rPr lang="en-US" sz="2600" dirty="0"/>
              <a:t>As a result, the text representation of true is instead displayed to the console.</a:t>
            </a:r>
          </a:p>
        </p:txBody>
      </p:sp>
    </p:spTree>
    <p:extLst>
      <p:ext uri="{BB962C8B-B14F-4D97-AF65-F5344CB8AC3E}">
        <p14:creationId xmlns:p14="http://schemas.microsoft.com/office/powerpoint/2010/main" val="55723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C0A516-7370-4326-B7D3-66C0CA9D8276}"/>
              </a:ext>
            </a:extLst>
          </p:cNvPr>
          <p:cNvSpPr>
            <a:spLocks noGrp="1"/>
          </p:cNvSpPr>
          <p:nvPr>
            <p:ph type="title"/>
          </p:nvPr>
        </p:nvSpPr>
        <p:spPr/>
        <p:txBody>
          <a:bodyPr/>
          <a:lstStyle/>
          <a:p>
            <a:r>
              <a:rPr lang="en-US" dirty="0"/>
              <a:t>Console Output with Special Characters</a:t>
            </a:r>
          </a:p>
        </p:txBody>
      </p:sp>
      <p:sp>
        <p:nvSpPr>
          <p:cNvPr id="6" name="Text Placeholder 5">
            <a:extLst>
              <a:ext uri="{FF2B5EF4-FFF2-40B4-BE49-F238E27FC236}">
                <a16:creationId xmlns:a16="http://schemas.microsoft.com/office/drawing/2014/main" id="{03E0ED7B-46BF-468D-93AD-F62B8367D2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007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02E-8099-4313-88C5-ECEA6D1D4CE8}"/>
              </a:ext>
            </a:extLst>
          </p:cNvPr>
          <p:cNvSpPr>
            <a:spLocks noGrp="1"/>
          </p:cNvSpPr>
          <p:nvPr>
            <p:ph type="title"/>
          </p:nvPr>
        </p:nvSpPr>
        <p:spPr/>
        <p:txBody>
          <a:bodyPr/>
          <a:lstStyle/>
          <a:p>
            <a:r>
              <a:rPr lang="en-US" sz="4000" dirty="0"/>
              <a:t>About</a:t>
            </a:r>
            <a:endParaRPr lang="en-US" dirty="0"/>
          </a:p>
        </p:txBody>
      </p:sp>
      <p:sp>
        <p:nvSpPr>
          <p:cNvPr id="4" name="Content Placeholder 3">
            <a:extLst>
              <a:ext uri="{FF2B5EF4-FFF2-40B4-BE49-F238E27FC236}">
                <a16:creationId xmlns:a16="http://schemas.microsoft.com/office/drawing/2014/main" id="{0A7864E2-7E5F-4E9A-9B82-F99FFD8991D6}"/>
              </a:ext>
            </a:extLst>
          </p:cNvPr>
          <p:cNvSpPr>
            <a:spLocks noGrp="1"/>
          </p:cNvSpPr>
          <p:nvPr>
            <p:ph sz="half" idx="1"/>
          </p:nvPr>
        </p:nvSpPr>
        <p:spPr>
          <a:xfrm>
            <a:off x="152400" y="1554956"/>
            <a:ext cx="4146176" cy="4351338"/>
          </a:xfrm>
        </p:spPr>
        <p:txBody>
          <a:bodyPr>
            <a:normAutofit/>
          </a:bodyPr>
          <a:lstStyle/>
          <a:p>
            <a:r>
              <a:rPr lang="en-US" sz="2400" dirty="0"/>
              <a:t>The </a:t>
            </a:r>
            <a:r>
              <a:rPr lang="en-US" sz="2400" b="1" i="1" dirty="0"/>
              <a:t>console</a:t>
            </a:r>
            <a:r>
              <a:rPr lang="en-US" sz="2400" dirty="0"/>
              <a:t> is the keyboard and screen of a computer or other device.</a:t>
            </a:r>
          </a:p>
          <a:p>
            <a:r>
              <a:rPr lang="en-US" sz="2400" dirty="0"/>
              <a:t>Also referred to as </a:t>
            </a:r>
            <a:r>
              <a:rPr lang="en-US" sz="2400" b="1" i="1" dirty="0"/>
              <a:t>terminal</a:t>
            </a:r>
            <a:r>
              <a:rPr lang="en-US" sz="2400" dirty="0"/>
              <a:t>, </a:t>
            </a:r>
            <a:r>
              <a:rPr lang="en-US" sz="2400" b="1" i="1" dirty="0"/>
              <a:t>command line</a:t>
            </a:r>
            <a:r>
              <a:rPr lang="en-US" sz="2400" dirty="0"/>
              <a:t>, and </a:t>
            </a:r>
            <a:r>
              <a:rPr lang="en-US" sz="2400" b="1" i="1" dirty="0"/>
              <a:t>shell</a:t>
            </a:r>
            <a:r>
              <a:rPr lang="en-US" sz="2400" dirty="0"/>
              <a:t>.</a:t>
            </a:r>
          </a:p>
          <a:p>
            <a:r>
              <a:rPr lang="en-US" sz="2400" dirty="0"/>
              <a:t>Will be used frequently in the course to input and output text to program assignments.</a:t>
            </a:r>
          </a:p>
        </p:txBody>
      </p:sp>
      <p:sp>
        <p:nvSpPr>
          <p:cNvPr id="3" name="Content Placeholder 2"/>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298576" y="990600"/>
            <a:ext cx="7893424" cy="5186363"/>
          </a:xfrm>
          <a:prstGeom prst="rect">
            <a:avLst/>
          </a:prstGeom>
        </p:spPr>
      </p:pic>
    </p:spTree>
    <p:extLst>
      <p:ext uri="{BB962C8B-B14F-4D97-AF65-F5344CB8AC3E}">
        <p14:creationId xmlns:p14="http://schemas.microsoft.com/office/powerpoint/2010/main" val="10789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A3FC-6B73-42DF-B76B-D314E5B97B11}"/>
              </a:ext>
            </a:extLst>
          </p:cNvPr>
          <p:cNvSpPr>
            <a:spLocks noGrp="1"/>
          </p:cNvSpPr>
          <p:nvPr>
            <p:ph type="title"/>
          </p:nvPr>
        </p:nvSpPr>
        <p:spPr/>
        <p:txBody>
          <a:bodyPr/>
          <a:lstStyle/>
          <a:p>
            <a:r>
              <a:rPr lang="en-US" sz="4000" dirty="0"/>
              <a:t>Example of Special Characters</a:t>
            </a:r>
          </a:p>
        </p:txBody>
      </p:sp>
      <p:sp>
        <p:nvSpPr>
          <p:cNvPr id="3" name="Content Placeholder 2">
            <a:extLst>
              <a:ext uri="{FF2B5EF4-FFF2-40B4-BE49-F238E27FC236}">
                <a16:creationId xmlns:a16="http://schemas.microsoft.com/office/drawing/2014/main" id="{1635B44B-44EE-41A4-9481-B3C5431B8DAC}"/>
              </a:ext>
            </a:extLst>
          </p:cNvPr>
          <p:cNvSpPr>
            <a:spLocks noGrp="1"/>
          </p:cNvSpPr>
          <p:nvPr>
            <p:ph sz="half" idx="1"/>
          </p:nvPr>
        </p:nvSpPr>
        <p:spPr/>
        <p:txBody>
          <a:bodyPr>
            <a:normAutofit fontScale="92500"/>
          </a:bodyPr>
          <a:lstStyle/>
          <a:p>
            <a:pPr marL="0" indent="0">
              <a:buNone/>
            </a:pPr>
            <a:r>
              <a:rPr lang="en-US" b="1" dirty="0"/>
              <a:t>The character is a whitespace character.</a:t>
            </a:r>
          </a:p>
          <a:p>
            <a:r>
              <a:rPr lang="en-US" dirty="0"/>
              <a:t>A whitespace character is a blank character that is used for visual formatting purposes.</a:t>
            </a:r>
          </a:p>
          <a:p>
            <a:r>
              <a:rPr lang="en-US" dirty="0"/>
              <a:t>Such whitespace characters include, but are not limited to, spaces, tabs, and new lines (e.g., RETURN and ENTER key presses).</a:t>
            </a:r>
          </a:p>
          <a:p>
            <a:endParaRPr lang="en-US" dirty="0"/>
          </a:p>
        </p:txBody>
      </p:sp>
      <p:sp>
        <p:nvSpPr>
          <p:cNvPr id="4" name="Content Placeholder 3">
            <a:extLst>
              <a:ext uri="{FF2B5EF4-FFF2-40B4-BE49-F238E27FC236}">
                <a16:creationId xmlns:a16="http://schemas.microsoft.com/office/drawing/2014/main" id="{BC58A40D-69BC-4EB7-AAFF-A2C2C3152699}"/>
              </a:ext>
            </a:extLst>
          </p:cNvPr>
          <p:cNvSpPr>
            <a:spLocks noGrp="1"/>
          </p:cNvSpPr>
          <p:nvPr>
            <p:ph sz="half" idx="2"/>
          </p:nvPr>
        </p:nvSpPr>
        <p:spPr/>
        <p:txBody>
          <a:bodyPr>
            <a:normAutofit fontScale="92500"/>
          </a:bodyPr>
          <a:lstStyle/>
          <a:p>
            <a:pPr marL="0" indent="0">
              <a:buNone/>
            </a:pPr>
            <a:r>
              <a:rPr lang="en-US" b="1" dirty="0"/>
              <a:t>The character is used in the C++ syntax.</a:t>
            </a:r>
          </a:p>
          <a:p>
            <a:r>
              <a:rPr lang="en-US" dirty="0"/>
              <a:t>The double quote character (") that is used to surround a string literal</a:t>
            </a:r>
          </a:p>
          <a:p>
            <a:r>
              <a:rPr lang="en-US" dirty="0"/>
              <a:t>The single quote character (') that is used to surround a character literal.</a:t>
            </a:r>
          </a:p>
        </p:txBody>
      </p:sp>
    </p:spTree>
    <p:extLst>
      <p:ext uri="{BB962C8B-B14F-4D97-AF65-F5344CB8AC3E}">
        <p14:creationId xmlns:p14="http://schemas.microsoft.com/office/powerpoint/2010/main" val="288928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C078-734A-4F63-B605-E66FF20F2414}"/>
              </a:ext>
            </a:extLst>
          </p:cNvPr>
          <p:cNvSpPr>
            <a:spLocks noGrp="1"/>
          </p:cNvSpPr>
          <p:nvPr>
            <p:ph type="title"/>
          </p:nvPr>
        </p:nvSpPr>
        <p:spPr/>
        <p:txBody>
          <a:bodyPr/>
          <a:lstStyle/>
          <a:p>
            <a:r>
              <a:rPr lang="en-US" sz="4000" dirty="0"/>
              <a:t>Escape Sequence</a:t>
            </a:r>
          </a:p>
        </p:txBody>
      </p:sp>
      <p:sp>
        <p:nvSpPr>
          <p:cNvPr id="3" name="Content Placeholder 2">
            <a:extLst>
              <a:ext uri="{FF2B5EF4-FFF2-40B4-BE49-F238E27FC236}">
                <a16:creationId xmlns:a16="http://schemas.microsoft.com/office/drawing/2014/main" id="{B1D7D522-0196-4905-9EE3-8A54F8C1311F}"/>
              </a:ext>
            </a:extLst>
          </p:cNvPr>
          <p:cNvSpPr>
            <a:spLocks noGrp="1"/>
          </p:cNvSpPr>
          <p:nvPr>
            <p:ph idx="1"/>
          </p:nvPr>
        </p:nvSpPr>
        <p:spPr/>
        <p:txBody>
          <a:bodyPr>
            <a:normAutofit/>
          </a:bodyPr>
          <a:lstStyle/>
          <a:p>
            <a:r>
              <a:rPr lang="en-US" dirty="0"/>
              <a:t>Such characters are called special characters, which there are quite a number of them in the C++ language.</a:t>
            </a:r>
          </a:p>
          <a:p>
            <a:endParaRPr lang="en-US" dirty="0"/>
          </a:p>
          <a:p>
            <a:r>
              <a:rPr lang="en-US" dirty="0"/>
              <a:t>In order to address special characters, C++ introduces the backslash character (\) followed by a character sequence to correctly represent those special characters in code.</a:t>
            </a:r>
          </a:p>
          <a:p>
            <a:endParaRPr lang="en-US" dirty="0"/>
          </a:p>
          <a:p>
            <a:r>
              <a:rPr lang="en-US" dirty="0"/>
              <a:t>The backlash character and the corresponding character sequence is called an </a:t>
            </a:r>
            <a:r>
              <a:rPr lang="en-US" b="1" i="1" dirty="0"/>
              <a:t>escape sequence</a:t>
            </a:r>
            <a:r>
              <a:rPr lang="en-US" dirty="0"/>
              <a:t>.</a:t>
            </a:r>
          </a:p>
        </p:txBody>
      </p:sp>
    </p:spTree>
    <p:extLst>
      <p:ext uri="{BB962C8B-B14F-4D97-AF65-F5344CB8AC3E}">
        <p14:creationId xmlns:p14="http://schemas.microsoft.com/office/powerpoint/2010/main" val="293146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609600" y="255991"/>
            <a:ext cx="7239000" cy="808348"/>
          </a:xfrm>
        </p:spPr>
        <p:txBody>
          <a:bodyPr/>
          <a:lstStyle/>
          <a:p>
            <a:r>
              <a:rPr lang="en-US" dirty="0"/>
              <a:t>Console Output with </a:t>
            </a:r>
            <a:r>
              <a:rPr lang="en-US" dirty="0" smtClean="0"/>
              <a:t>Special Characters</a:t>
            </a:r>
            <a:endParaRPr lang="en-US" dirty="0"/>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2908696493"/>
              </p:ext>
            </p:extLst>
          </p:nvPr>
        </p:nvGraphicFramePr>
        <p:xfrm>
          <a:off x="0" y="1825625"/>
          <a:ext cx="7184506" cy="4577080"/>
        </p:xfrm>
        <a:graphic>
          <a:graphicData uri="http://schemas.openxmlformats.org/drawingml/2006/table">
            <a:tbl>
              <a:tblPr firstRow="1" bandRow="1">
                <a:tableStyleId>{5940675A-B579-460E-94D1-54222C63F5DA}</a:tableStyleId>
              </a:tblPr>
              <a:tblGrid>
                <a:gridCol w="559117">
                  <a:extLst>
                    <a:ext uri="{9D8B030D-6E8A-4147-A177-3AD203B41FA5}">
                      <a16:colId xmlns:a16="http://schemas.microsoft.com/office/drawing/2014/main" val="3462305556"/>
                    </a:ext>
                  </a:extLst>
                </a:gridCol>
                <a:gridCol w="662538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example5.cpp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endParaRPr lang="en-US" sz="1800" dirty="0">
                        <a:latin typeface="Consolas" panose="020B0609020204030204" pitchFamily="49" charset="0"/>
                      </a:endParaRPr>
                    </a:p>
                    <a:p>
                      <a:pPr algn="ctr"/>
                      <a:r>
                        <a:rPr lang="en-US" sz="1800" dirty="0">
                          <a:latin typeface="Consolas" panose="020B0609020204030204" pitchFamily="49" charset="0"/>
                        </a:rPr>
                        <a:t>8</a:t>
                      </a:r>
                    </a:p>
                    <a:p>
                      <a:pPr algn="ctr"/>
                      <a:endParaRPr lang="en-US" sz="1800" dirty="0">
                        <a:latin typeface="Consolas" panose="020B0609020204030204" pitchFamily="49" charset="0"/>
                      </a:endParaRP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new line character: \n"</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single quote character: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double quote character: \""</a:t>
                      </a:r>
                      <a:r>
                        <a:rPr lang="en-US" sz="1800" b="0" i="0" u="none" strike="noStrike" dirty="0">
                          <a:solidFill>
                            <a:srgbClr val="000000"/>
                          </a:solidFill>
                          <a:effectLst/>
                          <a:latin typeface="Consolas" panose="020B0609020204030204" pitchFamily="49" charset="0"/>
                        </a:rPr>
                        <a:t> &lt;&lt; </a:t>
                      </a: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backslash character: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"After\teach\</a:t>
                      </a:r>
                      <a:r>
                        <a:rPr lang="en-US" sz="1800" b="0" i="0" u="none" strike="noStrike" dirty="0" err="1">
                          <a:solidFill>
                            <a:srgbClr val="A31515"/>
                          </a:solidFill>
                          <a:effectLst/>
                          <a:latin typeface="Consolas" panose="020B0609020204030204" pitchFamily="49" charset="0"/>
                        </a:rPr>
                        <a:t>tword</a:t>
                      </a:r>
                      <a:r>
                        <a:rPr lang="en-US" sz="1800" b="0" i="0" u="none" strike="noStrike" dirty="0">
                          <a:solidFill>
                            <a:srgbClr val="A31515"/>
                          </a:solidFill>
                          <a:effectLst/>
                          <a:latin typeface="Consolas" panose="020B0609020204030204" pitchFamily="49" charset="0"/>
                        </a:rPr>
                        <a:t>\tis\ta\</a:t>
                      </a:r>
                      <a:r>
                        <a:rPr lang="en-US" sz="1800" b="0" i="0" u="none" strike="noStrike" dirty="0" err="1">
                          <a:solidFill>
                            <a:srgbClr val="A31515"/>
                          </a:solidFill>
                          <a:effectLst/>
                          <a:latin typeface="Consolas" panose="020B0609020204030204" pitchFamily="49" charset="0"/>
                        </a:rPr>
                        <a:t>ttab</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7184506" y="1825624"/>
            <a:ext cx="5007494" cy="5032375"/>
          </a:xfrm>
        </p:spPr>
        <p:txBody>
          <a:bodyPr>
            <a:normAutofit/>
          </a:bodyPr>
          <a:lstStyle/>
          <a:p>
            <a:pPr marL="0" indent="0">
              <a:buNone/>
            </a:pPr>
            <a:r>
              <a:rPr lang="en-US" b="1" i="1" dirty="0"/>
              <a:t>Line 6</a:t>
            </a:r>
            <a:endParaRPr lang="en-US" dirty="0"/>
          </a:p>
          <a:p>
            <a:pPr>
              <a:spcBef>
                <a:spcPts val="400"/>
              </a:spcBef>
            </a:pPr>
            <a:r>
              <a:rPr lang="en-US" dirty="0"/>
              <a:t>Displays a new line at the end of the string literal.</a:t>
            </a:r>
          </a:p>
          <a:p>
            <a:pPr>
              <a:spcBef>
                <a:spcPts val="400"/>
              </a:spcBef>
            </a:pPr>
            <a:r>
              <a:rPr lang="en-US" dirty="0"/>
              <a:t>This will move the next sequence of characters on the next line of the console.</a:t>
            </a:r>
          </a:p>
          <a:p>
            <a:pPr>
              <a:spcBef>
                <a:spcPts val="400"/>
              </a:spcBef>
            </a:pPr>
            <a:r>
              <a:rPr lang="en-US" dirty="0"/>
              <a:t>Since there is an </a:t>
            </a:r>
            <a:r>
              <a:rPr lang="en-US" dirty="0" err="1"/>
              <a:t>endl</a:t>
            </a:r>
            <a:r>
              <a:rPr lang="en-US" dirty="0"/>
              <a:t> identifier at the end, there will be a blank line afterwards.</a:t>
            </a:r>
          </a:p>
        </p:txBody>
      </p:sp>
    </p:spTree>
    <p:extLst>
      <p:ext uri="{BB962C8B-B14F-4D97-AF65-F5344CB8AC3E}">
        <p14:creationId xmlns:p14="http://schemas.microsoft.com/office/powerpoint/2010/main" val="41504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609600" y="255991"/>
            <a:ext cx="7467600" cy="808348"/>
          </a:xfrm>
        </p:spPr>
        <p:txBody>
          <a:bodyPr/>
          <a:lstStyle/>
          <a:p>
            <a:r>
              <a:rPr lang="en-US" dirty="0"/>
              <a:t>Console Output with Special Characters</a:t>
            </a:r>
            <a:endParaRPr lang="en-US" dirty="0"/>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3805549767"/>
              </p:ext>
            </p:extLst>
          </p:nvPr>
        </p:nvGraphicFramePr>
        <p:xfrm>
          <a:off x="0" y="1825625"/>
          <a:ext cx="7184506" cy="4577080"/>
        </p:xfrm>
        <a:graphic>
          <a:graphicData uri="http://schemas.openxmlformats.org/drawingml/2006/table">
            <a:tbl>
              <a:tblPr firstRow="1" bandRow="1">
                <a:tableStyleId>{5940675A-B579-460E-94D1-54222C63F5DA}</a:tableStyleId>
              </a:tblPr>
              <a:tblGrid>
                <a:gridCol w="559117">
                  <a:extLst>
                    <a:ext uri="{9D8B030D-6E8A-4147-A177-3AD203B41FA5}">
                      <a16:colId xmlns:a16="http://schemas.microsoft.com/office/drawing/2014/main" val="3462305556"/>
                    </a:ext>
                  </a:extLst>
                </a:gridCol>
                <a:gridCol w="662538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example5.cpp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endParaRPr lang="en-US" sz="1800" dirty="0">
                        <a:latin typeface="Consolas" panose="020B0609020204030204" pitchFamily="49" charset="0"/>
                      </a:endParaRPr>
                    </a:p>
                    <a:p>
                      <a:pPr algn="ctr"/>
                      <a:r>
                        <a:rPr lang="en-US" sz="1800" dirty="0">
                          <a:latin typeface="Consolas" panose="020B0609020204030204" pitchFamily="49" charset="0"/>
                        </a:rPr>
                        <a:t>8</a:t>
                      </a:r>
                    </a:p>
                    <a:p>
                      <a:pPr algn="ctr"/>
                      <a:endParaRPr lang="en-US" sz="1800" dirty="0">
                        <a:latin typeface="Consolas" panose="020B0609020204030204" pitchFamily="49" charset="0"/>
                      </a:endParaRP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new line character: \n"</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single quote character: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double quote character: \""</a:t>
                      </a:r>
                      <a:r>
                        <a:rPr lang="en-US" sz="1800" b="0" i="0" u="none" strike="noStrike" dirty="0">
                          <a:solidFill>
                            <a:srgbClr val="000000"/>
                          </a:solidFill>
                          <a:effectLst/>
                          <a:latin typeface="Consolas" panose="020B0609020204030204" pitchFamily="49" charset="0"/>
                        </a:rPr>
                        <a:t> &lt;&lt; </a:t>
                      </a: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backslash character: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"After\teach\</a:t>
                      </a:r>
                      <a:r>
                        <a:rPr lang="en-US" sz="1800" b="0" i="0" u="none" strike="noStrike" dirty="0" err="1">
                          <a:solidFill>
                            <a:srgbClr val="A31515"/>
                          </a:solidFill>
                          <a:effectLst/>
                          <a:latin typeface="Consolas" panose="020B0609020204030204" pitchFamily="49" charset="0"/>
                        </a:rPr>
                        <a:t>tword</a:t>
                      </a:r>
                      <a:r>
                        <a:rPr lang="en-US" sz="1800" b="0" i="0" u="none" strike="noStrike" dirty="0">
                          <a:solidFill>
                            <a:srgbClr val="A31515"/>
                          </a:solidFill>
                          <a:effectLst/>
                          <a:latin typeface="Consolas" panose="020B0609020204030204" pitchFamily="49" charset="0"/>
                        </a:rPr>
                        <a:t>\tis\ta\</a:t>
                      </a:r>
                      <a:r>
                        <a:rPr lang="en-US" sz="1800" b="0" i="0" u="none" strike="noStrike" dirty="0" err="1">
                          <a:solidFill>
                            <a:srgbClr val="A31515"/>
                          </a:solidFill>
                          <a:effectLst/>
                          <a:latin typeface="Consolas" panose="020B0609020204030204" pitchFamily="49" charset="0"/>
                        </a:rPr>
                        <a:t>ttab</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7184506" y="1825624"/>
            <a:ext cx="5007494" cy="5032375"/>
          </a:xfrm>
        </p:spPr>
        <p:txBody>
          <a:bodyPr>
            <a:normAutofit/>
          </a:bodyPr>
          <a:lstStyle/>
          <a:p>
            <a:pPr marL="0" indent="0">
              <a:buNone/>
            </a:pPr>
            <a:r>
              <a:rPr lang="en-US" sz="2400" b="1" i="1" dirty="0"/>
              <a:t>Line 7</a:t>
            </a:r>
            <a:endParaRPr lang="en-US" sz="2400" dirty="0"/>
          </a:p>
          <a:p>
            <a:r>
              <a:rPr lang="en-US" sz="2400" dirty="0"/>
              <a:t>Displays a single quote character (\'), since a character literal was used.</a:t>
            </a:r>
          </a:p>
          <a:p>
            <a:pPr marL="0" indent="0">
              <a:buNone/>
            </a:pPr>
            <a:endParaRPr lang="en-US" sz="2400" b="1" i="1" dirty="0"/>
          </a:p>
          <a:p>
            <a:pPr marL="0" indent="0">
              <a:buNone/>
            </a:pPr>
            <a:r>
              <a:rPr lang="en-US" sz="2400" b="1" i="1" dirty="0"/>
              <a:t>Line 8</a:t>
            </a:r>
            <a:endParaRPr lang="en-US" sz="2400" dirty="0"/>
          </a:p>
          <a:p>
            <a:r>
              <a:rPr lang="en-US" sz="2400" dirty="0"/>
              <a:t>Displays a double quote character (\"), since it is used at the end of the string literal.</a:t>
            </a:r>
          </a:p>
        </p:txBody>
      </p:sp>
    </p:spTree>
    <p:extLst>
      <p:ext uri="{BB962C8B-B14F-4D97-AF65-F5344CB8AC3E}">
        <p14:creationId xmlns:p14="http://schemas.microsoft.com/office/powerpoint/2010/main" val="348023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381000" y="304800"/>
            <a:ext cx="8077200" cy="808348"/>
          </a:xfrm>
        </p:spPr>
        <p:txBody>
          <a:bodyPr/>
          <a:lstStyle/>
          <a:p>
            <a:r>
              <a:rPr lang="en-US" sz="3600" dirty="0"/>
              <a:t>Console Output with Special Characters</a:t>
            </a:r>
            <a:endParaRPr lang="en-US" sz="3600" dirty="0"/>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350850966"/>
              </p:ext>
            </p:extLst>
          </p:nvPr>
        </p:nvGraphicFramePr>
        <p:xfrm>
          <a:off x="0" y="1825625"/>
          <a:ext cx="7184506" cy="4577080"/>
        </p:xfrm>
        <a:graphic>
          <a:graphicData uri="http://schemas.openxmlformats.org/drawingml/2006/table">
            <a:tbl>
              <a:tblPr firstRow="1" bandRow="1">
                <a:tableStyleId>{5940675A-B579-460E-94D1-54222C63F5DA}</a:tableStyleId>
              </a:tblPr>
              <a:tblGrid>
                <a:gridCol w="559117">
                  <a:extLst>
                    <a:ext uri="{9D8B030D-6E8A-4147-A177-3AD203B41FA5}">
                      <a16:colId xmlns:a16="http://schemas.microsoft.com/office/drawing/2014/main" val="3462305556"/>
                    </a:ext>
                  </a:extLst>
                </a:gridCol>
                <a:gridCol w="662538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example5.cpp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endParaRPr lang="en-US" sz="1800" dirty="0">
                        <a:latin typeface="Consolas" panose="020B0609020204030204" pitchFamily="49" charset="0"/>
                      </a:endParaRPr>
                    </a:p>
                    <a:p>
                      <a:pPr algn="ctr"/>
                      <a:r>
                        <a:rPr lang="en-US" sz="1800" dirty="0">
                          <a:latin typeface="Consolas" panose="020B0609020204030204" pitchFamily="49" charset="0"/>
                        </a:rPr>
                        <a:t>8</a:t>
                      </a:r>
                    </a:p>
                    <a:p>
                      <a:pPr algn="ctr"/>
                      <a:endParaRPr lang="en-US" sz="1800" dirty="0">
                        <a:latin typeface="Consolas" panose="020B0609020204030204" pitchFamily="49" charset="0"/>
                      </a:endParaRP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new line character: \n"</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single quote character: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double quote character: \""</a:t>
                      </a:r>
                      <a:r>
                        <a:rPr lang="en-US" sz="1800" b="0" i="0" u="none" strike="noStrike" dirty="0">
                          <a:solidFill>
                            <a:srgbClr val="000000"/>
                          </a:solidFill>
                          <a:effectLst/>
                          <a:latin typeface="Consolas" panose="020B0609020204030204" pitchFamily="49" charset="0"/>
                        </a:rPr>
                        <a:t> &lt;&lt; </a:t>
                      </a: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backslash character: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"After\teach\</a:t>
                      </a:r>
                      <a:r>
                        <a:rPr lang="en-US" sz="1800" b="0" i="0" u="none" strike="noStrike" dirty="0" err="1">
                          <a:solidFill>
                            <a:srgbClr val="A31515"/>
                          </a:solidFill>
                          <a:effectLst/>
                          <a:latin typeface="Consolas" panose="020B0609020204030204" pitchFamily="49" charset="0"/>
                        </a:rPr>
                        <a:t>tword</a:t>
                      </a:r>
                      <a:r>
                        <a:rPr lang="en-US" sz="1800" b="0" i="0" u="none" strike="noStrike" dirty="0">
                          <a:solidFill>
                            <a:srgbClr val="A31515"/>
                          </a:solidFill>
                          <a:effectLst/>
                          <a:latin typeface="Consolas" panose="020B0609020204030204" pitchFamily="49" charset="0"/>
                        </a:rPr>
                        <a:t>\tis\ta\</a:t>
                      </a:r>
                      <a:r>
                        <a:rPr lang="en-US" sz="1800" b="0" i="0" u="none" strike="noStrike" dirty="0" err="1">
                          <a:solidFill>
                            <a:srgbClr val="A31515"/>
                          </a:solidFill>
                          <a:effectLst/>
                          <a:latin typeface="Consolas" panose="020B0609020204030204" pitchFamily="49" charset="0"/>
                        </a:rPr>
                        <a:t>ttab</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sp>
        <p:nvSpPr>
          <p:cNvPr id="9" name="Content Placeholder 8">
            <a:extLst>
              <a:ext uri="{FF2B5EF4-FFF2-40B4-BE49-F238E27FC236}">
                <a16:creationId xmlns:a16="http://schemas.microsoft.com/office/drawing/2014/main" id="{77CC0DC2-AEB9-46BF-82E9-5916B0C5C5EB}"/>
              </a:ext>
            </a:extLst>
          </p:cNvPr>
          <p:cNvSpPr>
            <a:spLocks noGrp="1"/>
          </p:cNvSpPr>
          <p:nvPr>
            <p:ph sz="half" idx="2"/>
          </p:nvPr>
        </p:nvSpPr>
        <p:spPr>
          <a:xfrm>
            <a:off x="7184506" y="1825624"/>
            <a:ext cx="5007494" cy="5032375"/>
          </a:xfrm>
        </p:spPr>
        <p:txBody>
          <a:bodyPr>
            <a:normAutofit fontScale="85000" lnSpcReduction="20000"/>
          </a:bodyPr>
          <a:lstStyle/>
          <a:p>
            <a:pPr marL="0" indent="0">
              <a:buNone/>
            </a:pPr>
            <a:r>
              <a:rPr lang="en-US" b="1" i="1" dirty="0"/>
              <a:t>Line 9</a:t>
            </a:r>
            <a:endParaRPr lang="en-US" dirty="0"/>
          </a:p>
          <a:p>
            <a:r>
              <a:rPr lang="en-US" dirty="0"/>
              <a:t>Displays backslash character (\\), since this character is already used at the start of any escape sequence.</a:t>
            </a:r>
          </a:p>
          <a:p>
            <a:endParaRPr lang="en-US" dirty="0"/>
          </a:p>
          <a:p>
            <a:pPr marL="0" indent="0">
              <a:buNone/>
            </a:pPr>
            <a:r>
              <a:rPr lang="en-US" b="1" i="1" dirty="0"/>
              <a:t>Line 10</a:t>
            </a:r>
            <a:endParaRPr lang="en-US" dirty="0"/>
          </a:p>
          <a:p>
            <a:r>
              <a:rPr lang="en-US" dirty="0"/>
              <a:t>This line displays the tab character (\t) between each word.</a:t>
            </a:r>
          </a:p>
          <a:p>
            <a:r>
              <a:rPr lang="en-US" dirty="0"/>
              <a:t>Note that the escape sequence is still correctly executed even though it is inserted between other characters in the string literal.</a:t>
            </a:r>
          </a:p>
        </p:txBody>
      </p:sp>
    </p:spTree>
    <p:extLst>
      <p:ext uri="{BB962C8B-B14F-4D97-AF65-F5344CB8AC3E}">
        <p14:creationId xmlns:p14="http://schemas.microsoft.com/office/powerpoint/2010/main" val="2365234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609600" y="255991"/>
            <a:ext cx="7315200" cy="808348"/>
          </a:xfrm>
        </p:spPr>
        <p:txBody>
          <a:bodyPr/>
          <a:lstStyle/>
          <a:p>
            <a:r>
              <a:rPr lang="en-US" dirty="0"/>
              <a:t>Console Output with </a:t>
            </a:r>
            <a:r>
              <a:rPr lang="en-US" dirty="0" smtClean="0"/>
              <a:t>Special Characters</a:t>
            </a:r>
            <a:endParaRPr lang="en-US" dirty="0"/>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1980173896"/>
              </p:ext>
            </p:extLst>
          </p:nvPr>
        </p:nvGraphicFramePr>
        <p:xfrm>
          <a:off x="0" y="1825625"/>
          <a:ext cx="7184506" cy="4577080"/>
        </p:xfrm>
        <a:graphic>
          <a:graphicData uri="http://schemas.openxmlformats.org/drawingml/2006/table">
            <a:tbl>
              <a:tblPr firstRow="1" bandRow="1">
                <a:tableStyleId>{5940675A-B579-460E-94D1-54222C63F5DA}</a:tableStyleId>
              </a:tblPr>
              <a:tblGrid>
                <a:gridCol w="559117">
                  <a:extLst>
                    <a:ext uri="{9D8B030D-6E8A-4147-A177-3AD203B41FA5}">
                      <a16:colId xmlns:a16="http://schemas.microsoft.com/office/drawing/2014/main" val="3462305556"/>
                    </a:ext>
                  </a:extLst>
                </a:gridCol>
                <a:gridCol w="6625389">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example5.cpp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endParaRPr lang="en-US" sz="1800" dirty="0">
                        <a:latin typeface="Consolas" panose="020B0609020204030204" pitchFamily="49" charset="0"/>
                      </a:endParaRPr>
                    </a:p>
                    <a:p>
                      <a:pPr algn="ctr"/>
                      <a:r>
                        <a:rPr lang="en-US" sz="1800" dirty="0">
                          <a:latin typeface="Consolas" panose="020B0609020204030204" pitchFamily="49" charset="0"/>
                        </a:rPr>
                        <a:t>8</a:t>
                      </a:r>
                    </a:p>
                    <a:p>
                      <a:pPr algn="ctr"/>
                      <a:endParaRPr lang="en-US" sz="1800" dirty="0">
                        <a:latin typeface="Consolas" panose="020B0609020204030204" pitchFamily="49" charset="0"/>
                      </a:endParaRP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new line character: \n"</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single quote character: "</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double quote character: \""</a:t>
                      </a:r>
                      <a:r>
                        <a:rPr lang="en-US" sz="1800" b="0" i="0" u="none" strike="noStrike" dirty="0">
                          <a:solidFill>
                            <a:srgbClr val="000000"/>
                          </a:solidFill>
                          <a:effectLst/>
                          <a:latin typeface="Consolas" panose="020B0609020204030204" pitchFamily="49" charset="0"/>
                        </a:rPr>
                        <a:t> &lt;&lt; </a:t>
                      </a: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"The backslash character: \\"</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"After\teach\</a:t>
                      </a:r>
                      <a:r>
                        <a:rPr lang="en-US" sz="1800" b="0" i="0" u="none" strike="noStrike" dirty="0" err="1">
                          <a:solidFill>
                            <a:srgbClr val="A31515"/>
                          </a:solidFill>
                          <a:effectLst/>
                          <a:latin typeface="Consolas" panose="020B0609020204030204" pitchFamily="49" charset="0"/>
                        </a:rPr>
                        <a:t>tword</a:t>
                      </a:r>
                      <a:r>
                        <a:rPr lang="en-US" sz="1800" b="0" i="0" u="none" strike="noStrike" dirty="0">
                          <a:solidFill>
                            <a:srgbClr val="A31515"/>
                          </a:solidFill>
                          <a:effectLst/>
                          <a:latin typeface="Consolas" panose="020B0609020204030204" pitchFamily="49" charset="0"/>
                        </a:rPr>
                        <a:t>\tis\ta\</a:t>
                      </a:r>
                      <a:r>
                        <a:rPr lang="en-US" sz="1800" b="0" i="0" u="none" strike="noStrike" dirty="0" err="1">
                          <a:solidFill>
                            <a:srgbClr val="A31515"/>
                          </a:solidFill>
                          <a:effectLst/>
                          <a:latin typeface="Consolas" panose="020B0609020204030204" pitchFamily="49" charset="0"/>
                        </a:rPr>
                        <a:t>ttab</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
            <a:extLst>
              <a:ext uri="{FF2B5EF4-FFF2-40B4-BE49-F238E27FC236}">
                <a16:creationId xmlns:a16="http://schemas.microsoft.com/office/drawing/2014/main" id="{C3E05A33-156F-4F2B-B0DF-BF93B1FEB3EC}"/>
              </a:ext>
            </a:extLst>
          </p:cNvPr>
          <p:cNvGraphicFramePr>
            <a:graphicFrameLocks noGrp="1"/>
          </p:cNvGraphicFramePr>
          <p:nvPr>
            <p:ph idx="1"/>
            <p:extLst>
              <p:ext uri="{D42A27DB-BD31-4B8C-83A1-F6EECF244321}">
                <p14:modId xmlns:p14="http://schemas.microsoft.com/office/powerpoint/2010/main" val="319609961"/>
              </p:ext>
            </p:extLst>
          </p:nvPr>
        </p:nvGraphicFramePr>
        <p:xfrm>
          <a:off x="7184506" y="1825623"/>
          <a:ext cx="5007494" cy="4600524"/>
        </p:xfrm>
        <a:graphic>
          <a:graphicData uri="http://schemas.openxmlformats.org/drawingml/2006/table">
            <a:tbl>
              <a:tblPr firstRow="1" bandRow="1">
                <a:tableStyleId>{5940675A-B579-460E-94D1-54222C63F5DA}</a:tableStyleId>
              </a:tblPr>
              <a:tblGrid>
                <a:gridCol w="5007494">
                  <a:extLst>
                    <a:ext uri="{9D8B030D-6E8A-4147-A177-3AD203B41FA5}">
                      <a16:colId xmlns:a16="http://schemas.microsoft.com/office/drawing/2014/main" val="2633463279"/>
                    </a:ext>
                  </a:extLst>
                </a:gridCol>
              </a:tblGrid>
              <a:tr h="372795">
                <a:tc>
                  <a:txBody>
                    <a:bodyPr/>
                    <a:lstStyle/>
                    <a:p>
                      <a:pPr algn="ctr" rtl="0"/>
                      <a:r>
                        <a:rPr lang="en-US" sz="2000"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4204284">
                <a:tc>
                  <a:txBody>
                    <a:bodyPr/>
                    <a:lstStyle/>
                    <a:p>
                      <a:pPr rtl="0">
                        <a:spcBef>
                          <a:spcPts val="0"/>
                        </a:spcBef>
                        <a:spcAft>
                          <a:spcPts val="0"/>
                        </a:spcAft>
                      </a:pPr>
                      <a:r>
                        <a:rPr lang="en-US" sz="2000" b="1" i="0" u="none" strike="noStrike" dirty="0" err="1">
                          <a:solidFill>
                            <a:srgbClr val="000000"/>
                          </a:solidFill>
                          <a:effectLst/>
                          <a:latin typeface="Consolas" panose="020B0609020204030204" pitchFamily="49" charset="0"/>
                        </a:rPr>
                        <a:t>user@computer</a:t>
                      </a:r>
                      <a:r>
                        <a:rPr lang="en-US" sz="2000" b="1" i="0" u="none" strike="noStrike" dirty="0">
                          <a:solidFill>
                            <a:srgbClr val="000000"/>
                          </a:solidFill>
                          <a:effectLst/>
                          <a:latin typeface="Consolas" panose="020B0609020204030204" pitchFamily="49" charset="0"/>
                        </a:rPr>
                        <a:t>:/</a:t>
                      </a:r>
                      <a:r>
                        <a:rPr lang="en-US" sz="2000" b="1" i="0" u="none" strike="noStrike" dirty="0" err="1">
                          <a:solidFill>
                            <a:srgbClr val="000000"/>
                          </a:solidFill>
                          <a:effectLst/>
                          <a:latin typeface="Consolas" panose="020B0609020204030204" pitchFamily="49" charset="0"/>
                        </a:rPr>
                        <a:t>mnt</a:t>
                      </a:r>
                      <a:r>
                        <a:rPr lang="en-US" sz="2000" b="1" i="0" u="none" strike="noStrike" dirty="0">
                          <a:solidFill>
                            <a:srgbClr val="000000"/>
                          </a:solidFill>
                          <a:effectLst/>
                          <a:latin typeface="Consolas" panose="020B0609020204030204" pitchFamily="49" charset="0"/>
                        </a:rPr>
                        <a:t>/c/code$</a:t>
                      </a:r>
                      <a:r>
                        <a:rPr lang="en-US" sz="2000" b="0" i="0" u="none" strike="noStrike" dirty="0">
                          <a:solidFill>
                            <a:srgbClr val="000000"/>
                          </a:solidFill>
                          <a:effectLst/>
                          <a:latin typeface="Consolas" panose="020B0609020204030204" pitchFamily="49" charset="0"/>
                        </a:rPr>
                        <a:t> g++ </a:t>
                      </a:r>
                      <a:br>
                        <a:rPr lang="en-US" sz="2000" b="0" i="0" u="none" strike="noStrike" dirty="0">
                          <a:solidFill>
                            <a:srgbClr val="000000"/>
                          </a:solidFill>
                          <a:effectLst/>
                          <a:latin typeface="Consolas" panose="020B0609020204030204" pitchFamily="49" charset="0"/>
                        </a:rPr>
                      </a:br>
                      <a:r>
                        <a:rPr lang="en-US" sz="2000" b="0" i="0" u="none" strike="noStrike" dirty="0">
                          <a:solidFill>
                            <a:srgbClr val="000000"/>
                          </a:solidFill>
                          <a:effectLst/>
                          <a:latin typeface="Consolas" panose="020B0609020204030204" pitchFamily="49" charset="0"/>
                        </a:rPr>
                        <a:t>-std=</a:t>
                      </a:r>
                      <a:r>
                        <a:rPr lang="en-US" sz="2000" b="0" i="0" u="none" strike="noStrike" dirty="0" err="1">
                          <a:solidFill>
                            <a:srgbClr val="000000"/>
                          </a:solidFill>
                          <a:effectLst/>
                          <a:latin typeface="Consolas" panose="020B0609020204030204" pitchFamily="49" charset="0"/>
                        </a:rPr>
                        <a:t>c++</a:t>
                      </a:r>
                      <a:r>
                        <a:rPr lang="en-US" sz="2000" b="0" i="0" u="none" strike="noStrike" dirty="0">
                          <a:solidFill>
                            <a:srgbClr val="000000"/>
                          </a:solidFill>
                          <a:effectLst/>
                          <a:latin typeface="Consolas" panose="020B0609020204030204" pitchFamily="49" charset="0"/>
                        </a:rPr>
                        <a:t>17 example5.cpp</a:t>
                      </a:r>
                      <a:endParaRPr lang="en-US" sz="2000" b="0" dirty="0">
                        <a:effectLst/>
                      </a:endParaRPr>
                    </a:p>
                    <a:p>
                      <a:pPr rtl="0">
                        <a:spcBef>
                          <a:spcPts val="0"/>
                        </a:spcBef>
                        <a:spcAft>
                          <a:spcPts val="0"/>
                        </a:spcAft>
                      </a:pPr>
                      <a:r>
                        <a:rPr lang="en-US" sz="2000" b="1" i="0" u="none" strike="noStrike" dirty="0" err="1">
                          <a:solidFill>
                            <a:srgbClr val="000000"/>
                          </a:solidFill>
                          <a:effectLst/>
                          <a:latin typeface="Consolas" panose="020B0609020204030204" pitchFamily="49" charset="0"/>
                        </a:rPr>
                        <a:t>user@computer</a:t>
                      </a:r>
                      <a:r>
                        <a:rPr lang="en-US" sz="2000" b="1" i="0" u="none" strike="noStrike" dirty="0">
                          <a:solidFill>
                            <a:srgbClr val="000000"/>
                          </a:solidFill>
                          <a:effectLst/>
                          <a:latin typeface="Consolas" panose="020B0609020204030204" pitchFamily="49" charset="0"/>
                        </a:rPr>
                        <a:t>:/</a:t>
                      </a:r>
                      <a:r>
                        <a:rPr lang="en-US" sz="2000" b="1" i="0" u="none" strike="noStrike" dirty="0" err="1">
                          <a:solidFill>
                            <a:srgbClr val="000000"/>
                          </a:solidFill>
                          <a:effectLst/>
                          <a:latin typeface="Consolas" panose="020B0609020204030204" pitchFamily="49" charset="0"/>
                        </a:rPr>
                        <a:t>mnt</a:t>
                      </a:r>
                      <a:r>
                        <a:rPr lang="en-US" sz="2000" b="1" i="0" u="none" strike="noStrike" dirty="0">
                          <a:solidFill>
                            <a:srgbClr val="000000"/>
                          </a:solidFill>
                          <a:effectLst/>
                          <a:latin typeface="Consolas" panose="020B0609020204030204" pitchFamily="49" charset="0"/>
                        </a:rPr>
                        <a:t>/c/code$</a:t>
                      </a: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a.out</a:t>
                      </a:r>
                      <a:endParaRPr lang="en-US" sz="2000" b="0" dirty="0">
                        <a:effectLst/>
                      </a:endParaRPr>
                    </a:p>
                    <a:p>
                      <a:pPr rtl="0">
                        <a:spcBef>
                          <a:spcPts val="0"/>
                        </a:spcBef>
                        <a:spcAft>
                          <a:spcPts val="0"/>
                        </a:spcAft>
                      </a:pPr>
                      <a:r>
                        <a:rPr lang="en-US" sz="2000" b="0" i="1" u="none" strike="noStrike" dirty="0">
                          <a:solidFill>
                            <a:srgbClr val="7030A0"/>
                          </a:solidFill>
                          <a:effectLst/>
                          <a:latin typeface="Consolas" panose="020B0609020204030204" pitchFamily="49" charset="0"/>
                        </a:rPr>
                        <a:t>The new line character:</a:t>
                      </a:r>
                      <a:endParaRPr lang="en-US" sz="2000" b="0" i="1" u="none" dirty="0">
                        <a:solidFill>
                          <a:srgbClr val="7030A0"/>
                        </a:solidFill>
                        <a:effectLst/>
                      </a:endParaRPr>
                    </a:p>
                    <a:p>
                      <a:pPr rtl="0">
                        <a:spcBef>
                          <a:spcPts val="0"/>
                        </a:spcBef>
                        <a:spcAft>
                          <a:spcPts val="0"/>
                        </a:spcAft>
                      </a:pPr>
                      <a:r>
                        <a:rPr lang="en-US" sz="2000" b="0" i="1" u="none" dirty="0">
                          <a:solidFill>
                            <a:srgbClr val="7030A0"/>
                          </a:solidFill>
                          <a:effectLst/>
                        </a:rPr>
                        <a:t/>
                      </a:r>
                      <a:br>
                        <a:rPr lang="en-US" sz="2000" b="0" i="1" u="none" dirty="0">
                          <a:solidFill>
                            <a:srgbClr val="7030A0"/>
                          </a:solidFill>
                          <a:effectLst/>
                        </a:rPr>
                      </a:br>
                      <a:r>
                        <a:rPr lang="en-US" sz="2000" b="0" i="1" u="none" strike="noStrike" dirty="0">
                          <a:solidFill>
                            <a:srgbClr val="7030A0"/>
                          </a:solidFill>
                          <a:effectLst/>
                          <a:latin typeface="Consolas" panose="020B0609020204030204" pitchFamily="49" charset="0"/>
                        </a:rPr>
                        <a:t>The single quote character: '</a:t>
                      </a:r>
                      <a:endParaRPr lang="en-US" sz="2000" b="0" i="1" u="none" dirty="0">
                        <a:solidFill>
                          <a:srgbClr val="7030A0"/>
                        </a:solidFill>
                        <a:effectLst/>
                      </a:endParaRPr>
                    </a:p>
                    <a:p>
                      <a:pPr rtl="0">
                        <a:spcBef>
                          <a:spcPts val="0"/>
                        </a:spcBef>
                        <a:spcAft>
                          <a:spcPts val="0"/>
                        </a:spcAft>
                      </a:pPr>
                      <a:r>
                        <a:rPr lang="en-US" sz="2000" b="0" i="1" u="none" strike="noStrike" dirty="0">
                          <a:solidFill>
                            <a:srgbClr val="7030A0"/>
                          </a:solidFill>
                          <a:effectLst/>
                          <a:latin typeface="Consolas" panose="020B0609020204030204" pitchFamily="49" charset="0"/>
                        </a:rPr>
                        <a:t>The double quote character: "</a:t>
                      </a:r>
                      <a:endParaRPr lang="en-US" sz="2000" b="0" i="1" u="none" dirty="0">
                        <a:solidFill>
                          <a:srgbClr val="7030A0"/>
                        </a:solidFill>
                        <a:effectLst/>
                      </a:endParaRPr>
                    </a:p>
                    <a:p>
                      <a:pPr rtl="0">
                        <a:spcBef>
                          <a:spcPts val="0"/>
                        </a:spcBef>
                        <a:spcAft>
                          <a:spcPts val="0"/>
                        </a:spcAft>
                      </a:pPr>
                      <a:r>
                        <a:rPr lang="en-US" sz="2000" b="0" i="1" u="none" strike="noStrike" dirty="0">
                          <a:solidFill>
                            <a:srgbClr val="7030A0"/>
                          </a:solidFill>
                          <a:effectLst/>
                          <a:latin typeface="Consolas" panose="020B0609020204030204" pitchFamily="49" charset="0"/>
                        </a:rPr>
                        <a:t>The backslash character: \</a:t>
                      </a:r>
                      <a:endParaRPr lang="en-US" sz="2000" b="0" i="1" u="none" dirty="0">
                        <a:solidFill>
                          <a:srgbClr val="7030A0"/>
                        </a:solidFill>
                        <a:effectLst/>
                      </a:endParaRPr>
                    </a:p>
                    <a:p>
                      <a:pPr rtl="0">
                        <a:spcBef>
                          <a:spcPts val="0"/>
                        </a:spcBef>
                        <a:spcAft>
                          <a:spcPts val="0"/>
                        </a:spcAft>
                      </a:pPr>
                      <a:r>
                        <a:rPr lang="en-US" sz="2000" b="0" i="1" u="none" strike="noStrike" dirty="0">
                          <a:solidFill>
                            <a:srgbClr val="7030A0"/>
                          </a:solidFill>
                          <a:effectLst/>
                          <a:latin typeface="Consolas" panose="020B0609020204030204" pitchFamily="49" charset="0"/>
                        </a:rPr>
                        <a:t>After    each    word    is    a    tab.</a:t>
                      </a:r>
                      <a:endParaRPr lang="en-US" sz="2000" b="0" i="1" u="none" dirty="0">
                        <a:solidFill>
                          <a:srgbClr val="7030A0"/>
                        </a:solidFill>
                        <a:effectLst/>
                      </a:endParaRPr>
                    </a:p>
                    <a:p>
                      <a:pPr rtl="0">
                        <a:spcBef>
                          <a:spcPts val="0"/>
                        </a:spcBef>
                        <a:spcAft>
                          <a:spcPts val="0"/>
                        </a:spcAft>
                      </a:pPr>
                      <a:r>
                        <a:rPr lang="en-US" sz="2000" b="1" i="0" u="none" strike="noStrike" dirty="0" err="1">
                          <a:solidFill>
                            <a:srgbClr val="000000"/>
                          </a:solidFill>
                          <a:effectLst/>
                          <a:latin typeface="Consolas" panose="020B0609020204030204" pitchFamily="49" charset="0"/>
                        </a:rPr>
                        <a:t>user@computer</a:t>
                      </a:r>
                      <a:r>
                        <a:rPr lang="en-US" sz="2000" b="1" i="0" u="none" strike="noStrike" dirty="0">
                          <a:solidFill>
                            <a:srgbClr val="000000"/>
                          </a:solidFill>
                          <a:effectLst/>
                          <a:latin typeface="Consolas" panose="020B0609020204030204" pitchFamily="49" charset="0"/>
                        </a:rPr>
                        <a:t>:/</a:t>
                      </a:r>
                      <a:r>
                        <a:rPr lang="en-US" sz="2000" b="1" i="0" u="none" strike="noStrike" dirty="0" err="1">
                          <a:solidFill>
                            <a:srgbClr val="000000"/>
                          </a:solidFill>
                          <a:effectLst/>
                          <a:latin typeface="Consolas" panose="020B0609020204030204" pitchFamily="49" charset="0"/>
                        </a:rPr>
                        <a:t>mnt</a:t>
                      </a:r>
                      <a:r>
                        <a:rPr lang="en-US" sz="2000" b="1" i="0" u="none" strike="noStrike" dirty="0">
                          <a:solidFill>
                            <a:srgbClr val="000000"/>
                          </a:solidFill>
                          <a:effectLst/>
                          <a:latin typeface="Consolas" panose="020B0609020204030204" pitchFamily="49" charset="0"/>
                        </a:rPr>
                        <a:t>/c/code$</a:t>
                      </a:r>
                      <a:r>
                        <a:rPr lang="en-US" sz="2000" dirty="0">
                          <a:latin typeface="Consolas" panose="020B0609020204030204" pitchFamily="49" charset="0"/>
                        </a:rPr>
                        <a:t/>
                      </a:r>
                      <a:br>
                        <a:rPr lang="en-US" sz="2000" dirty="0">
                          <a:latin typeface="Consolas" panose="020B0609020204030204" pitchFamily="49" charset="0"/>
                        </a:rPr>
                      </a:br>
                      <a:endParaRPr lang="en-US" sz="2000"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2648255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C0A516-7370-4326-B7D3-66C0CA9D8276}"/>
              </a:ext>
            </a:extLst>
          </p:cNvPr>
          <p:cNvSpPr>
            <a:spLocks noGrp="1"/>
          </p:cNvSpPr>
          <p:nvPr>
            <p:ph type="title"/>
          </p:nvPr>
        </p:nvSpPr>
        <p:spPr/>
        <p:txBody>
          <a:bodyPr/>
          <a:lstStyle/>
          <a:p>
            <a:r>
              <a:rPr lang="en-US" sz="5400" dirty="0"/>
              <a:t>Console Input: </a:t>
            </a:r>
            <a:r>
              <a:rPr lang="en-US" sz="5400" dirty="0">
                <a:latin typeface="Consolas" panose="020B0609020204030204" pitchFamily="49" charset="0"/>
              </a:rPr>
              <a:t>std::</a:t>
            </a:r>
            <a:r>
              <a:rPr lang="en-US" sz="5400" dirty="0" err="1">
                <a:latin typeface="Consolas" panose="020B0609020204030204" pitchFamily="49" charset="0"/>
              </a:rPr>
              <a:t>cin</a:t>
            </a:r>
            <a:r>
              <a:rPr lang="en-US" sz="5400" dirty="0"/>
              <a:t> and </a:t>
            </a:r>
            <a:r>
              <a:rPr lang="en-US" sz="5400" dirty="0">
                <a:latin typeface="Consolas" panose="020B0609020204030204" pitchFamily="49" charset="0"/>
              </a:rPr>
              <a:t>&gt;&gt; </a:t>
            </a:r>
            <a:r>
              <a:rPr lang="en-US" sz="5400" dirty="0"/>
              <a:t>Simple Integer Input</a:t>
            </a:r>
          </a:p>
        </p:txBody>
      </p:sp>
      <p:sp>
        <p:nvSpPr>
          <p:cNvPr id="6" name="Text Placeholder 5">
            <a:extLst>
              <a:ext uri="{FF2B5EF4-FFF2-40B4-BE49-F238E27FC236}">
                <a16:creationId xmlns:a16="http://schemas.microsoft.com/office/drawing/2014/main" id="{03E0ED7B-46BF-468D-93AD-F62B8367D2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9458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C4914-E5B4-4623-A276-298B49F34467}"/>
              </a:ext>
            </a:extLst>
          </p:cNvPr>
          <p:cNvSpPr>
            <a:spLocks noGrp="1"/>
          </p:cNvSpPr>
          <p:nvPr>
            <p:ph type="title"/>
          </p:nvPr>
        </p:nvSpPr>
        <p:spPr/>
        <p:txBody>
          <a:bodyPr/>
          <a:lstStyle/>
          <a:p>
            <a:r>
              <a:rPr lang="en-US" sz="4400" dirty="0">
                <a:latin typeface="Consolas" panose="020B0609020204030204" pitchFamily="49" charset="0"/>
              </a:rPr>
              <a:t>std::</a:t>
            </a:r>
            <a:r>
              <a:rPr lang="en-US" sz="4400" dirty="0" err="1">
                <a:latin typeface="Consolas" panose="020B0609020204030204" pitchFamily="49" charset="0"/>
              </a:rPr>
              <a:t>cin</a:t>
            </a:r>
            <a:r>
              <a:rPr lang="en-US" sz="4400" dirty="0">
                <a:latin typeface="Consolas" panose="020B0609020204030204" pitchFamily="49" charset="0"/>
              </a:rPr>
              <a:t> and &gt;&gt;</a:t>
            </a:r>
          </a:p>
        </p:txBody>
      </p:sp>
      <p:sp>
        <p:nvSpPr>
          <p:cNvPr id="5" name="Content Placeholder 4">
            <a:extLst>
              <a:ext uri="{FF2B5EF4-FFF2-40B4-BE49-F238E27FC236}">
                <a16:creationId xmlns:a16="http://schemas.microsoft.com/office/drawing/2014/main" id="{FAF68F23-D4A2-414C-B825-77F7454F20E8}"/>
              </a:ext>
            </a:extLst>
          </p:cNvPr>
          <p:cNvSpPr>
            <a:spLocks noGrp="1"/>
          </p:cNvSpPr>
          <p:nvPr>
            <p:ph sz="half" idx="1"/>
          </p:nvPr>
        </p:nvSpPr>
        <p:spPr/>
        <p:txBody>
          <a:bodyPr>
            <a:normAutofit lnSpcReduction="10000"/>
          </a:bodyPr>
          <a:lstStyle/>
          <a:p>
            <a:pPr marL="0" indent="0">
              <a:buNone/>
            </a:pPr>
            <a:r>
              <a:rPr lang="en-US" b="1" dirty="0">
                <a:latin typeface="Consolas" panose="020B0609020204030204" pitchFamily="49" charset="0"/>
              </a:rPr>
              <a:t>std::</a:t>
            </a:r>
            <a:r>
              <a:rPr lang="en-US" b="1" dirty="0" err="1">
                <a:latin typeface="Consolas" panose="020B0609020204030204" pitchFamily="49" charset="0"/>
              </a:rPr>
              <a:t>cin</a:t>
            </a:r>
            <a:r>
              <a:rPr lang="en-US" b="1" dirty="0"/>
              <a:t> identifier </a:t>
            </a:r>
          </a:p>
          <a:p>
            <a:r>
              <a:rPr lang="en-US" dirty="0"/>
              <a:t>Part of the </a:t>
            </a:r>
            <a:r>
              <a:rPr lang="en-US" dirty="0">
                <a:latin typeface="Consolas" panose="020B0609020204030204" pitchFamily="49" charset="0"/>
              </a:rPr>
              <a:t>iostream</a:t>
            </a:r>
            <a:r>
              <a:rPr lang="en-US" dirty="0"/>
              <a:t> library.</a:t>
            </a:r>
          </a:p>
          <a:p>
            <a:r>
              <a:rPr lang="en-US" dirty="0"/>
              <a:t>Stands for </a:t>
            </a:r>
            <a:r>
              <a:rPr lang="en-US" i="1" dirty="0"/>
              <a:t>character input</a:t>
            </a:r>
            <a:r>
              <a:rPr lang="en-US" dirty="0"/>
              <a:t>.</a:t>
            </a:r>
          </a:p>
          <a:p>
            <a:r>
              <a:rPr lang="en-US" dirty="0"/>
              <a:t>Stores the user's input from the console as sequences of characters (i.e., character strings).</a:t>
            </a:r>
          </a:p>
        </p:txBody>
      </p:sp>
      <p:sp>
        <p:nvSpPr>
          <p:cNvPr id="6" name="Content Placeholder 5">
            <a:extLst>
              <a:ext uri="{FF2B5EF4-FFF2-40B4-BE49-F238E27FC236}">
                <a16:creationId xmlns:a16="http://schemas.microsoft.com/office/drawing/2014/main" id="{8FB929DB-C213-43E9-B2FB-0281249CFA17}"/>
              </a:ext>
            </a:extLst>
          </p:cNvPr>
          <p:cNvSpPr>
            <a:spLocks noGrp="1"/>
          </p:cNvSpPr>
          <p:nvPr>
            <p:ph sz="half" idx="2"/>
          </p:nvPr>
        </p:nvSpPr>
        <p:spPr/>
        <p:txBody>
          <a:bodyPr>
            <a:normAutofit lnSpcReduction="10000"/>
          </a:bodyPr>
          <a:lstStyle/>
          <a:p>
            <a:pPr marL="0" indent="0">
              <a:buNone/>
            </a:pPr>
            <a:r>
              <a:rPr lang="en-US" b="1" dirty="0">
                <a:latin typeface="Consolas" panose="020B0609020204030204" pitchFamily="49" charset="0"/>
              </a:rPr>
              <a:t>&gt;&gt;</a:t>
            </a:r>
            <a:r>
              <a:rPr lang="en-US" b="1" dirty="0"/>
              <a:t> operator</a:t>
            </a:r>
          </a:p>
          <a:p>
            <a:r>
              <a:rPr lang="en-US" dirty="0"/>
              <a:t>Called the extractor operator, which extracts user input from the console into a variable.</a:t>
            </a:r>
          </a:p>
          <a:p>
            <a:r>
              <a:rPr lang="en-US" dirty="0"/>
              <a:t>Each usage of the operator extracts the oldest character string from the left side and converts the data into the variable in its specific data type.</a:t>
            </a:r>
          </a:p>
        </p:txBody>
      </p:sp>
    </p:spTree>
    <p:extLst>
      <p:ext uri="{BB962C8B-B14F-4D97-AF65-F5344CB8AC3E}">
        <p14:creationId xmlns:p14="http://schemas.microsoft.com/office/powerpoint/2010/main" val="3207446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sp>
        <p:nvSpPr>
          <p:cNvPr id="4" name="Content Placeholder 3">
            <a:extLst>
              <a:ext uri="{FF2B5EF4-FFF2-40B4-BE49-F238E27FC236}">
                <a16:creationId xmlns:a16="http://schemas.microsoft.com/office/drawing/2014/main" id="{AAA305D6-3AE5-4642-BA2C-5AF9FB4CD602}"/>
              </a:ext>
            </a:extLst>
          </p:cNvPr>
          <p:cNvSpPr>
            <a:spLocks noGrp="1"/>
          </p:cNvSpPr>
          <p:nvPr>
            <p:ph sz="half" idx="2"/>
          </p:nvPr>
        </p:nvSpPr>
        <p:spPr>
          <a:xfrm>
            <a:off x="6934200" y="1825625"/>
            <a:ext cx="4419600" cy="4351338"/>
          </a:xfrm>
        </p:spPr>
        <p:txBody>
          <a:bodyPr/>
          <a:lstStyle/>
          <a:p>
            <a:pPr marL="0" indent="0">
              <a:buNone/>
            </a:pPr>
            <a:r>
              <a:rPr lang="en-US" b="1" dirty="0"/>
              <a:t>About</a:t>
            </a:r>
          </a:p>
          <a:p>
            <a:pPr marL="0" indent="0">
              <a:buNone/>
            </a:pPr>
            <a:r>
              <a:rPr lang="en-US" dirty="0"/>
              <a:t>An example of prompting the user to enter a number, and then displaying the user's input number to the console</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extLst>
              <p:ext uri="{D42A27DB-BD31-4B8C-83A1-F6EECF244321}">
                <p14:modId xmlns:p14="http://schemas.microsoft.com/office/powerpoint/2010/main" val="225435285"/>
              </p:ext>
            </p:extLst>
          </p:nvPr>
        </p:nvGraphicFramePr>
        <p:xfrm>
          <a:off x="0" y="1825625"/>
          <a:ext cx="6705600" cy="3876040"/>
        </p:xfrm>
        <a:graphic>
          <a:graphicData uri="http://schemas.openxmlformats.org/drawingml/2006/table">
            <a:tbl>
              <a:tblPr firstRow="1" bandRow="1">
                <a:tableStyleId>{5940675A-B579-460E-94D1-54222C63F5DA}</a:tableStyleId>
              </a:tblPr>
              <a:tblGrid>
                <a:gridCol w="521848">
                  <a:extLst>
                    <a:ext uri="{9D8B030D-6E8A-4147-A177-3AD203B41FA5}">
                      <a16:colId xmlns:a16="http://schemas.microsoft.com/office/drawing/2014/main" val="3462305556"/>
                    </a:ext>
                  </a:extLst>
                </a:gridCol>
                <a:gridCol w="6183752">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endParaRPr lang="en-US" sz="2000" dirty="0">
                        <a:latin typeface="Consolas" panose="020B0609020204030204" pitchFamily="49" charset="0"/>
                      </a:endParaRP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txBody>
                  <a:tcPr/>
                </a:tc>
                <a:tc>
                  <a:txBody>
                    <a:bodyPr/>
                    <a:lstStyle/>
                    <a:p>
                      <a:pPr rtl="0" fontAlgn="t">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dirty="0">
                        <a:effectLst/>
                      </a:endParaRPr>
                    </a:p>
                    <a:p>
                      <a:pPr rtl="0" fontAlgn="t">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dirty="0">
                          <a:effectLst/>
                        </a:rPr>
                        <a:t> </a:t>
                      </a:r>
                    </a:p>
                    <a:p>
                      <a:pPr rtl="0" fontAlgn="t">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number = 0;</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"Please enter a number: "</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&gt;&gt; number;</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"You have entered "</a:t>
                      </a:r>
                      <a:r>
                        <a:rPr lang="en-US" sz="20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3948846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sp>
        <p:nvSpPr>
          <p:cNvPr id="4" name="Content Placeholder 3">
            <a:extLst>
              <a:ext uri="{FF2B5EF4-FFF2-40B4-BE49-F238E27FC236}">
                <a16:creationId xmlns:a16="http://schemas.microsoft.com/office/drawing/2014/main" id="{AAA305D6-3AE5-4642-BA2C-5AF9FB4CD602}"/>
              </a:ext>
            </a:extLst>
          </p:cNvPr>
          <p:cNvSpPr>
            <a:spLocks noGrp="1"/>
          </p:cNvSpPr>
          <p:nvPr>
            <p:ph sz="half" idx="2"/>
          </p:nvPr>
        </p:nvSpPr>
        <p:spPr>
          <a:xfrm>
            <a:off x="6858000" y="1825625"/>
            <a:ext cx="4495800" cy="4351338"/>
          </a:xfrm>
        </p:spPr>
        <p:txBody>
          <a:bodyPr/>
          <a:lstStyle/>
          <a:p>
            <a:pPr marL="0" indent="0">
              <a:buNone/>
            </a:pPr>
            <a:r>
              <a:rPr lang="en-US" b="1" i="1" dirty="0"/>
              <a:t>Line 2. </a:t>
            </a:r>
            <a:r>
              <a:rPr lang="en-US" dirty="0"/>
              <a:t>std::</a:t>
            </a:r>
            <a:r>
              <a:rPr lang="en-US" dirty="0" err="1"/>
              <a:t>cin</a:t>
            </a:r>
            <a:r>
              <a:rPr lang="en-US" dirty="0"/>
              <a:t> identifier is used to wait for user input from the console.</a:t>
            </a:r>
          </a:p>
          <a:p>
            <a:r>
              <a:rPr lang="en-US" dirty="0"/>
              <a:t>Also includes identifiers std::</a:t>
            </a:r>
            <a:r>
              <a:rPr lang="en-US" dirty="0" err="1"/>
              <a:t>cout</a:t>
            </a:r>
            <a:r>
              <a:rPr lang="en-US" dirty="0"/>
              <a:t> and std::</a:t>
            </a:r>
            <a:r>
              <a:rPr lang="en-US" dirty="0" err="1"/>
              <a:t>endl</a:t>
            </a:r>
            <a:r>
              <a:rPr lang="en-US" dirty="0"/>
              <a:t> to output text and new lines to the console, respectively.</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extLst>
              <p:ext uri="{D42A27DB-BD31-4B8C-83A1-F6EECF244321}">
                <p14:modId xmlns:p14="http://schemas.microsoft.com/office/powerpoint/2010/main" val="2941343810"/>
              </p:ext>
            </p:extLst>
          </p:nvPr>
        </p:nvGraphicFramePr>
        <p:xfrm>
          <a:off x="0" y="1825625"/>
          <a:ext cx="6705600" cy="3876040"/>
        </p:xfrm>
        <a:graphic>
          <a:graphicData uri="http://schemas.openxmlformats.org/drawingml/2006/table">
            <a:tbl>
              <a:tblPr firstRow="1" bandRow="1">
                <a:tableStyleId>{5940675A-B579-460E-94D1-54222C63F5DA}</a:tableStyleId>
              </a:tblPr>
              <a:tblGrid>
                <a:gridCol w="521848">
                  <a:extLst>
                    <a:ext uri="{9D8B030D-6E8A-4147-A177-3AD203B41FA5}">
                      <a16:colId xmlns:a16="http://schemas.microsoft.com/office/drawing/2014/main" val="3462305556"/>
                    </a:ext>
                  </a:extLst>
                </a:gridCol>
                <a:gridCol w="6183752">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endParaRPr lang="en-US" sz="2000" dirty="0">
                        <a:latin typeface="Consolas" panose="020B0609020204030204" pitchFamily="49" charset="0"/>
                      </a:endParaRP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txBody>
                  <a:tcPr/>
                </a:tc>
                <a:tc>
                  <a:txBody>
                    <a:bodyPr/>
                    <a:lstStyle/>
                    <a:p>
                      <a:pPr rtl="0" fontAlgn="t">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dirty="0">
                        <a:effectLst/>
                      </a:endParaRPr>
                    </a:p>
                    <a:p>
                      <a:pPr rtl="0" fontAlgn="t">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dirty="0">
                          <a:effectLst/>
                        </a:rPr>
                        <a:t> </a:t>
                      </a:r>
                    </a:p>
                    <a:p>
                      <a:pPr rtl="0" fontAlgn="t">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number = 0;</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"Please enter a number: "</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&gt;&gt; number;</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"You have entered "</a:t>
                      </a:r>
                      <a:r>
                        <a:rPr lang="en-US" sz="20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387159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02E-8099-4313-88C5-ECEA6D1D4CE8}"/>
              </a:ext>
            </a:extLst>
          </p:cNvPr>
          <p:cNvSpPr>
            <a:spLocks noGrp="1"/>
          </p:cNvSpPr>
          <p:nvPr>
            <p:ph type="title"/>
          </p:nvPr>
        </p:nvSpPr>
        <p:spPr/>
        <p:txBody>
          <a:bodyPr/>
          <a:lstStyle/>
          <a:p>
            <a:r>
              <a:rPr lang="en-US" sz="4000" dirty="0"/>
              <a:t>About</a:t>
            </a:r>
            <a:endParaRPr lang="en-US" dirty="0"/>
          </a:p>
        </p:txBody>
      </p:sp>
      <p:sp>
        <p:nvSpPr>
          <p:cNvPr id="8" name="Text Placeholder 7">
            <a:extLst>
              <a:ext uri="{FF2B5EF4-FFF2-40B4-BE49-F238E27FC236}">
                <a16:creationId xmlns:a16="http://schemas.microsoft.com/office/drawing/2014/main" id="{8F5BDF37-2035-474B-9A31-3A4974A856BE}"/>
              </a:ext>
            </a:extLst>
          </p:cNvPr>
          <p:cNvSpPr>
            <a:spLocks noGrp="1"/>
          </p:cNvSpPr>
          <p:nvPr>
            <p:ph type="body" idx="1"/>
          </p:nvPr>
        </p:nvSpPr>
        <p:spPr>
          <a:xfrm>
            <a:off x="839788" y="1681163"/>
            <a:ext cx="10512424" cy="823912"/>
          </a:xfrm>
        </p:spPr>
        <p:txBody>
          <a:bodyPr>
            <a:noAutofit/>
          </a:bodyPr>
          <a:lstStyle/>
          <a:p>
            <a:pPr algn="ctr"/>
            <a:r>
              <a:rPr lang="en-US" sz="2800" b="0" dirty="0"/>
              <a:t>Console input and output (i.e., console I/O) consists of two straightforward components:</a:t>
            </a:r>
            <a:endParaRPr lang="en-US" sz="2800" dirty="0"/>
          </a:p>
        </p:txBody>
      </p:sp>
      <p:sp>
        <p:nvSpPr>
          <p:cNvPr id="9" name="Content Placeholder 8">
            <a:extLst>
              <a:ext uri="{FF2B5EF4-FFF2-40B4-BE49-F238E27FC236}">
                <a16:creationId xmlns:a16="http://schemas.microsoft.com/office/drawing/2014/main" id="{372877C1-0D36-4679-B72C-6A4B6B99E03F}"/>
              </a:ext>
            </a:extLst>
          </p:cNvPr>
          <p:cNvSpPr>
            <a:spLocks noGrp="1"/>
          </p:cNvSpPr>
          <p:nvPr>
            <p:ph sz="half" idx="2"/>
          </p:nvPr>
        </p:nvSpPr>
        <p:spPr/>
        <p:txBody>
          <a:bodyPr>
            <a:normAutofit/>
          </a:bodyPr>
          <a:lstStyle/>
          <a:p>
            <a:pPr marL="0" indent="0" fontAlgn="base">
              <a:buNone/>
            </a:pPr>
            <a:r>
              <a:rPr lang="en-US" sz="3200" b="1" i="1" dirty="0"/>
              <a:t>console input</a:t>
            </a:r>
          </a:p>
          <a:p>
            <a:pPr marL="0" indent="0" fontAlgn="base">
              <a:buNone/>
            </a:pPr>
            <a:r>
              <a:rPr lang="en-US" sz="3200" dirty="0"/>
              <a:t>input that is provided from the user to the console during program execution</a:t>
            </a:r>
          </a:p>
        </p:txBody>
      </p:sp>
      <p:sp>
        <p:nvSpPr>
          <p:cNvPr id="11" name="Content Placeholder 10">
            <a:extLst>
              <a:ext uri="{FF2B5EF4-FFF2-40B4-BE49-F238E27FC236}">
                <a16:creationId xmlns:a16="http://schemas.microsoft.com/office/drawing/2014/main" id="{933A1D88-9AB0-4B67-BD31-E578BEAF7AF9}"/>
              </a:ext>
            </a:extLst>
          </p:cNvPr>
          <p:cNvSpPr>
            <a:spLocks noGrp="1"/>
          </p:cNvSpPr>
          <p:nvPr>
            <p:ph sz="quarter" idx="4"/>
          </p:nvPr>
        </p:nvSpPr>
        <p:spPr/>
        <p:txBody>
          <a:bodyPr/>
          <a:lstStyle/>
          <a:p>
            <a:pPr marL="0" indent="0">
              <a:buNone/>
            </a:pPr>
            <a:r>
              <a:rPr lang="en-US" sz="3200" b="1" i="1" dirty="0"/>
              <a:t>console output</a:t>
            </a:r>
          </a:p>
          <a:p>
            <a:pPr marL="0" indent="0">
              <a:buNone/>
            </a:pPr>
            <a:r>
              <a:rPr lang="en-US" sz="3200" dirty="0"/>
              <a:t>output that is displayed to the user from the console during program execution</a:t>
            </a:r>
          </a:p>
          <a:p>
            <a:endParaRPr lang="en-US" dirty="0"/>
          </a:p>
        </p:txBody>
      </p:sp>
    </p:spTree>
    <p:extLst>
      <p:ext uri="{BB962C8B-B14F-4D97-AF65-F5344CB8AC3E}">
        <p14:creationId xmlns:p14="http://schemas.microsoft.com/office/powerpoint/2010/main" val="2195062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sp>
        <p:nvSpPr>
          <p:cNvPr id="4" name="Content Placeholder 3">
            <a:extLst>
              <a:ext uri="{FF2B5EF4-FFF2-40B4-BE49-F238E27FC236}">
                <a16:creationId xmlns:a16="http://schemas.microsoft.com/office/drawing/2014/main" id="{AAA305D6-3AE5-4642-BA2C-5AF9FB4CD602}"/>
              </a:ext>
            </a:extLst>
          </p:cNvPr>
          <p:cNvSpPr>
            <a:spLocks noGrp="1"/>
          </p:cNvSpPr>
          <p:nvPr>
            <p:ph sz="half" idx="2"/>
          </p:nvPr>
        </p:nvSpPr>
        <p:spPr>
          <a:xfrm>
            <a:off x="6172200" y="1219200"/>
            <a:ext cx="5181600" cy="4957763"/>
          </a:xfrm>
        </p:spPr>
        <p:txBody>
          <a:bodyPr>
            <a:normAutofit fontScale="92500" lnSpcReduction="10000"/>
          </a:bodyPr>
          <a:lstStyle/>
          <a:p>
            <a:pPr marL="0" indent="0">
              <a:buNone/>
            </a:pPr>
            <a:r>
              <a:rPr lang="en-US" sz="1800" b="1" i="1" dirty="0"/>
              <a:t>Line 5. </a:t>
            </a:r>
            <a:r>
              <a:rPr lang="en-US" sz="1800" dirty="0"/>
              <a:t>Creates a variable with the identifier number that holds data to represent an integer value in memory.</a:t>
            </a:r>
          </a:p>
          <a:p>
            <a:pPr fontAlgn="base"/>
            <a:r>
              <a:rPr lang="en-US" sz="1800" b="1" i="1" dirty="0"/>
              <a:t>Declaring a variable. </a:t>
            </a:r>
            <a:r>
              <a:rPr lang="en-US" sz="1800" dirty="0"/>
              <a:t>When the data type, int, is used in front of the identifier, number, that means that a variable is created to hold integer values.</a:t>
            </a:r>
          </a:p>
          <a:p>
            <a:pPr fontAlgn="base"/>
            <a:r>
              <a:rPr lang="en-US" sz="1800" b="1" i="1" dirty="0"/>
              <a:t>Assignment operator =. </a:t>
            </a:r>
            <a:r>
              <a:rPr lang="en-US" sz="1800" dirty="0"/>
              <a:t>Used between identifier number and integer value 0. That is, used to assign value on right side to variable on left side.</a:t>
            </a:r>
          </a:p>
          <a:p>
            <a:pPr fontAlgn="base"/>
            <a:r>
              <a:rPr lang="en-US" sz="1800" b="1" i="1" dirty="0"/>
              <a:t>Initializing a variable. </a:t>
            </a:r>
            <a:r>
              <a:rPr lang="en-US" sz="1800" dirty="0"/>
              <a:t>The variable number is both declared and also assigned a value.</a:t>
            </a:r>
          </a:p>
          <a:p>
            <a:r>
              <a:rPr lang="en-US" sz="1800" b="1" i="1" dirty="0"/>
              <a:t>Garbage value. </a:t>
            </a:r>
            <a:r>
              <a:rPr lang="en-US" sz="1800" dirty="0"/>
              <a:t>If variable is not initialized, then will have an unknown random integer value by default called a </a:t>
            </a:r>
            <a:r>
              <a:rPr lang="en-US" sz="1800" i="1" dirty="0"/>
              <a:t>garbage value</a:t>
            </a:r>
            <a:r>
              <a:rPr lang="en-US" sz="1800" dirty="0"/>
              <a:t>.</a:t>
            </a:r>
          </a:p>
          <a:p>
            <a:pPr lvl="1"/>
            <a:r>
              <a:rPr lang="en-US" sz="1600" dirty="0"/>
              <a:t>When variable has garbage value, becomes more challenging to predict the behavior of your program.</a:t>
            </a:r>
          </a:p>
          <a:p>
            <a:pPr lvl="1"/>
            <a:r>
              <a:rPr lang="en-US" sz="1600" dirty="0"/>
              <a:t>Considered good practice to always initialize your variables in C++. </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extLst>
              <p:ext uri="{D42A27DB-BD31-4B8C-83A1-F6EECF244321}">
                <p14:modId xmlns:p14="http://schemas.microsoft.com/office/powerpoint/2010/main" val="1713427377"/>
              </p:ext>
            </p:extLst>
          </p:nvPr>
        </p:nvGraphicFramePr>
        <p:xfrm>
          <a:off x="0" y="1825625"/>
          <a:ext cx="6019800" cy="351536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endParaRPr lang="en-US" sz="1800" dirty="0">
                        <a:latin typeface="Consolas" panose="020B0609020204030204" pitchFamily="49" charset="0"/>
                      </a:endParaRP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txBody>
                  <a:tcPr/>
                </a:tc>
                <a:tc>
                  <a:txBody>
                    <a:bodyPr/>
                    <a:lstStyle/>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dirty="0">
                        <a:effectLst/>
                      </a:endParaRP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dirty="0">
                          <a:effectLst/>
                        </a:rPr>
                        <a:t> </a:t>
                      </a: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number = 0;</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number: "</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number;</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3999093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sp>
        <p:nvSpPr>
          <p:cNvPr id="4" name="Content Placeholder 3">
            <a:extLst>
              <a:ext uri="{FF2B5EF4-FFF2-40B4-BE49-F238E27FC236}">
                <a16:creationId xmlns:a16="http://schemas.microsoft.com/office/drawing/2014/main" id="{AAA305D6-3AE5-4642-BA2C-5AF9FB4CD602}"/>
              </a:ext>
            </a:extLst>
          </p:cNvPr>
          <p:cNvSpPr>
            <a:spLocks noGrp="1"/>
          </p:cNvSpPr>
          <p:nvPr>
            <p:ph sz="half" idx="2"/>
          </p:nvPr>
        </p:nvSpPr>
        <p:spPr>
          <a:xfrm>
            <a:off x="6705600" y="1371600"/>
            <a:ext cx="5181600" cy="4805363"/>
          </a:xfrm>
        </p:spPr>
        <p:txBody>
          <a:bodyPr>
            <a:normAutofit fontScale="77500" lnSpcReduction="20000"/>
          </a:bodyPr>
          <a:lstStyle/>
          <a:p>
            <a:pPr marL="0" indent="0">
              <a:buNone/>
            </a:pPr>
            <a:r>
              <a:rPr lang="en-US" b="1" i="1" dirty="0"/>
              <a:t>Line 6</a:t>
            </a:r>
            <a:r>
              <a:rPr lang="en-US" sz="1800" b="1" i="1" dirty="0"/>
              <a:t>. </a:t>
            </a:r>
            <a:r>
              <a:rPr lang="en-US" dirty="0"/>
              <a:t>Displays string literal value of "Please enter a number: " to console.</a:t>
            </a:r>
            <a:endParaRPr lang="en-US" sz="1800" dirty="0"/>
          </a:p>
          <a:p>
            <a:pPr fontAlgn="base"/>
            <a:r>
              <a:rPr lang="en-US" dirty="0"/>
              <a:t>There is no </a:t>
            </a:r>
            <a:r>
              <a:rPr lang="en-US" dirty="0" err="1"/>
              <a:t>endl</a:t>
            </a:r>
            <a:r>
              <a:rPr lang="en-US" dirty="0"/>
              <a:t> identifier after the string literal, so the next console output will remain on same line in console.</a:t>
            </a:r>
          </a:p>
          <a:p>
            <a:pPr fontAlgn="base"/>
            <a:r>
              <a:rPr lang="en-US" dirty="0"/>
              <a:t>Text is output to the console for prompting the user to enter a number before the code for actually calling for console input from the user.</a:t>
            </a:r>
          </a:p>
          <a:p>
            <a:pPr fontAlgn="base"/>
            <a:r>
              <a:rPr lang="en-US" dirty="0"/>
              <a:t>Without console output, then user may not know how to use program.</a:t>
            </a:r>
          </a:p>
          <a:p>
            <a:pPr fontAlgn="base"/>
            <a:r>
              <a:rPr lang="en-US" dirty="0"/>
              <a:t>Useful to include a text prompt in code prior to calling for console input from user.</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extLst>
              <p:ext uri="{D42A27DB-BD31-4B8C-83A1-F6EECF244321}">
                <p14:modId xmlns:p14="http://schemas.microsoft.com/office/powerpoint/2010/main" val="231477997"/>
              </p:ext>
            </p:extLst>
          </p:nvPr>
        </p:nvGraphicFramePr>
        <p:xfrm>
          <a:off x="0" y="1825625"/>
          <a:ext cx="6553200" cy="3876040"/>
        </p:xfrm>
        <a:graphic>
          <a:graphicData uri="http://schemas.openxmlformats.org/drawingml/2006/table">
            <a:tbl>
              <a:tblPr firstRow="1" bandRow="1">
                <a:tableStyleId>{5940675A-B579-460E-94D1-54222C63F5DA}</a:tableStyleId>
              </a:tblPr>
              <a:tblGrid>
                <a:gridCol w="509988">
                  <a:extLst>
                    <a:ext uri="{9D8B030D-6E8A-4147-A177-3AD203B41FA5}">
                      <a16:colId xmlns:a16="http://schemas.microsoft.com/office/drawing/2014/main" val="3462305556"/>
                    </a:ext>
                  </a:extLst>
                </a:gridCol>
                <a:gridCol w="6043212">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endParaRPr lang="en-US" sz="2000" dirty="0">
                        <a:latin typeface="Consolas" panose="020B0609020204030204" pitchFamily="49" charset="0"/>
                      </a:endParaRPr>
                    </a:p>
                    <a:p>
                      <a:pPr algn="ctr"/>
                      <a:r>
                        <a:rPr lang="en-US" sz="2000" dirty="0">
                          <a:latin typeface="Consolas" panose="020B0609020204030204" pitchFamily="49" charset="0"/>
                        </a:rPr>
                        <a:t>9</a:t>
                      </a:r>
                    </a:p>
                    <a:p>
                      <a:pPr algn="ctr"/>
                      <a:r>
                        <a:rPr lang="en-US" sz="2000" dirty="0">
                          <a:latin typeface="Consolas" panose="020B0609020204030204" pitchFamily="49" charset="0"/>
                        </a:rPr>
                        <a:t>10</a:t>
                      </a:r>
                    </a:p>
                  </a:txBody>
                  <a:tcPr/>
                </a:tc>
                <a:tc>
                  <a:txBody>
                    <a:bodyPr/>
                    <a:lstStyle/>
                    <a:p>
                      <a:pPr rtl="0" fontAlgn="t">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dirty="0">
                        <a:effectLst/>
                      </a:endParaRPr>
                    </a:p>
                    <a:p>
                      <a:pPr rtl="0" fontAlgn="t">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dirty="0">
                          <a:effectLst/>
                        </a:rPr>
                        <a:t> </a:t>
                      </a:r>
                    </a:p>
                    <a:p>
                      <a:pPr rtl="0" fontAlgn="t">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number = 0;</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"Please enter a number: "</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&gt;&gt; number;</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"You have entered "</a:t>
                      </a:r>
                      <a:r>
                        <a:rPr lang="en-US" sz="20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dirty="0">
                        <a:effectLst/>
                      </a:endParaRPr>
                    </a:p>
                    <a:p>
                      <a:pPr rtl="0" fontAlgn="t">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2283318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sp>
        <p:nvSpPr>
          <p:cNvPr id="4" name="Content Placeholder 3">
            <a:extLst>
              <a:ext uri="{FF2B5EF4-FFF2-40B4-BE49-F238E27FC236}">
                <a16:creationId xmlns:a16="http://schemas.microsoft.com/office/drawing/2014/main" id="{AAA305D6-3AE5-4642-BA2C-5AF9FB4CD602}"/>
              </a:ext>
            </a:extLst>
          </p:cNvPr>
          <p:cNvSpPr>
            <a:spLocks noGrp="1"/>
          </p:cNvSpPr>
          <p:nvPr>
            <p:ph sz="half" idx="2"/>
          </p:nvPr>
        </p:nvSpPr>
        <p:spPr/>
        <p:txBody>
          <a:bodyPr>
            <a:normAutofit fontScale="62500" lnSpcReduction="20000"/>
          </a:bodyPr>
          <a:lstStyle/>
          <a:p>
            <a:pPr marL="0" indent="0">
              <a:buNone/>
            </a:pPr>
            <a:r>
              <a:rPr lang="en-US" b="1" i="1" dirty="0"/>
              <a:t>Line 7. </a:t>
            </a:r>
            <a:r>
              <a:rPr lang="en-US" dirty="0"/>
              <a:t>Causes console to wait for user to provide input. After console input, value is stored into </a:t>
            </a:r>
            <a:r>
              <a:rPr lang="en-US" dirty="0" err="1"/>
              <a:t>cin</a:t>
            </a:r>
            <a:r>
              <a:rPr lang="en-US" dirty="0"/>
              <a:t> identifier and assigned to number variable.</a:t>
            </a:r>
          </a:p>
          <a:p>
            <a:pPr fontAlgn="base"/>
            <a:r>
              <a:rPr lang="en-US" dirty="0"/>
              <a:t>To receive console input, user must type a value and then press the ENTER or RETURN. Value stored as a sequence of characters in </a:t>
            </a:r>
            <a:r>
              <a:rPr lang="en-US" dirty="0" err="1"/>
              <a:t>cin</a:t>
            </a:r>
            <a:r>
              <a:rPr lang="en-US" dirty="0"/>
              <a:t> identifier.</a:t>
            </a:r>
          </a:p>
          <a:p>
            <a:pPr fontAlgn="base"/>
            <a:r>
              <a:rPr lang="en-US" dirty="0"/>
              <a:t>&gt;&gt; operator extracts earliest value stored in the </a:t>
            </a:r>
            <a:r>
              <a:rPr lang="en-US" dirty="0" err="1"/>
              <a:t>cin</a:t>
            </a:r>
            <a:r>
              <a:rPr lang="en-US" dirty="0"/>
              <a:t> identifier, then assigns data into number variable.</a:t>
            </a:r>
          </a:p>
          <a:p>
            <a:r>
              <a:rPr lang="en-US" dirty="0"/>
              <a:t>After extracting data from </a:t>
            </a:r>
            <a:r>
              <a:rPr lang="en-US" dirty="0" err="1"/>
              <a:t>cin</a:t>
            </a:r>
            <a:r>
              <a:rPr lang="en-US" dirty="0"/>
              <a:t> identifier and before assigning data into number variable, data is converted from the sequence of characters into the same data type as the number variable (i.e., the int data type).</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nvGraphicFramePr>
        <p:xfrm>
          <a:off x="0" y="1825625"/>
          <a:ext cx="6019800" cy="493776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dirty="0">
                          <a:latin typeface="Consolas" panose="020B0609020204030204" pitchFamily="49" charset="0"/>
                        </a:rPr>
                        <a:t>1</a:t>
                      </a:r>
                    </a:p>
                    <a:p>
                      <a:pPr algn="ctr"/>
                      <a:r>
                        <a:rPr lang="en-US" dirty="0">
                          <a:latin typeface="Consolas" panose="020B0609020204030204" pitchFamily="49" charset="0"/>
                        </a:rPr>
                        <a:t>2</a:t>
                      </a:r>
                    </a:p>
                    <a:p>
                      <a:pPr algn="ctr"/>
                      <a:r>
                        <a:rPr lang="en-US" dirty="0">
                          <a:latin typeface="Consolas" panose="020B0609020204030204" pitchFamily="49" charset="0"/>
                        </a:rPr>
                        <a:t>3</a:t>
                      </a:r>
                    </a:p>
                    <a:p>
                      <a:pPr algn="ctr"/>
                      <a:r>
                        <a:rPr lang="en-US" dirty="0">
                          <a:latin typeface="Consolas" panose="020B0609020204030204" pitchFamily="49" charset="0"/>
                        </a:rPr>
                        <a:t>4</a:t>
                      </a:r>
                    </a:p>
                    <a:p>
                      <a:pPr algn="ctr"/>
                      <a:r>
                        <a:rPr lang="en-US" dirty="0">
                          <a:latin typeface="Consolas" panose="020B0609020204030204" pitchFamily="49" charset="0"/>
                        </a:rPr>
                        <a:t>5</a:t>
                      </a:r>
                    </a:p>
                    <a:p>
                      <a:pPr algn="ctr"/>
                      <a:r>
                        <a:rPr lang="en-US" dirty="0">
                          <a:latin typeface="Consolas" panose="020B0609020204030204" pitchFamily="49" charset="0"/>
                        </a:rPr>
                        <a:t>6</a:t>
                      </a:r>
                    </a:p>
                    <a:p>
                      <a:pPr algn="ctr"/>
                      <a:r>
                        <a:rPr lang="en-US" dirty="0">
                          <a:latin typeface="Consolas" panose="020B0609020204030204" pitchFamily="49" charset="0"/>
                        </a:rPr>
                        <a:t>7</a:t>
                      </a:r>
                    </a:p>
                    <a:p>
                      <a:pPr algn="ctr"/>
                      <a:r>
                        <a:rPr lang="en-US" dirty="0">
                          <a:latin typeface="Consolas" panose="020B0609020204030204" pitchFamily="49" charset="0"/>
                        </a:rPr>
                        <a:t>8</a:t>
                      </a:r>
                    </a:p>
                    <a:p>
                      <a:pPr algn="ctr"/>
                      <a:endParaRPr lang="en-US" dirty="0">
                        <a:latin typeface="Consolas" panose="020B0609020204030204" pitchFamily="49" charset="0"/>
                      </a:endParaRPr>
                    </a:p>
                    <a:p>
                      <a:pPr algn="ctr"/>
                      <a:r>
                        <a:rPr lang="en-US" dirty="0">
                          <a:latin typeface="Consolas" panose="020B0609020204030204" pitchFamily="49" charset="0"/>
                        </a:rPr>
                        <a:t>9</a:t>
                      </a:r>
                    </a:p>
                    <a:p>
                      <a:pPr algn="ctr"/>
                      <a:r>
                        <a:rPr lang="en-US" dirty="0">
                          <a:latin typeface="Consolas" panose="020B0609020204030204" pitchFamily="49" charset="0"/>
                        </a:rPr>
                        <a:t>10</a:t>
                      </a:r>
                    </a:p>
                  </a:txBody>
                  <a:tcPr/>
                </a:tc>
                <a:tc>
                  <a:txBody>
                    <a:bodyPr/>
                    <a:lstStyle/>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dirty="0">
                        <a:effectLst/>
                      </a:endParaRP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dirty="0">
                          <a:effectLst/>
                        </a:rPr>
                        <a:t> </a:t>
                      </a: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number = 0;</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number: "</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number;</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128440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sp>
        <p:nvSpPr>
          <p:cNvPr id="4" name="Content Placeholder 3">
            <a:extLst>
              <a:ext uri="{FF2B5EF4-FFF2-40B4-BE49-F238E27FC236}">
                <a16:creationId xmlns:a16="http://schemas.microsoft.com/office/drawing/2014/main" id="{AAA305D6-3AE5-4642-BA2C-5AF9FB4CD602}"/>
              </a:ext>
            </a:extLst>
          </p:cNvPr>
          <p:cNvSpPr>
            <a:spLocks noGrp="1"/>
          </p:cNvSpPr>
          <p:nvPr>
            <p:ph sz="half" idx="2"/>
          </p:nvPr>
        </p:nvSpPr>
        <p:spPr/>
        <p:txBody>
          <a:bodyPr>
            <a:normAutofit fontScale="85000" lnSpcReduction="20000"/>
          </a:bodyPr>
          <a:lstStyle/>
          <a:p>
            <a:pPr marL="0" indent="0">
              <a:buNone/>
            </a:pPr>
            <a:r>
              <a:rPr lang="en-US" b="1" i="1" dirty="0"/>
              <a:t>Line 8.</a:t>
            </a:r>
            <a:r>
              <a:rPr lang="en-US" i="1" dirty="0"/>
              <a:t> </a:t>
            </a:r>
            <a:r>
              <a:rPr lang="en-US" dirty="0"/>
              <a:t>Outputs text message to console of what user entered into console, which is  stored in number variable.</a:t>
            </a:r>
          </a:p>
          <a:p>
            <a:pPr fontAlgn="base"/>
            <a:r>
              <a:rPr lang="en-US" dirty="0"/>
              <a:t>Four instances of &lt;&lt; operator for inserting data into the </a:t>
            </a:r>
            <a:r>
              <a:rPr lang="en-US" dirty="0" err="1"/>
              <a:t>cout</a:t>
            </a:r>
            <a:r>
              <a:rPr lang="en-US" dirty="0"/>
              <a:t> identifier. Order of when data is collected occurs in temporal order from left to right.</a:t>
            </a:r>
          </a:p>
          <a:p>
            <a:r>
              <a:rPr lang="en-US" dirty="0"/>
              <a:t>To access value of number variable, add variable number for &lt;&lt; operator, which retrieves its value from memory.</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nvGraphicFramePr>
        <p:xfrm>
          <a:off x="0" y="1825625"/>
          <a:ext cx="6019800" cy="493776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dirty="0">
                          <a:latin typeface="Consolas" panose="020B0609020204030204" pitchFamily="49" charset="0"/>
                        </a:rPr>
                        <a:t>1</a:t>
                      </a:r>
                    </a:p>
                    <a:p>
                      <a:pPr algn="ctr"/>
                      <a:r>
                        <a:rPr lang="en-US" dirty="0">
                          <a:latin typeface="Consolas" panose="020B0609020204030204" pitchFamily="49" charset="0"/>
                        </a:rPr>
                        <a:t>2</a:t>
                      </a:r>
                    </a:p>
                    <a:p>
                      <a:pPr algn="ctr"/>
                      <a:r>
                        <a:rPr lang="en-US" dirty="0">
                          <a:latin typeface="Consolas" panose="020B0609020204030204" pitchFamily="49" charset="0"/>
                        </a:rPr>
                        <a:t>3</a:t>
                      </a:r>
                    </a:p>
                    <a:p>
                      <a:pPr algn="ctr"/>
                      <a:r>
                        <a:rPr lang="en-US" dirty="0">
                          <a:latin typeface="Consolas" panose="020B0609020204030204" pitchFamily="49" charset="0"/>
                        </a:rPr>
                        <a:t>4</a:t>
                      </a:r>
                    </a:p>
                    <a:p>
                      <a:pPr algn="ctr"/>
                      <a:r>
                        <a:rPr lang="en-US" dirty="0">
                          <a:latin typeface="Consolas" panose="020B0609020204030204" pitchFamily="49" charset="0"/>
                        </a:rPr>
                        <a:t>5</a:t>
                      </a:r>
                    </a:p>
                    <a:p>
                      <a:pPr algn="ctr"/>
                      <a:r>
                        <a:rPr lang="en-US" dirty="0">
                          <a:latin typeface="Consolas" panose="020B0609020204030204" pitchFamily="49" charset="0"/>
                        </a:rPr>
                        <a:t>6</a:t>
                      </a:r>
                    </a:p>
                    <a:p>
                      <a:pPr algn="ctr"/>
                      <a:r>
                        <a:rPr lang="en-US" dirty="0">
                          <a:latin typeface="Consolas" panose="020B0609020204030204" pitchFamily="49" charset="0"/>
                        </a:rPr>
                        <a:t>7</a:t>
                      </a:r>
                    </a:p>
                    <a:p>
                      <a:pPr algn="ctr"/>
                      <a:r>
                        <a:rPr lang="en-US" dirty="0">
                          <a:latin typeface="Consolas" panose="020B0609020204030204" pitchFamily="49" charset="0"/>
                        </a:rPr>
                        <a:t>8</a:t>
                      </a:r>
                    </a:p>
                    <a:p>
                      <a:pPr algn="ctr"/>
                      <a:endParaRPr lang="en-US" dirty="0">
                        <a:latin typeface="Consolas" panose="020B0609020204030204" pitchFamily="49" charset="0"/>
                      </a:endParaRPr>
                    </a:p>
                    <a:p>
                      <a:pPr algn="ctr"/>
                      <a:r>
                        <a:rPr lang="en-US" dirty="0">
                          <a:latin typeface="Consolas" panose="020B0609020204030204" pitchFamily="49" charset="0"/>
                        </a:rPr>
                        <a:t>9</a:t>
                      </a:r>
                    </a:p>
                    <a:p>
                      <a:pPr algn="ctr"/>
                      <a:r>
                        <a:rPr lang="en-US" dirty="0">
                          <a:latin typeface="Consolas" panose="020B0609020204030204" pitchFamily="49" charset="0"/>
                        </a:rPr>
                        <a:t>10</a:t>
                      </a:r>
                    </a:p>
                  </a:txBody>
                  <a:tcPr/>
                </a:tc>
                <a:tc>
                  <a:txBody>
                    <a:bodyPr/>
                    <a:lstStyle/>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dirty="0">
                        <a:effectLst/>
                      </a:endParaRP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dirty="0">
                          <a:effectLst/>
                        </a:rPr>
                        <a:t> </a:t>
                      </a: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number = 0;</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number: "</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number;</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2144610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nvGraphicFramePr>
        <p:xfrm>
          <a:off x="0" y="1825625"/>
          <a:ext cx="6019800" cy="493776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dirty="0">
                          <a:latin typeface="Consolas" panose="020B0609020204030204" pitchFamily="49" charset="0"/>
                        </a:rPr>
                        <a:t>1</a:t>
                      </a:r>
                    </a:p>
                    <a:p>
                      <a:pPr algn="ctr"/>
                      <a:r>
                        <a:rPr lang="en-US" dirty="0">
                          <a:latin typeface="Consolas" panose="020B0609020204030204" pitchFamily="49" charset="0"/>
                        </a:rPr>
                        <a:t>2</a:t>
                      </a:r>
                    </a:p>
                    <a:p>
                      <a:pPr algn="ctr"/>
                      <a:r>
                        <a:rPr lang="en-US" dirty="0">
                          <a:latin typeface="Consolas" panose="020B0609020204030204" pitchFamily="49" charset="0"/>
                        </a:rPr>
                        <a:t>3</a:t>
                      </a:r>
                    </a:p>
                    <a:p>
                      <a:pPr algn="ctr"/>
                      <a:r>
                        <a:rPr lang="en-US" dirty="0">
                          <a:latin typeface="Consolas" panose="020B0609020204030204" pitchFamily="49" charset="0"/>
                        </a:rPr>
                        <a:t>4</a:t>
                      </a:r>
                    </a:p>
                    <a:p>
                      <a:pPr algn="ctr"/>
                      <a:r>
                        <a:rPr lang="en-US" dirty="0">
                          <a:latin typeface="Consolas" panose="020B0609020204030204" pitchFamily="49" charset="0"/>
                        </a:rPr>
                        <a:t>5</a:t>
                      </a:r>
                    </a:p>
                    <a:p>
                      <a:pPr algn="ctr"/>
                      <a:r>
                        <a:rPr lang="en-US" dirty="0">
                          <a:latin typeface="Consolas" panose="020B0609020204030204" pitchFamily="49" charset="0"/>
                        </a:rPr>
                        <a:t>6</a:t>
                      </a:r>
                    </a:p>
                    <a:p>
                      <a:pPr algn="ctr"/>
                      <a:r>
                        <a:rPr lang="en-US" dirty="0">
                          <a:latin typeface="Consolas" panose="020B0609020204030204" pitchFamily="49" charset="0"/>
                        </a:rPr>
                        <a:t>7</a:t>
                      </a:r>
                    </a:p>
                    <a:p>
                      <a:pPr algn="ctr"/>
                      <a:r>
                        <a:rPr lang="en-US" dirty="0">
                          <a:latin typeface="Consolas" panose="020B0609020204030204" pitchFamily="49" charset="0"/>
                        </a:rPr>
                        <a:t>8</a:t>
                      </a:r>
                    </a:p>
                    <a:p>
                      <a:pPr algn="ctr"/>
                      <a:endParaRPr lang="en-US" dirty="0">
                        <a:latin typeface="Consolas" panose="020B0609020204030204" pitchFamily="49" charset="0"/>
                      </a:endParaRPr>
                    </a:p>
                    <a:p>
                      <a:pPr algn="ctr"/>
                      <a:r>
                        <a:rPr lang="en-US" dirty="0">
                          <a:latin typeface="Consolas" panose="020B0609020204030204" pitchFamily="49" charset="0"/>
                        </a:rPr>
                        <a:t>9</a:t>
                      </a:r>
                    </a:p>
                    <a:p>
                      <a:pPr algn="ctr"/>
                      <a:r>
                        <a:rPr lang="en-US" dirty="0">
                          <a:latin typeface="Consolas" panose="020B0609020204030204" pitchFamily="49" charset="0"/>
                        </a:rPr>
                        <a:t>10</a:t>
                      </a:r>
                    </a:p>
                  </a:txBody>
                  <a:tcPr/>
                </a:tc>
                <a:tc>
                  <a:txBody>
                    <a:bodyPr/>
                    <a:lstStyle/>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dirty="0">
                        <a:effectLst/>
                      </a:endParaRP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dirty="0">
                          <a:effectLst/>
                        </a:rPr>
                        <a:t> </a:t>
                      </a: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number = 0;</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number: "</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number;</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dirty="0">
                        <a:effectLst/>
                      </a:endParaRPr>
                    </a:p>
                  </a:txBody>
                  <a:tcPr marL="63500" marR="63500" marT="63500" marB="63500"/>
                </a:tc>
                <a:extLst>
                  <a:ext uri="{0D108BD9-81ED-4DB2-BD59-A6C34878D82A}">
                    <a16:rowId xmlns:a16="http://schemas.microsoft.com/office/drawing/2014/main" val="1646940307"/>
                  </a:ext>
                </a:extLst>
              </a:tr>
            </a:tbl>
          </a:graphicData>
        </a:graphic>
      </p:graphicFrame>
      <p:graphicFrame>
        <p:nvGraphicFramePr>
          <p:cNvPr id="8" name="Content Placeholder 1">
            <a:extLst>
              <a:ext uri="{FF2B5EF4-FFF2-40B4-BE49-F238E27FC236}">
                <a16:creationId xmlns:a16="http://schemas.microsoft.com/office/drawing/2014/main" id="{B2A93A9C-4D9A-4663-9451-42397A8EB039}"/>
              </a:ext>
            </a:extLst>
          </p:cNvPr>
          <p:cNvGraphicFramePr>
            <a:graphicFrameLocks noGrp="1"/>
          </p:cNvGraphicFramePr>
          <p:nvPr>
            <p:ph idx="1"/>
            <p:extLst/>
          </p:nvPr>
        </p:nvGraphicFramePr>
        <p:xfrm>
          <a:off x="6019800" y="1825623"/>
          <a:ext cx="6172200" cy="4661484"/>
        </p:xfrm>
        <a:graphic>
          <a:graphicData uri="http://schemas.openxmlformats.org/drawingml/2006/table">
            <a:tbl>
              <a:tblPr firstRow="1" bandRow="1">
                <a:tableStyleId>{5940675A-B579-460E-94D1-54222C63F5DA}</a:tableStyleId>
              </a:tblPr>
              <a:tblGrid>
                <a:gridCol w="6172200">
                  <a:extLst>
                    <a:ext uri="{9D8B030D-6E8A-4147-A177-3AD203B41FA5}">
                      <a16:colId xmlns:a16="http://schemas.microsoft.com/office/drawing/2014/main" val="2633463279"/>
                    </a:ext>
                  </a:extLst>
                </a:gridCol>
              </a:tblGrid>
              <a:tr h="372795">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4204284">
                <a:tc>
                  <a:txBody>
                    <a:bodyPr/>
                    <a:lstStyle/>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g++ -std=</a:t>
                      </a:r>
                      <a:r>
                        <a:rPr lang="en-US" sz="1800" b="0" i="0" u="none" strike="noStrike" kern="1200" dirty="0" err="1">
                          <a:solidFill>
                            <a:schemeClr val="tx1"/>
                          </a:solidFill>
                          <a:effectLst/>
                          <a:latin typeface="Consolas" panose="020B0609020204030204" pitchFamily="49" charset="0"/>
                          <a:ea typeface="+mn-ea"/>
                          <a:cs typeface="+mn-cs"/>
                        </a:rPr>
                        <a:t>c++</a:t>
                      </a:r>
                      <a:r>
                        <a:rPr lang="en-US" sz="1800" b="0" i="0" u="none" strike="noStrike" kern="1200" dirty="0">
                          <a:solidFill>
                            <a:schemeClr val="tx1"/>
                          </a:solidFill>
                          <a:effectLst/>
                          <a:latin typeface="Consolas" panose="020B0609020204030204" pitchFamily="49" charset="0"/>
                          <a:ea typeface="+mn-ea"/>
                          <a:cs typeface="+mn-cs"/>
                        </a:rPr>
                        <a:t>17 example6.cpp</a:t>
                      </a:r>
                      <a:endParaRPr lang="en-US" b="0" dirty="0">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Please enter a number: </a:t>
                      </a:r>
                      <a:r>
                        <a:rPr lang="en-US" sz="1800" b="1" i="1" u="none" strike="noStrike" kern="1200" dirty="0">
                          <a:solidFill>
                            <a:srgbClr val="0070C0"/>
                          </a:solidFill>
                          <a:effectLst/>
                          <a:latin typeface="Consolas" panose="020B0609020204030204" pitchFamily="49" charset="0"/>
                          <a:ea typeface="+mn-ea"/>
                          <a:cs typeface="+mn-cs"/>
                        </a:rPr>
                        <a:t>42</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42.</a:t>
                      </a:r>
                      <a:endParaRPr lang="en-US" b="0" i="1" dirty="0">
                        <a:solidFill>
                          <a:srgbClr val="7030A0"/>
                        </a:solidFill>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dirty="0">
                          <a:latin typeface="Consolas" panose="020B0609020204030204" pitchFamily="49" charset="0"/>
                        </a:rPr>
                        <a:t/>
                      </a:r>
                      <a:br>
                        <a:rPr lang="en-US" dirty="0">
                          <a:latin typeface="Consolas" panose="020B0609020204030204" pitchFamily="49" charset="0"/>
                        </a:rPr>
                      </a:br>
                      <a:endParaRPr lang="en-US"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2514012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941-FEF8-445F-B7E6-8CF0B4784862}"/>
              </a:ext>
            </a:extLst>
          </p:cNvPr>
          <p:cNvSpPr>
            <a:spLocks noGrp="1"/>
          </p:cNvSpPr>
          <p:nvPr>
            <p:ph type="title"/>
          </p:nvPr>
        </p:nvSpPr>
        <p:spPr/>
        <p:txBody>
          <a:bodyPr/>
          <a:lstStyle/>
          <a:p>
            <a:r>
              <a:rPr lang="en-US" sz="4000" dirty="0"/>
              <a:t>Simple Integer Input</a:t>
            </a:r>
          </a:p>
        </p:txBody>
      </p:sp>
      <p:graphicFrame>
        <p:nvGraphicFramePr>
          <p:cNvPr id="5" name="Content Placeholder 11">
            <a:extLst>
              <a:ext uri="{FF2B5EF4-FFF2-40B4-BE49-F238E27FC236}">
                <a16:creationId xmlns:a16="http://schemas.microsoft.com/office/drawing/2014/main" id="{8A1F922D-0864-4883-A1AE-74DB5448A964}"/>
              </a:ext>
            </a:extLst>
          </p:cNvPr>
          <p:cNvGraphicFramePr>
            <a:graphicFrameLocks/>
          </p:cNvGraphicFramePr>
          <p:nvPr/>
        </p:nvGraphicFramePr>
        <p:xfrm>
          <a:off x="0" y="1825625"/>
          <a:ext cx="6019800" cy="493776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example6.cpp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dirty="0">
                          <a:latin typeface="Consolas" panose="020B0609020204030204" pitchFamily="49" charset="0"/>
                        </a:rPr>
                        <a:t>1</a:t>
                      </a:r>
                    </a:p>
                    <a:p>
                      <a:pPr algn="ctr"/>
                      <a:r>
                        <a:rPr lang="en-US" dirty="0">
                          <a:latin typeface="Consolas" panose="020B0609020204030204" pitchFamily="49" charset="0"/>
                        </a:rPr>
                        <a:t>2</a:t>
                      </a:r>
                    </a:p>
                    <a:p>
                      <a:pPr algn="ctr"/>
                      <a:r>
                        <a:rPr lang="en-US" dirty="0">
                          <a:latin typeface="Consolas" panose="020B0609020204030204" pitchFamily="49" charset="0"/>
                        </a:rPr>
                        <a:t>3</a:t>
                      </a:r>
                    </a:p>
                    <a:p>
                      <a:pPr algn="ctr"/>
                      <a:r>
                        <a:rPr lang="en-US" dirty="0">
                          <a:latin typeface="Consolas" panose="020B0609020204030204" pitchFamily="49" charset="0"/>
                        </a:rPr>
                        <a:t>4</a:t>
                      </a:r>
                    </a:p>
                    <a:p>
                      <a:pPr algn="ctr"/>
                      <a:r>
                        <a:rPr lang="en-US" dirty="0">
                          <a:latin typeface="Consolas" panose="020B0609020204030204" pitchFamily="49" charset="0"/>
                        </a:rPr>
                        <a:t>5</a:t>
                      </a:r>
                    </a:p>
                    <a:p>
                      <a:pPr algn="ctr"/>
                      <a:r>
                        <a:rPr lang="en-US" dirty="0">
                          <a:latin typeface="Consolas" panose="020B0609020204030204" pitchFamily="49" charset="0"/>
                        </a:rPr>
                        <a:t>6</a:t>
                      </a:r>
                    </a:p>
                    <a:p>
                      <a:pPr algn="ctr"/>
                      <a:r>
                        <a:rPr lang="en-US" dirty="0">
                          <a:latin typeface="Consolas" panose="020B0609020204030204" pitchFamily="49" charset="0"/>
                        </a:rPr>
                        <a:t>7</a:t>
                      </a:r>
                    </a:p>
                    <a:p>
                      <a:pPr algn="ctr"/>
                      <a:r>
                        <a:rPr lang="en-US" dirty="0">
                          <a:latin typeface="Consolas" panose="020B0609020204030204" pitchFamily="49" charset="0"/>
                        </a:rPr>
                        <a:t>8</a:t>
                      </a:r>
                    </a:p>
                    <a:p>
                      <a:pPr algn="ctr"/>
                      <a:endParaRPr lang="en-US" dirty="0">
                        <a:latin typeface="Consolas" panose="020B0609020204030204" pitchFamily="49" charset="0"/>
                      </a:endParaRPr>
                    </a:p>
                    <a:p>
                      <a:pPr algn="ctr"/>
                      <a:r>
                        <a:rPr lang="en-US" dirty="0">
                          <a:latin typeface="Consolas" panose="020B0609020204030204" pitchFamily="49" charset="0"/>
                        </a:rPr>
                        <a:t>9</a:t>
                      </a:r>
                    </a:p>
                    <a:p>
                      <a:pPr algn="ctr"/>
                      <a:r>
                        <a:rPr lang="en-US" dirty="0">
                          <a:latin typeface="Consolas" panose="020B0609020204030204" pitchFamily="49" charset="0"/>
                        </a:rPr>
                        <a:t>10</a:t>
                      </a:r>
                    </a:p>
                  </a:txBody>
                  <a:tcPr/>
                </a:tc>
                <a:tc>
                  <a:txBody>
                    <a:bodyPr/>
                    <a:lstStyle/>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dirty="0">
                        <a:effectLst/>
                      </a:endParaRP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dirty="0">
                          <a:effectLst/>
                        </a:rPr>
                        <a:t> </a:t>
                      </a:r>
                    </a:p>
                    <a:p>
                      <a:pPr rtl="0" fontAlgn="t">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number = 0;</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number: "</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number;</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number </a:t>
                      </a: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dirty="0">
                        <a:effectLst/>
                      </a:endParaRPr>
                    </a:p>
                    <a:p>
                      <a:pPr rtl="0" fontAlgn="t">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dirty="0">
                        <a:effectLst/>
                      </a:endParaRPr>
                    </a:p>
                  </a:txBody>
                  <a:tcPr marL="63500" marR="63500" marT="63500" marB="63500"/>
                </a:tc>
                <a:extLst>
                  <a:ext uri="{0D108BD9-81ED-4DB2-BD59-A6C34878D82A}">
                    <a16:rowId xmlns:a16="http://schemas.microsoft.com/office/drawing/2014/main" val="1646940307"/>
                  </a:ext>
                </a:extLst>
              </a:tr>
            </a:tbl>
          </a:graphicData>
        </a:graphic>
      </p:graphicFrame>
      <p:graphicFrame>
        <p:nvGraphicFramePr>
          <p:cNvPr id="8" name="Content Placeholder 1">
            <a:extLst>
              <a:ext uri="{FF2B5EF4-FFF2-40B4-BE49-F238E27FC236}">
                <a16:creationId xmlns:a16="http://schemas.microsoft.com/office/drawing/2014/main" id="{B2A93A9C-4D9A-4663-9451-42397A8EB039}"/>
              </a:ext>
            </a:extLst>
          </p:cNvPr>
          <p:cNvGraphicFramePr>
            <a:graphicFrameLocks noGrp="1"/>
          </p:cNvGraphicFramePr>
          <p:nvPr>
            <p:ph idx="1"/>
            <p:extLst/>
          </p:nvPr>
        </p:nvGraphicFramePr>
        <p:xfrm>
          <a:off x="6019800" y="1825623"/>
          <a:ext cx="6172200" cy="5212080"/>
        </p:xfrm>
        <a:graphic>
          <a:graphicData uri="http://schemas.openxmlformats.org/drawingml/2006/table">
            <a:tbl>
              <a:tblPr firstRow="1" bandRow="1">
                <a:tableStyleId>{5940675A-B579-460E-94D1-54222C63F5DA}</a:tableStyleId>
              </a:tblPr>
              <a:tblGrid>
                <a:gridCol w="6172200">
                  <a:extLst>
                    <a:ext uri="{9D8B030D-6E8A-4147-A177-3AD203B41FA5}">
                      <a16:colId xmlns:a16="http://schemas.microsoft.com/office/drawing/2014/main" val="2633463279"/>
                    </a:ext>
                  </a:extLst>
                </a:gridCol>
              </a:tblGrid>
              <a:tr h="372795">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4204284">
                <a:tc>
                  <a:txBody>
                    <a:bodyPr/>
                    <a:lstStyle/>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g++ -std=</a:t>
                      </a:r>
                      <a:r>
                        <a:rPr lang="en-US" sz="1800" b="0" i="0" u="none" strike="noStrike" kern="1200" dirty="0" err="1">
                          <a:solidFill>
                            <a:schemeClr val="tx1"/>
                          </a:solidFill>
                          <a:effectLst/>
                          <a:latin typeface="Consolas" panose="020B0609020204030204" pitchFamily="49" charset="0"/>
                          <a:ea typeface="+mn-ea"/>
                          <a:cs typeface="+mn-cs"/>
                        </a:rPr>
                        <a:t>c++</a:t>
                      </a:r>
                      <a:r>
                        <a:rPr lang="en-US" sz="1800" b="0" i="0" u="none" strike="noStrike" kern="1200" dirty="0">
                          <a:solidFill>
                            <a:schemeClr val="tx1"/>
                          </a:solidFill>
                          <a:effectLst/>
                          <a:latin typeface="Consolas" panose="020B0609020204030204" pitchFamily="49" charset="0"/>
                          <a:ea typeface="+mn-ea"/>
                          <a:cs typeface="+mn-cs"/>
                        </a:rPr>
                        <a:t>17 example6.cpp</a:t>
                      </a:r>
                      <a:endParaRPr lang="en-US" b="0" dirty="0">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rtl="0"/>
                      <a:r>
                        <a:rPr lang="en-US" sz="1800" b="0" i="1" u="none" strike="noStrike" kern="1200" dirty="0">
                          <a:solidFill>
                            <a:schemeClr val="tx1"/>
                          </a:solidFill>
                          <a:effectLst/>
                          <a:latin typeface="Consolas" panose="020B0609020204030204" pitchFamily="49" charset="0"/>
                          <a:ea typeface="+mn-ea"/>
                          <a:cs typeface="+mn-cs"/>
                        </a:rPr>
                        <a:t>Please enter a number: </a:t>
                      </a:r>
                      <a:r>
                        <a:rPr lang="en-US" sz="1800" b="1" i="1" u="none" strike="noStrike" kern="1200" dirty="0">
                          <a:solidFill>
                            <a:schemeClr val="tx1"/>
                          </a:solidFill>
                          <a:effectLst/>
                          <a:latin typeface="Consolas" panose="020B0609020204030204" pitchFamily="49" charset="0"/>
                          <a:ea typeface="+mn-ea"/>
                          <a:cs typeface="+mn-cs"/>
                        </a:rPr>
                        <a:t>24</a:t>
                      </a:r>
                      <a:endParaRPr lang="en-US" b="0" i="1" dirty="0">
                        <a:effectLst/>
                        <a:latin typeface="Consolas" panose="020B0609020204030204" pitchFamily="49" charset="0"/>
                      </a:endParaRPr>
                    </a:p>
                    <a:p>
                      <a:pPr rtl="0"/>
                      <a:r>
                        <a:rPr lang="en-US" sz="1800" b="0" i="1" u="none" strike="noStrike" kern="1200" dirty="0">
                          <a:solidFill>
                            <a:schemeClr val="tx1"/>
                          </a:solidFill>
                          <a:effectLst/>
                          <a:latin typeface="Consolas" panose="020B0609020204030204" pitchFamily="49" charset="0"/>
                          <a:ea typeface="+mn-ea"/>
                          <a:cs typeface="+mn-cs"/>
                        </a:rPr>
                        <a:t>You have entered 24.</a:t>
                      </a:r>
                      <a:endParaRPr lang="en-US" b="0" i="1" dirty="0">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 </a:t>
                      </a:r>
                      <a:r>
                        <a:rPr lang="en-US" sz="1800" b="0" i="0" u="none" strike="noStrike" kern="1200" dirty="0">
                          <a:solidFill>
                            <a:schemeClr val="tx1"/>
                          </a:solidFill>
                          <a:effectLst/>
                          <a:latin typeface="Consolas" panose="020B0609020204030204" pitchFamily="49" charset="0"/>
                          <a:ea typeface="+mn-ea"/>
                          <a:cs typeface="+mn-cs"/>
                        </a:rPr>
                        <a:t>./</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Please enter a number:               </a:t>
                      </a:r>
                      <a:r>
                        <a:rPr lang="en-US" sz="1800" b="1" i="1" u="none" strike="noStrike" kern="1200" dirty="0">
                          <a:solidFill>
                            <a:srgbClr val="0070C0"/>
                          </a:solidFill>
                          <a:effectLst/>
                          <a:latin typeface="Consolas" panose="020B0609020204030204" pitchFamily="49" charset="0"/>
                          <a:ea typeface="+mn-ea"/>
                          <a:cs typeface="+mn-cs"/>
                        </a:rPr>
                        <a:t>76</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76.</a:t>
                      </a:r>
                      <a:endParaRPr lang="en-US" b="0" i="1" dirty="0">
                        <a:solidFill>
                          <a:srgbClr val="7030A0"/>
                        </a:solidFill>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 </a:t>
                      </a:r>
                      <a:r>
                        <a:rPr lang="en-US" sz="1800" b="0" i="0" u="none" strike="noStrike" kern="1200" dirty="0">
                          <a:solidFill>
                            <a:schemeClr val="tx1"/>
                          </a:solidFill>
                          <a:effectLst/>
                          <a:latin typeface="Consolas" panose="020B0609020204030204" pitchFamily="49" charset="0"/>
                          <a:ea typeface="+mn-ea"/>
                          <a:cs typeface="+mn-cs"/>
                        </a:rPr>
                        <a:t>./</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Please enter a number: </a:t>
                      </a:r>
                      <a:endParaRPr lang="en-US" b="0" i="1" dirty="0">
                        <a:solidFill>
                          <a:srgbClr val="7030A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7030A0"/>
                          </a:solidFill>
                          <a:effectLst/>
                          <a:latin typeface="Consolas" panose="020B0609020204030204" pitchFamily="49" charset="0"/>
                        </a:rPr>
                        <a:t/>
                      </a:r>
                      <a:br>
                        <a:rPr lang="en-US" b="0" i="1" dirty="0">
                          <a:solidFill>
                            <a:srgbClr val="7030A0"/>
                          </a:solidFill>
                          <a:effectLst/>
                          <a:latin typeface="Consolas" panose="020B0609020204030204" pitchFamily="49" charset="0"/>
                        </a:rPr>
                      </a:br>
                      <a:r>
                        <a:rPr lang="en-US" b="0" i="1" dirty="0">
                          <a:solidFill>
                            <a:srgbClr val="7030A0"/>
                          </a:solidFill>
                          <a:effectLst/>
                          <a:latin typeface="Consolas" panose="020B0609020204030204" pitchFamily="49" charset="0"/>
                        </a:rPr>
                        <a:t/>
                      </a:r>
                      <a:br>
                        <a:rPr lang="en-US" b="0" i="1" dirty="0">
                          <a:solidFill>
                            <a:srgbClr val="7030A0"/>
                          </a:solidFill>
                          <a:effectLst/>
                          <a:latin typeface="Consolas" panose="020B0609020204030204" pitchFamily="49" charset="0"/>
                        </a:rPr>
                      </a:br>
                      <a:r>
                        <a:rPr lang="en-US" b="0" i="1" dirty="0">
                          <a:solidFill>
                            <a:srgbClr val="7030A0"/>
                          </a:solidFill>
                          <a:effectLst/>
                          <a:latin typeface="Consolas" panose="020B0609020204030204" pitchFamily="49" charset="0"/>
                        </a:rPr>
                        <a:t/>
                      </a:r>
                      <a:br>
                        <a:rPr lang="en-US" b="0" i="1" dirty="0">
                          <a:solidFill>
                            <a:srgbClr val="7030A0"/>
                          </a:solidFill>
                          <a:effectLst/>
                          <a:latin typeface="Consolas" panose="020B0609020204030204" pitchFamily="49" charset="0"/>
                        </a:rPr>
                      </a:br>
                      <a:r>
                        <a:rPr lang="en-US" sz="1800" b="1" i="1" u="none" strike="noStrike" kern="1200" dirty="0">
                          <a:solidFill>
                            <a:srgbClr val="0070C0"/>
                          </a:solidFill>
                          <a:effectLst/>
                          <a:latin typeface="Consolas" panose="020B0609020204030204" pitchFamily="49" charset="0"/>
                          <a:ea typeface="+mn-ea"/>
                          <a:cs typeface="+mn-cs"/>
                        </a:rPr>
                        <a:t>99</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99.</a:t>
                      </a: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endParaRPr lang="en-US"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1921220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C0A516-7370-4326-B7D3-66C0CA9D8276}"/>
              </a:ext>
            </a:extLst>
          </p:cNvPr>
          <p:cNvSpPr>
            <a:spLocks noGrp="1"/>
          </p:cNvSpPr>
          <p:nvPr>
            <p:ph type="title"/>
          </p:nvPr>
        </p:nvSpPr>
        <p:spPr/>
        <p:txBody>
          <a:bodyPr/>
          <a:lstStyle/>
          <a:p>
            <a:r>
              <a:rPr lang="en-US" sz="5400" dirty="0"/>
              <a:t>Console Input: </a:t>
            </a:r>
            <a:r>
              <a:rPr lang="en-US" sz="5400" dirty="0">
                <a:latin typeface="Consolas" panose="020B0609020204030204" pitchFamily="49" charset="0"/>
              </a:rPr>
              <a:t>std::</a:t>
            </a:r>
            <a:r>
              <a:rPr lang="en-US" sz="5400" dirty="0" err="1">
                <a:latin typeface="Consolas" panose="020B0609020204030204" pitchFamily="49" charset="0"/>
              </a:rPr>
              <a:t>cin</a:t>
            </a:r>
            <a:r>
              <a:rPr lang="en-US" sz="5400" dirty="0"/>
              <a:t> and </a:t>
            </a:r>
            <a:r>
              <a:rPr lang="en-US" sz="5400" dirty="0">
                <a:latin typeface="Consolas" panose="020B0609020204030204" pitchFamily="49" charset="0"/>
              </a:rPr>
              <a:t>&gt;&gt; </a:t>
            </a:r>
            <a:r>
              <a:rPr lang="en-US" sz="5400" dirty="0"/>
              <a:t>Simple String Input</a:t>
            </a:r>
          </a:p>
        </p:txBody>
      </p:sp>
      <p:sp>
        <p:nvSpPr>
          <p:cNvPr id="6" name="Text Placeholder 5">
            <a:extLst>
              <a:ext uri="{FF2B5EF4-FFF2-40B4-BE49-F238E27FC236}">
                <a16:creationId xmlns:a16="http://schemas.microsoft.com/office/drawing/2014/main" id="{03E0ED7B-46BF-468D-93AD-F62B8367D2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808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sz="4000" dirty="0"/>
              <a:t>Simple String Input</a:t>
            </a:r>
          </a:p>
        </p:txBody>
      </p:sp>
      <p:sp>
        <p:nvSpPr>
          <p:cNvPr id="6" name="Content Placeholder 5">
            <a:extLst>
              <a:ext uri="{FF2B5EF4-FFF2-40B4-BE49-F238E27FC236}">
                <a16:creationId xmlns:a16="http://schemas.microsoft.com/office/drawing/2014/main" id="{54B23342-2E43-47C3-983B-5A450207D6B3}"/>
              </a:ext>
            </a:extLst>
          </p:cNvPr>
          <p:cNvSpPr>
            <a:spLocks noGrp="1"/>
          </p:cNvSpPr>
          <p:nvPr>
            <p:ph sz="half" idx="2"/>
          </p:nvPr>
        </p:nvSpPr>
        <p:spPr>
          <a:xfrm>
            <a:off x="6553200" y="1825625"/>
            <a:ext cx="4800600" cy="4351338"/>
          </a:xfrm>
        </p:spPr>
        <p:txBody>
          <a:bodyPr/>
          <a:lstStyle/>
          <a:p>
            <a:pPr marL="0" indent="0">
              <a:buNone/>
            </a:pPr>
            <a:r>
              <a:rPr lang="en-US" b="1" dirty="0"/>
              <a:t>About</a:t>
            </a:r>
          </a:p>
          <a:p>
            <a:r>
              <a:rPr lang="en-US" dirty="0"/>
              <a:t>A program that prompts the user to enter a word and displays that word back to the user.</a:t>
            </a:r>
          </a:p>
          <a:p>
            <a:r>
              <a:rPr lang="en-US" dirty="0"/>
              <a:t>Since the word is represented as a string value, the string library must be included.</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1853304019"/>
              </p:ext>
            </p:extLst>
          </p:nvPr>
        </p:nvGraphicFramePr>
        <p:xfrm>
          <a:off x="0" y="1524000"/>
          <a:ext cx="6477000" cy="4485640"/>
        </p:xfrm>
        <a:graphic>
          <a:graphicData uri="http://schemas.openxmlformats.org/drawingml/2006/table">
            <a:tbl>
              <a:tblPr firstRow="1" bandRow="1">
                <a:tableStyleId>{5940675A-B579-460E-94D1-54222C63F5DA}</a:tableStyleId>
              </a:tblPr>
              <a:tblGrid>
                <a:gridCol w="504058">
                  <a:extLst>
                    <a:ext uri="{9D8B030D-6E8A-4147-A177-3AD203B41FA5}">
                      <a16:colId xmlns:a16="http://schemas.microsoft.com/office/drawing/2014/main" val="3462305556"/>
                    </a:ext>
                  </a:extLst>
                </a:gridCol>
                <a:gridCol w="5972942">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example7.cpp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endParaRPr lang="en-US" sz="2000" dirty="0">
                        <a:latin typeface="Consolas" panose="020B0609020204030204" pitchFamily="49" charset="0"/>
                      </a:endParaRP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p>
                      <a:pPr algn="ctr"/>
                      <a:r>
                        <a:rPr lang="en-US" sz="2000" dirty="0">
                          <a:latin typeface="Consolas" panose="020B0609020204030204" pitchFamily="49" charset="0"/>
                        </a:rPr>
                        <a:t>9</a:t>
                      </a:r>
                    </a:p>
                    <a:p>
                      <a:pPr algn="ctr"/>
                      <a:endParaRPr lang="en-US" sz="2000" dirty="0">
                        <a:latin typeface="Consolas" panose="020B0609020204030204" pitchFamily="49" charset="0"/>
                      </a:endParaRPr>
                    </a:p>
                    <a:p>
                      <a:pPr algn="ctr"/>
                      <a:r>
                        <a:rPr lang="en-US" sz="2000" dirty="0">
                          <a:latin typeface="Consolas" panose="020B0609020204030204" pitchFamily="49" charset="0"/>
                        </a:rPr>
                        <a:t>10</a:t>
                      </a:r>
                    </a:p>
                    <a:p>
                      <a:pPr algn="ctr"/>
                      <a:r>
                        <a:rPr lang="en-US" sz="2000" dirty="0">
                          <a:latin typeface="Consolas" panose="020B0609020204030204" pitchFamily="49" charset="0"/>
                        </a:rPr>
                        <a:t>11</a:t>
                      </a:r>
                    </a:p>
                  </a:txBody>
                  <a:tcPr/>
                </a:tc>
                <a:tc>
                  <a:txBody>
                    <a:bodyPr/>
                    <a:lstStyle/>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b="0" dirty="0">
                        <a:effectLst/>
                      </a:endParaRPr>
                    </a:p>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&lt;string&gt;</a:t>
                      </a:r>
                      <a:endParaRPr lang="en-US" sz="2000" b="0" dirty="0">
                        <a:effectLst/>
                      </a:endParaRPr>
                    </a:p>
                    <a:p>
                      <a:pPr rtl="0">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 std::string;</a:t>
                      </a:r>
                      <a:endParaRPr lang="en-US" sz="2000" b="0" dirty="0">
                        <a:effectLst/>
                      </a:endParaRPr>
                    </a:p>
                    <a:p>
                      <a:pPr rtl="0">
                        <a:spcBef>
                          <a:spcPts val="0"/>
                        </a:spcBef>
                        <a:spcAft>
                          <a:spcPts val="0"/>
                        </a:spcAft>
                      </a:pPr>
                      <a:r>
                        <a:rPr lang="en-US" sz="2000" b="0" dirty="0">
                          <a:effectLst/>
                        </a:rPr>
                        <a:t> </a:t>
                      </a:r>
                    </a:p>
                    <a:p>
                      <a:pPr rtl="0">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string word = </a:t>
                      </a:r>
                      <a:r>
                        <a:rPr lang="en-US" sz="2000" b="0" i="0" u="none" strike="noStrike" dirty="0">
                          <a:solidFill>
                            <a:srgbClr val="A31515"/>
                          </a:solidFill>
                          <a:effectLst/>
                          <a:latin typeface="Consolas" panose="020B0609020204030204" pitchFamily="49" charset="0"/>
                        </a:rPr>
                        <a:t>""</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"Please enter a word: "</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cin</a:t>
                      </a:r>
                      <a:r>
                        <a:rPr lang="en-US" sz="2000" b="0" i="0" u="none" strike="noStrike" dirty="0">
                          <a:solidFill>
                            <a:srgbClr val="000000"/>
                          </a:solidFill>
                          <a:effectLst/>
                          <a:latin typeface="Consolas" panose="020B0609020204030204" pitchFamily="49" charset="0"/>
                        </a:rPr>
                        <a:t>  &gt;&gt; word;</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"You have entered \""</a:t>
                      </a:r>
                      <a:r>
                        <a:rPr lang="en-US" sz="2000" b="0" i="0" u="none" strike="noStrike" dirty="0">
                          <a:solidFill>
                            <a:srgbClr val="000000"/>
                          </a:solidFill>
                          <a:effectLst/>
                          <a:latin typeface="Consolas" panose="020B0609020204030204" pitchFamily="49" charset="0"/>
                        </a:rPr>
                        <a:t> &lt;&lt; word   </a:t>
                      </a:r>
                    </a:p>
                    <a:p>
                      <a:pPr rtl="0">
                        <a:spcBef>
                          <a:spcPts val="0"/>
                        </a:spcBef>
                        <a:spcAft>
                          <a:spcPts val="0"/>
                        </a:spcAft>
                      </a:pP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384441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dirty="0"/>
              <a:t>Simple String Input</a:t>
            </a:r>
          </a:p>
        </p:txBody>
      </p:sp>
      <p:sp>
        <p:nvSpPr>
          <p:cNvPr id="6" name="Content Placeholder 5">
            <a:extLst>
              <a:ext uri="{FF2B5EF4-FFF2-40B4-BE49-F238E27FC236}">
                <a16:creationId xmlns:a16="http://schemas.microsoft.com/office/drawing/2014/main" id="{54B23342-2E43-47C3-983B-5A450207D6B3}"/>
              </a:ext>
            </a:extLst>
          </p:cNvPr>
          <p:cNvSpPr>
            <a:spLocks noGrp="1"/>
          </p:cNvSpPr>
          <p:nvPr>
            <p:ph sz="half" idx="2"/>
          </p:nvPr>
        </p:nvSpPr>
        <p:spPr>
          <a:xfrm>
            <a:off x="6172199" y="1600200"/>
            <a:ext cx="6019799" cy="5257799"/>
          </a:xfrm>
        </p:spPr>
        <p:txBody>
          <a:bodyPr>
            <a:normAutofit/>
          </a:bodyPr>
          <a:lstStyle/>
          <a:p>
            <a:pPr marL="0" indent="0">
              <a:buNone/>
            </a:pPr>
            <a:r>
              <a:rPr lang="en-US" sz="2400" b="1" i="1" dirty="0"/>
              <a:t>Line 2</a:t>
            </a:r>
            <a:endParaRPr lang="en-US" sz="2400" dirty="0"/>
          </a:p>
          <a:p>
            <a:r>
              <a:rPr lang="en-US" sz="2400" dirty="0"/>
              <a:t>Since the program is handling string values from the user as console input, the string library must be included in the code in order to make use of string data types.</a:t>
            </a:r>
          </a:p>
          <a:p>
            <a:pPr marL="0" indent="0">
              <a:buNone/>
            </a:pPr>
            <a:r>
              <a:rPr lang="en-US" sz="2400" b="1" i="1" dirty="0"/>
              <a:t>Line 3</a:t>
            </a:r>
            <a:endParaRPr lang="en-US" sz="2400" dirty="0"/>
          </a:p>
          <a:p>
            <a:r>
              <a:rPr lang="en-US" sz="2400" dirty="0"/>
              <a:t>The using statement is expanded with the addition of std::string so that the string identifier can be used without prefixing with std::.</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4010048258"/>
              </p:ext>
            </p:extLst>
          </p:nvPr>
        </p:nvGraphicFramePr>
        <p:xfrm>
          <a:off x="0" y="1825625"/>
          <a:ext cx="6019800" cy="406400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example7.cpp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endParaRPr lang="en-US" sz="1800" dirty="0">
                        <a:latin typeface="Consolas" panose="020B0609020204030204" pitchFamily="49" charset="0"/>
                      </a:endParaRP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endParaRPr lang="en-US" sz="1800" dirty="0">
                        <a:latin typeface="Consolas" panose="020B0609020204030204" pitchFamily="49" charset="0"/>
                      </a:endParaRPr>
                    </a:p>
                    <a:p>
                      <a:pPr algn="ctr"/>
                      <a:r>
                        <a:rPr lang="en-US" sz="1800" dirty="0">
                          <a:latin typeface="Consolas" panose="020B0609020204030204" pitchFamily="49" charset="0"/>
                        </a:rPr>
                        <a:t>10</a:t>
                      </a:r>
                    </a:p>
                    <a:p>
                      <a:pPr algn="ctr"/>
                      <a:r>
                        <a:rPr lang="en-US" sz="1800" dirty="0">
                          <a:latin typeface="Consolas" panose="020B0609020204030204" pitchFamily="49" charset="0"/>
                        </a:rPr>
                        <a:t>11</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std::string;</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string word =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word: "</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word;</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word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866922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dirty="0"/>
              <a:t>Simple String Input</a:t>
            </a:r>
          </a:p>
        </p:txBody>
      </p:sp>
      <p:sp>
        <p:nvSpPr>
          <p:cNvPr id="6" name="Content Placeholder 5">
            <a:extLst>
              <a:ext uri="{FF2B5EF4-FFF2-40B4-BE49-F238E27FC236}">
                <a16:creationId xmlns:a16="http://schemas.microsoft.com/office/drawing/2014/main" id="{54B23342-2E43-47C3-983B-5A450207D6B3}"/>
              </a:ext>
            </a:extLst>
          </p:cNvPr>
          <p:cNvSpPr>
            <a:spLocks noGrp="1"/>
          </p:cNvSpPr>
          <p:nvPr>
            <p:ph sz="half" idx="2"/>
          </p:nvPr>
        </p:nvSpPr>
        <p:spPr>
          <a:xfrm>
            <a:off x="6172199" y="1825624"/>
            <a:ext cx="6019799" cy="5032375"/>
          </a:xfrm>
        </p:spPr>
        <p:txBody>
          <a:bodyPr>
            <a:normAutofit fontScale="85000" lnSpcReduction="10000"/>
          </a:bodyPr>
          <a:lstStyle/>
          <a:p>
            <a:pPr marL="0" indent="0">
              <a:buNone/>
            </a:pPr>
            <a:r>
              <a:rPr lang="en-US" b="1" i="1" dirty="0"/>
              <a:t>Line 6</a:t>
            </a:r>
            <a:endParaRPr lang="en-US" dirty="0"/>
          </a:p>
          <a:p>
            <a:r>
              <a:rPr lang="en-US" dirty="0"/>
              <a:t>Since the data type string is used before the identifier word, then that means that word is a variable of data type string.</a:t>
            </a:r>
          </a:p>
          <a:p>
            <a:r>
              <a:rPr lang="en-US" dirty="0"/>
              <a:t>Although string data types are implicitly initialized as empty strings (i.e., blank), it is good practice to still initialize string variables in C++.</a:t>
            </a:r>
          </a:p>
          <a:p>
            <a:pPr marL="0" indent="0">
              <a:buNone/>
            </a:pPr>
            <a:r>
              <a:rPr lang="en-US" dirty="0"/>
              <a:t/>
            </a:r>
            <a:br>
              <a:rPr lang="en-US" dirty="0"/>
            </a:br>
            <a:r>
              <a:rPr lang="en-US" b="1" i="1" dirty="0"/>
              <a:t>Line 8</a:t>
            </a:r>
            <a:endParaRPr lang="en-US" dirty="0"/>
          </a:p>
          <a:p>
            <a:r>
              <a:rPr lang="en-US" dirty="0"/>
              <a:t>The </a:t>
            </a:r>
            <a:r>
              <a:rPr lang="en-US" dirty="0" err="1"/>
              <a:t>cin</a:t>
            </a:r>
            <a:r>
              <a:rPr lang="en-US" dirty="0"/>
              <a:t> identifier stores the user's console input and then inserted into the variable word as a string data type.</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nvGraphicFramePr>
        <p:xfrm>
          <a:off x="0" y="1825625"/>
          <a:ext cx="6019800" cy="603504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example7.cpp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dirty="0">
                          <a:latin typeface="Consolas" panose="020B0609020204030204" pitchFamily="49" charset="0"/>
                        </a:rPr>
                        <a:t>1</a:t>
                      </a:r>
                    </a:p>
                    <a:p>
                      <a:pPr algn="ctr"/>
                      <a:r>
                        <a:rPr lang="en-US" dirty="0">
                          <a:latin typeface="Consolas" panose="020B0609020204030204" pitchFamily="49" charset="0"/>
                        </a:rPr>
                        <a:t>2</a:t>
                      </a:r>
                    </a:p>
                    <a:p>
                      <a:pPr algn="ctr"/>
                      <a:r>
                        <a:rPr lang="en-US" dirty="0">
                          <a:latin typeface="Consolas" panose="020B0609020204030204" pitchFamily="49" charset="0"/>
                        </a:rPr>
                        <a:t>3</a:t>
                      </a:r>
                    </a:p>
                    <a:p>
                      <a:pPr algn="ctr"/>
                      <a:endParaRPr lang="en-US" dirty="0">
                        <a:latin typeface="Consolas" panose="020B0609020204030204" pitchFamily="49" charset="0"/>
                      </a:endParaRPr>
                    </a:p>
                    <a:p>
                      <a:pPr algn="ctr"/>
                      <a:r>
                        <a:rPr lang="en-US" dirty="0">
                          <a:latin typeface="Consolas" panose="020B0609020204030204" pitchFamily="49" charset="0"/>
                        </a:rPr>
                        <a:t>4</a:t>
                      </a:r>
                    </a:p>
                    <a:p>
                      <a:pPr algn="ctr"/>
                      <a:r>
                        <a:rPr lang="en-US" dirty="0">
                          <a:latin typeface="Consolas" panose="020B0609020204030204" pitchFamily="49" charset="0"/>
                        </a:rPr>
                        <a:t>5</a:t>
                      </a:r>
                    </a:p>
                    <a:p>
                      <a:pPr algn="ctr"/>
                      <a:r>
                        <a:rPr lang="en-US" dirty="0">
                          <a:latin typeface="Consolas" panose="020B0609020204030204" pitchFamily="49" charset="0"/>
                        </a:rPr>
                        <a:t>6</a:t>
                      </a:r>
                    </a:p>
                    <a:p>
                      <a:pPr algn="ctr"/>
                      <a:r>
                        <a:rPr lang="en-US" dirty="0">
                          <a:latin typeface="Consolas" panose="020B0609020204030204" pitchFamily="49" charset="0"/>
                        </a:rPr>
                        <a:t>7</a:t>
                      </a:r>
                    </a:p>
                    <a:p>
                      <a:pPr algn="ctr"/>
                      <a:r>
                        <a:rPr lang="en-US" dirty="0">
                          <a:latin typeface="Consolas" panose="020B0609020204030204" pitchFamily="49" charset="0"/>
                        </a:rPr>
                        <a:t>8</a:t>
                      </a:r>
                    </a:p>
                    <a:p>
                      <a:pPr algn="ctr"/>
                      <a:r>
                        <a:rPr lang="en-US" dirty="0">
                          <a:latin typeface="Consolas" panose="020B0609020204030204" pitchFamily="49" charset="0"/>
                        </a:rPr>
                        <a:t>9</a:t>
                      </a:r>
                    </a:p>
                    <a:p>
                      <a:pPr algn="ctr"/>
                      <a:endParaRPr lang="en-US" dirty="0">
                        <a:latin typeface="Consolas" panose="020B0609020204030204" pitchFamily="49" charset="0"/>
                      </a:endParaRPr>
                    </a:p>
                    <a:p>
                      <a:pPr algn="ctr"/>
                      <a:r>
                        <a:rPr lang="en-US" dirty="0">
                          <a:latin typeface="Consolas" panose="020B0609020204030204" pitchFamily="49" charset="0"/>
                        </a:rPr>
                        <a:t>10</a:t>
                      </a:r>
                    </a:p>
                    <a:p>
                      <a:pPr algn="ctr"/>
                      <a:r>
                        <a:rPr lang="en-US" dirty="0">
                          <a:latin typeface="Consolas" panose="020B0609020204030204" pitchFamily="49" charset="0"/>
                        </a:rPr>
                        <a:t>11</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std::string;</a:t>
                      </a:r>
                      <a:endParaRPr lang="en-US" b="0" dirty="0">
                        <a:effectLst/>
                      </a:endParaRPr>
                    </a:p>
                    <a:p>
                      <a:pPr rtl="0">
                        <a:spcBef>
                          <a:spcPts val="0"/>
                        </a:spcBef>
                        <a:spcAft>
                          <a:spcPts val="0"/>
                        </a:spcAft>
                      </a:pPr>
                      <a:r>
                        <a:rPr lang="en-US"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string word =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word: "</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word;</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word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313851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640155-A2C0-442E-ADCD-3580EDF4B64C}"/>
              </a:ext>
            </a:extLst>
          </p:cNvPr>
          <p:cNvSpPr>
            <a:spLocks noGrp="1"/>
          </p:cNvSpPr>
          <p:nvPr>
            <p:ph type="title"/>
          </p:nvPr>
        </p:nvSpPr>
        <p:spPr/>
        <p:txBody>
          <a:bodyPr/>
          <a:lstStyle/>
          <a:p>
            <a:r>
              <a:rPr lang="en-US" dirty="0"/>
              <a:t>Console Output: </a:t>
            </a:r>
            <a:r>
              <a:rPr lang="en-US" dirty="0">
                <a:latin typeface="Consolas" panose="020B0609020204030204" pitchFamily="49" charset="0"/>
              </a:rPr>
              <a:t>std::</a:t>
            </a:r>
            <a:r>
              <a:rPr lang="en-US" dirty="0" err="1">
                <a:latin typeface="Consolas" panose="020B0609020204030204" pitchFamily="49" charset="0"/>
              </a:rPr>
              <a:t>cout</a:t>
            </a:r>
            <a:r>
              <a:rPr lang="en-US" dirty="0"/>
              <a:t>, </a:t>
            </a:r>
            <a:r>
              <a:rPr lang="en-US" dirty="0">
                <a:latin typeface="Consolas" panose="020B0609020204030204" pitchFamily="49" charset="0"/>
              </a:rPr>
              <a:t>std::</a:t>
            </a:r>
            <a:r>
              <a:rPr lang="en-US" dirty="0" err="1">
                <a:latin typeface="Consolas" panose="020B0609020204030204" pitchFamily="49" charset="0"/>
              </a:rPr>
              <a:t>endl</a:t>
            </a:r>
            <a:r>
              <a:rPr lang="en-US" dirty="0"/>
              <a:t>, and </a:t>
            </a:r>
            <a:r>
              <a:rPr lang="en-US" dirty="0">
                <a:latin typeface="Consolas" panose="020B0609020204030204" pitchFamily="49" charset="0"/>
              </a:rPr>
              <a:t>&lt;&lt;</a:t>
            </a:r>
          </a:p>
        </p:txBody>
      </p:sp>
      <p:sp>
        <p:nvSpPr>
          <p:cNvPr id="8" name="Text Placeholder 7">
            <a:extLst>
              <a:ext uri="{FF2B5EF4-FFF2-40B4-BE49-F238E27FC236}">
                <a16:creationId xmlns:a16="http://schemas.microsoft.com/office/drawing/2014/main" id="{5E699355-ECBD-47C4-A283-816A15ABD5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373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dirty="0"/>
              <a:t>Simple String Input</a:t>
            </a:r>
          </a:p>
        </p:txBody>
      </p:sp>
      <p:sp>
        <p:nvSpPr>
          <p:cNvPr id="6" name="Content Placeholder 5">
            <a:extLst>
              <a:ext uri="{FF2B5EF4-FFF2-40B4-BE49-F238E27FC236}">
                <a16:creationId xmlns:a16="http://schemas.microsoft.com/office/drawing/2014/main" id="{54B23342-2E43-47C3-983B-5A450207D6B3}"/>
              </a:ext>
            </a:extLst>
          </p:cNvPr>
          <p:cNvSpPr>
            <a:spLocks noGrp="1"/>
          </p:cNvSpPr>
          <p:nvPr>
            <p:ph sz="half" idx="2"/>
          </p:nvPr>
        </p:nvSpPr>
        <p:spPr>
          <a:xfrm>
            <a:off x="6172199" y="1524000"/>
            <a:ext cx="6019799" cy="5333999"/>
          </a:xfrm>
        </p:spPr>
        <p:txBody>
          <a:bodyPr>
            <a:normAutofit/>
          </a:bodyPr>
          <a:lstStyle/>
          <a:p>
            <a:pPr marL="0" indent="0">
              <a:buNone/>
            </a:pPr>
            <a:r>
              <a:rPr lang="en-US" sz="2200" b="1" i="1" dirty="0"/>
              <a:t>Line 6</a:t>
            </a:r>
            <a:endParaRPr lang="en-US" sz="2200" dirty="0"/>
          </a:p>
          <a:p>
            <a:r>
              <a:rPr lang="en-US" sz="2200" dirty="0"/>
              <a:t>Since the data type string is used before the identifier word, then that means that word is a variable of data type string.</a:t>
            </a:r>
          </a:p>
          <a:p>
            <a:r>
              <a:rPr lang="en-US" sz="2200" dirty="0"/>
              <a:t>Although string data types are implicitly initialized as empty strings (i.e., blank), it is good practice to still initialize string variables in C++.</a:t>
            </a:r>
          </a:p>
          <a:p>
            <a:pPr marL="0" indent="0">
              <a:buNone/>
            </a:pPr>
            <a:r>
              <a:rPr lang="en-US" sz="2200" dirty="0"/>
              <a:t/>
            </a:r>
            <a:br>
              <a:rPr lang="en-US" sz="2200" dirty="0"/>
            </a:br>
            <a:r>
              <a:rPr lang="en-US" sz="2200" b="1" i="1" dirty="0"/>
              <a:t>Line 8</a:t>
            </a:r>
            <a:endParaRPr lang="en-US" sz="2200" dirty="0"/>
          </a:p>
          <a:p>
            <a:r>
              <a:rPr lang="en-US" sz="2200" dirty="0"/>
              <a:t>The </a:t>
            </a:r>
            <a:r>
              <a:rPr lang="en-US" sz="2200" dirty="0" err="1"/>
              <a:t>cin</a:t>
            </a:r>
            <a:r>
              <a:rPr lang="en-US" sz="2200" dirty="0"/>
              <a:t> identifier stores the user's console input and then inserted into the variable word as a string data type.</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1851992938"/>
              </p:ext>
            </p:extLst>
          </p:nvPr>
        </p:nvGraphicFramePr>
        <p:xfrm>
          <a:off x="0" y="1825625"/>
          <a:ext cx="6019800" cy="406400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example7.cpp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endParaRPr lang="en-US" sz="1800" dirty="0">
                        <a:latin typeface="Consolas" panose="020B0609020204030204" pitchFamily="49" charset="0"/>
                      </a:endParaRP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endParaRPr lang="en-US" sz="1800" dirty="0">
                        <a:latin typeface="Consolas" panose="020B0609020204030204" pitchFamily="49" charset="0"/>
                      </a:endParaRPr>
                    </a:p>
                    <a:p>
                      <a:pPr algn="ctr"/>
                      <a:r>
                        <a:rPr lang="en-US" sz="1800" dirty="0">
                          <a:latin typeface="Consolas" panose="020B0609020204030204" pitchFamily="49" charset="0"/>
                        </a:rPr>
                        <a:t>10</a:t>
                      </a:r>
                    </a:p>
                    <a:p>
                      <a:pPr algn="ctr"/>
                      <a:r>
                        <a:rPr lang="en-US" sz="1800" dirty="0">
                          <a:latin typeface="Consolas" panose="020B0609020204030204" pitchFamily="49" charset="0"/>
                        </a:rPr>
                        <a:t>11</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std::string;</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string word =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word: "</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word;</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word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2678388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dirty="0"/>
              <a:t>Simple String Input</a:t>
            </a:r>
          </a:p>
        </p:txBody>
      </p:sp>
      <p:sp>
        <p:nvSpPr>
          <p:cNvPr id="6" name="Content Placeholder 5">
            <a:extLst>
              <a:ext uri="{FF2B5EF4-FFF2-40B4-BE49-F238E27FC236}">
                <a16:creationId xmlns:a16="http://schemas.microsoft.com/office/drawing/2014/main" id="{54B23342-2E43-47C3-983B-5A450207D6B3}"/>
              </a:ext>
            </a:extLst>
          </p:cNvPr>
          <p:cNvSpPr>
            <a:spLocks noGrp="1"/>
          </p:cNvSpPr>
          <p:nvPr>
            <p:ph sz="half" idx="2"/>
          </p:nvPr>
        </p:nvSpPr>
        <p:spPr>
          <a:xfrm>
            <a:off x="6172199" y="1825624"/>
            <a:ext cx="6019799" cy="5032375"/>
          </a:xfrm>
        </p:spPr>
        <p:txBody>
          <a:bodyPr>
            <a:normAutofit/>
          </a:bodyPr>
          <a:lstStyle/>
          <a:p>
            <a:pPr marL="0" indent="0">
              <a:buNone/>
            </a:pPr>
            <a:r>
              <a:rPr lang="en-US" b="1" i="1" dirty="0"/>
              <a:t>Line 9</a:t>
            </a:r>
            <a:endParaRPr lang="en-US" dirty="0"/>
          </a:p>
          <a:p>
            <a:r>
              <a:rPr lang="en-US" dirty="0"/>
              <a:t>The string value of the word variable is output to the console.</a:t>
            </a:r>
          </a:p>
          <a:p>
            <a:r>
              <a:rPr lang="en-US" dirty="0"/>
              <a:t>Note that the string value of the variable word is surrounded with quotation marks in the console output, which requires escape sequences to correctly display them in code.</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3743844997"/>
              </p:ext>
            </p:extLst>
          </p:nvPr>
        </p:nvGraphicFramePr>
        <p:xfrm>
          <a:off x="0" y="1825625"/>
          <a:ext cx="6019800" cy="406400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example7.cpp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endParaRPr lang="en-US" sz="1800" dirty="0">
                        <a:latin typeface="Consolas" panose="020B0609020204030204" pitchFamily="49" charset="0"/>
                      </a:endParaRP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endParaRPr lang="en-US" sz="1800" dirty="0">
                        <a:latin typeface="Consolas" panose="020B0609020204030204" pitchFamily="49" charset="0"/>
                      </a:endParaRPr>
                    </a:p>
                    <a:p>
                      <a:pPr algn="ctr"/>
                      <a:r>
                        <a:rPr lang="en-US" sz="1800" dirty="0">
                          <a:latin typeface="Consolas" panose="020B0609020204030204" pitchFamily="49" charset="0"/>
                        </a:rPr>
                        <a:t>10</a:t>
                      </a:r>
                    </a:p>
                    <a:p>
                      <a:pPr algn="ctr"/>
                      <a:r>
                        <a:rPr lang="en-US" sz="1800" dirty="0">
                          <a:latin typeface="Consolas" panose="020B0609020204030204" pitchFamily="49" charset="0"/>
                        </a:rPr>
                        <a:t>11</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std::string;</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string word =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word: "</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&gt;&gt; word;</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have entered \""</a:t>
                      </a:r>
                      <a:r>
                        <a:rPr lang="en-US" sz="1800" b="0" i="0" u="none" strike="noStrike" dirty="0">
                          <a:solidFill>
                            <a:srgbClr val="000000"/>
                          </a:solidFill>
                          <a:effectLst/>
                          <a:latin typeface="Consolas" panose="020B0609020204030204" pitchFamily="49" charset="0"/>
                        </a:rPr>
                        <a:t> &lt;&lt; word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Tree>
    <p:extLst>
      <p:ext uri="{BB962C8B-B14F-4D97-AF65-F5344CB8AC3E}">
        <p14:creationId xmlns:p14="http://schemas.microsoft.com/office/powerpoint/2010/main" val="487299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dirty="0"/>
              <a:t>Simple String Input</a:t>
            </a:r>
          </a:p>
        </p:txBody>
      </p:sp>
      <p:sp>
        <p:nvSpPr>
          <p:cNvPr id="9" name="Content Placeholder 8">
            <a:extLst>
              <a:ext uri="{FF2B5EF4-FFF2-40B4-BE49-F238E27FC236}">
                <a16:creationId xmlns:a16="http://schemas.microsoft.com/office/drawing/2014/main" id="{93B9C62E-BC9F-4591-B8F8-F1387B94F20C}"/>
              </a:ext>
            </a:extLst>
          </p:cNvPr>
          <p:cNvSpPr>
            <a:spLocks noGrp="1"/>
          </p:cNvSpPr>
          <p:nvPr>
            <p:ph sz="half" idx="1"/>
          </p:nvPr>
        </p:nvSpPr>
        <p:spPr>
          <a:xfrm>
            <a:off x="457200" y="1463454"/>
            <a:ext cx="5181600" cy="5032375"/>
          </a:xfrm>
        </p:spPr>
        <p:txBody>
          <a:bodyPr>
            <a:noAutofit/>
          </a:bodyPr>
          <a:lstStyle/>
          <a:p>
            <a:pPr marL="0" indent="0" fontAlgn="base">
              <a:buNone/>
            </a:pPr>
            <a:r>
              <a:rPr lang="en-US" sz="1800" b="1" dirty="0"/>
              <a:t>Console Input</a:t>
            </a:r>
          </a:p>
          <a:p>
            <a:pPr fontAlgn="base"/>
            <a:r>
              <a:rPr lang="en-US" sz="1800" b="1" dirty="0">
                <a:latin typeface="Consolas" panose="020B0609020204030204" pitchFamily="49" charset="0"/>
              </a:rPr>
              <a:t>howdy</a:t>
            </a:r>
            <a:r>
              <a:rPr lang="en-US" sz="1800" b="1" dirty="0"/>
              <a:t>.</a:t>
            </a:r>
            <a:r>
              <a:rPr lang="en-US" sz="1800" dirty="0"/>
              <a:t> Consists of all letters and is displayed in its entirety in the console output.</a:t>
            </a:r>
          </a:p>
          <a:p>
            <a:pPr fontAlgn="base"/>
            <a:r>
              <a:rPr lang="en-US" sz="1800" b="1" dirty="0">
                <a:latin typeface="Consolas" panose="020B0609020204030204" pitchFamily="49" charset="0"/>
              </a:rPr>
              <a:t>1876</a:t>
            </a:r>
            <a:r>
              <a:rPr lang="en-US" sz="1800" b="1" dirty="0"/>
              <a:t>.</a:t>
            </a:r>
            <a:r>
              <a:rPr lang="en-US" sz="1800" dirty="0"/>
              <a:t> Consists of all numbers, but since the console input is inserted into a variable of type string, the output is technically a string value.</a:t>
            </a:r>
          </a:p>
          <a:p>
            <a:pPr fontAlgn="base"/>
            <a:r>
              <a:rPr lang="en-US" sz="1800" b="1" dirty="0">
                <a:latin typeface="Consolas" panose="020B0609020204030204" pitchFamily="49" charset="0"/>
              </a:rPr>
              <a:t>CSCE121</a:t>
            </a:r>
            <a:r>
              <a:rPr lang="en-US" sz="1800" b="1" dirty="0"/>
              <a:t>.</a:t>
            </a:r>
            <a:r>
              <a:rPr lang="en-US" sz="1800" dirty="0"/>
              <a:t> Consists of a mix of letters and numbers, which is a single string value when output to console.</a:t>
            </a:r>
          </a:p>
          <a:p>
            <a:r>
              <a:rPr lang="en-US" sz="1800" b="1" dirty="0">
                <a:latin typeface="Consolas" panose="020B0609020204030204" pitchFamily="49" charset="0"/>
              </a:rPr>
              <a:t>CSCE </a:t>
            </a:r>
            <a:r>
              <a:rPr lang="en-US" sz="1800" b="1" dirty="0" smtClean="0">
                <a:latin typeface="Consolas" panose="020B0609020204030204" pitchFamily="49" charset="0"/>
              </a:rPr>
              <a:t>120</a:t>
            </a:r>
            <a:r>
              <a:rPr lang="en-US" sz="1800" b="1" dirty="0" smtClean="0"/>
              <a:t>.</a:t>
            </a:r>
            <a:r>
              <a:rPr lang="en-US" sz="1800" dirty="0" smtClean="0"/>
              <a:t> </a:t>
            </a:r>
            <a:r>
              <a:rPr lang="en-US" sz="1800" dirty="0"/>
              <a:t>Contains a whitespace character, a space, within the intended string value. </a:t>
            </a:r>
          </a:p>
          <a:p>
            <a:pPr lvl="1"/>
            <a:r>
              <a:rPr lang="en-US" sz="1800" dirty="0"/>
              <a:t>Since </a:t>
            </a:r>
            <a:r>
              <a:rPr lang="en-US" sz="1800" dirty="0" err="1"/>
              <a:t>cin</a:t>
            </a:r>
            <a:r>
              <a:rPr lang="en-US" sz="1800" dirty="0"/>
              <a:t> identifier ignores whitespace characters, it only stores console input up to the string value before the whitespace.</a:t>
            </a:r>
          </a:p>
          <a:p>
            <a:pPr lvl="1"/>
            <a:r>
              <a:rPr lang="en-US" sz="1800" dirty="0"/>
              <a:t>That is, </a:t>
            </a:r>
            <a:r>
              <a:rPr lang="en-US" sz="1800" dirty="0" err="1"/>
              <a:t>cin</a:t>
            </a:r>
            <a:r>
              <a:rPr lang="en-US" sz="1800" dirty="0"/>
              <a:t> identifier ignores the string value after the whitespace.</a:t>
            </a:r>
          </a:p>
        </p:txBody>
      </p:sp>
      <p:graphicFrame>
        <p:nvGraphicFramePr>
          <p:cNvPr id="11" name="Content Placeholder 1">
            <a:extLst>
              <a:ext uri="{FF2B5EF4-FFF2-40B4-BE49-F238E27FC236}">
                <a16:creationId xmlns:a16="http://schemas.microsoft.com/office/drawing/2014/main" id="{AF7C4CCC-64AD-4274-A8F8-E9C262A3498F}"/>
              </a:ext>
            </a:extLst>
          </p:cNvPr>
          <p:cNvGraphicFramePr>
            <a:graphicFrameLocks/>
          </p:cNvGraphicFramePr>
          <p:nvPr>
            <p:extLst>
              <p:ext uri="{D42A27DB-BD31-4B8C-83A1-F6EECF244321}">
                <p14:modId xmlns:p14="http://schemas.microsoft.com/office/powerpoint/2010/main" val="2011390447"/>
              </p:ext>
            </p:extLst>
          </p:nvPr>
        </p:nvGraphicFramePr>
        <p:xfrm>
          <a:off x="5638800" y="1483332"/>
          <a:ext cx="6019797" cy="4663440"/>
        </p:xfrm>
        <a:graphic>
          <a:graphicData uri="http://schemas.openxmlformats.org/drawingml/2006/table">
            <a:tbl>
              <a:tblPr firstRow="1" bandRow="1">
                <a:tableStyleId>{5940675A-B579-460E-94D1-54222C63F5DA}</a:tableStyleId>
              </a:tblPr>
              <a:tblGrid>
                <a:gridCol w="6019797">
                  <a:extLst>
                    <a:ext uri="{9D8B030D-6E8A-4147-A177-3AD203B41FA5}">
                      <a16:colId xmlns:a16="http://schemas.microsoft.com/office/drawing/2014/main" val="2633463279"/>
                    </a:ext>
                  </a:extLst>
                </a:gridCol>
              </a:tblGrid>
              <a:tr h="372795">
                <a:tc>
                  <a:txBody>
                    <a:bodyPr/>
                    <a:lstStyle/>
                    <a:p>
                      <a:pPr algn="ctr" rtl="0"/>
                      <a:r>
                        <a:rPr lang="en-US" b="1" dirty="0">
                          <a:effectLst/>
                          <a:latin typeface="Consolas" panose="020B0609020204030204" pitchFamily="49" charset="0"/>
                        </a:rPr>
                        <a:t>Console Output</a:t>
                      </a:r>
                    </a:p>
                  </a:txBody>
                  <a:tcPr marL="76764" marR="76764"/>
                </a:tc>
                <a:extLst>
                  <a:ext uri="{0D108BD9-81ED-4DB2-BD59-A6C34878D82A}">
                    <a16:rowId xmlns:a16="http://schemas.microsoft.com/office/drawing/2014/main" val="951103939"/>
                  </a:ext>
                </a:extLst>
              </a:tr>
              <a:tr h="4204284">
                <a:tc>
                  <a:txBody>
                    <a:bodyPr/>
                    <a:lstStyle/>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g++ -std=</a:t>
                      </a:r>
                      <a:r>
                        <a:rPr lang="en-US" sz="1800" b="0" i="0" u="none" strike="noStrike" kern="1200" dirty="0" err="1">
                          <a:solidFill>
                            <a:schemeClr val="tx1"/>
                          </a:solidFill>
                          <a:effectLst/>
                          <a:latin typeface="Consolas" panose="020B0609020204030204" pitchFamily="49" charset="0"/>
                          <a:ea typeface="+mn-ea"/>
                          <a:cs typeface="+mn-cs"/>
                        </a:rPr>
                        <a:t>c++</a:t>
                      </a:r>
                      <a:r>
                        <a:rPr lang="en-US" sz="1800" b="0" i="0" u="none" strike="noStrike" kern="1200" dirty="0">
                          <a:solidFill>
                            <a:schemeClr val="tx1"/>
                          </a:solidFill>
                          <a:effectLst/>
                          <a:latin typeface="Consolas" panose="020B0609020204030204" pitchFamily="49" charset="0"/>
                          <a:ea typeface="+mn-ea"/>
                          <a:cs typeface="+mn-cs"/>
                        </a:rPr>
                        <a:t>17 example7.cpp</a:t>
                      </a:r>
                      <a:endParaRPr lang="en-US" b="0" dirty="0">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Please enter a word: </a:t>
                      </a:r>
                      <a:r>
                        <a:rPr lang="en-US" sz="1800" b="1" i="1" u="none" strike="noStrike" kern="1200" dirty="0">
                          <a:solidFill>
                            <a:srgbClr val="0070C0"/>
                          </a:solidFill>
                          <a:effectLst/>
                          <a:latin typeface="Consolas" panose="020B0609020204030204" pitchFamily="49" charset="0"/>
                          <a:ea typeface="+mn-ea"/>
                          <a:cs typeface="+mn-cs"/>
                        </a:rPr>
                        <a:t>howdy</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"howdy".</a:t>
                      </a:r>
                      <a:endParaRPr lang="en-US" b="0" i="1" dirty="0">
                        <a:solidFill>
                          <a:srgbClr val="7030A0"/>
                        </a:solidFill>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Please enter a word: </a:t>
                      </a:r>
                      <a:r>
                        <a:rPr lang="en-US" sz="1800" b="1" i="1" u="none" strike="noStrike" kern="1200" dirty="0">
                          <a:solidFill>
                            <a:srgbClr val="0070C0"/>
                          </a:solidFill>
                          <a:effectLst/>
                          <a:latin typeface="Consolas" panose="020B0609020204030204" pitchFamily="49" charset="0"/>
                          <a:ea typeface="+mn-ea"/>
                          <a:cs typeface="+mn-cs"/>
                        </a:rPr>
                        <a:t>1876</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"1876".</a:t>
                      </a:r>
                      <a:endParaRPr lang="en-US" b="0" i="1" dirty="0">
                        <a:solidFill>
                          <a:srgbClr val="7030A0"/>
                        </a:solidFill>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Please enter a word: </a:t>
                      </a:r>
                      <a:r>
                        <a:rPr lang="en-US" sz="1800" b="1" i="1" u="none" strike="noStrike" kern="1200" dirty="0">
                          <a:solidFill>
                            <a:srgbClr val="0070C0"/>
                          </a:solidFill>
                          <a:effectLst/>
                          <a:latin typeface="Consolas" panose="020B0609020204030204" pitchFamily="49" charset="0"/>
                          <a:ea typeface="+mn-ea"/>
                          <a:cs typeface="+mn-cs"/>
                        </a:rPr>
                        <a:t>CSCE121</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"CSCE121".</a:t>
                      </a:r>
                      <a:endParaRPr lang="en-US" b="0" i="1" dirty="0">
                        <a:solidFill>
                          <a:srgbClr val="7030A0"/>
                        </a:solidFill>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Please enter a word: </a:t>
                      </a:r>
                      <a:r>
                        <a:rPr lang="en-US" sz="1800" b="1" i="1" u="none" strike="noStrike" kern="1200" dirty="0">
                          <a:solidFill>
                            <a:srgbClr val="0070C0"/>
                          </a:solidFill>
                          <a:effectLst/>
                          <a:latin typeface="Consolas" panose="020B0609020204030204" pitchFamily="49" charset="0"/>
                          <a:ea typeface="+mn-ea"/>
                          <a:cs typeface="+mn-cs"/>
                        </a:rPr>
                        <a:t>CSCE </a:t>
                      </a:r>
                      <a:r>
                        <a:rPr lang="en-US" sz="1800" b="1" i="1" u="none" strike="noStrike" kern="1200" dirty="0" smtClean="0">
                          <a:solidFill>
                            <a:srgbClr val="0070C0"/>
                          </a:solidFill>
                          <a:effectLst/>
                          <a:latin typeface="Consolas" panose="020B0609020204030204" pitchFamily="49" charset="0"/>
                          <a:ea typeface="+mn-ea"/>
                          <a:cs typeface="+mn-cs"/>
                        </a:rPr>
                        <a:t>120</a:t>
                      </a:r>
                      <a:r>
                        <a:rPr lang="en-US" sz="1800" b="1" i="1" u="none" strike="noStrike" dirty="0" smtClean="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You have entered "CSCE".</a:t>
                      </a:r>
                      <a:endParaRPr lang="en-US" b="0" i="1" dirty="0">
                        <a:solidFill>
                          <a:srgbClr val="7030A0"/>
                        </a:solidFill>
                        <a:effectLst/>
                        <a:latin typeface="Consolas" panose="020B0609020204030204" pitchFamily="49" charset="0"/>
                      </a:endParaRPr>
                    </a:p>
                    <a:p>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 </a:t>
                      </a:r>
                      <a:endParaRPr lang="en-US" b="0" dirty="0">
                        <a:effectLst/>
                        <a:latin typeface="Consolas" panose="020B0609020204030204" pitchFamily="49" charset="0"/>
                      </a:endParaRPr>
                    </a:p>
                  </a:txBody>
                  <a:tcPr marL="76764" marR="76764"/>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3190454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C0A516-7370-4326-B7D3-66C0CA9D8276}"/>
              </a:ext>
            </a:extLst>
          </p:cNvPr>
          <p:cNvSpPr>
            <a:spLocks noGrp="1"/>
          </p:cNvSpPr>
          <p:nvPr>
            <p:ph type="title"/>
          </p:nvPr>
        </p:nvSpPr>
        <p:spPr/>
        <p:txBody>
          <a:bodyPr/>
          <a:lstStyle/>
          <a:p>
            <a:r>
              <a:rPr lang="en-US" sz="5400" dirty="0"/>
              <a:t>Console Input: </a:t>
            </a:r>
            <a:r>
              <a:rPr lang="en-US" sz="5400" dirty="0">
                <a:latin typeface="Consolas" panose="020B0609020204030204" pitchFamily="49" charset="0"/>
              </a:rPr>
              <a:t>std::</a:t>
            </a:r>
            <a:r>
              <a:rPr lang="en-US" sz="5400" dirty="0" err="1">
                <a:latin typeface="Consolas" panose="020B0609020204030204" pitchFamily="49" charset="0"/>
              </a:rPr>
              <a:t>cin</a:t>
            </a:r>
            <a:r>
              <a:rPr lang="en-US" sz="5400" dirty="0"/>
              <a:t> and </a:t>
            </a:r>
            <a:r>
              <a:rPr lang="en-US" sz="5400" dirty="0">
                <a:latin typeface="Consolas" panose="020B0609020204030204" pitchFamily="49" charset="0"/>
              </a:rPr>
              <a:t>&gt;&gt; </a:t>
            </a:r>
            <a:r>
              <a:rPr lang="en-US" sz="5400" dirty="0"/>
              <a:t>Compound Console Input</a:t>
            </a:r>
          </a:p>
        </p:txBody>
      </p:sp>
      <p:sp>
        <p:nvSpPr>
          <p:cNvPr id="6" name="Text Placeholder 5">
            <a:extLst>
              <a:ext uri="{FF2B5EF4-FFF2-40B4-BE49-F238E27FC236}">
                <a16:creationId xmlns:a16="http://schemas.microsoft.com/office/drawing/2014/main" id="{03E0ED7B-46BF-468D-93AD-F62B8367D2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4662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a:xfrm>
            <a:off x="838200" y="1"/>
            <a:ext cx="10515600" cy="368376"/>
          </a:xfrm>
        </p:spPr>
        <p:txBody>
          <a:bodyPr/>
          <a:lstStyle/>
          <a:p>
            <a:r>
              <a:rPr lang="en-US" sz="2800" dirty="0"/>
              <a:t>Compound Console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3771071"/>
              </p:ext>
            </p:extLst>
          </p:nvPr>
        </p:nvGraphicFramePr>
        <p:xfrm>
          <a:off x="6626" y="457200"/>
          <a:ext cx="8178800" cy="6007177"/>
        </p:xfrm>
        <a:graphic>
          <a:graphicData uri="http://schemas.openxmlformats.org/drawingml/2006/table">
            <a:tbl>
              <a:tblPr firstRow="1" bandRow="1">
                <a:tableStyleId>{5940675A-B579-460E-94D1-54222C63F5DA}</a:tableStyleId>
              </a:tblPr>
              <a:tblGrid>
                <a:gridCol w="462951">
                  <a:extLst>
                    <a:ext uri="{9D8B030D-6E8A-4147-A177-3AD203B41FA5}">
                      <a16:colId xmlns:a16="http://schemas.microsoft.com/office/drawing/2014/main" val="3462305556"/>
                    </a:ext>
                  </a:extLst>
                </a:gridCol>
                <a:gridCol w="7715849">
                  <a:extLst>
                    <a:ext uri="{9D8B030D-6E8A-4147-A177-3AD203B41FA5}">
                      <a16:colId xmlns:a16="http://schemas.microsoft.com/office/drawing/2014/main" val="2357295524"/>
                    </a:ext>
                  </a:extLst>
                </a:gridCol>
              </a:tblGrid>
              <a:tr h="323849">
                <a:tc gridSpan="2">
                  <a:txBody>
                    <a:bodyPr/>
                    <a:lstStyle/>
                    <a:p>
                      <a:pPr algn="ctr"/>
                      <a:r>
                        <a:rPr lang="en-US" sz="1400" b="1" dirty="0">
                          <a:latin typeface="Consolas" panose="020B0609020204030204" pitchFamily="49" charset="0"/>
                        </a:rPr>
                        <a:t>example8.cpp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5683328">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p>
                      <a:pPr algn="ctr"/>
                      <a:r>
                        <a:rPr lang="en-US" sz="1400" dirty="0">
                          <a:latin typeface="Consolas" panose="020B0609020204030204" pitchFamily="49" charset="0"/>
                        </a:rPr>
                        <a:t>8</a:t>
                      </a:r>
                    </a:p>
                    <a:p>
                      <a:pPr algn="ctr"/>
                      <a:r>
                        <a:rPr lang="en-US" sz="1400" dirty="0">
                          <a:latin typeface="Consolas" panose="020B0609020204030204" pitchFamily="49" charset="0"/>
                        </a:rPr>
                        <a:t>9</a:t>
                      </a:r>
                    </a:p>
                    <a:p>
                      <a:pPr algn="ctr"/>
                      <a:r>
                        <a:rPr lang="en-US" sz="1400" dirty="0">
                          <a:latin typeface="Consolas" panose="020B0609020204030204" pitchFamily="49" charset="0"/>
                        </a:rPr>
                        <a:t>10</a:t>
                      </a:r>
                    </a:p>
                    <a:p>
                      <a:pPr algn="ctr"/>
                      <a:r>
                        <a:rPr lang="en-US" sz="1400" dirty="0">
                          <a:latin typeface="Consolas" panose="020B0609020204030204" pitchFamily="49" charset="0"/>
                        </a:rPr>
                        <a:t>11</a:t>
                      </a:r>
                    </a:p>
                    <a:p>
                      <a:pPr algn="ctr"/>
                      <a:r>
                        <a:rPr lang="en-US" sz="1400" dirty="0">
                          <a:latin typeface="Consolas" panose="020B0609020204030204" pitchFamily="49" charset="0"/>
                        </a:rPr>
                        <a:t>12</a:t>
                      </a:r>
                    </a:p>
                    <a:p>
                      <a:pPr algn="ctr"/>
                      <a:r>
                        <a:rPr lang="en-US" sz="1400" dirty="0">
                          <a:latin typeface="Consolas" panose="020B0609020204030204" pitchFamily="49" charset="0"/>
                        </a:rPr>
                        <a:t>13</a:t>
                      </a:r>
                    </a:p>
                    <a:p>
                      <a:pPr algn="ctr"/>
                      <a:r>
                        <a:rPr lang="en-US" sz="1400" dirty="0">
                          <a:latin typeface="Consolas" panose="020B0609020204030204" pitchFamily="49" charset="0"/>
                        </a:rPr>
                        <a:t>14</a:t>
                      </a:r>
                    </a:p>
                    <a:p>
                      <a:pPr algn="ctr"/>
                      <a:r>
                        <a:rPr lang="en-US" sz="1400" dirty="0">
                          <a:latin typeface="Consolas" panose="020B0609020204030204" pitchFamily="49" charset="0"/>
                        </a:rPr>
                        <a:t>15</a:t>
                      </a:r>
                    </a:p>
                    <a:p>
                      <a:pPr algn="ctr"/>
                      <a:r>
                        <a:rPr lang="en-US" sz="1400" dirty="0">
                          <a:latin typeface="Consolas" panose="020B0609020204030204" pitchFamily="49" charset="0"/>
                        </a:rPr>
                        <a:t>16</a:t>
                      </a:r>
                    </a:p>
                    <a:p>
                      <a:pPr algn="ctr"/>
                      <a:r>
                        <a:rPr lang="en-US" sz="1400" dirty="0">
                          <a:latin typeface="Consolas" panose="020B0609020204030204" pitchFamily="49" charset="0"/>
                        </a:rPr>
                        <a:t>17</a:t>
                      </a:r>
                    </a:p>
                    <a:p>
                      <a:pPr algn="ctr"/>
                      <a:r>
                        <a:rPr lang="en-US" sz="1400" dirty="0">
                          <a:latin typeface="Consolas" panose="020B0609020204030204" pitchFamily="49" charset="0"/>
                        </a:rPr>
                        <a:t>18</a:t>
                      </a:r>
                    </a:p>
                    <a:p>
                      <a:pPr algn="ctr"/>
                      <a:r>
                        <a:rPr lang="en-US" sz="1400" dirty="0">
                          <a:latin typeface="Consolas" panose="020B0609020204030204" pitchFamily="49" charset="0"/>
                        </a:rPr>
                        <a:t>19</a:t>
                      </a:r>
                    </a:p>
                    <a:p>
                      <a:pPr algn="ctr"/>
                      <a:r>
                        <a:rPr lang="en-US" sz="1400" dirty="0">
                          <a:latin typeface="Consolas" panose="020B0609020204030204" pitchFamily="49" charset="0"/>
                        </a:rPr>
                        <a:t>20</a:t>
                      </a:r>
                    </a:p>
                    <a:p>
                      <a:pPr algn="ctr"/>
                      <a:r>
                        <a:rPr lang="en-US" sz="1400" dirty="0">
                          <a:latin typeface="Consolas" panose="020B0609020204030204" pitchFamily="49" charset="0"/>
                        </a:rPr>
                        <a:t>21</a:t>
                      </a:r>
                    </a:p>
                    <a:p>
                      <a:pPr algn="ctr"/>
                      <a:r>
                        <a:rPr lang="en-US" sz="1400" dirty="0">
                          <a:latin typeface="Consolas" panose="020B0609020204030204" pitchFamily="49" charset="0"/>
                        </a:rPr>
                        <a:t>22</a:t>
                      </a:r>
                    </a:p>
                    <a:p>
                      <a:pPr algn="ctr"/>
                      <a:r>
                        <a:rPr lang="en-US" sz="1400" dirty="0">
                          <a:latin typeface="Consolas" panose="020B0609020204030204" pitchFamily="49" charset="0"/>
                        </a:rPr>
                        <a:t>23</a:t>
                      </a:r>
                    </a:p>
                    <a:p>
                      <a:pPr algn="ctr"/>
                      <a:r>
                        <a:rPr lang="en-US" sz="1400" dirty="0">
                          <a:latin typeface="Consolas" panose="020B0609020204030204" pitchFamily="49" charset="0"/>
                        </a:rPr>
                        <a:t>24</a:t>
                      </a:r>
                    </a:p>
                    <a:p>
                      <a:pPr algn="ctr"/>
                      <a:r>
                        <a:rPr lang="en-US" sz="1400" dirty="0">
                          <a:latin typeface="Consolas" panose="020B0609020204030204" pitchFamily="49" charset="0"/>
                        </a:rPr>
                        <a:t>25</a:t>
                      </a:r>
                    </a:p>
                    <a:p>
                      <a:pPr algn="ctr"/>
                      <a:r>
                        <a:rPr lang="en-US" sz="1400" dirty="0">
                          <a:latin typeface="Consolas" panose="020B0609020204030204" pitchFamily="49" charset="0"/>
                        </a:rPr>
                        <a:t>26</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&lt;iostream&gt;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&lt;string&gt;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using</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 std::string;</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main()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your first and last name: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today's month and day as digits: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month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day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month &gt;&gt; day;</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the course initials and number of your class: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"My name is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"Today is "</a:t>
                      </a:r>
                      <a:r>
                        <a:rPr lang="en-US" sz="1400" b="0" i="0" u="none" strike="noStrike" dirty="0">
                          <a:solidFill>
                            <a:srgbClr val="000000"/>
                          </a:solidFill>
                          <a:effectLst/>
                          <a:latin typeface="Consolas" panose="020B0609020204030204" pitchFamily="49" charset="0"/>
                        </a:rPr>
                        <a:t> &lt;&lt; month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day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"I am taking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
        <p:nvSpPr>
          <p:cNvPr id="8" name="Content Placeholder 5">
            <a:extLst>
              <a:ext uri="{FF2B5EF4-FFF2-40B4-BE49-F238E27FC236}">
                <a16:creationId xmlns:a16="http://schemas.microsoft.com/office/drawing/2014/main" id="{50D0E2C6-D46F-48FF-A6D0-1C4B77D1F939}"/>
              </a:ext>
            </a:extLst>
          </p:cNvPr>
          <p:cNvSpPr txBox="1">
            <a:spLocks/>
          </p:cNvSpPr>
          <p:nvPr/>
        </p:nvSpPr>
        <p:spPr>
          <a:xfrm>
            <a:off x="8178800" y="742952"/>
            <a:ext cx="4013198" cy="6115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About</a:t>
            </a:r>
            <a:endParaRPr lang="en-US" dirty="0"/>
          </a:p>
          <a:p>
            <a:r>
              <a:rPr lang="en-US" dirty="0"/>
              <a:t>A program that shows three examples for accepting compound console input with different data types, and then displaying their values with console output.</a:t>
            </a:r>
          </a:p>
        </p:txBody>
      </p:sp>
    </p:spTree>
    <p:extLst>
      <p:ext uri="{BB962C8B-B14F-4D97-AF65-F5344CB8AC3E}">
        <p14:creationId xmlns:p14="http://schemas.microsoft.com/office/powerpoint/2010/main" val="388582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a:xfrm>
            <a:off x="838200" y="1"/>
            <a:ext cx="10515600" cy="368376"/>
          </a:xfrm>
        </p:spPr>
        <p:txBody>
          <a:bodyPr/>
          <a:lstStyle/>
          <a:p>
            <a:r>
              <a:rPr lang="en-US" sz="2800" dirty="0"/>
              <a:t>Compound Console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3771071"/>
              </p:ext>
            </p:extLst>
          </p:nvPr>
        </p:nvGraphicFramePr>
        <p:xfrm>
          <a:off x="6626" y="457200"/>
          <a:ext cx="8178800" cy="6007177"/>
        </p:xfrm>
        <a:graphic>
          <a:graphicData uri="http://schemas.openxmlformats.org/drawingml/2006/table">
            <a:tbl>
              <a:tblPr firstRow="1" bandRow="1">
                <a:tableStyleId>{5940675A-B579-460E-94D1-54222C63F5DA}</a:tableStyleId>
              </a:tblPr>
              <a:tblGrid>
                <a:gridCol w="462951">
                  <a:extLst>
                    <a:ext uri="{9D8B030D-6E8A-4147-A177-3AD203B41FA5}">
                      <a16:colId xmlns:a16="http://schemas.microsoft.com/office/drawing/2014/main" val="3462305556"/>
                    </a:ext>
                  </a:extLst>
                </a:gridCol>
                <a:gridCol w="7715849">
                  <a:extLst>
                    <a:ext uri="{9D8B030D-6E8A-4147-A177-3AD203B41FA5}">
                      <a16:colId xmlns:a16="http://schemas.microsoft.com/office/drawing/2014/main" val="2357295524"/>
                    </a:ext>
                  </a:extLst>
                </a:gridCol>
              </a:tblGrid>
              <a:tr h="323849">
                <a:tc gridSpan="2">
                  <a:txBody>
                    <a:bodyPr/>
                    <a:lstStyle/>
                    <a:p>
                      <a:pPr algn="ctr"/>
                      <a:r>
                        <a:rPr lang="en-US" sz="1400" b="1" dirty="0">
                          <a:latin typeface="Consolas" panose="020B0609020204030204" pitchFamily="49" charset="0"/>
                        </a:rPr>
                        <a:t>example8.cpp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5683328">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p>
                      <a:pPr algn="ctr"/>
                      <a:r>
                        <a:rPr lang="en-US" sz="1400" dirty="0">
                          <a:latin typeface="Consolas" panose="020B0609020204030204" pitchFamily="49" charset="0"/>
                        </a:rPr>
                        <a:t>8</a:t>
                      </a:r>
                    </a:p>
                    <a:p>
                      <a:pPr algn="ctr"/>
                      <a:r>
                        <a:rPr lang="en-US" sz="1400" dirty="0">
                          <a:latin typeface="Consolas" panose="020B0609020204030204" pitchFamily="49" charset="0"/>
                        </a:rPr>
                        <a:t>9</a:t>
                      </a:r>
                    </a:p>
                    <a:p>
                      <a:pPr algn="ctr"/>
                      <a:r>
                        <a:rPr lang="en-US" sz="1400" dirty="0">
                          <a:latin typeface="Consolas" panose="020B0609020204030204" pitchFamily="49" charset="0"/>
                        </a:rPr>
                        <a:t>10</a:t>
                      </a:r>
                    </a:p>
                    <a:p>
                      <a:pPr algn="ctr"/>
                      <a:r>
                        <a:rPr lang="en-US" sz="1400" dirty="0">
                          <a:latin typeface="Consolas" panose="020B0609020204030204" pitchFamily="49" charset="0"/>
                        </a:rPr>
                        <a:t>11</a:t>
                      </a:r>
                    </a:p>
                    <a:p>
                      <a:pPr algn="ctr"/>
                      <a:r>
                        <a:rPr lang="en-US" sz="1400" dirty="0">
                          <a:latin typeface="Consolas" panose="020B0609020204030204" pitchFamily="49" charset="0"/>
                        </a:rPr>
                        <a:t>12</a:t>
                      </a:r>
                    </a:p>
                    <a:p>
                      <a:pPr algn="ctr"/>
                      <a:r>
                        <a:rPr lang="en-US" sz="1400" dirty="0">
                          <a:latin typeface="Consolas" panose="020B0609020204030204" pitchFamily="49" charset="0"/>
                        </a:rPr>
                        <a:t>13</a:t>
                      </a:r>
                    </a:p>
                    <a:p>
                      <a:pPr algn="ctr"/>
                      <a:r>
                        <a:rPr lang="en-US" sz="1400" dirty="0">
                          <a:latin typeface="Consolas" panose="020B0609020204030204" pitchFamily="49" charset="0"/>
                        </a:rPr>
                        <a:t>14</a:t>
                      </a:r>
                    </a:p>
                    <a:p>
                      <a:pPr algn="ctr"/>
                      <a:r>
                        <a:rPr lang="en-US" sz="1400" dirty="0">
                          <a:latin typeface="Consolas" panose="020B0609020204030204" pitchFamily="49" charset="0"/>
                        </a:rPr>
                        <a:t>15</a:t>
                      </a:r>
                    </a:p>
                    <a:p>
                      <a:pPr algn="ctr"/>
                      <a:r>
                        <a:rPr lang="en-US" sz="1400" dirty="0">
                          <a:latin typeface="Consolas" panose="020B0609020204030204" pitchFamily="49" charset="0"/>
                        </a:rPr>
                        <a:t>16</a:t>
                      </a:r>
                    </a:p>
                    <a:p>
                      <a:pPr algn="ctr"/>
                      <a:r>
                        <a:rPr lang="en-US" sz="1400" dirty="0">
                          <a:latin typeface="Consolas" panose="020B0609020204030204" pitchFamily="49" charset="0"/>
                        </a:rPr>
                        <a:t>17</a:t>
                      </a:r>
                    </a:p>
                    <a:p>
                      <a:pPr algn="ctr"/>
                      <a:r>
                        <a:rPr lang="en-US" sz="1400" dirty="0">
                          <a:latin typeface="Consolas" panose="020B0609020204030204" pitchFamily="49" charset="0"/>
                        </a:rPr>
                        <a:t>18</a:t>
                      </a:r>
                    </a:p>
                    <a:p>
                      <a:pPr algn="ctr"/>
                      <a:r>
                        <a:rPr lang="en-US" sz="1400" dirty="0">
                          <a:latin typeface="Consolas" panose="020B0609020204030204" pitchFamily="49" charset="0"/>
                        </a:rPr>
                        <a:t>19</a:t>
                      </a:r>
                    </a:p>
                    <a:p>
                      <a:pPr algn="ctr"/>
                      <a:r>
                        <a:rPr lang="en-US" sz="1400" dirty="0">
                          <a:latin typeface="Consolas" panose="020B0609020204030204" pitchFamily="49" charset="0"/>
                        </a:rPr>
                        <a:t>20</a:t>
                      </a:r>
                    </a:p>
                    <a:p>
                      <a:pPr algn="ctr"/>
                      <a:r>
                        <a:rPr lang="en-US" sz="1400" dirty="0">
                          <a:latin typeface="Consolas" panose="020B0609020204030204" pitchFamily="49" charset="0"/>
                        </a:rPr>
                        <a:t>21</a:t>
                      </a:r>
                    </a:p>
                    <a:p>
                      <a:pPr algn="ctr"/>
                      <a:r>
                        <a:rPr lang="en-US" sz="1400" dirty="0">
                          <a:latin typeface="Consolas" panose="020B0609020204030204" pitchFamily="49" charset="0"/>
                        </a:rPr>
                        <a:t>22</a:t>
                      </a:r>
                    </a:p>
                    <a:p>
                      <a:pPr algn="ctr"/>
                      <a:r>
                        <a:rPr lang="en-US" sz="1400" dirty="0">
                          <a:latin typeface="Consolas" panose="020B0609020204030204" pitchFamily="49" charset="0"/>
                        </a:rPr>
                        <a:t>23</a:t>
                      </a:r>
                    </a:p>
                    <a:p>
                      <a:pPr algn="ctr"/>
                      <a:r>
                        <a:rPr lang="en-US" sz="1400" dirty="0">
                          <a:latin typeface="Consolas" panose="020B0609020204030204" pitchFamily="49" charset="0"/>
                        </a:rPr>
                        <a:t>24</a:t>
                      </a:r>
                    </a:p>
                    <a:p>
                      <a:pPr algn="ctr"/>
                      <a:r>
                        <a:rPr lang="en-US" sz="1400" dirty="0">
                          <a:latin typeface="Consolas" panose="020B0609020204030204" pitchFamily="49" charset="0"/>
                        </a:rPr>
                        <a:t>25</a:t>
                      </a:r>
                    </a:p>
                    <a:p>
                      <a:pPr algn="ctr"/>
                      <a:r>
                        <a:rPr lang="en-US" sz="1400" dirty="0">
                          <a:latin typeface="Consolas" panose="020B0609020204030204" pitchFamily="49" charset="0"/>
                        </a:rPr>
                        <a:t>26</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&lt;iostream&gt;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&lt;string&gt;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using</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 std::string;</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main()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your first and last name: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today's month and day as digits: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month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day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month &gt;&gt; day;</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the course initials and number of your class: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"My name is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"Today is "</a:t>
                      </a:r>
                      <a:r>
                        <a:rPr lang="en-US" sz="1400" b="0" i="0" u="none" strike="noStrike" dirty="0">
                          <a:solidFill>
                            <a:srgbClr val="000000"/>
                          </a:solidFill>
                          <a:effectLst/>
                          <a:latin typeface="Consolas" panose="020B0609020204030204" pitchFamily="49" charset="0"/>
                        </a:rPr>
                        <a:t> &lt;&lt; month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day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"I am taking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
        <p:nvSpPr>
          <p:cNvPr id="8" name="Content Placeholder 5">
            <a:extLst>
              <a:ext uri="{FF2B5EF4-FFF2-40B4-BE49-F238E27FC236}">
                <a16:creationId xmlns:a16="http://schemas.microsoft.com/office/drawing/2014/main" id="{50D0E2C6-D46F-48FF-A6D0-1C4B77D1F939}"/>
              </a:ext>
            </a:extLst>
          </p:cNvPr>
          <p:cNvSpPr txBox="1">
            <a:spLocks/>
          </p:cNvSpPr>
          <p:nvPr/>
        </p:nvSpPr>
        <p:spPr>
          <a:xfrm>
            <a:off x="8178800" y="838200"/>
            <a:ext cx="4013198" cy="6019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Lines 6 through 10.</a:t>
            </a:r>
            <a:r>
              <a:rPr lang="en-US" i="1" dirty="0"/>
              <a:t> Entering the first and last name with string values.</a:t>
            </a:r>
            <a:endParaRPr lang="en-US" dirty="0"/>
          </a:p>
          <a:p>
            <a:r>
              <a:rPr lang="en-US" dirty="0"/>
              <a:t>Program instructs the user to enter their first and last name to the console as two input values.</a:t>
            </a:r>
          </a:p>
          <a:p>
            <a:pPr fontAlgn="base"/>
            <a:r>
              <a:rPr lang="en-US" dirty="0"/>
              <a:t>Two corresponding string variables are created, and then the program accepts two console input values that are inserted into the two string variables.</a:t>
            </a:r>
          </a:p>
          <a:p>
            <a:r>
              <a:rPr lang="en-US" dirty="0"/>
              <a:t>In this code segment, the console input occurs in two separate </a:t>
            </a:r>
            <a:r>
              <a:rPr lang="en-US" dirty="0" err="1"/>
              <a:t>cin</a:t>
            </a:r>
            <a:r>
              <a:rPr lang="en-US" dirty="0"/>
              <a:t> statements for each variable.</a:t>
            </a:r>
            <a:endParaRPr lang="en-US" dirty="0"/>
          </a:p>
        </p:txBody>
      </p:sp>
    </p:spTree>
    <p:extLst>
      <p:ext uri="{BB962C8B-B14F-4D97-AF65-F5344CB8AC3E}">
        <p14:creationId xmlns:p14="http://schemas.microsoft.com/office/powerpoint/2010/main" val="289410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a:xfrm>
            <a:off x="838200" y="1"/>
            <a:ext cx="10515600" cy="368376"/>
          </a:xfrm>
        </p:spPr>
        <p:txBody>
          <a:bodyPr/>
          <a:lstStyle/>
          <a:p>
            <a:r>
              <a:rPr lang="en-US" sz="2800" dirty="0"/>
              <a:t>Compound Console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3771071"/>
              </p:ext>
            </p:extLst>
          </p:nvPr>
        </p:nvGraphicFramePr>
        <p:xfrm>
          <a:off x="6626" y="457200"/>
          <a:ext cx="8178800" cy="6007177"/>
        </p:xfrm>
        <a:graphic>
          <a:graphicData uri="http://schemas.openxmlformats.org/drawingml/2006/table">
            <a:tbl>
              <a:tblPr firstRow="1" bandRow="1">
                <a:tableStyleId>{5940675A-B579-460E-94D1-54222C63F5DA}</a:tableStyleId>
              </a:tblPr>
              <a:tblGrid>
                <a:gridCol w="462951">
                  <a:extLst>
                    <a:ext uri="{9D8B030D-6E8A-4147-A177-3AD203B41FA5}">
                      <a16:colId xmlns:a16="http://schemas.microsoft.com/office/drawing/2014/main" val="3462305556"/>
                    </a:ext>
                  </a:extLst>
                </a:gridCol>
                <a:gridCol w="7715849">
                  <a:extLst>
                    <a:ext uri="{9D8B030D-6E8A-4147-A177-3AD203B41FA5}">
                      <a16:colId xmlns:a16="http://schemas.microsoft.com/office/drawing/2014/main" val="2357295524"/>
                    </a:ext>
                  </a:extLst>
                </a:gridCol>
              </a:tblGrid>
              <a:tr h="323849">
                <a:tc gridSpan="2">
                  <a:txBody>
                    <a:bodyPr/>
                    <a:lstStyle/>
                    <a:p>
                      <a:pPr algn="ctr"/>
                      <a:r>
                        <a:rPr lang="en-US" sz="1400" b="1" dirty="0">
                          <a:latin typeface="Consolas" panose="020B0609020204030204" pitchFamily="49" charset="0"/>
                        </a:rPr>
                        <a:t>example8.cpp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5683328">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p>
                      <a:pPr algn="ctr"/>
                      <a:r>
                        <a:rPr lang="en-US" sz="1400" dirty="0">
                          <a:latin typeface="Consolas" panose="020B0609020204030204" pitchFamily="49" charset="0"/>
                        </a:rPr>
                        <a:t>8</a:t>
                      </a:r>
                    </a:p>
                    <a:p>
                      <a:pPr algn="ctr"/>
                      <a:r>
                        <a:rPr lang="en-US" sz="1400" dirty="0">
                          <a:latin typeface="Consolas" panose="020B0609020204030204" pitchFamily="49" charset="0"/>
                        </a:rPr>
                        <a:t>9</a:t>
                      </a:r>
                    </a:p>
                    <a:p>
                      <a:pPr algn="ctr"/>
                      <a:r>
                        <a:rPr lang="en-US" sz="1400" dirty="0">
                          <a:latin typeface="Consolas" panose="020B0609020204030204" pitchFamily="49" charset="0"/>
                        </a:rPr>
                        <a:t>10</a:t>
                      </a:r>
                    </a:p>
                    <a:p>
                      <a:pPr algn="ctr"/>
                      <a:r>
                        <a:rPr lang="en-US" sz="1400" dirty="0">
                          <a:latin typeface="Consolas" panose="020B0609020204030204" pitchFamily="49" charset="0"/>
                        </a:rPr>
                        <a:t>11</a:t>
                      </a:r>
                    </a:p>
                    <a:p>
                      <a:pPr algn="ctr"/>
                      <a:r>
                        <a:rPr lang="en-US" sz="1400" dirty="0">
                          <a:latin typeface="Consolas" panose="020B0609020204030204" pitchFamily="49" charset="0"/>
                        </a:rPr>
                        <a:t>12</a:t>
                      </a:r>
                    </a:p>
                    <a:p>
                      <a:pPr algn="ctr"/>
                      <a:r>
                        <a:rPr lang="en-US" sz="1400" dirty="0">
                          <a:latin typeface="Consolas" panose="020B0609020204030204" pitchFamily="49" charset="0"/>
                        </a:rPr>
                        <a:t>13</a:t>
                      </a:r>
                    </a:p>
                    <a:p>
                      <a:pPr algn="ctr"/>
                      <a:r>
                        <a:rPr lang="en-US" sz="1400" dirty="0">
                          <a:latin typeface="Consolas" panose="020B0609020204030204" pitchFamily="49" charset="0"/>
                        </a:rPr>
                        <a:t>14</a:t>
                      </a:r>
                    </a:p>
                    <a:p>
                      <a:pPr algn="ctr"/>
                      <a:r>
                        <a:rPr lang="en-US" sz="1400" dirty="0">
                          <a:latin typeface="Consolas" panose="020B0609020204030204" pitchFamily="49" charset="0"/>
                        </a:rPr>
                        <a:t>15</a:t>
                      </a:r>
                    </a:p>
                    <a:p>
                      <a:pPr algn="ctr"/>
                      <a:r>
                        <a:rPr lang="en-US" sz="1400" dirty="0">
                          <a:latin typeface="Consolas" panose="020B0609020204030204" pitchFamily="49" charset="0"/>
                        </a:rPr>
                        <a:t>16</a:t>
                      </a:r>
                    </a:p>
                    <a:p>
                      <a:pPr algn="ctr"/>
                      <a:r>
                        <a:rPr lang="en-US" sz="1400" dirty="0">
                          <a:latin typeface="Consolas" panose="020B0609020204030204" pitchFamily="49" charset="0"/>
                        </a:rPr>
                        <a:t>17</a:t>
                      </a:r>
                    </a:p>
                    <a:p>
                      <a:pPr algn="ctr"/>
                      <a:r>
                        <a:rPr lang="en-US" sz="1400" dirty="0">
                          <a:latin typeface="Consolas" panose="020B0609020204030204" pitchFamily="49" charset="0"/>
                        </a:rPr>
                        <a:t>18</a:t>
                      </a:r>
                    </a:p>
                    <a:p>
                      <a:pPr algn="ctr"/>
                      <a:r>
                        <a:rPr lang="en-US" sz="1400" dirty="0">
                          <a:latin typeface="Consolas" panose="020B0609020204030204" pitchFamily="49" charset="0"/>
                        </a:rPr>
                        <a:t>19</a:t>
                      </a:r>
                    </a:p>
                    <a:p>
                      <a:pPr algn="ctr"/>
                      <a:r>
                        <a:rPr lang="en-US" sz="1400" dirty="0">
                          <a:latin typeface="Consolas" panose="020B0609020204030204" pitchFamily="49" charset="0"/>
                        </a:rPr>
                        <a:t>20</a:t>
                      </a:r>
                    </a:p>
                    <a:p>
                      <a:pPr algn="ctr"/>
                      <a:r>
                        <a:rPr lang="en-US" sz="1400" dirty="0">
                          <a:latin typeface="Consolas" panose="020B0609020204030204" pitchFamily="49" charset="0"/>
                        </a:rPr>
                        <a:t>21</a:t>
                      </a:r>
                    </a:p>
                    <a:p>
                      <a:pPr algn="ctr"/>
                      <a:r>
                        <a:rPr lang="en-US" sz="1400" dirty="0">
                          <a:latin typeface="Consolas" panose="020B0609020204030204" pitchFamily="49" charset="0"/>
                        </a:rPr>
                        <a:t>22</a:t>
                      </a:r>
                    </a:p>
                    <a:p>
                      <a:pPr algn="ctr"/>
                      <a:r>
                        <a:rPr lang="en-US" sz="1400" dirty="0">
                          <a:latin typeface="Consolas" panose="020B0609020204030204" pitchFamily="49" charset="0"/>
                        </a:rPr>
                        <a:t>23</a:t>
                      </a:r>
                    </a:p>
                    <a:p>
                      <a:pPr algn="ctr"/>
                      <a:r>
                        <a:rPr lang="en-US" sz="1400" dirty="0">
                          <a:latin typeface="Consolas" panose="020B0609020204030204" pitchFamily="49" charset="0"/>
                        </a:rPr>
                        <a:t>24</a:t>
                      </a:r>
                    </a:p>
                    <a:p>
                      <a:pPr algn="ctr"/>
                      <a:r>
                        <a:rPr lang="en-US" sz="1400" dirty="0">
                          <a:latin typeface="Consolas" panose="020B0609020204030204" pitchFamily="49" charset="0"/>
                        </a:rPr>
                        <a:t>25</a:t>
                      </a:r>
                    </a:p>
                    <a:p>
                      <a:pPr algn="ctr"/>
                      <a:r>
                        <a:rPr lang="en-US" sz="1400" dirty="0">
                          <a:latin typeface="Consolas" panose="020B0609020204030204" pitchFamily="49" charset="0"/>
                        </a:rPr>
                        <a:t>26</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&lt;iostream&gt;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&lt;string&gt;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using</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 std::string;</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main()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your first and last name: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today's month and day as digits: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month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day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month &gt;&gt; day;</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the course initials and number of your class: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"My name is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"Today is "</a:t>
                      </a:r>
                      <a:r>
                        <a:rPr lang="en-US" sz="1400" b="0" i="0" u="none" strike="noStrike" dirty="0">
                          <a:solidFill>
                            <a:srgbClr val="000000"/>
                          </a:solidFill>
                          <a:effectLst/>
                          <a:latin typeface="Consolas" panose="020B0609020204030204" pitchFamily="49" charset="0"/>
                        </a:rPr>
                        <a:t> &lt;&lt; month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day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"I am taking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
        <p:nvSpPr>
          <p:cNvPr id="8" name="Content Placeholder 5">
            <a:extLst>
              <a:ext uri="{FF2B5EF4-FFF2-40B4-BE49-F238E27FC236}">
                <a16:creationId xmlns:a16="http://schemas.microsoft.com/office/drawing/2014/main" id="{50D0E2C6-D46F-48FF-A6D0-1C4B77D1F939}"/>
              </a:ext>
            </a:extLst>
          </p:cNvPr>
          <p:cNvSpPr txBox="1">
            <a:spLocks/>
          </p:cNvSpPr>
          <p:nvPr/>
        </p:nvSpPr>
        <p:spPr>
          <a:xfrm>
            <a:off x="8178800" y="838200"/>
            <a:ext cx="4013198" cy="60198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Lines 12 through 15.</a:t>
            </a:r>
            <a:r>
              <a:rPr lang="en-US" i="1" dirty="0"/>
              <a:t> Entering the current month and day with integer values.</a:t>
            </a:r>
            <a:endParaRPr lang="en-US" dirty="0"/>
          </a:p>
          <a:p>
            <a:r>
              <a:rPr lang="en-US" dirty="0"/>
              <a:t>Program instructs the user to enter the current month and day to the console as two input values.</a:t>
            </a:r>
          </a:p>
          <a:p>
            <a:pPr fontAlgn="base"/>
            <a:r>
              <a:rPr lang="en-US" dirty="0"/>
              <a:t>Two corresponding </a:t>
            </a:r>
            <a:r>
              <a:rPr lang="en-US" dirty="0" err="1"/>
              <a:t>int</a:t>
            </a:r>
            <a:r>
              <a:rPr lang="en-US" dirty="0"/>
              <a:t> variables are created, and then the program accepts two console input values that are inserted into the two </a:t>
            </a:r>
            <a:r>
              <a:rPr lang="en-US" dirty="0" err="1"/>
              <a:t>int</a:t>
            </a:r>
            <a:r>
              <a:rPr lang="en-US" dirty="0"/>
              <a:t> variables.</a:t>
            </a:r>
          </a:p>
          <a:p>
            <a:r>
              <a:rPr lang="en-US" dirty="0"/>
              <a:t>In this code segment, the console input occurs in a single </a:t>
            </a:r>
            <a:r>
              <a:rPr lang="en-US" dirty="0" err="1"/>
              <a:t>cin</a:t>
            </a:r>
            <a:r>
              <a:rPr lang="en-US" dirty="0"/>
              <a:t> statement with chained insertion operators &gt;&gt; that match to their corresponding variables in temporal order.</a:t>
            </a:r>
            <a:endParaRPr lang="en-US" dirty="0"/>
          </a:p>
        </p:txBody>
      </p:sp>
    </p:spTree>
    <p:extLst>
      <p:ext uri="{BB962C8B-B14F-4D97-AF65-F5344CB8AC3E}">
        <p14:creationId xmlns:p14="http://schemas.microsoft.com/office/powerpoint/2010/main" val="1359845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a:xfrm>
            <a:off x="838200" y="1"/>
            <a:ext cx="10515600" cy="368376"/>
          </a:xfrm>
        </p:spPr>
        <p:txBody>
          <a:bodyPr/>
          <a:lstStyle/>
          <a:p>
            <a:r>
              <a:rPr lang="en-US" sz="2800" dirty="0"/>
              <a:t>Compound Console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3771071"/>
              </p:ext>
            </p:extLst>
          </p:nvPr>
        </p:nvGraphicFramePr>
        <p:xfrm>
          <a:off x="6626" y="457200"/>
          <a:ext cx="8178800" cy="6007177"/>
        </p:xfrm>
        <a:graphic>
          <a:graphicData uri="http://schemas.openxmlformats.org/drawingml/2006/table">
            <a:tbl>
              <a:tblPr firstRow="1" bandRow="1">
                <a:tableStyleId>{5940675A-B579-460E-94D1-54222C63F5DA}</a:tableStyleId>
              </a:tblPr>
              <a:tblGrid>
                <a:gridCol w="462951">
                  <a:extLst>
                    <a:ext uri="{9D8B030D-6E8A-4147-A177-3AD203B41FA5}">
                      <a16:colId xmlns:a16="http://schemas.microsoft.com/office/drawing/2014/main" val="3462305556"/>
                    </a:ext>
                  </a:extLst>
                </a:gridCol>
                <a:gridCol w="7715849">
                  <a:extLst>
                    <a:ext uri="{9D8B030D-6E8A-4147-A177-3AD203B41FA5}">
                      <a16:colId xmlns:a16="http://schemas.microsoft.com/office/drawing/2014/main" val="2357295524"/>
                    </a:ext>
                  </a:extLst>
                </a:gridCol>
              </a:tblGrid>
              <a:tr h="323849">
                <a:tc gridSpan="2">
                  <a:txBody>
                    <a:bodyPr/>
                    <a:lstStyle/>
                    <a:p>
                      <a:pPr algn="ctr"/>
                      <a:r>
                        <a:rPr lang="en-US" sz="1400" b="1" dirty="0">
                          <a:latin typeface="Consolas" panose="020B0609020204030204" pitchFamily="49" charset="0"/>
                        </a:rPr>
                        <a:t>example8.cpp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5683328">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p>
                      <a:pPr algn="ctr"/>
                      <a:r>
                        <a:rPr lang="en-US" sz="1400" dirty="0">
                          <a:latin typeface="Consolas" panose="020B0609020204030204" pitchFamily="49" charset="0"/>
                        </a:rPr>
                        <a:t>8</a:t>
                      </a:r>
                    </a:p>
                    <a:p>
                      <a:pPr algn="ctr"/>
                      <a:r>
                        <a:rPr lang="en-US" sz="1400" dirty="0">
                          <a:latin typeface="Consolas" panose="020B0609020204030204" pitchFamily="49" charset="0"/>
                        </a:rPr>
                        <a:t>9</a:t>
                      </a:r>
                    </a:p>
                    <a:p>
                      <a:pPr algn="ctr"/>
                      <a:r>
                        <a:rPr lang="en-US" sz="1400" dirty="0">
                          <a:latin typeface="Consolas" panose="020B0609020204030204" pitchFamily="49" charset="0"/>
                        </a:rPr>
                        <a:t>10</a:t>
                      </a:r>
                    </a:p>
                    <a:p>
                      <a:pPr algn="ctr"/>
                      <a:r>
                        <a:rPr lang="en-US" sz="1400" dirty="0">
                          <a:latin typeface="Consolas" panose="020B0609020204030204" pitchFamily="49" charset="0"/>
                        </a:rPr>
                        <a:t>11</a:t>
                      </a:r>
                    </a:p>
                    <a:p>
                      <a:pPr algn="ctr"/>
                      <a:r>
                        <a:rPr lang="en-US" sz="1400" dirty="0">
                          <a:latin typeface="Consolas" panose="020B0609020204030204" pitchFamily="49" charset="0"/>
                        </a:rPr>
                        <a:t>12</a:t>
                      </a:r>
                    </a:p>
                    <a:p>
                      <a:pPr algn="ctr"/>
                      <a:r>
                        <a:rPr lang="en-US" sz="1400" dirty="0">
                          <a:latin typeface="Consolas" panose="020B0609020204030204" pitchFamily="49" charset="0"/>
                        </a:rPr>
                        <a:t>13</a:t>
                      </a:r>
                    </a:p>
                    <a:p>
                      <a:pPr algn="ctr"/>
                      <a:r>
                        <a:rPr lang="en-US" sz="1400" dirty="0">
                          <a:latin typeface="Consolas" panose="020B0609020204030204" pitchFamily="49" charset="0"/>
                        </a:rPr>
                        <a:t>14</a:t>
                      </a:r>
                    </a:p>
                    <a:p>
                      <a:pPr algn="ctr"/>
                      <a:r>
                        <a:rPr lang="en-US" sz="1400" dirty="0">
                          <a:latin typeface="Consolas" panose="020B0609020204030204" pitchFamily="49" charset="0"/>
                        </a:rPr>
                        <a:t>15</a:t>
                      </a:r>
                    </a:p>
                    <a:p>
                      <a:pPr algn="ctr"/>
                      <a:r>
                        <a:rPr lang="en-US" sz="1400" dirty="0">
                          <a:latin typeface="Consolas" panose="020B0609020204030204" pitchFamily="49" charset="0"/>
                        </a:rPr>
                        <a:t>16</a:t>
                      </a:r>
                    </a:p>
                    <a:p>
                      <a:pPr algn="ctr"/>
                      <a:r>
                        <a:rPr lang="en-US" sz="1400" dirty="0">
                          <a:latin typeface="Consolas" panose="020B0609020204030204" pitchFamily="49" charset="0"/>
                        </a:rPr>
                        <a:t>17</a:t>
                      </a:r>
                    </a:p>
                    <a:p>
                      <a:pPr algn="ctr"/>
                      <a:r>
                        <a:rPr lang="en-US" sz="1400" dirty="0">
                          <a:latin typeface="Consolas" panose="020B0609020204030204" pitchFamily="49" charset="0"/>
                        </a:rPr>
                        <a:t>18</a:t>
                      </a:r>
                    </a:p>
                    <a:p>
                      <a:pPr algn="ctr"/>
                      <a:r>
                        <a:rPr lang="en-US" sz="1400" dirty="0">
                          <a:latin typeface="Consolas" panose="020B0609020204030204" pitchFamily="49" charset="0"/>
                        </a:rPr>
                        <a:t>19</a:t>
                      </a:r>
                    </a:p>
                    <a:p>
                      <a:pPr algn="ctr"/>
                      <a:r>
                        <a:rPr lang="en-US" sz="1400" dirty="0">
                          <a:latin typeface="Consolas" panose="020B0609020204030204" pitchFamily="49" charset="0"/>
                        </a:rPr>
                        <a:t>20</a:t>
                      </a:r>
                    </a:p>
                    <a:p>
                      <a:pPr algn="ctr"/>
                      <a:r>
                        <a:rPr lang="en-US" sz="1400" dirty="0">
                          <a:latin typeface="Consolas" panose="020B0609020204030204" pitchFamily="49" charset="0"/>
                        </a:rPr>
                        <a:t>21</a:t>
                      </a:r>
                    </a:p>
                    <a:p>
                      <a:pPr algn="ctr"/>
                      <a:r>
                        <a:rPr lang="en-US" sz="1400" dirty="0">
                          <a:latin typeface="Consolas" panose="020B0609020204030204" pitchFamily="49" charset="0"/>
                        </a:rPr>
                        <a:t>22</a:t>
                      </a:r>
                    </a:p>
                    <a:p>
                      <a:pPr algn="ctr"/>
                      <a:r>
                        <a:rPr lang="en-US" sz="1400" dirty="0">
                          <a:latin typeface="Consolas" panose="020B0609020204030204" pitchFamily="49" charset="0"/>
                        </a:rPr>
                        <a:t>23</a:t>
                      </a:r>
                    </a:p>
                    <a:p>
                      <a:pPr algn="ctr"/>
                      <a:r>
                        <a:rPr lang="en-US" sz="1400" dirty="0">
                          <a:latin typeface="Consolas" panose="020B0609020204030204" pitchFamily="49" charset="0"/>
                        </a:rPr>
                        <a:t>24</a:t>
                      </a:r>
                    </a:p>
                    <a:p>
                      <a:pPr algn="ctr"/>
                      <a:r>
                        <a:rPr lang="en-US" sz="1400" dirty="0">
                          <a:latin typeface="Consolas" panose="020B0609020204030204" pitchFamily="49" charset="0"/>
                        </a:rPr>
                        <a:t>25</a:t>
                      </a:r>
                    </a:p>
                    <a:p>
                      <a:pPr algn="ctr"/>
                      <a:r>
                        <a:rPr lang="en-US" sz="1400" dirty="0">
                          <a:latin typeface="Consolas" panose="020B0609020204030204" pitchFamily="49" charset="0"/>
                        </a:rPr>
                        <a:t>26</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&lt;iostream&gt;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&lt;string&gt;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using</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 std::string;</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main()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your first and last name: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today's month and day as digits: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month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day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month &gt;&gt; day;</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the course initials and number of your class: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"My name is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"Today is "</a:t>
                      </a:r>
                      <a:r>
                        <a:rPr lang="en-US" sz="1400" b="0" i="0" u="none" strike="noStrike" dirty="0">
                          <a:solidFill>
                            <a:srgbClr val="000000"/>
                          </a:solidFill>
                          <a:effectLst/>
                          <a:latin typeface="Consolas" panose="020B0609020204030204" pitchFamily="49" charset="0"/>
                        </a:rPr>
                        <a:t> &lt;&lt; month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day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"I am taking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
        <p:nvSpPr>
          <p:cNvPr id="8" name="Content Placeholder 5">
            <a:extLst>
              <a:ext uri="{FF2B5EF4-FFF2-40B4-BE49-F238E27FC236}">
                <a16:creationId xmlns:a16="http://schemas.microsoft.com/office/drawing/2014/main" id="{50D0E2C6-D46F-48FF-A6D0-1C4B77D1F939}"/>
              </a:ext>
            </a:extLst>
          </p:cNvPr>
          <p:cNvSpPr txBox="1">
            <a:spLocks/>
          </p:cNvSpPr>
          <p:nvPr/>
        </p:nvSpPr>
        <p:spPr>
          <a:xfrm>
            <a:off x="8178800" y="838200"/>
            <a:ext cx="4013198" cy="60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2000" b="1" i="1" dirty="0"/>
              <a:t>Lines 17 through 20.</a:t>
            </a:r>
            <a:r>
              <a:rPr lang="en-US" sz="2000" i="1" dirty="0"/>
              <a:t> Entering the course initials and number with string and integer values, respectively.</a:t>
            </a:r>
            <a:endParaRPr lang="en-US" sz="2000" dirty="0"/>
          </a:p>
          <a:p>
            <a:pPr>
              <a:spcBef>
                <a:spcPts val="600"/>
              </a:spcBef>
            </a:pPr>
            <a:r>
              <a:rPr lang="en-US" sz="2000" dirty="0"/>
              <a:t>Program instructs the user to enter the initials and number of the course to the console as two input values.</a:t>
            </a:r>
          </a:p>
          <a:p>
            <a:pPr fontAlgn="base">
              <a:spcBef>
                <a:spcPts val="600"/>
              </a:spcBef>
            </a:pPr>
            <a:r>
              <a:rPr lang="en-US" sz="2000" dirty="0"/>
              <a:t>Corresponding string and </a:t>
            </a:r>
            <a:r>
              <a:rPr lang="en-US" sz="2000" dirty="0" err="1"/>
              <a:t>int</a:t>
            </a:r>
            <a:r>
              <a:rPr lang="en-US" sz="2000" dirty="0"/>
              <a:t> variables are created, and then the program accepts two console input values that are inserted into the two corresponding variables.</a:t>
            </a:r>
          </a:p>
          <a:p>
            <a:pPr>
              <a:spcBef>
                <a:spcPts val="600"/>
              </a:spcBef>
            </a:pPr>
            <a:r>
              <a:rPr lang="en-US" sz="2000" dirty="0"/>
              <a:t>In this code segment, the console input occurs in a single </a:t>
            </a:r>
            <a:r>
              <a:rPr lang="en-US" sz="2000" dirty="0" err="1"/>
              <a:t>cin</a:t>
            </a:r>
            <a:r>
              <a:rPr lang="en-US" sz="2000" dirty="0"/>
              <a:t> statement with chained insertion operators &gt;&gt; that match to their corresponding variables in temporal order.</a:t>
            </a:r>
            <a:endParaRPr lang="en-US" sz="2000" dirty="0"/>
          </a:p>
        </p:txBody>
      </p:sp>
    </p:spTree>
    <p:extLst>
      <p:ext uri="{BB962C8B-B14F-4D97-AF65-F5344CB8AC3E}">
        <p14:creationId xmlns:p14="http://schemas.microsoft.com/office/powerpoint/2010/main" val="944931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a:xfrm>
            <a:off x="838200" y="1"/>
            <a:ext cx="10515600" cy="368376"/>
          </a:xfrm>
        </p:spPr>
        <p:txBody>
          <a:bodyPr/>
          <a:lstStyle/>
          <a:p>
            <a:r>
              <a:rPr lang="en-US" sz="2800" dirty="0"/>
              <a:t>Compound Console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3771071"/>
              </p:ext>
            </p:extLst>
          </p:nvPr>
        </p:nvGraphicFramePr>
        <p:xfrm>
          <a:off x="6626" y="457200"/>
          <a:ext cx="8178800" cy="6007177"/>
        </p:xfrm>
        <a:graphic>
          <a:graphicData uri="http://schemas.openxmlformats.org/drawingml/2006/table">
            <a:tbl>
              <a:tblPr firstRow="1" bandRow="1">
                <a:tableStyleId>{5940675A-B579-460E-94D1-54222C63F5DA}</a:tableStyleId>
              </a:tblPr>
              <a:tblGrid>
                <a:gridCol w="462951">
                  <a:extLst>
                    <a:ext uri="{9D8B030D-6E8A-4147-A177-3AD203B41FA5}">
                      <a16:colId xmlns:a16="http://schemas.microsoft.com/office/drawing/2014/main" val="3462305556"/>
                    </a:ext>
                  </a:extLst>
                </a:gridCol>
                <a:gridCol w="7715849">
                  <a:extLst>
                    <a:ext uri="{9D8B030D-6E8A-4147-A177-3AD203B41FA5}">
                      <a16:colId xmlns:a16="http://schemas.microsoft.com/office/drawing/2014/main" val="2357295524"/>
                    </a:ext>
                  </a:extLst>
                </a:gridCol>
              </a:tblGrid>
              <a:tr h="323849">
                <a:tc gridSpan="2">
                  <a:txBody>
                    <a:bodyPr/>
                    <a:lstStyle/>
                    <a:p>
                      <a:pPr algn="ctr"/>
                      <a:r>
                        <a:rPr lang="en-US" sz="1400" b="1" dirty="0">
                          <a:latin typeface="Consolas" panose="020B0609020204030204" pitchFamily="49" charset="0"/>
                        </a:rPr>
                        <a:t>example8.cpp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5683328">
                <a:tc>
                  <a:txBody>
                    <a:bodyPr/>
                    <a:lstStyle/>
                    <a:p>
                      <a:pPr algn="ctr"/>
                      <a:r>
                        <a:rPr lang="en-US" sz="1400" dirty="0">
                          <a:latin typeface="Consolas" panose="020B0609020204030204" pitchFamily="49" charset="0"/>
                        </a:rPr>
                        <a:t>1</a:t>
                      </a:r>
                    </a:p>
                    <a:p>
                      <a:pPr algn="ctr"/>
                      <a:r>
                        <a:rPr lang="en-US" sz="1400" dirty="0">
                          <a:latin typeface="Consolas" panose="020B0609020204030204" pitchFamily="49" charset="0"/>
                        </a:rPr>
                        <a:t>2</a:t>
                      </a:r>
                    </a:p>
                    <a:p>
                      <a:pPr algn="ctr"/>
                      <a:r>
                        <a:rPr lang="en-US" sz="1400" dirty="0">
                          <a:latin typeface="Consolas" panose="020B0609020204030204" pitchFamily="49" charset="0"/>
                        </a:rPr>
                        <a:t>3</a:t>
                      </a:r>
                    </a:p>
                    <a:p>
                      <a:pPr algn="ctr"/>
                      <a:r>
                        <a:rPr lang="en-US" sz="1400" dirty="0">
                          <a:latin typeface="Consolas" panose="020B0609020204030204" pitchFamily="49" charset="0"/>
                        </a:rPr>
                        <a:t>4</a:t>
                      </a:r>
                    </a:p>
                    <a:p>
                      <a:pPr algn="ctr"/>
                      <a:r>
                        <a:rPr lang="en-US" sz="1400" dirty="0">
                          <a:latin typeface="Consolas" panose="020B0609020204030204" pitchFamily="49" charset="0"/>
                        </a:rPr>
                        <a:t>5</a:t>
                      </a:r>
                    </a:p>
                    <a:p>
                      <a:pPr algn="ctr"/>
                      <a:r>
                        <a:rPr lang="en-US" sz="1400" dirty="0">
                          <a:latin typeface="Consolas" panose="020B0609020204030204" pitchFamily="49" charset="0"/>
                        </a:rPr>
                        <a:t>6</a:t>
                      </a:r>
                    </a:p>
                    <a:p>
                      <a:pPr algn="ctr"/>
                      <a:r>
                        <a:rPr lang="en-US" sz="1400" dirty="0">
                          <a:latin typeface="Consolas" panose="020B0609020204030204" pitchFamily="49" charset="0"/>
                        </a:rPr>
                        <a:t>7</a:t>
                      </a:r>
                    </a:p>
                    <a:p>
                      <a:pPr algn="ctr"/>
                      <a:r>
                        <a:rPr lang="en-US" sz="1400" dirty="0">
                          <a:latin typeface="Consolas" panose="020B0609020204030204" pitchFamily="49" charset="0"/>
                        </a:rPr>
                        <a:t>8</a:t>
                      </a:r>
                    </a:p>
                    <a:p>
                      <a:pPr algn="ctr"/>
                      <a:r>
                        <a:rPr lang="en-US" sz="1400" dirty="0">
                          <a:latin typeface="Consolas" panose="020B0609020204030204" pitchFamily="49" charset="0"/>
                        </a:rPr>
                        <a:t>9</a:t>
                      </a:r>
                    </a:p>
                    <a:p>
                      <a:pPr algn="ctr"/>
                      <a:r>
                        <a:rPr lang="en-US" sz="1400" dirty="0">
                          <a:latin typeface="Consolas" panose="020B0609020204030204" pitchFamily="49" charset="0"/>
                        </a:rPr>
                        <a:t>10</a:t>
                      </a:r>
                    </a:p>
                    <a:p>
                      <a:pPr algn="ctr"/>
                      <a:r>
                        <a:rPr lang="en-US" sz="1400" dirty="0">
                          <a:latin typeface="Consolas" panose="020B0609020204030204" pitchFamily="49" charset="0"/>
                        </a:rPr>
                        <a:t>11</a:t>
                      </a:r>
                    </a:p>
                    <a:p>
                      <a:pPr algn="ctr"/>
                      <a:r>
                        <a:rPr lang="en-US" sz="1400" dirty="0">
                          <a:latin typeface="Consolas" panose="020B0609020204030204" pitchFamily="49" charset="0"/>
                        </a:rPr>
                        <a:t>12</a:t>
                      </a:r>
                    </a:p>
                    <a:p>
                      <a:pPr algn="ctr"/>
                      <a:r>
                        <a:rPr lang="en-US" sz="1400" dirty="0">
                          <a:latin typeface="Consolas" panose="020B0609020204030204" pitchFamily="49" charset="0"/>
                        </a:rPr>
                        <a:t>13</a:t>
                      </a:r>
                    </a:p>
                    <a:p>
                      <a:pPr algn="ctr"/>
                      <a:r>
                        <a:rPr lang="en-US" sz="1400" dirty="0">
                          <a:latin typeface="Consolas" panose="020B0609020204030204" pitchFamily="49" charset="0"/>
                        </a:rPr>
                        <a:t>14</a:t>
                      </a:r>
                    </a:p>
                    <a:p>
                      <a:pPr algn="ctr"/>
                      <a:r>
                        <a:rPr lang="en-US" sz="1400" dirty="0">
                          <a:latin typeface="Consolas" panose="020B0609020204030204" pitchFamily="49" charset="0"/>
                        </a:rPr>
                        <a:t>15</a:t>
                      </a:r>
                    </a:p>
                    <a:p>
                      <a:pPr algn="ctr"/>
                      <a:r>
                        <a:rPr lang="en-US" sz="1400" dirty="0">
                          <a:latin typeface="Consolas" panose="020B0609020204030204" pitchFamily="49" charset="0"/>
                        </a:rPr>
                        <a:t>16</a:t>
                      </a:r>
                    </a:p>
                    <a:p>
                      <a:pPr algn="ctr"/>
                      <a:r>
                        <a:rPr lang="en-US" sz="1400" dirty="0">
                          <a:latin typeface="Consolas" panose="020B0609020204030204" pitchFamily="49" charset="0"/>
                        </a:rPr>
                        <a:t>17</a:t>
                      </a:r>
                    </a:p>
                    <a:p>
                      <a:pPr algn="ctr"/>
                      <a:r>
                        <a:rPr lang="en-US" sz="1400" dirty="0">
                          <a:latin typeface="Consolas" panose="020B0609020204030204" pitchFamily="49" charset="0"/>
                        </a:rPr>
                        <a:t>18</a:t>
                      </a:r>
                    </a:p>
                    <a:p>
                      <a:pPr algn="ctr"/>
                      <a:r>
                        <a:rPr lang="en-US" sz="1400" dirty="0">
                          <a:latin typeface="Consolas" panose="020B0609020204030204" pitchFamily="49" charset="0"/>
                        </a:rPr>
                        <a:t>19</a:t>
                      </a:r>
                    </a:p>
                    <a:p>
                      <a:pPr algn="ctr"/>
                      <a:r>
                        <a:rPr lang="en-US" sz="1400" dirty="0">
                          <a:latin typeface="Consolas" panose="020B0609020204030204" pitchFamily="49" charset="0"/>
                        </a:rPr>
                        <a:t>20</a:t>
                      </a:r>
                    </a:p>
                    <a:p>
                      <a:pPr algn="ctr"/>
                      <a:r>
                        <a:rPr lang="en-US" sz="1400" dirty="0">
                          <a:latin typeface="Consolas" panose="020B0609020204030204" pitchFamily="49" charset="0"/>
                        </a:rPr>
                        <a:t>21</a:t>
                      </a:r>
                    </a:p>
                    <a:p>
                      <a:pPr algn="ctr"/>
                      <a:r>
                        <a:rPr lang="en-US" sz="1400" dirty="0">
                          <a:latin typeface="Consolas" panose="020B0609020204030204" pitchFamily="49" charset="0"/>
                        </a:rPr>
                        <a:t>22</a:t>
                      </a:r>
                    </a:p>
                    <a:p>
                      <a:pPr algn="ctr"/>
                      <a:r>
                        <a:rPr lang="en-US" sz="1400" dirty="0">
                          <a:latin typeface="Consolas" panose="020B0609020204030204" pitchFamily="49" charset="0"/>
                        </a:rPr>
                        <a:t>23</a:t>
                      </a:r>
                    </a:p>
                    <a:p>
                      <a:pPr algn="ctr"/>
                      <a:r>
                        <a:rPr lang="en-US" sz="1400" dirty="0">
                          <a:latin typeface="Consolas" panose="020B0609020204030204" pitchFamily="49" charset="0"/>
                        </a:rPr>
                        <a:t>24</a:t>
                      </a:r>
                    </a:p>
                    <a:p>
                      <a:pPr algn="ctr"/>
                      <a:r>
                        <a:rPr lang="en-US" sz="1400" dirty="0">
                          <a:latin typeface="Consolas" panose="020B0609020204030204" pitchFamily="49" charset="0"/>
                        </a:rPr>
                        <a:t>25</a:t>
                      </a:r>
                    </a:p>
                    <a:p>
                      <a:pPr algn="ctr"/>
                      <a:r>
                        <a:rPr lang="en-US" sz="1400" dirty="0">
                          <a:latin typeface="Consolas" panose="020B0609020204030204" pitchFamily="49" charset="0"/>
                        </a:rPr>
                        <a:t>26</a:t>
                      </a:r>
                    </a:p>
                  </a:txBody>
                  <a:tcPr/>
                </a:tc>
                <a:tc>
                  <a:txBody>
                    <a:bodyPr/>
                    <a:lstStyle/>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&lt;iostream&gt;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#include </a:t>
                      </a:r>
                      <a:r>
                        <a:rPr lang="en-US" sz="1400" b="0" i="0" u="none" strike="noStrike" dirty="0">
                          <a:solidFill>
                            <a:srgbClr val="A31515"/>
                          </a:solidFill>
                          <a:effectLst/>
                          <a:latin typeface="Consolas" panose="020B0609020204030204" pitchFamily="49" charset="0"/>
                        </a:rPr>
                        <a:t>&lt;string&gt;</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using</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std::</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 std::string;</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main()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your first and last name: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dirty="0">
                          <a:effectLst/>
                        </a:rPr>
                        <a:t> </a:t>
                      </a: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today's month and day as digits: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month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day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month &gt;&gt; day;</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"Enter the course initials and number of your class: "</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string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int</a:t>
                      </a: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cin</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&gt;&gt;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"My name is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firstName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lastName</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"Today is "</a:t>
                      </a:r>
                      <a:r>
                        <a:rPr lang="en-US" sz="1400" b="0" i="0" u="none" strike="noStrike" dirty="0">
                          <a:solidFill>
                            <a:srgbClr val="000000"/>
                          </a:solidFill>
                          <a:effectLst/>
                          <a:latin typeface="Consolas" panose="020B0609020204030204" pitchFamily="49" charset="0"/>
                        </a:rPr>
                        <a:t> &lt;&lt; month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day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err="1">
                          <a:solidFill>
                            <a:srgbClr val="000000"/>
                          </a:solidFill>
                          <a:effectLst/>
                          <a:latin typeface="Consolas" panose="020B0609020204030204" pitchFamily="49" charset="0"/>
                        </a:rPr>
                        <a:t>cout</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"I am taking "</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courseInitials</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courseNumber</a:t>
                      </a:r>
                      <a:r>
                        <a:rPr lang="en-US" sz="1400" b="0" i="0" u="none" strike="noStrike" dirty="0">
                          <a:solidFill>
                            <a:srgbClr val="000000"/>
                          </a:solidFill>
                          <a:effectLst/>
                          <a:latin typeface="Consolas" panose="020B0609020204030204" pitchFamily="49" charset="0"/>
                        </a:rPr>
                        <a:t> &lt;&lt; </a:t>
                      </a:r>
                      <a:r>
                        <a:rPr lang="en-US" sz="1400" b="0" i="0" u="none" strike="noStrike" dirty="0">
                          <a:solidFill>
                            <a:srgbClr val="A31515"/>
                          </a:solidFill>
                          <a:effectLst/>
                          <a:latin typeface="Consolas" panose="020B0609020204030204" pitchFamily="49" charset="0"/>
                        </a:rPr>
                        <a:t>"."</a:t>
                      </a:r>
                      <a:r>
                        <a:rPr lang="en-US" sz="1400" b="0" i="0" u="none" strike="noStrike" dirty="0">
                          <a:solidFill>
                            <a:srgbClr val="000000"/>
                          </a:solidFill>
                          <a:effectLst/>
                          <a:latin typeface="Consolas" panose="020B0609020204030204" pitchFamily="49" charset="0"/>
                        </a:rPr>
                        <a:t> &lt;&lt; </a:t>
                      </a:r>
                      <a:r>
                        <a:rPr lang="en-US" sz="1400" b="0" i="0" u="none" strike="noStrike" dirty="0" err="1">
                          <a:solidFill>
                            <a:srgbClr val="000000"/>
                          </a:solidFill>
                          <a:effectLst/>
                          <a:latin typeface="Consolas" panose="020B0609020204030204" pitchFamily="49" charset="0"/>
                        </a:rPr>
                        <a:t>endl</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000FF"/>
                          </a:solidFill>
                          <a:effectLst/>
                          <a:latin typeface="Consolas" panose="020B0609020204030204" pitchFamily="49" charset="0"/>
                        </a:rPr>
                        <a:t>return</a:t>
                      </a:r>
                      <a:r>
                        <a:rPr lang="en-US" sz="1400" b="0" i="0" u="none" strike="noStrike" dirty="0">
                          <a:solidFill>
                            <a:srgbClr val="000000"/>
                          </a:solidFill>
                          <a:effectLst/>
                          <a:latin typeface="Consolas" panose="020B0609020204030204" pitchFamily="49" charset="0"/>
                        </a:rPr>
                        <a:t> </a:t>
                      </a:r>
                      <a:r>
                        <a:rPr lang="en-US" sz="1400" b="0" i="0" u="none" strike="noStrike" dirty="0">
                          <a:solidFill>
                            <a:srgbClr val="098658"/>
                          </a:solidFill>
                          <a:effectLst/>
                          <a:latin typeface="Consolas" panose="020B0609020204030204" pitchFamily="49" charset="0"/>
                        </a:rPr>
                        <a:t>0</a:t>
                      </a:r>
                      <a:r>
                        <a:rPr lang="en-US" sz="1400" b="0" i="0" u="none" strike="noStrike" dirty="0">
                          <a:solidFill>
                            <a:srgbClr val="000000"/>
                          </a:solidFill>
                          <a:effectLst/>
                          <a:latin typeface="Consolas" panose="020B0609020204030204" pitchFamily="49"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Consolas" panose="020B0609020204030204" pitchFamily="49" charset="0"/>
                        </a:rPr>
                        <a:t>}</a:t>
                      </a:r>
                      <a:endParaRPr lang="en-US" sz="14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sp>
        <p:nvSpPr>
          <p:cNvPr id="8" name="Content Placeholder 5">
            <a:extLst>
              <a:ext uri="{FF2B5EF4-FFF2-40B4-BE49-F238E27FC236}">
                <a16:creationId xmlns:a16="http://schemas.microsoft.com/office/drawing/2014/main" id="{50D0E2C6-D46F-48FF-A6D0-1C4B77D1F939}"/>
              </a:ext>
            </a:extLst>
          </p:cNvPr>
          <p:cNvSpPr txBox="1">
            <a:spLocks/>
          </p:cNvSpPr>
          <p:nvPr/>
        </p:nvSpPr>
        <p:spPr>
          <a:xfrm>
            <a:off x="8178800" y="838200"/>
            <a:ext cx="4013198" cy="60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Lines 22 through 24. </a:t>
            </a:r>
            <a:r>
              <a:rPr lang="en-US" i="1" dirty="0"/>
              <a:t>Displaying the console input values back as formatted console output.</a:t>
            </a:r>
            <a:endParaRPr lang="en-US" dirty="0"/>
          </a:p>
          <a:p>
            <a:r>
              <a:rPr lang="en-US" dirty="0"/>
              <a:t>Program extracts the stored console input values from the variables as console formatted output statements.</a:t>
            </a:r>
            <a:endParaRPr lang="en-US" dirty="0"/>
          </a:p>
        </p:txBody>
      </p:sp>
    </p:spTree>
    <p:extLst>
      <p:ext uri="{BB962C8B-B14F-4D97-AF65-F5344CB8AC3E}">
        <p14:creationId xmlns:p14="http://schemas.microsoft.com/office/powerpoint/2010/main" val="2176842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a:xfrm>
            <a:off x="838200" y="1"/>
            <a:ext cx="10515600" cy="742950"/>
          </a:xfrm>
        </p:spPr>
        <p:txBody>
          <a:bodyPr/>
          <a:lstStyle/>
          <a:p>
            <a:pPr algn="ctr"/>
            <a:r>
              <a:rPr lang="en-US" dirty="0"/>
              <a:t>Compound Console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nvPr>
        </p:nvGraphicFramePr>
        <p:xfrm>
          <a:off x="-1" y="742951"/>
          <a:ext cx="5549901" cy="4239048"/>
        </p:xfrm>
        <a:graphic>
          <a:graphicData uri="http://schemas.openxmlformats.org/drawingml/2006/table">
            <a:tbl>
              <a:tblPr firstRow="1" bandRow="1">
                <a:tableStyleId>{5940675A-B579-460E-94D1-54222C63F5DA}</a:tableStyleId>
              </a:tblPr>
              <a:tblGrid>
                <a:gridCol w="314145">
                  <a:extLst>
                    <a:ext uri="{9D8B030D-6E8A-4147-A177-3AD203B41FA5}">
                      <a16:colId xmlns:a16="http://schemas.microsoft.com/office/drawing/2014/main" val="3462305556"/>
                    </a:ext>
                  </a:extLst>
                </a:gridCol>
                <a:gridCol w="5235756">
                  <a:extLst>
                    <a:ext uri="{9D8B030D-6E8A-4147-A177-3AD203B41FA5}">
                      <a16:colId xmlns:a16="http://schemas.microsoft.com/office/drawing/2014/main" val="2357295524"/>
                    </a:ext>
                  </a:extLst>
                </a:gridCol>
              </a:tblGrid>
              <a:tr h="364701">
                <a:tc gridSpan="2">
                  <a:txBody>
                    <a:bodyPr/>
                    <a:lstStyle/>
                    <a:p>
                      <a:pPr algn="ctr"/>
                      <a:r>
                        <a:rPr lang="en-US" b="1" dirty="0">
                          <a:latin typeface="Consolas" panose="020B0609020204030204" pitchFamily="49" charset="0"/>
                        </a:rPr>
                        <a:t>example8.cpp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781848">
                <a:tc>
                  <a:txBody>
                    <a:bodyPr/>
                    <a:lstStyle/>
                    <a:p>
                      <a:pPr algn="ctr"/>
                      <a:r>
                        <a:rPr lang="en-US" sz="900" dirty="0">
                          <a:latin typeface="Consolas" panose="020B0609020204030204" pitchFamily="49" charset="0"/>
                        </a:rPr>
                        <a:t>1</a:t>
                      </a:r>
                    </a:p>
                    <a:p>
                      <a:pPr algn="ctr"/>
                      <a:r>
                        <a:rPr lang="en-US" sz="900" dirty="0">
                          <a:latin typeface="Consolas" panose="020B0609020204030204" pitchFamily="49" charset="0"/>
                        </a:rPr>
                        <a:t>2</a:t>
                      </a:r>
                    </a:p>
                    <a:p>
                      <a:pPr algn="ctr"/>
                      <a:r>
                        <a:rPr lang="en-US" sz="900" dirty="0">
                          <a:latin typeface="Consolas" panose="020B0609020204030204" pitchFamily="49" charset="0"/>
                        </a:rPr>
                        <a:t>3</a:t>
                      </a:r>
                    </a:p>
                    <a:p>
                      <a:pPr algn="ctr"/>
                      <a:r>
                        <a:rPr lang="en-US" sz="900" dirty="0">
                          <a:latin typeface="Consolas" panose="020B0609020204030204" pitchFamily="49" charset="0"/>
                        </a:rPr>
                        <a:t>4</a:t>
                      </a:r>
                    </a:p>
                    <a:p>
                      <a:pPr algn="ctr"/>
                      <a:r>
                        <a:rPr lang="en-US" sz="900" dirty="0">
                          <a:latin typeface="Consolas" panose="020B0609020204030204" pitchFamily="49" charset="0"/>
                        </a:rPr>
                        <a:t>5</a:t>
                      </a:r>
                    </a:p>
                    <a:p>
                      <a:pPr algn="ctr"/>
                      <a:r>
                        <a:rPr lang="en-US" sz="900" dirty="0">
                          <a:latin typeface="Consolas" panose="020B0609020204030204" pitchFamily="49" charset="0"/>
                        </a:rPr>
                        <a:t>6</a:t>
                      </a:r>
                    </a:p>
                    <a:p>
                      <a:pPr algn="ctr"/>
                      <a:r>
                        <a:rPr lang="en-US" sz="900" dirty="0">
                          <a:latin typeface="Consolas" panose="020B0609020204030204" pitchFamily="49" charset="0"/>
                        </a:rPr>
                        <a:t>7</a:t>
                      </a:r>
                    </a:p>
                    <a:p>
                      <a:pPr algn="ctr"/>
                      <a:r>
                        <a:rPr lang="en-US" sz="900" dirty="0">
                          <a:latin typeface="Consolas" panose="020B0609020204030204" pitchFamily="49" charset="0"/>
                        </a:rPr>
                        <a:t>8</a:t>
                      </a:r>
                    </a:p>
                    <a:p>
                      <a:pPr algn="ctr"/>
                      <a:r>
                        <a:rPr lang="en-US" sz="900" dirty="0">
                          <a:latin typeface="Consolas" panose="020B0609020204030204" pitchFamily="49" charset="0"/>
                        </a:rPr>
                        <a:t>9</a:t>
                      </a:r>
                    </a:p>
                    <a:p>
                      <a:pPr algn="ctr"/>
                      <a:r>
                        <a:rPr lang="en-US" sz="900" dirty="0">
                          <a:latin typeface="Consolas" panose="020B0609020204030204" pitchFamily="49" charset="0"/>
                        </a:rPr>
                        <a:t>10</a:t>
                      </a:r>
                    </a:p>
                    <a:p>
                      <a:pPr algn="ctr"/>
                      <a:r>
                        <a:rPr lang="en-US" sz="900" dirty="0">
                          <a:latin typeface="Consolas" panose="020B0609020204030204" pitchFamily="49" charset="0"/>
                        </a:rPr>
                        <a:t>11</a:t>
                      </a:r>
                    </a:p>
                    <a:p>
                      <a:pPr algn="ctr"/>
                      <a:r>
                        <a:rPr lang="en-US" sz="900" dirty="0">
                          <a:latin typeface="Consolas" panose="020B0609020204030204" pitchFamily="49" charset="0"/>
                        </a:rPr>
                        <a:t>12</a:t>
                      </a:r>
                    </a:p>
                    <a:p>
                      <a:pPr algn="ctr"/>
                      <a:r>
                        <a:rPr lang="en-US" sz="900" dirty="0">
                          <a:latin typeface="Consolas" panose="020B0609020204030204" pitchFamily="49" charset="0"/>
                        </a:rPr>
                        <a:t>13</a:t>
                      </a:r>
                    </a:p>
                    <a:p>
                      <a:pPr algn="ctr"/>
                      <a:r>
                        <a:rPr lang="en-US" sz="900" dirty="0">
                          <a:latin typeface="Consolas" panose="020B0609020204030204" pitchFamily="49" charset="0"/>
                        </a:rPr>
                        <a:t>14</a:t>
                      </a:r>
                    </a:p>
                    <a:p>
                      <a:pPr algn="ctr"/>
                      <a:r>
                        <a:rPr lang="en-US" sz="900" dirty="0">
                          <a:latin typeface="Consolas" panose="020B0609020204030204" pitchFamily="49" charset="0"/>
                        </a:rPr>
                        <a:t>15</a:t>
                      </a:r>
                    </a:p>
                    <a:p>
                      <a:pPr algn="ctr"/>
                      <a:r>
                        <a:rPr lang="en-US" sz="900" dirty="0">
                          <a:latin typeface="Consolas" panose="020B0609020204030204" pitchFamily="49" charset="0"/>
                        </a:rPr>
                        <a:t>16</a:t>
                      </a:r>
                    </a:p>
                    <a:p>
                      <a:pPr algn="ctr"/>
                      <a:r>
                        <a:rPr lang="en-US" sz="900" dirty="0">
                          <a:latin typeface="Consolas" panose="020B0609020204030204" pitchFamily="49" charset="0"/>
                        </a:rPr>
                        <a:t>17</a:t>
                      </a:r>
                    </a:p>
                    <a:p>
                      <a:pPr algn="ctr"/>
                      <a:r>
                        <a:rPr lang="en-US" sz="900" dirty="0">
                          <a:latin typeface="Consolas" panose="020B0609020204030204" pitchFamily="49" charset="0"/>
                        </a:rPr>
                        <a:t>18</a:t>
                      </a:r>
                    </a:p>
                    <a:p>
                      <a:pPr algn="ctr"/>
                      <a:r>
                        <a:rPr lang="en-US" sz="900" dirty="0">
                          <a:latin typeface="Consolas" panose="020B0609020204030204" pitchFamily="49" charset="0"/>
                        </a:rPr>
                        <a:t>19</a:t>
                      </a:r>
                    </a:p>
                    <a:p>
                      <a:pPr algn="ctr"/>
                      <a:r>
                        <a:rPr lang="en-US" sz="900" dirty="0">
                          <a:latin typeface="Consolas" panose="020B0609020204030204" pitchFamily="49" charset="0"/>
                        </a:rPr>
                        <a:t>20</a:t>
                      </a:r>
                    </a:p>
                    <a:p>
                      <a:pPr algn="ctr"/>
                      <a:r>
                        <a:rPr lang="en-US" sz="900" dirty="0">
                          <a:latin typeface="Consolas" panose="020B0609020204030204" pitchFamily="49" charset="0"/>
                        </a:rPr>
                        <a:t>21</a:t>
                      </a:r>
                    </a:p>
                    <a:p>
                      <a:pPr algn="ctr"/>
                      <a:r>
                        <a:rPr lang="en-US" sz="900" dirty="0">
                          <a:latin typeface="Consolas" panose="020B0609020204030204" pitchFamily="49" charset="0"/>
                        </a:rPr>
                        <a:t>22</a:t>
                      </a:r>
                    </a:p>
                    <a:p>
                      <a:pPr algn="ctr"/>
                      <a:r>
                        <a:rPr lang="en-US" sz="900" dirty="0">
                          <a:latin typeface="Consolas" panose="020B0609020204030204" pitchFamily="49" charset="0"/>
                        </a:rPr>
                        <a:t>23</a:t>
                      </a:r>
                    </a:p>
                    <a:p>
                      <a:pPr algn="ctr"/>
                      <a:r>
                        <a:rPr lang="en-US" sz="900" dirty="0">
                          <a:latin typeface="Consolas" panose="020B0609020204030204" pitchFamily="49" charset="0"/>
                        </a:rPr>
                        <a:t>24</a:t>
                      </a:r>
                    </a:p>
                    <a:p>
                      <a:pPr algn="ctr"/>
                      <a:r>
                        <a:rPr lang="en-US" sz="900" dirty="0">
                          <a:latin typeface="Consolas" panose="020B0609020204030204" pitchFamily="49" charset="0"/>
                        </a:rPr>
                        <a:t>25</a:t>
                      </a:r>
                    </a:p>
                    <a:p>
                      <a:pPr algn="ctr"/>
                      <a:r>
                        <a:rPr lang="en-US" sz="900" dirty="0">
                          <a:latin typeface="Consolas" panose="020B0609020204030204" pitchFamily="49" charset="0"/>
                        </a:rPr>
                        <a:t>26</a:t>
                      </a:r>
                    </a:p>
                  </a:txBody>
                  <a:tcPr/>
                </a:tc>
                <a:tc>
                  <a:txBody>
                    <a:bodyPr/>
                    <a:lstStyle/>
                    <a:p>
                      <a:pPr rtl="0">
                        <a:spcBef>
                          <a:spcPts val="0"/>
                        </a:spcBef>
                        <a:spcAft>
                          <a:spcPts val="0"/>
                        </a:spcAft>
                      </a:pPr>
                      <a:r>
                        <a:rPr lang="en-US" sz="900" b="0" i="0" u="none" strike="noStrike" dirty="0">
                          <a:solidFill>
                            <a:srgbClr val="0000FF"/>
                          </a:solidFill>
                          <a:effectLst/>
                          <a:latin typeface="Consolas" panose="020B0609020204030204" pitchFamily="49" charset="0"/>
                        </a:rPr>
                        <a:t>#include </a:t>
                      </a:r>
                      <a:r>
                        <a:rPr lang="en-US" sz="900" b="0" i="0" u="none" strike="noStrike" dirty="0">
                          <a:solidFill>
                            <a:srgbClr val="A31515"/>
                          </a:solidFill>
                          <a:effectLst/>
                          <a:latin typeface="Consolas" panose="020B0609020204030204" pitchFamily="49" charset="0"/>
                        </a:rPr>
                        <a:t>&lt;iostream&gt;</a:t>
                      </a:r>
                      <a:endParaRPr lang="en-US" sz="900" b="0" dirty="0">
                        <a:effectLst/>
                      </a:endParaRPr>
                    </a:p>
                    <a:p>
                      <a:pPr rtl="0">
                        <a:spcBef>
                          <a:spcPts val="0"/>
                        </a:spcBef>
                        <a:spcAft>
                          <a:spcPts val="0"/>
                        </a:spcAft>
                      </a:pPr>
                      <a:r>
                        <a:rPr lang="en-US" sz="900" b="0" i="0" u="none" strike="noStrike" dirty="0">
                          <a:solidFill>
                            <a:srgbClr val="0000FF"/>
                          </a:solidFill>
                          <a:effectLst/>
                          <a:latin typeface="Consolas" panose="020B0609020204030204" pitchFamily="49" charset="0"/>
                        </a:rPr>
                        <a:t>#include </a:t>
                      </a:r>
                      <a:r>
                        <a:rPr lang="en-US" sz="900" b="0" i="0" u="none" strike="noStrike" dirty="0">
                          <a:solidFill>
                            <a:srgbClr val="A31515"/>
                          </a:solidFill>
                          <a:effectLst/>
                          <a:latin typeface="Consolas" panose="020B0609020204030204" pitchFamily="49" charset="0"/>
                        </a:rPr>
                        <a:t>&lt;string&gt;</a:t>
                      </a:r>
                      <a:endParaRPr lang="en-US" sz="900" b="0" dirty="0">
                        <a:effectLst/>
                      </a:endParaRPr>
                    </a:p>
                    <a:p>
                      <a:pPr rtl="0">
                        <a:spcBef>
                          <a:spcPts val="0"/>
                        </a:spcBef>
                        <a:spcAft>
                          <a:spcPts val="0"/>
                        </a:spcAft>
                      </a:pPr>
                      <a:r>
                        <a:rPr lang="en-US" sz="900" b="0" i="0" u="none" strike="noStrike" dirty="0">
                          <a:solidFill>
                            <a:srgbClr val="0000FF"/>
                          </a:solidFill>
                          <a:effectLst/>
                          <a:latin typeface="Consolas" panose="020B0609020204030204" pitchFamily="49" charset="0"/>
                        </a:rPr>
                        <a:t>using</a:t>
                      </a:r>
                      <a:r>
                        <a:rPr lang="en-US" sz="900" b="0" i="0" u="none" strike="noStrike" dirty="0">
                          <a:solidFill>
                            <a:srgbClr val="000000"/>
                          </a:solidFill>
                          <a:effectLst/>
                          <a:latin typeface="Consolas" panose="020B0609020204030204" pitchFamily="49" charset="0"/>
                        </a:rPr>
                        <a:t> std::</a:t>
                      </a:r>
                      <a:r>
                        <a:rPr lang="en-US" sz="900" b="0" i="0" u="none" strike="noStrike" dirty="0" err="1">
                          <a:solidFill>
                            <a:srgbClr val="000000"/>
                          </a:solidFill>
                          <a:effectLst/>
                          <a:latin typeface="Consolas" panose="020B0609020204030204" pitchFamily="49" charset="0"/>
                        </a:rPr>
                        <a:t>cin</a:t>
                      </a:r>
                      <a:r>
                        <a:rPr lang="en-US" sz="900" b="0" i="0" u="none" strike="noStrike" dirty="0">
                          <a:solidFill>
                            <a:srgbClr val="000000"/>
                          </a:solidFill>
                          <a:effectLst/>
                          <a:latin typeface="Consolas" panose="020B0609020204030204" pitchFamily="49" charset="0"/>
                        </a:rPr>
                        <a:t>, std::</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std::</a:t>
                      </a:r>
                      <a:r>
                        <a:rPr lang="en-US" sz="900" b="0" i="0" u="none" strike="noStrike" dirty="0" err="1">
                          <a:solidFill>
                            <a:srgbClr val="000000"/>
                          </a:solidFill>
                          <a:effectLst/>
                          <a:latin typeface="Consolas" panose="020B0609020204030204" pitchFamily="49" charset="0"/>
                        </a:rPr>
                        <a:t>endl</a:t>
                      </a:r>
                      <a:r>
                        <a:rPr lang="en-US" sz="900" b="0" i="0" u="none" strike="noStrike" dirty="0">
                          <a:solidFill>
                            <a:srgbClr val="000000"/>
                          </a:solidFill>
                          <a:effectLst/>
                          <a:latin typeface="Consolas" panose="020B0609020204030204" pitchFamily="49" charset="0"/>
                        </a:rPr>
                        <a:t>, std::string;</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endParaRPr lang="en-US" sz="900" b="0" dirty="0">
                        <a:effectLst/>
                      </a:endParaRPr>
                    </a:p>
                    <a:p>
                      <a:pPr rtl="0">
                        <a:spcBef>
                          <a:spcPts val="0"/>
                        </a:spcBef>
                        <a:spcAft>
                          <a:spcPts val="0"/>
                        </a:spcAft>
                      </a:pPr>
                      <a:r>
                        <a:rPr lang="en-US" sz="900" b="0" i="0" u="none" strike="noStrike" dirty="0">
                          <a:solidFill>
                            <a:srgbClr val="0000FF"/>
                          </a:solidFill>
                          <a:effectLst/>
                          <a:latin typeface="Consolas" panose="020B0609020204030204" pitchFamily="49" charset="0"/>
                        </a:rPr>
                        <a:t>int</a:t>
                      </a:r>
                      <a:r>
                        <a:rPr lang="en-US" sz="900" b="0" i="0" u="none" strike="noStrike" dirty="0">
                          <a:solidFill>
                            <a:srgbClr val="000000"/>
                          </a:solidFill>
                          <a:effectLst/>
                          <a:latin typeface="Consolas" panose="020B0609020204030204" pitchFamily="49" charset="0"/>
                        </a:rPr>
                        <a:t> main() {</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"Enter your first and last name: "</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string </a:t>
                      </a:r>
                      <a:r>
                        <a:rPr lang="en-US" sz="900" b="0" i="0" u="none" strike="noStrike" dirty="0" err="1">
                          <a:solidFill>
                            <a:srgbClr val="000000"/>
                          </a:solidFill>
                          <a:effectLst/>
                          <a:latin typeface="Consolas" panose="020B0609020204030204" pitchFamily="49" charset="0"/>
                        </a:rPr>
                        <a:t>firstName</a:t>
                      </a:r>
                      <a:r>
                        <a:rPr lang="en-US" sz="900" b="0" i="0" u="none" strike="noStrike" dirty="0">
                          <a:solidFill>
                            <a:srgbClr val="000000"/>
                          </a:solidFill>
                          <a:effectLst/>
                          <a:latin typeface="Consolas" panose="020B0609020204030204" pitchFamily="49" charset="0"/>
                        </a:rPr>
                        <a:t> =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string </a:t>
                      </a:r>
                      <a:r>
                        <a:rPr lang="en-US" sz="900" b="0" i="0" u="none" strike="noStrike" dirty="0" err="1">
                          <a:solidFill>
                            <a:srgbClr val="000000"/>
                          </a:solidFill>
                          <a:effectLst/>
                          <a:latin typeface="Consolas" panose="020B0609020204030204" pitchFamily="49" charset="0"/>
                        </a:rPr>
                        <a:t>lastName</a:t>
                      </a:r>
                      <a:r>
                        <a:rPr lang="en-US" sz="900" b="0" i="0" u="none" strike="noStrike" dirty="0">
                          <a:solidFill>
                            <a:srgbClr val="000000"/>
                          </a:solidFill>
                          <a:effectLst/>
                          <a:latin typeface="Consolas" panose="020B0609020204030204" pitchFamily="49" charset="0"/>
                        </a:rPr>
                        <a:t> =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cin</a:t>
                      </a:r>
                      <a:r>
                        <a:rPr lang="en-US" sz="900" b="0" i="0" u="none" strike="noStrike" dirty="0">
                          <a:solidFill>
                            <a:srgbClr val="000000"/>
                          </a:solidFill>
                          <a:effectLst/>
                          <a:latin typeface="Consolas" panose="020B0609020204030204" pitchFamily="49" charset="0"/>
                        </a:rPr>
                        <a:t> &gt;&gt; </a:t>
                      </a:r>
                      <a:r>
                        <a:rPr lang="en-US" sz="900" b="0" i="0" u="none" strike="noStrike" dirty="0" err="1">
                          <a:solidFill>
                            <a:srgbClr val="000000"/>
                          </a:solidFill>
                          <a:effectLst/>
                          <a:latin typeface="Consolas" panose="020B0609020204030204" pitchFamily="49" charset="0"/>
                        </a:rPr>
                        <a:t>firstName</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cin</a:t>
                      </a:r>
                      <a:r>
                        <a:rPr lang="en-US" sz="900" b="0" i="0" u="none" strike="noStrike" dirty="0">
                          <a:solidFill>
                            <a:srgbClr val="000000"/>
                          </a:solidFill>
                          <a:effectLst/>
                          <a:latin typeface="Consolas" panose="020B0609020204030204" pitchFamily="49" charset="0"/>
                        </a:rPr>
                        <a:t> &gt;&gt; </a:t>
                      </a:r>
                      <a:r>
                        <a:rPr lang="en-US" sz="900" b="0" i="0" u="none" strike="noStrike" dirty="0" err="1">
                          <a:solidFill>
                            <a:srgbClr val="000000"/>
                          </a:solidFill>
                          <a:effectLst/>
                          <a:latin typeface="Consolas" panose="020B0609020204030204" pitchFamily="49" charset="0"/>
                        </a:rPr>
                        <a:t>lastName</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dirty="0">
                          <a:effectLst/>
                        </a:rPr>
                        <a:t> </a:t>
                      </a: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"Enter today's month and day as digits: "</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a:solidFill>
                            <a:srgbClr val="0000FF"/>
                          </a:solidFill>
                          <a:effectLst/>
                          <a:latin typeface="Consolas" panose="020B0609020204030204" pitchFamily="49" charset="0"/>
                        </a:rPr>
                        <a:t>int</a:t>
                      </a:r>
                      <a:r>
                        <a:rPr lang="en-US" sz="900" b="0" i="0" u="none" strike="noStrike" dirty="0">
                          <a:solidFill>
                            <a:srgbClr val="000000"/>
                          </a:solidFill>
                          <a:effectLst/>
                          <a:latin typeface="Consolas" panose="020B0609020204030204" pitchFamily="49" charset="0"/>
                        </a:rPr>
                        <a:t> month = </a:t>
                      </a:r>
                      <a:r>
                        <a:rPr lang="en-US" sz="900" b="0" i="0" u="none" strike="noStrike" dirty="0">
                          <a:solidFill>
                            <a:srgbClr val="098658"/>
                          </a:solidFill>
                          <a:effectLst/>
                          <a:latin typeface="Consolas" panose="020B0609020204030204" pitchFamily="49" charset="0"/>
                        </a:rPr>
                        <a:t>0</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a:solidFill>
                            <a:srgbClr val="0000FF"/>
                          </a:solidFill>
                          <a:effectLst/>
                          <a:latin typeface="Consolas" panose="020B0609020204030204" pitchFamily="49" charset="0"/>
                        </a:rPr>
                        <a:t>int</a:t>
                      </a:r>
                      <a:r>
                        <a:rPr lang="en-US" sz="900" b="0" i="0" u="none" strike="noStrike" dirty="0">
                          <a:solidFill>
                            <a:srgbClr val="000000"/>
                          </a:solidFill>
                          <a:effectLst/>
                          <a:latin typeface="Consolas" panose="020B0609020204030204" pitchFamily="49" charset="0"/>
                        </a:rPr>
                        <a:t> day = </a:t>
                      </a:r>
                      <a:r>
                        <a:rPr lang="en-US" sz="900" b="0" i="0" u="none" strike="noStrike" dirty="0">
                          <a:solidFill>
                            <a:srgbClr val="098658"/>
                          </a:solidFill>
                          <a:effectLst/>
                          <a:latin typeface="Consolas" panose="020B0609020204030204" pitchFamily="49" charset="0"/>
                        </a:rPr>
                        <a:t>0</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cin</a:t>
                      </a:r>
                      <a:r>
                        <a:rPr lang="en-US" sz="900" b="0" i="0" u="none" strike="noStrike" dirty="0">
                          <a:solidFill>
                            <a:srgbClr val="000000"/>
                          </a:solidFill>
                          <a:effectLst/>
                          <a:latin typeface="Consolas" panose="020B0609020204030204" pitchFamily="49" charset="0"/>
                        </a:rPr>
                        <a:t> &gt;&gt; month &gt;&gt; day;</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"Enter the course initials and number of your class: "</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string </a:t>
                      </a:r>
                      <a:r>
                        <a:rPr lang="en-US" sz="900" b="0" i="0" u="none" strike="noStrike" dirty="0" err="1">
                          <a:solidFill>
                            <a:srgbClr val="000000"/>
                          </a:solidFill>
                          <a:effectLst/>
                          <a:latin typeface="Consolas" panose="020B0609020204030204" pitchFamily="49" charset="0"/>
                        </a:rPr>
                        <a:t>courseInitials</a:t>
                      </a:r>
                      <a:r>
                        <a:rPr lang="en-US" sz="900" b="0" i="0" u="none" strike="noStrike" dirty="0">
                          <a:solidFill>
                            <a:srgbClr val="000000"/>
                          </a:solidFill>
                          <a:effectLst/>
                          <a:latin typeface="Consolas" panose="020B0609020204030204" pitchFamily="49" charset="0"/>
                        </a:rPr>
                        <a:t> =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a:solidFill>
                            <a:srgbClr val="0000FF"/>
                          </a:solidFill>
                          <a:effectLst/>
                          <a:latin typeface="Consolas" panose="020B0609020204030204" pitchFamily="49" charset="0"/>
                        </a:rPr>
                        <a:t>int</a:t>
                      </a: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courseNumber</a:t>
                      </a:r>
                      <a:r>
                        <a:rPr lang="en-US" sz="900" b="0" i="0" u="none" strike="noStrike" dirty="0">
                          <a:solidFill>
                            <a:srgbClr val="000000"/>
                          </a:solidFill>
                          <a:effectLst/>
                          <a:latin typeface="Consolas" panose="020B0609020204030204" pitchFamily="49" charset="0"/>
                        </a:rPr>
                        <a:t> = </a:t>
                      </a:r>
                      <a:r>
                        <a:rPr lang="en-US" sz="900" b="0" i="0" u="none" strike="noStrike" dirty="0">
                          <a:solidFill>
                            <a:srgbClr val="098658"/>
                          </a:solidFill>
                          <a:effectLst/>
                          <a:latin typeface="Consolas" panose="020B0609020204030204" pitchFamily="49" charset="0"/>
                        </a:rPr>
                        <a:t>0</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cin</a:t>
                      </a:r>
                      <a:r>
                        <a:rPr lang="en-US" sz="900" b="0" i="0" u="none" strike="noStrike" dirty="0">
                          <a:solidFill>
                            <a:srgbClr val="000000"/>
                          </a:solidFill>
                          <a:effectLst/>
                          <a:latin typeface="Consolas" panose="020B0609020204030204" pitchFamily="49" charset="0"/>
                        </a:rPr>
                        <a:t> &gt;&gt; </a:t>
                      </a:r>
                      <a:r>
                        <a:rPr lang="en-US" sz="900" b="0" i="0" u="none" strike="noStrike" dirty="0" err="1">
                          <a:solidFill>
                            <a:srgbClr val="000000"/>
                          </a:solidFill>
                          <a:effectLst/>
                          <a:latin typeface="Consolas" panose="020B0609020204030204" pitchFamily="49" charset="0"/>
                        </a:rPr>
                        <a:t>courseInitials</a:t>
                      </a:r>
                      <a:r>
                        <a:rPr lang="en-US" sz="900" b="0" i="0" u="none" strike="noStrike" dirty="0">
                          <a:solidFill>
                            <a:srgbClr val="000000"/>
                          </a:solidFill>
                          <a:effectLst/>
                          <a:latin typeface="Consolas" panose="020B0609020204030204" pitchFamily="49" charset="0"/>
                        </a:rPr>
                        <a:t> &gt;&gt; </a:t>
                      </a:r>
                      <a:r>
                        <a:rPr lang="en-US" sz="900" b="0" i="0" u="none" strike="noStrike" dirty="0" err="1">
                          <a:solidFill>
                            <a:srgbClr val="000000"/>
                          </a:solidFill>
                          <a:effectLst/>
                          <a:latin typeface="Consolas" panose="020B0609020204030204" pitchFamily="49" charset="0"/>
                        </a:rPr>
                        <a:t>courseNumber</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"My name is "</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firstName</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 "</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lastName</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endl</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"Today is "</a:t>
                      </a:r>
                      <a:r>
                        <a:rPr lang="en-US" sz="900" b="0" i="0" u="none" strike="noStrike" dirty="0">
                          <a:solidFill>
                            <a:srgbClr val="000000"/>
                          </a:solidFill>
                          <a:effectLst/>
                          <a:latin typeface="Consolas" panose="020B0609020204030204" pitchFamily="49" charset="0"/>
                        </a:rPr>
                        <a:t> &lt;&lt; month &lt;&lt;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 &lt;&lt; day &lt;&lt;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endl</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err="1">
                          <a:solidFill>
                            <a:srgbClr val="000000"/>
                          </a:solidFill>
                          <a:effectLst/>
                          <a:latin typeface="Consolas" panose="020B0609020204030204" pitchFamily="49" charset="0"/>
                        </a:rPr>
                        <a:t>cout</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"I am taking "</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courseInitials</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courseNumber</a:t>
                      </a:r>
                      <a:r>
                        <a:rPr lang="en-US" sz="900" b="0" i="0" u="none" strike="noStrike" dirty="0">
                          <a:solidFill>
                            <a:srgbClr val="000000"/>
                          </a:solidFill>
                          <a:effectLst/>
                          <a:latin typeface="Consolas" panose="020B0609020204030204" pitchFamily="49" charset="0"/>
                        </a:rPr>
                        <a:t> &lt;&lt; </a:t>
                      </a:r>
                      <a:r>
                        <a:rPr lang="en-US" sz="900" b="0" i="0" u="none" strike="noStrike" dirty="0">
                          <a:solidFill>
                            <a:srgbClr val="A31515"/>
                          </a:solidFill>
                          <a:effectLst/>
                          <a:latin typeface="Consolas" panose="020B0609020204030204" pitchFamily="49" charset="0"/>
                        </a:rPr>
                        <a:t>"."</a:t>
                      </a:r>
                      <a:r>
                        <a:rPr lang="en-US" sz="900" b="0" i="0" u="none" strike="noStrike" dirty="0">
                          <a:solidFill>
                            <a:srgbClr val="000000"/>
                          </a:solidFill>
                          <a:effectLst/>
                          <a:latin typeface="Consolas" panose="020B0609020204030204" pitchFamily="49" charset="0"/>
                        </a:rPr>
                        <a:t> &lt;&lt; </a:t>
                      </a:r>
                      <a:r>
                        <a:rPr lang="en-US" sz="900" b="0" i="0" u="none" strike="noStrike" dirty="0" err="1">
                          <a:solidFill>
                            <a:srgbClr val="000000"/>
                          </a:solidFill>
                          <a:effectLst/>
                          <a:latin typeface="Consolas" panose="020B0609020204030204" pitchFamily="49" charset="0"/>
                        </a:rPr>
                        <a:t>endl</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    </a:t>
                      </a:r>
                      <a:r>
                        <a:rPr lang="en-US" sz="900" b="0" i="0" u="none" strike="noStrike" dirty="0">
                          <a:solidFill>
                            <a:srgbClr val="0000FF"/>
                          </a:solidFill>
                          <a:effectLst/>
                          <a:latin typeface="Consolas" panose="020B0609020204030204" pitchFamily="49" charset="0"/>
                        </a:rPr>
                        <a:t>return</a:t>
                      </a:r>
                      <a:r>
                        <a:rPr lang="en-US" sz="900" b="0" i="0" u="none" strike="noStrike" dirty="0">
                          <a:solidFill>
                            <a:srgbClr val="000000"/>
                          </a:solidFill>
                          <a:effectLst/>
                          <a:latin typeface="Consolas" panose="020B0609020204030204" pitchFamily="49" charset="0"/>
                        </a:rPr>
                        <a:t> </a:t>
                      </a:r>
                      <a:r>
                        <a:rPr lang="en-US" sz="900" b="0" i="0" u="none" strike="noStrike" dirty="0">
                          <a:solidFill>
                            <a:srgbClr val="098658"/>
                          </a:solidFill>
                          <a:effectLst/>
                          <a:latin typeface="Consolas" panose="020B0609020204030204" pitchFamily="49" charset="0"/>
                        </a:rPr>
                        <a:t>0</a:t>
                      </a:r>
                      <a:r>
                        <a:rPr lang="en-US" sz="900" b="0" i="0" u="none" strike="noStrike" dirty="0">
                          <a:solidFill>
                            <a:srgbClr val="000000"/>
                          </a:solidFill>
                          <a:effectLst/>
                          <a:latin typeface="Consolas" panose="020B0609020204030204" pitchFamily="49" charset="0"/>
                        </a:rPr>
                        <a:t>;</a:t>
                      </a:r>
                      <a:endParaRPr lang="en-US" sz="900" b="0" dirty="0">
                        <a:effectLst/>
                      </a:endParaRPr>
                    </a:p>
                    <a:p>
                      <a:pPr rtl="0">
                        <a:spcBef>
                          <a:spcPts val="0"/>
                        </a:spcBef>
                        <a:spcAft>
                          <a:spcPts val="0"/>
                        </a:spcAft>
                      </a:pPr>
                      <a:r>
                        <a:rPr lang="en-US" sz="900" b="0" i="0" u="none" strike="noStrike" dirty="0">
                          <a:solidFill>
                            <a:srgbClr val="000000"/>
                          </a:solidFill>
                          <a:effectLst/>
                          <a:latin typeface="Consolas" panose="020B0609020204030204" pitchFamily="49" charset="0"/>
                        </a:rPr>
                        <a:t>}</a:t>
                      </a:r>
                      <a:endParaRPr lang="en-US" sz="9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graphicFrame>
        <p:nvGraphicFramePr>
          <p:cNvPr id="5" name="Content Placeholder 1">
            <a:extLst>
              <a:ext uri="{FF2B5EF4-FFF2-40B4-BE49-F238E27FC236}">
                <a16:creationId xmlns:a16="http://schemas.microsoft.com/office/drawing/2014/main" id="{D036AEE8-53C4-4BF6-9ACD-D3B598BB47A9}"/>
              </a:ext>
            </a:extLst>
          </p:cNvPr>
          <p:cNvGraphicFramePr>
            <a:graphicFrameLocks noGrp="1"/>
          </p:cNvGraphicFramePr>
          <p:nvPr>
            <p:ph idx="1"/>
            <p:extLst>
              <p:ext uri="{D42A27DB-BD31-4B8C-83A1-F6EECF244321}">
                <p14:modId xmlns:p14="http://schemas.microsoft.com/office/powerpoint/2010/main" val="1826227623"/>
              </p:ext>
            </p:extLst>
          </p:nvPr>
        </p:nvGraphicFramePr>
        <p:xfrm>
          <a:off x="5549900" y="742951"/>
          <a:ext cx="6642099" cy="4245140"/>
        </p:xfrm>
        <a:graphic>
          <a:graphicData uri="http://schemas.openxmlformats.org/drawingml/2006/table">
            <a:tbl>
              <a:tblPr firstRow="1" bandRow="1">
                <a:tableStyleId>{5940675A-B579-460E-94D1-54222C63F5DA}</a:tableStyleId>
              </a:tblPr>
              <a:tblGrid>
                <a:gridCol w="6642099">
                  <a:extLst>
                    <a:ext uri="{9D8B030D-6E8A-4147-A177-3AD203B41FA5}">
                      <a16:colId xmlns:a16="http://schemas.microsoft.com/office/drawing/2014/main" val="2633463279"/>
                    </a:ext>
                  </a:extLst>
                </a:gridCol>
              </a:tblGrid>
              <a:tr h="358609">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787940">
                <a:tc>
                  <a:txBody>
                    <a:bodyPr/>
                    <a:lstStyle/>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g++ -std=</a:t>
                      </a:r>
                      <a:r>
                        <a:rPr lang="en-US" sz="1800" b="0" i="0" u="none" strike="noStrike" kern="1200" dirty="0" err="1">
                          <a:solidFill>
                            <a:schemeClr val="tx1"/>
                          </a:solidFill>
                          <a:effectLst/>
                          <a:latin typeface="Consolas" panose="020B0609020204030204" pitchFamily="49" charset="0"/>
                          <a:ea typeface="+mn-ea"/>
                          <a:cs typeface="+mn-cs"/>
                        </a:rPr>
                        <a:t>c++</a:t>
                      </a:r>
                      <a:r>
                        <a:rPr lang="en-US" sz="1800" b="0" i="0" u="none" strike="noStrike" kern="1200" dirty="0">
                          <a:solidFill>
                            <a:schemeClr val="tx1"/>
                          </a:solidFill>
                          <a:effectLst/>
                          <a:latin typeface="Consolas" panose="020B0609020204030204" pitchFamily="49" charset="0"/>
                          <a:ea typeface="+mn-ea"/>
                          <a:cs typeface="+mn-cs"/>
                        </a:rPr>
                        <a:t>17 example8.cpp</a:t>
                      </a:r>
                      <a:endParaRPr lang="en-US" b="0" dirty="0">
                        <a:effectLst/>
                        <a:latin typeface="Consolas" panose="020B0609020204030204" pitchFamily="49" charset="0"/>
                      </a:endParaRPr>
                    </a:p>
                    <a:p>
                      <a:pPr rtl="0"/>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r>
                        <a:rPr lang="en-US" sz="1800" b="0" i="0" u="none" strike="noStrike" kern="1200" dirty="0">
                          <a:solidFill>
                            <a:schemeClr val="tx1"/>
                          </a:solidFill>
                          <a:effectLst/>
                          <a:latin typeface="Consolas" panose="020B0609020204030204" pitchFamily="49" charset="0"/>
                          <a:ea typeface="+mn-ea"/>
                          <a:cs typeface="+mn-cs"/>
                        </a:rPr>
                        <a:t> ./</a:t>
                      </a:r>
                      <a:r>
                        <a:rPr lang="en-US" sz="1800" b="0" i="0" u="none" strike="noStrike" kern="1200" dirty="0" err="1">
                          <a:solidFill>
                            <a:schemeClr val="tx1"/>
                          </a:solidFill>
                          <a:effectLst/>
                          <a:latin typeface="Consolas" panose="020B0609020204030204" pitchFamily="49" charset="0"/>
                          <a:ea typeface="+mn-ea"/>
                          <a:cs typeface="+mn-cs"/>
                        </a:rPr>
                        <a:t>a.out</a:t>
                      </a:r>
                      <a:endParaRPr lang="en-US" b="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Enter your first and last name: </a:t>
                      </a:r>
                      <a:r>
                        <a:rPr lang="en-US" sz="1800" b="1" i="1" u="none" strike="noStrike" kern="1200" dirty="0">
                          <a:solidFill>
                            <a:srgbClr val="0070C0"/>
                          </a:solidFill>
                          <a:effectLst/>
                          <a:latin typeface="Consolas" panose="020B0609020204030204" pitchFamily="49" charset="0"/>
                          <a:ea typeface="+mn-ea"/>
                          <a:cs typeface="+mn-cs"/>
                        </a:rPr>
                        <a:t>Bjarne </a:t>
                      </a:r>
                      <a:r>
                        <a:rPr lang="en-US" sz="1800" b="1" i="1" u="none" strike="noStrike" kern="1200" dirty="0" err="1">
                          <a:solidFill>
                            <a:srgbClr val="0070C0"/>
                          </a:solidFill>
                          <a:effectLst/>
                          <a:latin typeface="Consolas" panose="020B0609020204030204" pitchFamily="49" charset="0"/>
                          <a:ea typeface="+mn-ea"/>
                          <a:cs typeface="+mn-cs"/>
                        </a:rPr>
                        <a:t>Stroustrup</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Enter today's month and day as digits: </a:t>
                      </a:r>
                      <a:r>
                        <a:rPr lang="en-US" sz="1800" b="1" i="1" u="none" strike="noStrike" kern="1200" dirty="0" smtClean="0">
                          <a:solidFill>
                            <a:srgbClr val="0070C0"/>
                          </a:solidFill>
                          <a:effectLst/>
                          <a:latin typeface="Consolas" panose="020B0609020204030204" pitchFamily="49" charset="0"/>
                          <a:ea typeface="+mn-ea"/>
                          <a:cs typeface="+mn-cs"/>
                        </a:rPr>
                        <a:t>8 29</a:t>
                      </a:r>
                      <a:r>
                        <a:rPr lang="en-US" sz="1800" b="1" i="1" u="none" strike="noStrike" dirty="0" smtClean="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dirty="0">
                          <a:solidFill>
                            <a:srgbClr val="7030A0"/>
                          </a:solidFill>
                          <a:effectLst/>
                          <a:latin typeface="Consolas" panose="020B0609020204030204" pitchFamily="49" charset="0"/>
                          <a:ea typeface="+mn-ea"/>
                          <a:cs typeface="+mn-cs"/>
                        </a:rPr>
                        <a:t>Enter the course initials and number of your class: </a:t>
                      </a:r>
                      <a:r>
                        <a:rPr lang="en-US" sz="1800" b="1" i="1" u="none" strike="noStrike" kern="1200" dirty="0">
                          <a:solidFill>
                            <a:srgbClr val="0070C0"/>
                          </a:solidFill>
                          <a:effectLst/>
                          <a:latin typeface="Consolas" panose="020B0609020204030204" pitchFamily="49" charset="0"/>
                          <a:ea typeface="+mn-ea"/>
                          <a:cs typeface="+mn-cs"/>
                        </a:rPr>
                        <a:t>CSCE 121</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My name is Bjarne </a:t>
                      </a:r>
                      <a:r>
                        <a:rPr lang="en-US" sz="1800" b="0" i="1" u="none" strike="noStrike" kern="1200" dirty="0" err="1">
                          <a:solidFill>
                            <a:srgbClr val="7030A0"/>
                          </a:solidFill>
                          <a:effectLst/>
                          <a:latin typeface="Consolas" panose="020B0609020204030204" pitchFamily="49" charset="0"/>
                          <a:ea typeface="+mn-ea"/>
                          <a:cs typeface="+mn-cs"/>
                        </a:rPr>
                        <a:t>Stroustrup</a:t>
                      </a:r>
                      <a:r>
                        <a:rPr lang="en-US" sz="1800" b="0" i="1" u="none" strike="noStrike" kern="1200" dirty="0">
                          <a:solidFill>
                            <a:srgbClr val="7030A0"/>
                          </a:solidFill>
                          <a:effectLst/>
                          <a:latin typeface="Consolas" panose="020B0609020204030204" pitchFamily="49" charset="0"/>
                          <a:ea typeface="+mn-ea"/>
                          <a:cs typeface="+mn-cs"/>
                        </a:rPr>
                        <a:t>.</a:t>
                      </a:r>
                      <a:endParaRPr lang="en-US" b="0" i="1" dirty="0">
                        <a:solidFill>
                          <a:srgbClr val="7030A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Today is </a:t>
                      </a:r>
                      <a:r>
                        <a:rPr lang="en-US" sz="1800" b="0" i="1" u="none" strike="noStrike" kern="1200" dirty="0" smtClean="0">
                          <a:solidFill>
                            <a:srgbClr val="7030A0"/>
                          </a:solidFill>
                          <a:effectLst/>
                          <a:latin typeface="Consolas" panose="020B0609020204030204" pitchFamily="49" charset="0"/>
                          <a:ea typeface="+mn-ea"/>
                          <a:cs typeface="+mn-cs"/>
                        </a:rPr>
                        <a:t>8/29.</a:t>
                      </a:r>
                      <a:endParaRPr lang="en-US" b="0" i="1" dirty="0">
                        <a:solidFill>
                          <a:srgbClr val="7030A0"/>
                        </a:solidFill>
                        <a:effectLst/>
                        <a:latin typeface="Consolas" panose="020B0609020204030204" pitchFamily="49" charset="0"/>
                      </a:endParaRPr>
                    </a:p>
                    <a:p>
                      <a:pPr rtl="0"/>
                      <a:r>
                        <a:rPr lang="en-US" sz="1800" b="0" i="1" u="none" strike="noStrike" kern="1200" dirty="0">
                          <a:solidFill>
                            <a:srgbClr val="7030A0"/>
                          </a:solidFill>
                          <a:effectLst/>
                          <a:latin typeface="Consolas" panose="020B0609020204030204" pitchFamily="49" charset="0"/>
                          <a:ea typeface="+mn-ea"/>
                          <a:cs typeface="+mn-cs"/>
                        </a:rPr>
                        <a:t>I am taking CSCE121.</a:t>
                      </a:r>
                      <a:endParaRPr lang="en-US" b="0" i="1" dirty="0">
                        <a:solidFill>
                          <a:srgbClr val="7030A0"/>
                        </a:solidFill>
                        <a:effectLst/>
                        <a:latin typeface="Consolas" panose="020B0609020204030204" pitchFamily="49" charset="0"/>
                      </a:endParaRPr>
                    </a:p>
                    <a:p>
                      <a:r>
                        <a:rPr lang="en-US" sz="1800" b="1" i="0" u="none" strike="noStrike" kern="1200" dirty="0" err="1">
                          <a:solidFill>
                            <a:schemeClr val="tx1"/>
                          </a:solidFill>
                          <a:effectLst/>
                          <a:latin typeface="Consolas" panose="020B0609020204030204" pitchFamily="49" charset="0"/>
                          <a:ea typeface="+mn-ea"/>
                          <a:cs typeface="+mn-cs"/>
                        </a:rPr>
                        <a:t>user@computer</a:t>
                      </a:r>
                      <a:r>
                        <a:rPr lang="en-US" sz="1800" b="1" i="0" u="none" strike="noStrike" kern="1200" dirty="0">
                          <a:solidFill>
                            <a:schemeClr val="tx1"/>
                          </a:solidFill>
                          <a:effectLst/>
                          <a:latin typeface="Consolas" panose="020B0609020204030204" pitchFamily="49" charset="0"/>
                          <a:ea typeface="+mn-ea"/>
                          <a:cs typeface="+mn-cs"/>
                        </a:rPr>
                        <a:t>:/</a:t>
                      </a:r>
                      <a:r>
                        <a:rPr lang="en-US" sz="1800" b="1" i="0" u="none" strike="noStrike" kern="1200" dirty="0" err="1">
                          <a:solidFill>
                            <a:schemeClr val="tx1"/>
                          </a:solidFill>
                          <a:effectLst/>
                          <a:latin typeface="Consolas" panose="020B0609020204030204" pitchFamily="49" charset="0"/>
                          <a:ea typeface="+mn-ea"/>
                          <a:cs typeface="+mn-cs"/>
                        </a:rPr>
                        <a:t>mnt</a:t>
                      </a:r>
                      <a:r>
                        <a:rPr lang="en-US" sz="1800" b="1" i="0" u="none" strike="noStrike" kern="1200" dirty="0">
                          <a:solidFill>
                            <a:schemeClr val="tx1"/>
                          </a:solidFill>
                          <a:effectLst/>
                          <a:latin typeface="Consolas" panose="020B0609020204030204" pitchFamily="49" charset="0"/>
                          <a:ea typeface="+mn-ea"/>
                          <a:cs typeface="+mn-cs"/>
                        </a:rPr>
                        <a:t>/c/code$</a:t>
                      </a:r>
                      <a:endParaRPr lang="en-US"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214329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3DA6DE-C1F5-4021-8092-F4F95EBCFF02}"/>
              </a:ext>
            </a:extLst>
          </p:cNvPr>
          <p:cNvSpPr>
            <a:spLocks noGrp="1"/>
          </p:cNvSpPr>
          <p:nvPr>
            <p:ph type="title"/>
          </p:nvPr>
        </p:nvSpPr>
        <p:spPr/>
        <p:txBody>
          <a:bodyPr/>
          <a:lstStyle/>
          <a:p>
            <a:r>
              <a:rPr lang="en-US" sz="4000" dirty="0"/>
              <a:t>Simple Output</a:t>
            </a:r>
          </a:p>
        </p:txBody>
      </p:sp>
      <p:sp>
        <p:nvSpPr>
          <p:cNvPr id="9" name="Content Placeholder 8">
            <a:extLst>
              <a:ext uri="{FF2B5EF4-FFF2-40B4-BE49-F238E27FC236}">
                <a16:creationId xmlns:a16="http://schemas.microsoft.com/office/drawing/2014/main" id="{DF3B3289-3940-4628-849E-BE49DE67B0D8}"/>
              </a:ext>
            </a:extLst>
          </p:cNvPr>
          <p:cNvSpPr>
            <a:spLocks noGrp="1"/>
          </p:cNvSpPr>
          <p:nvPr>
            <p:ph sz="half" idx="2"/>
          </p:nvPr>
        </p:nvSpPr>
        <p:spPr/>
        <p:txBody>
          <a:bodyPr/>
          <a:lstStyle/>
          <a:p>
            <a:pPr marL="0" indent="0">
              <a:buNone/>
            </a:pPr>
            <a:r>
              <a:rPr lang="en-US" dirty="0"/>
              <a:t>One of the most basic ways to provide output to the console is by using the:</a:t>
            </a:r>
          </a:p>
          <a:p>
            <a:r>
              <a:rPr lang="en-US" dirty="0">
                <a:latin typeface="Consolas" panose="020B0609020204030204" pitchFamily="49" charset="0"/>
              </a:rPr>
              <a:t>std::</a:t>
            </a:r>
            <a:r>
              <a:rPr lang="en-US" dirty="0" err="1">
                <a:latin typeface="Consolas" panose="020B0609020204030204" pitchFamily="49" charset="0"/>
              </a:rPr>
              <a:t>cout</a:t>
            </a:r>
            <a:r>
              <a:rPr lang="en-US" dirty="0"/>
              <a:t> identifier</a:t>
            </a:r>
          </a:p>
          <a:p>
            <a:r>
              <a:rPr lang="en-US" dirty="0"/>
              <a:t>insertion operator </a:t>
            </a:r>
            <a:r>
              <a:rPr lang="en-US" dirty="0">
                <a:latin typeface="Consolas" panose="020B0609020204030204" pitchFamily="49" charset="0"/>
              </a:rPr>
              <a:t>&lt;&lt;</a:t>
            </a:r>
          </a:p>
        </p:txBody>
      </p:sp>
      <p:graphicFrame>
        <p:nvGraphicFramePr>
          <p:cNvPr id="10" name="Content Placeholder 11">
            <a:extLst>
              <a:ext uri="{FF2B5EF4-FFF2-40B4-BE49-F238E27FC236}">
                <a16:creationId xmlns:a16="http://schemas.microsoft.com/office/drawing/2014/main" id="{C0932DB4-8A13-49EC-BBE7-87C6ABA5C961}"/>
              </a:ext>
            </a:extLst>
          </p:cNvPr>
          <p:cNvGraphicFramePr>
            <a:graphicFrameLocks/>
          </p:cNvGraphicFramePr>
          <p:nvPr>
            <p:extLst>
              <p:ext uri="{D42A27DB-BD31-4B8C-83A1-F6EECF244321}">
                <p14:modId xmlns:p14="http://schemas.microsoft.com/office/powerpoint/2010/main" val="385293423"/>
              </p:ext>
            </p:extLst>
          </p:nvPr>
        </p:nvGraphicFramePr>
        <p:xfrm>
          <a:off x="838200" y="1825625"/>
          <a:ext cx="5181600" cy="2377440"/>
        </p:xfrm>
        <a:graphic>
          <a:graphicData uri="http://schemas.openxmlformats.org/drawingml/2006/table">
            <a:tbl>
              <a:tblPr firstRow="1" bandRow="1">
                <a:tableStyleId>{5940675A-B579-460E-94D1-54222C63F5DA}</a:tableStyleId>
              </a:tblPr>
              <a:tblGrid>
                <a:gridCol w="318796">
                  <a:extLst>
                    <a:ext uri="{9D8B030D-6E8A-4147-A177-3AD203B41FA5}">
                      <a16:colId xmlns:a16="http://schemas.microsoft.com/office/drawing/2014/main" val="3462305556"/>
                    </a:ext>
                  </a:extLst>
                </a:gridCol>
                <a:gridCol w="4862804">
                  <a:extLst>
                    <a:ext uri="{9D8B030D-6E8A-4147-A177-3AD203B41FA5}">
                      <a16:colId xmlns:a16="http://schemas.microsoft.com/office/drawing/2014/main" val="2357295524"/>
                    </a:ext>
                  </a:extLst>
                </a:gridCol>
              </a:tblGrid>
              <a:tr h="370840">
                <a:tc gridSpan="2">
                  <a:txBody>
                    <a:bodyPr/>
                    <a:lstStyle/>
                    <a:p>
                      <a:pPr algn="ctr"/>
                      <a:r>
                        <a:rPr lang="en-US" b="1" dirty="0">
                          <a:latin typeface="Consolas" panose="020B0609020204030204" pitchFamily="49" charset="0"/>
                        </a:rPr>
                        <a:t>example1.cpp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70840">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txBody>
                  <a:tcPr/>
                </a:tc>
                <a:tc>
                  <a:txBody>
                    <a:bodyPr/>
                    <a:lstStyle/>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b="0" dirty="0">
                        <a:effectLst/>
                      </a:endParaRPr>
                    </a:p>
                    <a:p>
                      <a:pPr rtl="0">
                        <a:spcBef>
                          <a:spcPts val="0"/>
                        </a:spcBef>
                        <a:spcAft>
                          <a:spcPts val="0"/>
                        </a:spcAft>
                      </a:pPr>
                      <a:r>
                        <a:rPr lang="en-US" sz="2000" b="0" dirty="0">
                          <a:effectLst/>
                        </a:rPr>
                        <a:t> </a:t>
                      </a:r>
                    </a:p>
                    <a:p>
                      <a:pPr rtl="0">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smtClean="0">
                          <a:solidFill>
                            <a:srgbClr val="A31515"/>
                          </a:solidFill>
                          <a:effectLst/>
                          <a:latin typeface="Consolas" panose="020B0609020204030204" pitchFamily="49" charset="0"/>
                        </a:rPr>
                        <a:t>“howdy</a:t>
                      </a:r>
                      <a:r>
                        <a:rPr lang="en-US" sz="2000" b="0" i="0" u="none" strike="noStrike" dirty="0">
                          <a:solidFill>
                            <a:srgbClr val="A31515"/>
                          </a:solidFill>
                          <a:effectLst/>
                          <a:latin typeface="Consolas" panose="020B0609020204030204" pitchFamily="49" charset="0"/>
                        </a:rPr>
                        <a:t>"</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11" name="Content Placeholder 1">
            <a:extLst>
              <a:ext uri="{FF2B5EF4-FFF2-40B4-BE49-F238E27FC236}">
                <a16:creationId xmlns:a16="http://schemas.microsoft.com/office/drawing/2014/main" id="{8F194032-95F6-4FC9-A476-F7A4BB32103C}"/>
              </a:ext>
            </a:extLst>
          </p:cNvPr>
          <p:cNvGraphicFramePr>
            <a:graphicFrameLocks noGrp="1"/>
          </p:cNvGraphicFramePr>
          <p:nvPr>
            <p:ph idx="1"/>
            <p:extLst>
              <p:ext uri="{D42A27DB-BD31-4B8C-83A1-F6EECF244321}">
                <p14:modId xmlns:p14="http://schemas.microsoft.com/office/powerpoint/2010/main" val="3666502575"/>
              </p:ext>
            </p:extLst>
          </p:nvPr>
        </p:nvGraphicFramePr>
        <p:xfrm>
          <a:off x="838200" y="4617403"/>
          <a:ext cx="5181600" cy="1767840"/>
        </p:xfrm>
        <a:graphic>
          <a:graphicData uri="http://schemas.openxmlformats.org/drawingml/2006/table">
            <a:tbl>
              <a:tblPr firstRow="1" bandRow="1">
                <a:tableStyleId>{5940675A-B579-460E-94D1-54222C63F5DA}</a:tableStyleId>
              </a:tblPr>
              <a:tblGrid>
                <a:gridCol w="5181600">
                  <a:extLst>
                    <a:ext uri="{9D8B030D-6E8A-4147-A177-3AD203B41FA5}">
                      <a16:colId xmlns:a16="http://schemas.microsoft.com/office/drawing/2014/main" val="2633463279"/>
                    </a:ext>
                  </a:extLst>
                </a:gridCol>
              </a:tblGrid>
              <a:tr h="370840">
                <a:tc>
                  <a:txBody>
                    <a:bodyPr/>
                    <a:lstStyle/>
                    <a:p>
                      <a:pPr algn="ctr" rtl="0"/>
                      <a:r>
                        <a:rPr lang="en-US"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70840">
                <a:tc>
                  <a:txBody>
                    <a:bodyPr/>
                    <a:lstStyle/>
                    <a:p>
                      <a:pPr rtl="0"/>
                      <a:r>
                        <a:rPr lang="en-US" sz="2000" b="1" u="none" strike="noStrike" kern="1200" dirty="0" err="1">
                          <a:effectLst/>
                          <a:latin typeface="Consolas" panose="020B0609020204030204" pitchFamily="49" charset="0"/>
                        </a:rPr>
                        <a:t>user@computer</a:t>
                      </a:r>
                      <a:r>
                        <a:rPr lang="en-US" sz="2000" b="1" u="none" strike="noStrike" kern="1200" dirty="0">
                          <a:effectLst/>
                          <a:latin typeface="Consolas" panose="020B0609020204030204" pitchFamily="49" charset="0"/>
                        </a:rPr>
                        <a:t>:/</a:t>
                      </a:r>
                      <a:r>
                        <a:rPr lang="en-US" sz="2000" b="1" u="none" strike="noStrike" kern="1200" dirty="0" err="1">
                          <a:effectLst/>
                          <a:latin typeface="Consolas" panose="020B0609020204030204" pitchFamily="49" charset="0"/>
                        </a:rPr>
                        <a:t>mnt</a:t>
                      </a:r>
                      <a:r>
                        <a:rPr lang="en-US" sz="2000" b="1" u="none" strike="noStrike" kern="1200" dirty="0">
                          <a:effectLst/>
                          <a:latin typeface="Consolas" panose="020B0609020204030204" pitchFamily="49" charset="0"/>
                        </a:rPr>
                        <a:t>/c/code$</a:t>
                      </a:r>
                      <a:r>
                        <a:rPr lang="en-US" sz="2000" u="none" strike="noStrike" kern="1200" dirty="0">
                          <a:effectLst/>
                          <a:latin typeface="Consolas" panose="020B0609020204030204" pitchFamily="49" charset="0"/>
                        </a:rPr>
                        <a:t> g++ </a:t>
                      </a:r>
                      <a:br>
                        <a:rPr lang="en-US" sz="2000" u="none" strike="noStrike" kern="1200" dirty="0">
                          <a:effectLst/>
                          <a:latin typeface="Consolas" panose="020B0609020204030204" pitchFamily="49" charset="0"/>
                        </a:rPr>
                      </a:br>
                      <a:r>
                        <a:rPr lang="en-US" sz="2000" u="none" strike="noStrike" kern="1200" dirty="0">
                          <a:effectLst/>
                          <a:latin typeface="Consolas" panose="020B0609020204030204" pitchFamily="49" charset="0"/>
                        </a:rPr>
                        <a:t>-std=</a:t>
                      </a:r>
                      <a:r>
                        <a:rPr lang="en-US" sz="2000" u="none" strike="noStrike" kern="1200" dirty="0" err="1">
                          <a:effectLst/>
                          <a:latin typeface="Consolas" panose="020B0609020204030204" pitchFamily="49" charset="0"/>
                        </a:rPr>
                        <a:t>c++</a:t>
                      </a:r>
                      <a:r>
                        <a:rPr lang="en-US" sz="2000" u="none" strike="noStrike" kern="1200" dirty="0">
                          <a:effectLst/>
                          <a:latin typeface="Consolas" panose="020B0609020204030204" pitchFamily="49" charset="0"/>
                        </a:rPr>
                        <a:t>17 example1.cpp</a:t>
                      </a:r>
                      <a:endParaRPr lang="en-US" sz="2000" dirty="0">
                        <a:effectLst/>
                        <a:latin typeface="Consolas" panose="020B0609020204030204" pitchFamily="49" charset="0"/>
                      </a:endParaRPr>
                    </a:p>
                    <a:p>
                      <a:pPr rtl="0"/>
                      <a:r>
                        <a:rPr lang="en-US" sz="2000" b="1" u="none" strike="noStrike" kern="1200" dirty="0" err="1">
                          <a:effectLst/>
                          <a:latin typeface="Consolas" panose="020B0609020204030204" pitchFamily="49" charset="0"/>
                        </a:rPr>
                        <a:t>user@computer</a:t>
                      </a:r>
                      <a:r>
                        <a:rPr lang="en-US" sz="2000" b="1" u="none" strike="noStrike" kern="1200" dirty="0">
                          <a:effectLst/>
                          <a:latin typeface="Consolas" panose="020B0609020204030204" pitchFamily="49" charset="0"/>
                        </a:rPr>
                        <a:t>:/</a:t>
                      </a:r>
                      <a:r>
                        <a:rPr lang="en-US" sz="2000" b="1" u="none" strike="noStrike" kern="1200" dirty="0" err="1">
                          <a:effectLst/>
                          <a:latin typeface="Consolas" panose="020B0609020204030204" pitchFamily="49" charset="0"/>
                        </a:rPr>
                        <a:t>mnt</a:t>
                      </a:r>
                      <a:r>
                        <a:rPr lang="en-US" sz="2000" b="1" u="none" strike="noStrike" kern="1200" dirty="0">
                          <a:effectLst/>
                          <a:latin typeface="Consolas" panose="020B0609020204030204" pitchFamily="49" charset="0"/>
                        </a:rPr>
                        <a:t>/c/code$</a:t>
                      </a:r>
                      <a:r>
                        <a:rPr lang="en-US" sz="2000" u="none" strike="noStrike" kern="1200" dirty="0">
                          <a:effectLst/>
                          <a:latin typeface="Consolas" panose="020B0609020204030204" pitchFamily="49" charset="0"/>
                        </a:rPr>
                        <a:t> ./</a:t>
                      </a:r>
                      <a:r>
                        <a:rPr lang="en-US" sz="2000" u="none" strike="noStrike" kern="1200" dirty="0" err="1">
                          <a:effectLst/>
                          <a:latin typeface="Consolas" panose="020B0609020204030204" pitchFamily="49" charset="0"/>
                        </a:rPr>
                        <a:t>a.out</a:t>
                      </a:r>
                      <a:endParaRPr lang="en-US" sz="2000" dirty="0">
                        <a:effectLst/>
                        <a:latin typeface="Consolas" panose="020B0609020204030204" pitchFamily="49" charset="0"/>
                      </a:endParaRPr>
                    </a:p>
                    <a:p>
                      <a:pPr rtl="0"/>
                      <a:r>
                        <a:rPr lang="en-US" sz="2000" i="1" u="none" strike="noStrike" kern="1200" dirty="0">
                          <a:solidFill>
                            <a:srgbClr val="7030A0"/>
                          </a:solidFill>
                          <a:effectLst/>
                          <a:latin typeface="Consolas" panose="020B0609020204030204" pitchFamily="49" charset="0"/>
                        </a:rPr>
                        <a:t>howdy</a:t>
                      </a:r>
                      <a:r>
                        <a:rPr lang="en-US" sz="2000" b="0" i="1" u="none" strike="noStrike" kern="1200" dirty="0">
                          <a:solidFill>
                            <a:srgbClr val="7030A0"/>
                          </a:solidFill>
                          <a:effectLst/>
                          <a:latin typeface="Consolas" panose="020B0609020204030204" pitchFamily="49" charset="0"/>
                        </a:rPr>
                        <a:t> </a:t>
                      </a:r>
                      <a:r>
                        <a:rPr lang="en-US" sz="2000" b="1" u="none" strike="noStrike" kern="1200" dirty="0" err="1">
                          <a:effectLst/>
                          <a:latin typeface="Consolas" panose="020B0609020204030204" pitchFamily="49" charset="0"/>
                        </a:rPr>
                        <a:t>user@computer</a:t>
                      </a:r>
                      <a:r>
                        <a:rPr lang="en-US" sz="2000" b="1" u="none" strike="noStrike" kern="1200" dirty="0">
                          <a:effectLst/>
                          <a:latin typeface="Consolas" panose="020B0609020204030204" pitchFamily="49" charset="0"/>
                        </a:rPr>
                        <a:t>:/</a:t>
                      </a:r>
                      <a:r>
                        <a:rPr lang="en-US" sz="2000" b="1" u="none" strike="noStrike" kern="1200" dirty="0" err="1">
                          <a:effectLst/>
                          <a:latin typeface="Consolas" panose="020B0609020204030204" pitchFamily="49" charset="0"/>
                        </a:rPr>
                        <a:t>mnt</a:t>
                      </a:r>
                      <a:r>
                        <a:rPr lang="en-US" sz="2000" b="1" u="none" strike="noStrike" kern="1200" dirty="0">
                          <a:effectLst/>
                          <a:latin typeface="Consolas" panose="020B0609020204030204" pitchFamily="49" charset="0"/>
                        </a:rPr>
                        <a:t>/c/code$</a:t>
                      </a:r>
                      <a:endParaRPr lang="en-US" sz="2000" b="1"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118463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457A5-74F4-4E6E-B008-B099CD5EC539}"/>
              </a:ext>
            </a:extLst>
          </p:cNvPr>
          <p:cNvSpPr>
            <a:spLocks noGrp="1"/>
          </p:cNvSpPr>
          <p:nvPr>
            <p:ph type="title"/>
          </p:nvPr>
        </p:nvSpPr>
        <p:spPr/>
        <p:txBody>
          <a:bodyPr/>
          <a:lstStyle/>
          <a:p>
            <a:r>
              <a:rPr lang="en-US" dirty="0"/>
              <a:t>Console Line Input: </a:t>
            </a:r>
            <a:r>
              <a:rPr lang="en-US" dirty="0" smtClean="0"/>
              <a:t/>
            </a:r>
            <a:br>
              <a:rPr lang="en-US" dirty="0" smtClean="0"/>
            </a:br>
            <a:r>
              <a:rPr lang="en-US" dirty="0" err="1" smtClean="0"/>
              <a:t>getline</a:t>
            </a:r>
            <a:r>
              <a:rPr lang="en-US" dirty="0" smtClean="0"/>
              <a:t>(</a:t>
            </a:r>
            <a:r>
              <a:rPr lang="en-US" dirty="0" err="1" smtClean="0"/>
              <a:t>cin</a:t>
            </a:r>
            <a:r>
              <a:rPr lang="en-US" dirty="0"/>
              <a:t>, string)</a:t>
            </a:r>
          </a:p>
        </p:txBody>
      </p:sp>
      <p:sp>
        <p:nvSpPr>
          <p:cNvPr id="6" name="Text Placeholder 5">
            <a:extLst>
              <a:ext uri="{FF2B5EF4-FFF2-40B4-BE49-F238E27FC236}">
                <a16:creationId xmlns:a16="http://schemas.microsoft.com/office/drawing/2014/main" id="{803DAF20-945E-4F19-8992-1FE1599833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8333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5B6627-A1DD-44CE-A803-FA0309824514}"/>
              </a:ext>
            </a:extLst>
          </p:cNvPr>
          <p:cNvSpPr>
            <a:spLocks noGrp="1"/>
          </p:cNvSpPr>
          <p:nvPr>
            <p:ph type="title"/>
          </p:nvPr>
        </p:nvSpPr>
        <p:spPr/>
        <p:txBody>
          <a:bodyPr/>
          <a:lstStyle/>
          <a:p>
            <a:r>
              <a:rPr lang="en-US" dirty="0"/>
              <a:t>Console Line Input: </a:t>
            </a:r>
            <a:r>
              <a:rPr lang="en-US" dirty="0" err="1"/>
              <a:t>getline</a:t>
            </a:r>
            <a:r>
              <a:rPr lang="en-US" dirty="0"/>
              <a:t>(</a:t>
            </a:r>
            <a:r>
              <a:rPr lang="en-US" dirty="0" err="1"/>
              <a:t>cin</a:t>
            </a:r>
            <a:r>
              <a:rPr lang="en-US" dirty="0"/>
              <a:t>, string)</a:t>
            </a:r>
          </a:p>
        </p:txBody>
      </p:sp>
      <p:sp>
        <p:nvSpPr>
          <p:cNvPr id="7" name="Content Placeholder 6">
            <a:extLst>
              <a:ext uri="{FF2B5EF4-FFF2-40B4-BE49-F238E27FC236}">
                <a16:creationId xmlns:a16="http://schemas.microsoft.com/office/drawing/2014/main" id="{AB8CFA0E-80A2-4D96-9A52-F00EE25B3829}"/>
              </a:ext>
            </a:extLst>
          </p:cNvPr>
          <p:cNvSpPr>
            <a:spLocks noGrp="1"/>
          </p:cNvSpPr>
          <p:nvPr>
            <p:ph sz="half" idx="1"/>
          </p:nvPr>
        </p:nvSpPr>
        <p:spPr>
          <a:xfrm>
            <a:off x="609600" y="1825625"/>
            <a:ext cx="5410200" cy="4351338"/>
          </a:xfrm>
        </p:spPr>
        <p:txBody>
          <a:bodyPr>
            <a:noAutofit/>
          </a:bodyPr>
          <a:lstStyle/>
          <a:p>
            <a:pPr marL="0" indent="0">
              <a:spcBef>
                <a:spcPts val="0"/>
              </a:spcBef>
              <a:buNone/>
            </a:pPr>
            <a:r>
              <a:rPr lang="en-US" sz="2400" b="1" dirty="0"/>
              <a:t>About</a:t>
            </a:r>
          </a:p>
          <a:p>
            <a:pPr>
              <a:spcBef>
                <a:spcPts val="0"/>
              </a:spcBef>
            </a:pPr>
            <a:r>
              <a:rPr lang="en-US" sz="2400" dirty="0"/>
              <a:t>C++ also provides a type of syntax for processing a line into a string using the </a:t>
            </a:r>
            <a:r>
              <a:rPr lang="en-US" sz="2400" dirty="0" err="1"/>
              <a:t>getline</a:t>
            </a:r>
            <a:r>
              <a:rPr lang="en-US" sz="2400" dirty="0"/>
              <a:t> function. </a:t>
            </a:r>
          </a:p>
          <a:p>
            <a:pPr>
              <a:spcBef>
                <a:spcPts val="0"/>
              </a:spcBef>
            </a:pPr>
            <a:endParaRPr lang="en-US" sz="2400" dirty="0"/>
          </a:p>
          <a:p>
            <a:pPr marL="0" indent="0">
              <a:spcBef>
                <a:spcPts val="0"/>
              </a:spcBef>
              <a:buNone/>
            </a:pPr>
            <a:r>
              <a:rPr lang="en-US" sz="2400" b="1" dirty="0"/>
              <a:t>Syntax</a:t>
            </a:r>
          </a:p>
          <a:p>
            <a:pPr>
              <a:spcBef>
                <a:spcPts val="0"/>
              </a:spcBef>
            </a:pPr>
            <a:r>
              <a:rPr lang="en-US" sz="2400" dirty="0"/>
              <a:t>The following describes what is necessary to use the </a:t>
            </a:r>
            <a:r>
              <a:rPr lang="en-US" sz="2400" dirty="0" err="1"/>
              <a:t>getline</a:t>
            </a:r>
            <a:r>
              <a:rPr lang="en-US" sz="2400" dirty="0"/>
              <a:t> function syntax.</a:t>
            </a:r>
          </a:p>
          <a:p>
            <a:pPr marL="0" indent="0">
              <a:spcBef>
                <a:spcPts val="0"/>
              </a:spcBef>
              <a:buNone/>
            </a:pPr>
            <a:endParaRPr lang="en-US" sz="2400" dirty="0"/>
          </a:p>
          <a:p>
            <a:pPr marL="0" indent="0" algn="ctr">
              <a:spcBef>
                <a:spcPts val="0"/>
              </a:spcBef>
              <a:buNone/>
            </a:pPr>
            <a:r>
              <a:rPr lang="en-US" sz="2000" dirty="0" err="1">
                <a:latin typeface="Consolas" panose="020B0609020204030204" pitchFamily="49" charset="0"/>
              </a:rPr>
              <a:t>getline</a:t>
            </a:r>
            <a:r>
              <a:rPr lang="en-US" sz="2000" dirty="0">
                <a:latin typeface="Consolas" panose="020B0609020204030204" pitchFamily="49" charset="0"/>
              </a:rPr>
              <a:t>(</a:t>
            </a:r>
            <a:r>
              <a:rPr lang="en-US" sz="2000" dirty="0" err="1">
                <a:latin typeface="Consolas" panose="020B0609020204030204" pitchFamily="49" charset="0"/>
              </a:rPr>
              <a:t>cin</a:t>
            </a:r>
            <a:r>
              <a:rPr lang="en-US" sz="2000" dirty="0">
                <a:latin typeface="Consolas" panose="020B0609020204030204" pitchFamily="49" charset="0"/>
              </a:rPr>
              <a:t>, </a:t>
            </a:r>
            <a:r>
              <a:rPr lang="en-US" sz="2000" i="1" dirty="0" err="1">
                <a:latin typeface="Consolas" panose="020B0609020204030204" pitchFamily="49" charset="0"/>
              </a:rPr>
              <a:t>string_variable</a:t>
            </a:r>
            <a:r>
              <a:rPr lang="en-US" sz="2000" dirty="0">
                <a:latin typeface="Consolas" panose="020B0609020204030204" pitchFamily="49" charset="0"/>
              </a:rPr>
              <a:t>);</a:t>
            </a:r>
          </a:p>
        </p:txBody>
      </p:sp>
      <p:sp>
        <p:nvSpPr>
          <p:cNvPr id="8" name="Content Placeholder 7">
            <a:extLst>
              <a:ext uri="{FF2B5EF4-FFF2-40B4-BE49-F238E27FC236}">
                <a16:creationId xmlns:a16="http://schemas.microsoft.com/office/drawing/2014/main" id="{4663E7A2-18F6-4D2D-A1BC-67A27C6205A3}"/>
              </a:ext>
            </a:extLst>
          </p:cNvPr>
          <p:cNvSpPr>
            <a:spLocks noGrp="1"/>
          </p:cNvSpPr>
          <p:nvPr>
            <p:ph sz="half" idx="2"/>
          </p:nvPr>
        </p:nvSpPr>
        <p:spPr>
          <a:xfrm>
            <a:off x="6172200" y="1825625"/>
            <a:ext cx="5410200" cy="4351338"/>
          </a:xfrm>
        </p:spPr>
        <p:txBody>
          <a:bodyPr>
            <a:normAutofit fontScale="70000" lnSpcReduction="20000"/>
          </a:bodyPr>
          <a:lstStyle/>
          <a:p>
            <a:pPr marL="0" indent="0" fontAlgn="base">
              <a:buNone/>
            </a:pPr>
            <a:r>
              <a:rPr lang="en-US" b="1" dirty="0"/>
              <a:t>Details</a:t>
            </a:r>
          </a:p>
          <a:p>
            <a:pPr fontAlgn="base"/>
            <a:r>
              <a:rPr lang="en-US" dirty="0"/>
              <a:t>The </a:t>
            </a:r>
            <a:r>
              <a:rPr lang="en-US" dirty="0" err="1"/>
              <a:t>getline</a:t>
            </a:r>
            <a:r>
              <a:rPr lang="en-US" dirty="0"/>
              <a:t> function is part of the &lt;iostream&gt; library.</a:t>
            </a:r>
          </a:p>
          <a:p>
            <a:pPr fontAlgn="base"/>
            <a:r>
              <a:rPr lang="en-US" dirty="0"/>
              <a:t>With a using statement, you would use: std::</a:t>
            </a:r>
            <a:r>
              <a:rPr lang="en-US" dirty="0" err="1"/>
              <a:t>getline</a:t>
            </a:r>
            <a:endParaRPr lang="en-US" dirty="0"/>
          </a:p>
          <a:p>
            <a:pPr fontAlgn="base"/>
            <a:r>
              <a:rPr lang="en-US" dirty="0"/>
              <a:t>This function can accept two arguments: the first is </a:t>
            </a:r>
            <a:r>
              <a:rPr lang="en-US" dirty="0" err="1"/>
              <a:t>cin</a:t>
            </a:r>
            <a:r>
              <a:rPr lang="en-US" dirty="0"/>
              <a:t>, as introduced in the previous section; and the second is </a:t>
            </a:r>
            <a:r>
              <a:rPr lang="en-US" i="1" dirty="0" err="1"/>
              <a:t>string_variable</a:t>
            </a:r>
            <a:r>
              <a:rPr lang="en-US" dirty="0"/>
              <a:t>, which is an identifier of type string.</a:t>
            </a:r>
          </a:p>
          <a:p>
            <a:r>
              <a:rPr lang="en-US" dirty="0"/>
              <a:t>When this function is called when the program is run, the console waits for the user to type a sequence of characters. </a:t>
            </a:r>
          </a:p>
          <a:p>
            <a:pPr lvl="1"/>
            <a:r>
              <a:rPr lang="en-US" dirty="0"/>
              <a:t>When the user hits the ENTER key, then the program will store the sequence of characters into the string variable.</a:t>
            </a:r>
          </a:p>
        </p:txBody>
      </p:sp>
    </p:spTree>
    <p:extLst>
      <p:ext uri="{BB962C8B-B14F-4D97-AF65-F5344CB8AC3E}">
        <p14:creationId xmlns:p14="http://schemas.microsoft.com/office/powerpoint/2010/main" val="866449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6FA344-D685-4204-B7A2-9A6ACB272318}"/>
              </a:ext>
            </a:extLst>
          </p:cNvPr>
          <p:cNvSpPr>
            <a:spLocks noGrp="1"/>
          </p:cNvSpPr>
          <p:nvPr>
            <p:ph type="title"/>
          </p:nvPr>
        </p:nvSpPr>
        <p:spPr/>
        <p:txBody>
          <a:bodyPr/>
          <a:lstStyle/>
          <a:p>
            <a:r>
              <a:rPr lang="en-US" dirty="0"/>
              <a:t>Simple String Input</a:t>
            </a:r>
          </a:p>
        </p:txBody>
      </p:sp>
      <p:graphicFrame>
        <p:nvGraphicFramePr>
          <p:cNvPr id="7" name="Content Placeholder 11">
            <a:extLst>
              <a:ext uri="{FF2B5EF4-FFF2-40B4-BE49-F238E27FC236}">
                <a16:creationId xmlns:a16="http://schemas.microsoft.com/office/drawing/2014/main" id="{4838390A-08B2-4D29-AAC5-9CC67F2A2CDD}"/>
              </a:ext>
            </a:extLst>
          </p:cNvPr>
          <p:cNvGraphicFramePr>
            <a:graphicFrameLocks/>
          </p:cNvGraphicFramePr>
          <p:nvPr>
            <p:extLst>
              <p:ext uri="{D42A27DB-BD31-4B8C-83A1-F6EECF244321}">
                <p14:modId xmlns:p14="http://schemas.microsoft.com/office/powerpoint/2010/main" val="1616738158"/>
              </p:ext>
            </p:extLst>
          </p:nvPr>
        </p:nvGraphicFramePr>
        <p:xfrm>
          <a:off x="0" y="1825625"/>
          <a:ext cx="6019800" cy="4612640"/>
        </p:xfrm>
        <a:graphic>
          <a:graphicData uri="http://schemas.openxmlformats.org/drawingml/2006/table">
            <a:tbl>
              <a:tblPr firstRow="1" bandRow="1">
                <a:tableStyleId>{5940675A-B579-460E-94D1-54222C63F5DA}</a:tableStyleId>
              </a:tblPr>
              <a:tblGrid>
                <a:gridCol w="468477">
                  <a:extLst>
                    <a:ext uri="{9D8B030D-6E8A-4147-A177-3AD203B41FA5}">
                      <a16:colId xmlns:a16="http://schemas.microsoft.com/office/drawing/2014/main" val="3462305556"/>
                    </a:ext>
                  </a:extLst>
                </a:gridCol>
                <a:gridCol w="5551323">
                  <a:extLst>
                    <a:ext uri="{9D8B030D-6E8A-4147-A177-3AD203B41FA5}">
                      <a16:colId xmlns:a16="http://schemas.microsoft.com/office/drawing/2014/main" val="2357295524"/>
                    </a:ext>
                  </a:extLst>
                </a:gridCol>
              </a:tblGrid>
              <a:tr h="370840">
                <a:tc gridSpan="2">
                  <a:txBody>
                    <a:bodyPr/>
                    <a:lstStyle/>
                    <a:p>
                      <a:pPr algn="ctr"/>
                      <a:r>
                        <a:rPr lang="en-US" sz="1800" b="1" dirty="0">
                          <a:latin typeface="Consolas" panose="020B0609020204030204" pitchFamily="49" charset="0"/>
                        </a:rPr>
                        <a:t>example9.cpp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219743">
                <a:tc>
                  <a:txBody>
                    <a:bodyPr/>
                    <a:lstStyle/>
                    <a:p>
                      <a:pPr algn="ctr"/>
                      <a:r>
                        <a:rPr lang="en-US" sz="1800" dirty="0">
                          <a:latin typeface="Consolas" panose="020B0609020204030204" pitchFamily="49" charset="0"/>
                        </a:rPr>
                        <a:t>1</a:t>
                      </a:r>
                    </a:p>
                    <a:p>
                      <a:pPr algn="ctr"/>
                      <a:r>
                        <a:rPr lang="en-US" sz="1800" dirty="0">
                          <a:latin typeface="Consolas" panose="020B0609020204030204" pitchFamily="49" charset="0"/>
                        </a:rPr>
                        <a:t>2</a:t>
                      </a:r>
                    </a:p>
                    <a:p>
                      <a:pPr algn="ctr"/>
                      <a:r>
                        <a:rPr lang="en-US" sz="1800" dirty="0">
                          <a:latin typeface="Consolas" panose="020B0609020204030204" pitchFamily="49" charset="0"/>
                        </a:rPr>
                        <a:t>3</a:t>
                      </a:r>
                    </a:p>
                    <a:p>
                      <a:pPr algn="ctr"/>
                      <a:endParaRPr lang="en-US" sz="1800" dirty="0">
                        <a:latin typeface="Consolas" panose="020B0609020204030204" pitchFamily="49" charset="0"/>
                      </a:endParaRPr>
                    </a:p>
                    <a:p>
                      <a:pPr algn="ctr"/>
                      <a:r>
                        <a:rPr lang="en-US" sz="1800" dirty="0">
                          <a:latin typeface="Consolas" panose="020B0609020204030204" pitchFamily="49" charset="0"/>
                        </a:rPr>
                        <a:t>4</a:t>
                      </a:r>
                    </a:p>
                    <a:p>
                      <a:pPr algn="ctr"/>
                      <a:r>
                        <a:rPr lang="en-US" sz="1800" dirty="0">
                          <a:latin typeface="Consolas" panose="020B0609020204030204" pitchFamily="49" charset="0"/>
                        </a:rPr>
                        <a:t>5</a:t>
                      </a:r>
                    </a:p>
                    <a:p>
                      <a:pPr algn="ctr"/>
                      <a:r>
                        <a:rPr lang="en-US" sz="1800" dirty="0">
                          <a:latin typeface="Consolas" panose="020B0609020204030204" pitchFamily="49" charset="0"/>
                        </a:rPr>
                        <a:t>6</a:t>
                      </a:r>
                    </a:p>
                    <a:p>
                      <a:pPr algn="ctr"/>
                      <a:r>
                        <a:rPr lang="en-US" sz="1800" dirty="0">
                          <a:latin typeface="Consolas" panose="020B0609020204030204" pitchFamily="49" charset="0"/>
                        </a:rPr>
                        <a:t>7</a:t>
                      </a:r>
                    </a:p>
                    <a:p>
                      <a:pPr algn="ctr"/>
                      <a:endParaRPr lang="en-US" sz="1800" dirty="0">
                        <a:latin typeface="Consolas" panose="020B0609020204030204" pitchFamily="49" charset="0"/>
                      </a:endParaRPr>
                    </a:p>
                    <a:p>
                      <a:pPr algn="ctr"/>
                      <a:r>
                        <a:rPr lang="en-US" sz="1800" dirty="0">
                          <a:latin typeface="Consolas" panose="020B0609020204030204" pitchFamily="49" charset="0"/>
                        </a:rPr>
                        <a:t>8</a:t>
                      </a:r>
                    </a:p>
                    <a:p>
                      <a:pPr algn="ctr"/>
                      <a:r>
                        <a:rPr lang="en-US" sz="1800" dirty="0">
                          <a:latin typeface="Consolas" panose="020B0609020204030204" pitchFamily="49" charset="0"/>
                        </a:rPr>
                        <a:t>9</a:t>
                      </a:r>
                    </a:p>
                    <a:p>
                      <a:pPr algn="ctr"/>
                      <a:r>
                        <a:rPr lang="en-US" sz="1800" dirty="0">
                          <a:latin typeface="Consolas" panose="020B0609020204030204" pitchFamily="49" charset="0"/>
                        </a:rPr>
                        <a:t>10</a:t>
                      </a:r>
                    </a:p>
                    <a:p>
                      <a:pPr algn="ctr"/>
                      <a:endParaRPr lang="en-US" sz="1800" dirty="0">
                        <a:latin typeface="Consolas" panose="020B0609020204030204" pitchFamily="49" charset="0"/>
                      </a:endParaRPr>
                    </a:p>
                    <a:p>
                      <a:pPr algn="ctr"/>
                      <a:r>
                        <a:rPr lang="en-US" sz="1800" dirty="0">
                          <a:latin typeface="Consolas" panose="020B0609020204030204" pitchFamily="49" charset="0"/>
                        </a:rPr>
                        <a:t>11</a:t>
                      </a:r>
                    </a:p>
                    <a:p>
                      <a:pPr algn="ctr"/>
                      <a:r>
                        <a:rPr lang="en-US" sz="1800" dirty="0">
                          <a:latin typeface="Consolas" panose="020B0609020204030204" pitchFamily="49" charset="0"/>
                        </a:rPr>
                        <a:t>12</a:t>
                      </a:r>
                    </a:p>
                  </a:txBody>
                  <a:tcPr/>
                </a:tc>
                <a:tc>
                  <a:txBody>
                    <a:bodyPr/>
                    <a:lstStyle/>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&lt;iostream&gt;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#include </a:t>
                      </a:r>
                      <a:r>
                        <a:rPr lang="en-US" sz="1800" b="0" i="0" u="none" strike="noStrike" dirty="0">
                          <a:solidFill>
                            <a:srgbClr val="A31515"/>
                          </a:solidFill>
                          <a:effectLst/>
                          <a:latin typeface="Consolas" panose="020B0609020204030204" pitchFamily="49" charset="0"/>
                        </a:rPr>
                        <a:t>&lt;string&gt;</a:t>
                      </a:r>
                      <a:endParaRPr lang="en-US" sz="1800" b="0" dirty="0">
                        <a:effectLst/>
                      </a:endParaRPr>
                    </a:p>
                    <a:p>
                      <a:pPr rtl="0">
                        <a:spcBef>
                          <a:spcPts val="0"/>
                        </a:spcBef>
                        <a:spcAft>
                          <a:spcPts val="0"/>
                        </a:spcAft>
                      </a:pPr>
                      <a:r>
                        <a:rPr lang="en-US" sz="1800" b="0" i="0" u="none" strike="noStrike" dirty="0">
                          <a:solidFill>
                            <a:srgbClr val="0000FF"/>
                          </a:solidFill>
                          <a:effectLst/>
                          <a:latin typeface="Consolas" panose="020B0609020204030204" pitchFamily="49" charset="0"/>
                        </a:rPr>
                        <a:t>using</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std::</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 std::string;</a:t>
                      </a:r>
                      <a:endParaRPr lang="en-US" sz="1800" b="0" dirty="0">
                        <a:effectLst/>
                      </a:endParaRPr>
                    </a:p>
                    <a:p>
                      <a:pPr rtl="0">
                        <a:spcBef>
                          <a:spcPts val="0"/>
                        </a:spcBef>
                        <a:spcAft>
                          <a:spcPts val="0"/>
                        </a:spcAft>
                      </a:pPr>
                      <a:r>
                        <a:rPr lang="en-US" sz="1800" b="0" dirty="0">
                          <a:effectLst/>
                        </a:rPr>
                        <a:t> </a:t>
                      </a:r>
                    </a:p>
                    <a:p>
                      <a:pPr rtl="0">
                        <a:spcBef>
                          <a:spcPts val="0"/>
                        </a:spcBef>
                        <a:spcAft>
                          <a:spcPts val="0"/>
                        </a:spcAft>
                      </a:pPr>
                      <a:r>
                        <a:rPr lang="en-US" sz="1800" b="0" i="0" u="none" strike="noStrike" dirty="0">
                          <a:solidFill>
                            <a:srgbClr val="0000FF"/>
                          </a:solidFill>
                          <a:effectLst/>
                          <a:latin typeface="Consolas" panose="020B0609020204030204" pitchFamily="49" charset="0"/>
                        </a:rPr>
                        <a:t>int</a:t>
                      </a:r>
                      <a:r>
                        <a:rPr lang="en-US" sz="1800" b="0" i="0" u="none" strike="noStrike" dirty="0">
                          <a:solidFill>
                            <a:srgbClr val="000000"/>
                          </a:solidFill>
                          <a:effectLst/>
                          <a:latin typeface="Consolas" panose="020B0609020204030204" pitchFamily="49" charset="0"/>
                        </a:rPr>
                        <a:t> main()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string line =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"Please enter a sentence."</a:t>
                      </a:r>
                      <a:endParaRPr lang="en-US" sz="1800" b="0" i="0" u="none" strike="noStrike" dirty="0">
                        <a:solidFill>
                          <a:srgbClr val="000000"/>
                        </a:solidFill>
                        <a:effectLst/>
                        <a:latin typeface="Consolas" panose="020B0609020204030204" pitchFamily="49" charset="0"/>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getline</a:t>
                      </a:r>
                      <a:r>
                        <a:rPr lang="en-US" sz="1800" b="0" i="0" u="none" strike="noStrike" dirty="0">
                          <a:solidFill>
                            <a:srgbClr val="000000"/>
                          </a:solidFill>
                          <a:effectLst/>
                          <a:latin typeface="Consolas" panose="020B0609020204030204" pitchFamily="49" charset="0"/>
                        </a:rPr>
                        <a:t>(</a:t>
                      </a:r>
                      <a:r>
                        <a:rPr lang="en-US" sz="1800" b="0" i="0" u="none" strike="noStrike" dirty="0" err="1">
                          <a:solidFill>
                            <a:srgbClr val="000000"/>
                          </a:solidFill>
                          <a:effectLst/>
                          <a:latin typeface="Consolas" panose="020B0609020204030204" pitchFamily="49" charset="0"/>
                        </a:rPr>
                        <a:t>cin</a:t>
                      </a:r>
                      <a:r>
                        <a:rPr lang="en-US" sz="1800" b="0" i="0" u="none" strike="noStrike" dirty="0">
                          <a:solidFill>
                            <a:srgbClr val="000000"/>
                          </a:solidFill>
                          <a:effectLst/>
                          <a:latin typeface="Consolas" panose="020B0609020204030204" pitchFamily="49" charset="0"/>
                        </a:rPr>
                        <a:t>, line);</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cout</a:t>
                      </a:r>
                      <a:r>
                        <a:rPr lang="en-US" sz="1800" b="0" i="0" u="none" strike="noStrike" dirty="0">
                          <a:solidFill>
                            <a:srgbClr val="000000"/>
                          </a:solidFill>
                          <a:effectLst/>
                          <a:latin typeface="Consolas" panose="020B0609020204030204" pitchFamily="49" charset="0"/>
                        </a:rPr>
                        <a:t> &lt;&lt; </a:t>
                      </a:r>
                      <a:r>
                        <a:rPr lang="en-US" sz="1800" b="0" i="0" u="none" strike="noStrike" dirty="0">
                          <a:solidFill>
                            <a:srgbClr val="A31515"/>
                          </a:solidFill>
                          <a:effectLst/>
                          <a:latin typeface="Consolas" panose="020B0609020204030204" pitchFamily="49" charset="0"/>
                        </a:rPr>
                        <a:t>"You typed: \""</a:t>
                      </a:r>
                      <a:r>
                        <a:rPr lang="en-US" sz="1800" b="0" i="0" u="none" strike="noStrike" dirty="0">
                          <a:solidFill>
                            <a:srgbClr val="000000"/>
                          </a:solidFill>
                          <a:effectLst/>
                          <a:latin typeface="Consolas" panose="020B0609020204030204" pitchFamily="49" charset="0"/>
                        </a:rPr>
                        <a:t> &lt;&lt; line &lt;&lt; </a:t>
                      </a:r>
                      <a:r>
                        <a:rPr lang="en-US" sz="1800" b="0" i="0" u="none" strike="noStrike" dirty="0">
                          <a:solidFill>
                            <a:srgbClr val="A31515"/>
                          </a:solidFill>
                          <a:effectLst/>
                          <a:latin typeface="Consolas" panose="020B0609020204030204" pitchFamily="49" charset="0"/>
                        </a:rPr>
                        <a:t>"\""</a:t>
                      </a:r>
                      <a:r>
                        <a:rPr lang="en-US" sz="1800" b="0" i="0" u="none" strike="noStrike" dirty="0">
                          <a:solidFill>
                            <a:srgbClr val="000000"/>
                          </a:solidFill>
                          <a:effectLst/>
                          <a:latin typeface="Consolas" panose="020B0609020204030204" pitchFamily="49" charset="0"/>
                        </a:rPr>
                        <a:t> </a:t>
                      </a:r>
                    </a:p>
                    <a:p>
                      <a:pPr rtl="0">
                        <a:spcBef>
                          <a:spcPts val="0"/>
                        </a:spcBef>
                        <a:spcAft>
                          <a:spcPts val="0"/>
                        </a:spcAft>
                      </a:pPr>
                      <a:r>
                        <a:rPr lang="en-US" sz="1800" b="0" i="0" u="none" strike="noStrike" dirty="0">
                          <a:solidFill>
                            <a:srgbClr val="000000"/>
                          </a:solidFill>
                          <a:effectLst/>
                          <a:latin typeface="Consolas" panose="020B0609020204030204" pitchFamily="49" charset="0"/>
                        </a:rPr>
                        <a:t>         &lt;&lt; </a:t>
                      </a:r>
                      <a:r>
                        <a:rPr lang="en-US" sz="1800" b="0" i="0" u="none" strike="noStrike" dirty="0" err="1">
                          <a:solidFill>
                            <a:srgbClr val="000000"/>
                          </a:solidFill>
                          <a:effectLst/>
                          <a:latin typeface="Consolas" panose="020B0609020204030204" pitchFamily="49" charset="0"/>
                        </a:rPr>
                        <a:t>endl</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000FF"/>
                          </a:solidFill>
                          <a:effectLst/>
                          <a:latin typeface="Consolas" panose="020B0609020204030204" pitchFamily="49" charset="0"/>
                        </a:rPr>
                        <a:t>return</a:t>
                      </a:r>
                      <a:r>
                        <a:rPr lang="en-US" sz="1800" b="0" i="0" u="none" strike="noStrike" dirty="0">
                          <a:solidFill>
                            <a:srgbClr val="000000"/>
                          </a:solidFill>
                          <a:effectLst/>
                          <a:latin typeface="Consolas" panose="020B0609020204030204" pitchFamily="49" charset="0"/>
                        </a:rPr>
                        <a:t> </a:t>
                      </a:r>
                      <a:r>
                        <a:rPr lang="en-US" sz="1800" b="0" i="0" u="none" strike="noStrike" dirty="0">
                          <a:solidFill>
                            <a:srgbClr val="098658"/>
                          </a:solidFill>
                          <a:effectLst/>
                          <a:latin typeface="Consolas" panose="020B0609020204030204" pitchFamily="49" charset="0"/>
                        </a:rPr>
                        <a:t>0</a:t>
                      </a:r>
                      <a:r>
                        <a:rPr lang="en-US" sz="1800" b="0" i="0" u="none" strike="noStrike" dirty="0">
                          <a:solidFill>
                            <a:srgbClr val="000000"/>
                          </a:solidFill>
                          <a:effectLst/>
                          <a:latin typeface="Consolas" panose="020B0609020204030204" pitchFamily="49" charset="0"/>
                        </a:rPr>
                        <a:t>;</a:t>
                      </a:r>
                      <a:endParaRPr lang="en-US" sz="1800" b="0" dirty="0">
                        <a:effectLst/>
                      </a:endParaRPr>
                    </a:p>
                    <a:p>
                      <a:pPr rtl="0">
                        <a:spcBef>
                          <a:spcPts val="0"/>
                        </a:spcBef>
                        <a:spcAft>
                          <a:spcPts val="0"/>
                        </a:spcAft>
                      </a:pPr>
                      <a:r>
                        <a:rPr lang="en-US" sz="1800" b="0" i="0" u="none" strike="noStrike" dirty="0">
                          <a:solidFill>
                            <a:srgbClr val="000000"/>
                          </a:solidFill>
                          <a:effectLst/>
                          <a:latin typeface="Consolas" panose="020B0609020204030204" pitchFamily="49" charset="0"/>
                        </a:rPr>
                        <a:t>}</a:t>
                      </a:r>
                      <a:endParaRPr lang="en-US" sz="1800" b="0" dirty="0">
                        <a:effectLst/>
                      </a:endParaRPr>
                    </a:p>
                  </a:txBody>
                  <a:tcPr marL="63500" marR="63500" marT="63500" marB="63500"/>
                </a:tc>
                <a:extLst>
                  <a:ext uri="{0D108BD9-81ED-4DB2-BD59-A6C34878D82A}">
                    <a16:rowId xmlns:a16="http://schemas.microsoft.com/office/drawing/2014/main" val="1646940307"/>
                  </a:ext>
                </a:extLst>
              </a:tr>
            </a:tbl>
          </a:graphicData>
        </a:graphic>
      </p:graphicFrame>
      <p:graphicFrame>
        <p:nvGraphicFramePr>
          <p:cNvPr id="8" name="Content Placeholder 1">
            <a:extLst>
              <a:ext uri="{FF2B5EF4-FFF2-40B4-BE49-F238E27FC236}">
                <a16:creationId xmlns:a16="http://schemas.microsoft.com/office/drawing/2014/main" id="{92E85E10-A0B4-44C4-8485-244A37223DBC}"/>
              </a:ext>
            </a:extLst>
          </p:cNvPr>
          <p:cNvGraphicFramePr>
            <a:graphicFrameLocks/>
          </p:cNvGraphicFramePr>
          <p:nvPr>
            <p:extLst/>
          </p:nvPr>
        </p:nvGraphicFramePr>
        <p:xfrm>
          <a:off x="6172202" y="1825625"/>
          <a:ext cx="6019797" cy="4661484"/>
        </p:xfrm>
        <a:graphic>
          <a:graphicData uri="http://schemas.openxmlformats.org/drawingml/2006/table">
            <a:tbl>
              <a:tblPr firstRow="1" bandRow="1">
                <a:tableStyleId>{5940675A-B579-460E-94D1-54222C63F5DA}</a:tableStyleId>
              </a:tblPr>
              <a:tblGrid>
                <a:gridCol w="6019797">
                  <a:extLst>
                    <a:ext uri="{9D8B030D-6E8A-4147-A177-3AD203B41FA5}">
                      <a16:colId xmlns:a16="http://schemas.microsoft.com/office/drawing/2014/main" val="2633463279"/>
                    </a:ext>
                  </a:extLst>
                </a:gridCol>
              </a:tblGrid>
              <a:tr h="372795">
                <a:tc>
                  <a:txBody>
                    <a:bodyPr/>
                    <a:lstStyle/>
                    <a:p>
                      <a:pPr algn="ctr" rtl="0"/>
                      <a:r>
                        <a:rPr lang="en-US" b="1" dirty="0">
                          <a:effectLst/>
                          <a:latin typeface="Consolas" panose="020B0609020204030204" pitchFamily="49" charset="0"/>
                        </a:rPr>
                        <a:t>Console Output</a:t>
                      </a:r>
                    </a:p>
                  </a:txBody>
                  <a:tcPr marL="76764" marR="76764"/>
                </a:tc>
                <a:extLst>
                  <a:ext uri="{0D108BD9-81ED-4DB2-BD59-A6C34878D82A}">
                    <a16:rowId xmlns:a16="http://schemas.microsoft.com/office/drawing/2014/main" val="951103939"/>
                  </a:ext>
                </a:extLst>
              </a:tr>
              <a:tr h="4204284">
                <a:tc>
                  <a:txBody>
                    <a:bodyPr/>
                    <a:lstStyle/>
                    <a:p>
                      <a:pPr rtl="0">
                        <a:spcBef>
                          <a:spcPts val="0"/>
                        </a:spcBef>
                        <a:spcAft>
                          <a:spcPts val="0"/>
                        </a:spcAft>
                      </a:pPr>
                      <a:r>
                        <a:rPr lang="en-US" sz="1800" b="1" i="0" u="none" strike="noStrike" dirty="0" err="1">
                          <a:solidFill>
                            <a:srgbClr val="000000"/>
                          </a:solidFill>
                          <a:effectLst/>
                          <a:latin typeface="Consolas" panose="020B0609020204030204" pitchFamily="49" charset="0"/>
                        </a:rPr>
                        <a:t>user@computer</a:t>
                      </a:r>
                      <a:r>
                        <a:rPr lang="en-US" sz="1800" b="1" i="0" u="none" strike="noStrike" dirty="0">
                          <a:solidFill>
                            <a:srgbClr val="000000"/>
                          </a:solidFill>
                          <a:effectLst/>
                          <a:latin typeface="Consolas" panose="020B0609020204030204" pitchFamily="49" charset="0"/>
                        </a:rPr>
                        <a:t>:/</a:t>
                      </a:r>
                      <a:r>
                        <a:rPr lang="en-US" sz="1800" b="1" i="0" u="none" strike="noStrike" dirty="0" err="1">
                          <a:solidFill>
                            <a:srgbClr val="000000"/>
                          </a:solidFill>
                          <a:effectLst/>
                          <a:latin typeface="Consolas" panose="020B0609020204030204" pitchFamily="49" charset="0"/>
                        </a:rPr>
                        <a:t>mnt</a:t>
                      </a:r>
                      <a:r>
                        <a:rPr lang="en-US" sz="1800" b="1" i="0" u="none" strike="noStrike" dirty="0">
                          <a:solidFill>
                            <a:srgbClr val="000000"/>
                          </a:solidFill>
                          <a:effectLst/>
                          <a:latin typeface="Consolas" panose="020B0609020204030204" pitchFamily="49" charset="0"/>
                        </a:rPr>
                        <a:t>/c/code$</a:t>
                      </a:r>
                      <a:r>
                        <a:rPr lang="en-US" sz="1800" b="0" i="0" u="none" strike="noStrike" dirty="0">
                          <a:solidFill>
                            <a:srgbClr val="000000"/>
                          </a:solidFill>
                          <a:effectLst/>
                          <a:latin typeface="Consolas" panose="020B0609020204030204" pitchFamily="49" charset="0"/>
                        </a:rPr>
                        <a:t> g++ -std=</a:t>
                      </a:r>
                      <a:r>
                        <a:rPr lang="en-US" sz="1800" b="0" i="0" u="none" strike="noStrike" dirty="0" err="1">
                          <a:solidFill>
                            <a:srgbClr val="000000"/>
                          </a:solidFill>
                          <a:effectLst/>
                          <a:latin typeface="Consolas" panose="020B0609020204030204" pitchFamily="49" charset="0"/>
                        </a:rPr>
                        <a:t>c++</a:t>
                      </a:r>
                      <a:r>
                        <a:rPr lang="en-US" sz="1800" b="0" i="0" u="none" strike="noStrike" dirty="0">
                          <a:solidFill>
                            <a:srgbClr val="000000"/>
                          </a:solidFill>
                          <a:effectLst/>
                          <a:latin typeface="Consolas" panose="020B0609020204030204" pitchFamily="49" charset="0"/>
                        </a:rPr>
                        <a:t>17 example9.cpp</a:t>
                      </a:r>
                      <a:endParaRPr lang="en-US" b="0" dirty="0">
                        <a:effectLst/>
                      </a:endParaRPr>
                    </a:p>
                    <a:p>
                      <a:pPr rtl="0">
                        <a:spcBef>
                          <a:spcPts val="0"/>
                        </a:spcBef>
                        <a:spcAft>
                          <a:spcPts val="0"/>
                        </a:spcAft>
                      </a:pPr>
                      <a:r>
                        <a:rPr lang="en-US" sz="1800" b="1" i="0" u="none" strike="noStrike" dirty="0" err="1">
                          <a:solidFill>
                            <a:srgbClr val="000000"/>
                          </a:solidFill>
                          <a:effectLst/>
                          <a:latin typeface="Consolas" panose="020B0609020204030204" pitchFamily="49" charset="0"/>
                        </a:rPr>
                        <a:t>user@computer</a:t>
                      </a:r>
                      <a:r>
                        <a:rPr lang="en-US" sz="1800" b="1" i="0" u="none" strike="noStrike" dirty="0">
                          <a:solidFill>
                            <a:srgbClr val="000000"/>
                          </a:solidFill>
                          <a:effectLst/>
                          <a:latin typeface="Consolas" panose="020B0609020204030204" pitchFamily="49" charset="0"/>
                        </a:rPr>
                        <a:t>:/</a:t>
                      </a:r>
                      <a:r>
                        <a:rPr lang="en-US" sz="1800" b="1" i="0" u="none" strike="noStrike" dirty="0" err="1">
                          <a:solidFill>
                            <a:srgbClr val="000000"/>
                          </a:solidFill>
                          <a:effectLst/>
                          <a:latin typeface="Consolas" panose="020B0609020204030204" pitchFamily="49" charset="0"/>
                        </a:rPr>
                        <a:t>mnt</a:t>
                      </a:r>
                      <a:r>
                        <a:rPr lang="en-US" sz="1800" b="1" i="0" u="none" strike="noStrike" dirty="0">
                          <a:solidFill>
                            <a:srgbClr val="000000"/>
                          </a:solidFill>
                          <a:effectLst/>
                          <a:latin typeface="Consolas" panose="020B0609020204030204" pitchFamily="49" charset="0"/>
                        </a:rPr>
                        <a:t>/c/code$</a:t>
                      </a:r>
                      <a:r>
                        <a:rPr lang="en-US" sz="1800" b="0" i="0" u="none" strike="noStrike" dirty="0">
                          <a:solidFill>
                            <a:srgbClr val="000000"/>
                          </a:solidFill>
                          <a:effectLst/>
                          <a:latin typeface="Consolas" panose="020B0609020204030204" pitchFamily="49" charset="0"/>
                        </a:rPr>
                        <a:t> ./</a:t>
                      </a:r>
                      <a:r>
                        <a:rPr lang="en-US" sz="1800" b="0" i="0" u="none" strike="noStrike" dirty="0" err="1">
                          <a:solidFill>
                            <a:srgbClr val="000000"/>
                          </a:solidFill>
                          <a:effectLst/>
                          <a:latin typeface="Consolas" panose="020B0609020204030204" pitchFamily="49" charset="0"/>
                        </a:rPr>
                        <a:t>a.out</a:t>
                      </a:r>
                      <a:endParaRPr lang="en-US" b="0" dirty="0">
                        <a:effectLst/>
                      </a:endParaRPr>
                    </a:p>
                    <a:p>
                      <a:pPr rtl="0">
                        <a:spcBef>
                          <a:spcPts val="0"/>
                        </a:spcBef>
                        <a:spcAft>
                          <a:spcPts val="0"/>
                        </a:spcAft>
                      </a:pPr>
                      <a:r>
                        <a:rPr lang="en-US" sz="1800" b="0" i="1" u="none" strike="noStrike" dirty="0">
                          <a:solidFill>
                            <a:srgbClr val="7030A0"/>
                          </a:solidFill>
                          <a:effectLst/>
                          <a:latin typeface="Consolas" panose="020B0609020204030204" pitchFamily="49" charset="0"/>
                        </a:rPr>
                        <a:t>Please enter a sentence.</a:t>
                      </a:r>
                      <a:endParaRPr lang="en-US" b="0" i="1" dirty="0">
                        <a:solidFill>
                          <a:srgbClr val="7030A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dirty="0">
                          <a:solidFill>
                            <a:srgbClr val="0070C0"/>
                          </a:solidFill>
                          <a:effectLst/>
                          <a:latin typeface="Consolas" panose="020B0609020204030204" pitchFamily="49" charset="0"/>
                        </a:rPr>
                        <a:t>Hello, world! Adios, </a:t>
                      </a:r>
                      <a:r>
                        <a:rPr lang="en-US" sz="1800" b="1" i="1" u="none" strike="noStrike" dirty="0" err="1">
                          <a:solidFill>
                            <a:srgbClr val="0070C0"/>
                          </a:solidFill>
                          <a:effectLst/>
                          <a:latin typeface="Consolas" panose="020B0609020204030204" pitchFamily="49" charset="0"/>
                        </a:rPr>
                        <a:t>mundo</a:t>
                      </a:r>
                      <a:r>
                        <a:rPr lang="en-US" sz="1800" b="1" i="1" u="none" strike="noStrike" dirty="0">
                          <a:solidFill>
                            <a:srgbClr val="0070C0"/>
                          </a:solidFill>
                          <a:effectLst/>
                          <a:latin typeface="Consolas" panose="020B0609020204030204" pitchFamily="49" charset="0"/>
                        </a:rPr>
                        <a:t>!↵</a:t>
                      </a:r>
                      <a:endParaRPr lang="en-US" b="0" i="1" dirty="0">
                        <a:solidFill>
                          <a:srgbClr val="0070C0"/>
                        </a:solidFill>
                        <a:effectLst/>
                      </a:endParaRPr>
                    </a:p>
                    <a:p>
                      <a:pPr rtl="0">
                        <a:spcBef>
                          <a:spcPts val="0"/>
                        </a:spcBef>
                        <a:spcAft>
                          <a:spcPts val="0"/>
                        </a:spcAft>
                      </a:pPr>
                      <a:r>
                        <a:rPr lang="en-US" sz="1800" b="0" i="1" u="none" strike="noStrike" dirty="0">
                          <a:solidFill>
                            <a:srgbClr val="7030A0"/>
                          </a:solidFill>
                          <a:effectLst/>
                          <a:latin typeface="Consolas" panose="020B0609020204030204" pitchFamily="49" charset="0"/>
                        </a:rPr>
                        <a:t>You typed: "Hello, world! Adios, </a:t>
                      </a:r>
                      <a:r>
                        <a:rPr lang="en-US" sz="1800" b="0" i="1" u="none" strike="noStrike" dirty="0" err="1">
                          <a:solidFill>
                            <a:srgbClr val="7030A0"/>
                          </a:solidFill>
                          <a:effectLst/>
                          <a:latin typeface="Consolas" panose="020B0609020204030204" pitchFamily="49" charset="0"/>
                        </a:rPr>
                        <a:t>mundo</a:t>
                      </a:r>
                      <a:r>
                        <a:rPr lang="en-US" sz="1800" b="0" i="1" u="none" strike="noStrike" dirty="0">
                          <a:solidFill>
                            <a:srgbClr val="7030A0"/>
                          </a:solidFill>
                          <a:effectLst/>
                          <a:latin typeface="Consolas" panose="020B0609020204030204" pitchFamily="49" charset="0"/>
                        </a:rPr>
                        <a:t>!"</a:t>
                      </a:r>
                      <a:endParaRPr lang="en-US" b="0" i="1" dirty="0">
                        <a:solidFill>
                          <a:srgbClr val="7030A0"/>
                        </a:solidFill>
                        <a:effectLst/>
                      </a:endParaRPr>
                    </a:p>
                    <a:p>
                      <a:r>
                        <a:rPr lang="en-US" sz="1800" b="1" i="0" u="none" strike="noStrike" dirty="0" err="1">
                          <a:solidFill>
                            <a:srgbClr val="000000"/>
                          </a:solidFill>
                          <a:effectLst/>
                          <a:latin typeface="Consolas" panose="020B0609020204030204" pitchFamily="49" charset="0"/>
                        </a:rPr>
                        <a:t>user@computer</a:t>
                      </a:r>
                      <a:r>
                        <a:rPr lang="en-US" sz="1800" b="1" i="0" u="none" strike="noStrike" dirty="0">
                          <a:solidFill>
                            <a:srgbClr val="000000"/>
                          </a:solidFill>
                          <a:effectLst/>
                          <a:latin typeface="Consolas" panose="020B0609020204030204" pitchFamily="49" charset="0"/>
                        </a:rPr>
                        <a:t>:/</a:t>
                      </a:r>
                      <a:r>
                        <a:rPr lang="en-US" sz="1800" b="1" i="0" u="none" strike="noStrike" dirty="0" err="1">
                          <a:solidFill>
                            <a:srgbClr val="000000"/>
                          </a:solidFill>
                          <a:effectLst/>
                          <a:latin typeface="Consolas" panose="020B0609020204030204" pitchFamily="49" charset="0"/>
                        </a:rPr>
                        <a:t>mnt</a:t>
                      </a:r>
                      <a:r>
                        <a:rPr lang="en-US" sz="1800" b="1" i="0" u="none" strike="noStrike" dirty="0">
                          <a:solidFill>
                            <a:srgbClr val="000000"/>
                          </a:solidFill>
                          <a:effectLst/>
                          <a:latin typeface="Consolas" panose="020B0609020204030204" pitchFamily="49" charset="0"/>
                        </a:rPr>
                        <a:t>/c/code$</a:t>
                      </a:r>
                      <a:r>
                        <a:rPr lang="en-US" sz="1800" b="0" i="0" u="none" strike="noStrike" dirty="0">
                          <a:solidFill>
                            <a:srgbClr val="000000"/>
                          </a:solidFill>
                          <a:effectLst/>
                          <a:latin typeface="Consolas" panose="020B0609020204030204" pitchFamily="49" charset="0"/>
                        </a:rPr>
                        <a:t> </a:t>
                      </a:r>
                      <a:endParaRPr lang="en-US" b="0" dirty="0">
                        <a:effectLst/>
                        <a:latin typeface="Consolas" panose="020B0609020204030204" pitchFamily="49" charset="0"/>
                      </a:endParaRPr>
                    </a:p>
                  </a:txBody>
                  <a:tcPr marL="76764" marR="76764"/>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170163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3DA6DE-C1F5-4021-8092-F4F95EBCFF02}"/>
              </a:ext>
            </a:extLst>
          </p:cNvPr>
          <p:cNvSpPr>
            <a:spLocks noGrp="1"/>
          </p:cNvSpPr>
          <p:nvPr>
            <p:ph type="title"/>
          </p:nvPr>
        </p:nvSpPr>
        <p:spPr/>
        <p:txBody>
          <a:bodyPr/>
          <a:lstStyle/>
          <a:p>
            <a:r>
              <a:rPr lang="en-US" sz="4000" dirty="0"/>
              <a:t>Simple Output with New Line</a:t>
            </a:r>
          </a:p>
        </p:txBody>
      </p:sp>
      <p:sp>
        <p:nvSpPr>
          <p:cNvPr id="9" name="Content Placeholder 8">
            <a:extLst>
              <a:ext uri="{FF2B5EF4-FFF2-40B4-BE49-F238E27FC236}">
                <a16:creationId xmlns:a16="http://schemas.microsoft.com/office/drawing/2014/main" id="{DF3B3289-3940-4628-849E-BE49DE67B0D8}"/>
              </a:ext>
            </a:extLst>
          </p:cNvPr>
          <p:cNvSpPr>
            <a:spLocks noGrp="1"/>
          </p:cNvSpPr>
          <p:nvPr>
            <p:ph sz="half" idx="2"/>
          </p:nvPr>
        </p:nvSpPr>
        <p:spPr>
          <a:xfrm>
            <a:off x="6781800" y="1752600"/>
            <a:ext cx="5181600" cy="4351338"/>
          </a:xfrm>
        </p:spPr>
        <p:txBody>
          <a:bodyPr/>
          <a:lstStyle/>
          <a:p>
            <a:pPr marL="0" indent="0">
              <a:buNone/>
            </a:pPr>
            <a:r>
              <a:rPr lang="en-US" dirty="0"/>
              <a:t>By also using the </a:t>
            </a:r>
            <a:r>
              <a:rPr lang="en-US" dirty="0">
                <a:latin typeface="Consolas" panose="020B0609020204030204" pitchFamily="49" charset="0"/>
              </a:rPr>
              <a:t>std::</a:t>
            </a:r>
            <a:r>
              <a:rPr lang="en-US" dirty="0" err="1">
                <a:latin typeface="Consolas" panose="020B0609020204030204" pitchFamily="49" charset="0"/>
              </a:rPr>
              <a:t>endl</a:t>
            </a:r>
            <a:r>
              <a:rPr lang="en-US" dirty="0"/>
              <a:t> identifier, you can output text that moves subsequent text, if any, onto the next line.</a:t>
            </a:r>
            <a:endParaRPr lang="en-US" dirty="0">
              <a:latin typeface="Consolas" panose="020B0609020204030204" pitchFamily="49" charset="0"/>
            </a:endParaRPr>
          </a:p>
        </p:txBody>
      </p:sp>
      <p:graphicFrame>
        <p:nvGraphicFramePr>
          <p:cNvPr id="10" name="Content Placeholder 11">
            <a:extLst>
              <a:ext uri="{FF2B5EF4-FFF2-40B4-BE49-F238E27FC236}">
                <a16:creationId xmlns:a16="http://schemas.microsoft.com/office/drawing/2014/main" id="{C0932DB4-8A13-49EC-BBE7-87C6ABA5C961}"/>
              </a:ext>
            </a:extLst>
          </p:cNvPr>
          <p:cNvGraphicFramePr>
            <a:graphicFrameLocks/>
          </p:cNvGraphicFramePr>
          <p:nvPr>
            <p:extLst>
              <p:ext uri="{D42A27DB-BD31-4B8C-83A1-F6EECF244321}">
                <p14:modId xmlns:p14="http://schemas.microsoft.com/office/powerpoint/2010/main" val="731771683"/>
              </p:ext>
            </p:extLst>
          </p:nvPr>
        </p:nvGraphicFramePr>
        <p:xfrm>
          <a:off x="838200" y="1508443"/>
          <a:ext cx="5486400" cy="2621280"/>
        </p:xfrm>
        <a:graphic>
          <a:graphicData uri="http://schemas.openxmlformats.org/drawingml/2006/table">
            <a:tbl>
              <a:tblPr firstRow="1" bandRow="1">
                <a:tableStyleId>{5940675A-B579-460E-94D1-54222C63F5DA}</a:tableStyleId>
              </a:tblPr>
              <a:tblGrid>
                <a:gridCol w="302017">
                  <a:extLst>
                    <a:ext uri="{9D8B030D-6E8A-4147-A177-3AD203B41FA5}">
                      <a16:colId xmlns:a16="http://schemas.microsoft.com/office/drawing/2014/main" val="3462305556"/>
                    </a:ext>
                  </a:extLst>
                </a:gridCol>
                <a:gridCol w="5184383">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example2.cpp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70840">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txBody>
                  <a:tcPr/>
                </a:tc>
                <a:tc>
                  <a:txBody>
                    <a:bodyPr/>
                    <a:lstStyle/>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b="0" dirty="0">
                        <a:effectLst/>
                      </a:endParaRPr>
                    </a:p>
                    <a:p>
                      <a:pPr rtl="0">
                        <a:spcBef>
                          <a:spcPts val="0"/>
                        </a:spcBef>
                        <a:spcAft>
                          <a:spcPts val="0"/>
                        </a:spcAft>
                      </a:pPr>
                      <a:r>
                        <a:rPr lang="en-US" sz="2000" b="0" dirty="0">
                          <a:effectLst/>
                        </a:rPr>
                        <a:t> </a:t>
                      </a:r>
                    </a:p>
                    <a:p>
                      <a:pPr rtl="0">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"howdy"</a:t>
                      </a:r>
                      <a:r>
                        <a:rPr lang="en-US" sz="2000" b="0" i="0" u="none" strike="noStrike" dirty="0">
                          <a:solidFill>
                            <a:srgbClr val="000000"/>
                          </a:solidFill>
                          <a:effectLst/>
                          <a:latin typeface="Consolas" panose="020B0609020204030204" pitchFamily="49" charset="0"/>
                        </a:rPr>
                        <a:t> &lt;&lt;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11" name="Content Placeholder 1">
            <a:extLst>
              <a:ext uri="{FF2B5EF4-FFF2-40B4-BE49-F238E27FC236}">
                <a16:creationId xmlns:a16="http://schemas.microsoft.com/office/drawing/2014/main" id="{8F194032-95F6-4FC9-A476-F7A4BB32103C}"/>
              </a:ext>
            </a:extLst>
          </p:cNvPr>
          <p:cNvGraphicFramePr>
            <a:graphicFrameLocks noGrp="1"/>
          </p:cNvGraphicFramePr>
          <p:nvPr>
            <p:ph idx="1"/>
            <p:extLst>
              <p:ext uri="{D42A27DB-BD31-4B8C-83A1-F6EECF244321}">
                <p14:modId xmlns:p14="http://schemas.microsoft.com/office/powerpoint/2010/main" val="1805038959"/>
              </p:ext>
            </p:extLst>
          </p:nvPr>
        </p:nvGraphicFramePr>
        <p:xfrm>
          <a:off x="829235" y="4183698"/>
          <a:ext cx="5181600" cy="2011680"/>
        </p:xfrm>
        <a:graphic>
          <a:graphicData uri="http://schemas.openxmlformats.org/drawingml/2006/table">
            <a:tbl>
              <a:tblPr firstRow="1" bandRow="1">
                <a:tableStyleId>{5940675A-B579-460E-94D1-54222C63F5DA}</a:tableStyleId>
              </a:tblPr>
              <a:tblGrid>
                <a:gridCol w="5181600">
                  <a:extLst>
                    <a:ext uri="{9D8B030D-6E8A-4147-A177-3AD203B41FA5}">
                      <a16:colId xmlns:a16="http://schemas.microsoft.com/office/drawing/2014/main" val="2633463279"/>
                    </a:ext>
                  </a:extLst>
                </a:gridCol>
              </a:tblGrid>
              <a:tr h="370840">
                <a:tc>
                  <a:txBody>
                    <a:bodyPr/>
                    <a:lstStyle/>
                    <a:p>
                      <a:pPr algn="ctr" rtl="0"/>
                      <a:r>
                        <a:rPr lang="en-US" sz="2000"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70840">
                <a:tc>
                  <a:txBody>
                    <a:bodyPr/>
                    <a:lstStyle/>
                    <a:p>
                      <a:pPr rtl="0"/>
                      <a:r>
                        <a:rPr lang="da-DK" sz="2000" b="1" i="0" u="none" strike="noStrike" kern="1200" dirty="0">
                          <a:solidFill>
                            <a:schemeClr val="tx1"/>
                          </a:solidFill>
                          <a:effectLst/>
                          <a:latin typeface="Consolas" panose="020B0609020204030204" pitchFamily="49" charset="0"/>
                          <a:ea typeface="+mn-ea"/>
                          <a:cs typeface="+mn-cs"/>
                        </a:rPr>
                        <a:t>user@computer:/mnt/c/code$</a:t>
                      </a:r>
                      <a:r>
                        <a:rPr lang="da-DK" sz="2000" b="0" i="0" u="none" strike="noStrike" kern="1200" dirty="0">
                          <a:solidFill>
                            <a:schemeClr val="tx1"/>
                          </a:solidFill>
                          <a:effectLst/>
                          <a:latin typeface="Consolas" panose="020B0609020204030204" pitchFamily="49" charset="0"/>
                          <a:ea typeface="+mn-ea"/>
                          <a:cs typeface="+mn-cs"/>
                        </a:rPr>
                        <a:t> g++ </a:t>
                      </a:r>
                      <a:br>
                        <a:rPr lang="da-DK" sz="2000" b="0" i="0" u="none" strike="noStrike" kern="1200" dirty="0">
                          <a:solidFill>
                            <a:schemeClr val="tx1"/>
                          </a:solidFill>
                          <a:effectLst/>
                          <a:latin typeface="Consolas" panose="020B0609020204030204" pitchFamily="49" charset="0"/>
                          <a:ea typeface="+mn-ea"/>
                          <a:cs typeface="+mn-cs"/>
                        </a:rPr>
                      </a:br>
                      <a:r>
                        <a:rPr lang="da-DK" sz="2000" b="0" i="0" u="none" strike="noStrike" kern="1200" dirty="0">
                          <a:solidFill>
                            <a:schemeClr val="tx1"/>
                          </a:solidFill>
                          <a:effectLst/>
                          <a:latin typeface="Consolas" panose="020B0609020204030204" pitchFamily="49" charset="0"/>
                          <a:ea typeface="+mn-ea"/>
                          <a:cs typeface="+mn-cs"/>
                        </a:rPr>
                        <a:t>-std=c++17 example2.cpp</a:t>
                      </a:r>
                      <a:endParaRPr lang="da-DK" sz="2000" b="0" dirty="0">
                        <a:effectLst/>
                        <a:latin typeface="Consolas" panose="020B0609020204030204" pitchFamily="49" charset="0"/>
                      </a:endParaRPr>
                    </a:p>
                    <a:p>
                      <a:pPr rtl="0"/>
                      <a:r>
                        <a:rPr lang="da-DK" sz="2000" b="1" i="0" u="none" strike="noStrike" kern="1200" dirty="0">
                          <a:solidFill>
                            <a:schemeClr val="tx1"/>
                          </a:solidFill>
                          <a:effectLst/>
                          <a:latin typeface="Consolas" panose="020B0609020204030204" pitchFamily="49" charset="0"/>
                          <a:ea typeface="+mn-ea"/>
                          <a:cs typeface="+mn-cs"/>
                        </a:rPr>
                        <a:t>user@computer:/mnt/c/code$</a:t>
                      </a:r>
                      <a:r>
                        <a:rPr lang="da-DK" sz="2000" b="0" i="0" u="none" strike="noStrike" kern="1200" dirty="0">
                          <a:solidFill>
                            <a:schemeClr val="tx1"/>
                          </a:solidFill>
                          <a:effectLst/>
                          <a:latin typeface="Consolas" panose="020B0609020204030204" pitchFamily="49" charset="0"/>
                          <a:ea typeface="+mn-ea"/>
                          <a:cs typeface="+mn-cs"/>
                        </a:rPr>
                        <a:t> ./a.out</a:t>
                      </a:r>
                      <a:endParaRPr lang="da-DK" sz="2000" b="0" dirty="0">
                        <a:effectLst/>
                        <a:latin typeface="Consolas" panose="020B0609020204030204" pitchFamily="49" charset="0"/>
                      </a:endParaRPr>
                    </a:p>
                    <a:p>
                      <a:pPr rtl="0"/>
                      <a:r>
                        <a:rPr lang="da-DK" sz="2000" b="0" i="1" u="none" strike="noStrike" kern="1200" dirty="0">
                          <a:solidFill>
                            <a:srgbClr val="7030A0"/>
                          </a:solidFill>
                          <a:effectLst/>
                          <a:latin typeface="Consolas" panose="020B0609020204030204" pitchFamily="49" charset="0"/>
                          <a:ea typeface="+mn-ea"/>
                          <a:cs typeface="+mn-cs"/>
                        </a:rPr>
                        <a:t>howdy</a:t>
                      </a:r>
                      <a:endParaRPr lang="da-DK" sz="2000" b="0" i="1" u="none" dirty="0">
                        <a:solidFill>
                          <a:srgbClr val="7030A0"/>
                        </a:solidFill>
                        <a:effectLst/>
                        <a:latin typeface="Consolas" panose="020B0609020204030204" pitchFamily="49" charset="0"/>
                      </a:endParaRPr>
                    </a:p>
                    <a:p>
                      <a:pPr rtl="0"/>
                      <a:r>
                        <a:rPr lang="da-DK" sz="2000" b="1" i="0" u="none" strike="noStrike" kern="1200" dirty="0">
                          <a:solidFill>
                            <a:schemeClr val="tx1"/>
                          </a:solidFill>
                          <a:effectLst/>
                          <a:latin typeface="Consolas" panose="020B0609020204030204" pitchFamily="49" charset="0"/>
                          <a:ea typeface="+mn-ea"/>
                          <a:cs typeface="+mn-cs"/>
                        </a:rPr>
                        <a:t>user@computer:/mnt/c/code$</a:t>
                      </a:r>
                      <a:endParaRPr lang="da-DK" sz="2000"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93310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609600" y="255991"/>
            <a:ext cx="8153400" cy="808348"/>
          </a:xfrm>
        </p:spPr>
        <p:txBody>
          <a:bodyPr/>
          <a:lstStyle/>
          <a:p>
            <a:r>
              <a:rPr lang="en-US" sz="2800" dirty="0"/>
              <a:t>Expanded Output with Multiple Insertion Operators</a:t>
            </a:r>
          </a:p>
        </p:txBody>
      </p:sp>
      <p:sp>
        <p:nvSpPr>
          <p:cNvPr id="4" name="Content Placeholder 3">
            <a:extLst>
              <a:ext uri="{FF2B5EF4-FFF2-40B4-BE49-F238E27FC236}">
                <a16:creationId xmlns:a16="http://schemas.microsoft.com/office/drawing/2014/main" id="{08CD8657-7322-4623-955F-2B392EFB2B8B}"/>
              </a:ext>
            </a:extLst>
          </p:cNvPr>
          <p:cNvSpPr>
            <a:spLocks noGrp="1"/>
          </p:cNvSpPr>
          <p:nvPr>
            <p:ph sz="half" idx="2"/>
          </p:nvPr>
        </p:nvSpPr>
        <p:spPr/>
        <p:txBody>
          <a:bodyPr/>
          <a:lstStyle/>
          <a:p>
            <a:pPr marL="0" indent="0">
              <a:buNone/>
            </a:pPr>
            <a:r>
              <a:rPr lang="en-US" dirty="0"/>
              <a:t>Using </a:t>
            </a:r>
            <a:r>
              <a:rPr lang="en-US" dirty="0">
                <a:latin typeface="Consolas" panose="020B0609020204030204" pitchFamily="49" charset="0"/>
              </a:rPr>
              <a:t>std::</a:t>
            </a:r>
            <a:r>
              <a:rPr lang="en-US" dirty="0" err="1">
                <a:latin typeface="Consolas" panose="020B0609020204030204" pitchFamily="49" charset="0"/>
              </a:rPr>
              <a:t>cout</a:t>
            </a:r>
            <a:r>
              <a:rPr lang="en-US" dirty="0"/>
              <a:t>, </a:t>
            </a:r>
            <a:r>
              <a:rPr lang="en-US" dirty="0">
                <a:latin typeface="Consolas" panose="020B0609020204030204" pitchFamily="49" charset="0"/>
              </a:rPr>
              <a:t>std::</a:t>
            </a:r>
            <a:r>
              <a:rPr lang="en-US" dirty="0" err="1">
                <a:latin typeface="Consolas" panose="020B0609020204030204" pitchFamily="49" charset="0"/>
              </a:rPr>
              <a:t>endl</a:t>
            </a:r>
            <a:r>
              <a:rPr lang="en-US" dirty="0"/>
              <a:t>, and </a:t>
            </a:r>
            <a:r>
              <a:rPr lang="en-US" dirty="0">
                <a:latin typeface="Consolas" panose="020B0609020204030204" pitchFamily="49" charset="0"/>
              </a:rPr>
              <a:t>&lt;&lt;</a:t>
            </a:r>
            <a:r>
              <a:rPr lang="en-US" dirty="0"/>
              <a:t>, you can expand your text output to the console.</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3182848007"/>
              </p:ext>
            </p:extLst>
          </p:nvPr>
        </p:nvGraphicFramePr>
        <p:xfrm>
          <a:off x="815788" y="1050892"/>
          <a:ext cx="5181600" cy="2926080"/>
        </p:xfrm>
        <a:graphic>
          <a:graphicData uri="http://schemas.openxmlformats.org/drawingml/2006/table">
            <a:tbl>
              <a:tblPr firstRow="1" bandRow="1">
                <a:tableStyleId>{5940675A-B579-460E-94D1-54222C63F5DA}</a:tableStyleId>
              </a:tblPr>
              <a:tblGrid>
                <a:gridCol w="318796">
                  <a:extLst>
                    <a:ext uri="{9D8B030D-6E8A-4147-A177-3AD203B41FA5}">
                      <a16:colId xmlns:a16="http://schemas.microsoft.com/office/drawing/2014/main" val="3462305556"/>
                    </a:ext>
                  </a:extLst>
                </a:gridCol>
                <a:gridCol w="4862804">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example3.cpp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70840">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txBody>
                  <a:tcPr/>
                </a:tc>
                <a:tc>
                  <a:txBody>
                    <a:bodyPr/>
                    <a:lstStyle/>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b="0" dirty="0">
                        <a:effectLst/>
                      </a:endParaRPr>
                    </a:p>
                    <a:p>
                      <a:pPr rtl="0">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dirty="0">
                          <a:effectLst/>
                        </a:rPr>
                        <a:t> </a:t>
                      </a:r>
                    </a:p>
                    <a:p>
                      <a:pPr rtl="0">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"Seize "</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"the "</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"day!"</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
            <a:extLst>
              <a:ext uri="{FF2B5EF4-FFF2-40B4-BE49-F238E27FC236}">
                <a16:creationId xmlns:a16="http://schemas.microsoft.com/office/drawing/2014/main" id="{60981863-ADAE-406D-813B-EA71AB0F8D05}"/>
              </a:ext>
            </a:extLst>
          </p:cNvPr>
          <p:cNvGraphicFramePr>
            <a:graphicFrameLocks noGrp="1"/>
          </p:cNvGraphicFramePr>
          <p:nvPr>
            <p:ph idx="1"/>
            <p:extLst>
              <p:ext uri="{D42A27DB-BD31-4B8C-83A1-F6EECF244321}">
                <p14:modId xmlns:p14="http://schemas.microsoft.com/office/powerpoint/2010/main" val="2674614473"/>
              </p:ext>
            </p:extLst>
          </p:nvPr>
        </p:nvGraphicFramePr>
        <p:xfrm>
          <a:off x="815788" y="4165283"/>
          <a:ext cx="5181600" cy="2011680"/>
        </p:xfrm>
        <a:graphic>
          <a:graphicData uri="http://schemas.openxmlformats.org/drawingml/2006/table">
            <a:tbl>
              <a:tblPr firstRow="1" bandRow="1">
                <a:tableStyleId>{5940675A-B579-460E-94D1-54222C63F5DA}</a:tableStyleId>
              </a:tblPr>
              <a:tblGrid>
                <a:gridCol w="5181600">
                  <a:extLst>
                    <a:ext uri="{9D8B030D-6E8A-4147-A177-3AD203B41FA5}">
                      <a16:colId xmlns:a16="http://schemas.microsoft.com/office/drawing/2014/main" val="2633463279"/>
                    </a:ext>
                  </a:extLst>
                </a:gridCol>
              </a:tblGrid>
              <a:tr h="370840">
                <a:tc>
                  <a:txBody>
                    <a:bodyPr/>
                    <a:lstStyle/>
                    <a:p>
                      <a:pPr algn="ctr" rtl="0"/>
                      <a:r>
                        <a:rPr lang="en-US" sz="2000"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70840">
                <a:tc>
                  <a:txBody>
                    <a:bodyPr/>
                    <a:lstStyle/>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g++</a:t>
                      </a:r>
                      <a:br>
                        <a:rPr lang="en-US" sz="2000" b="0" i="0" u="none" strike="noStrike" kern="1200" dirty="0">
                          <a:solidFill>
                            <a:schemeClr val="tx1"/>
                          </a:solidFill>
                          <a:effectLst/>
                          <a:latin typeface="Consolas" panose="020B0609020204030204" pitchFamily="49" charset="0"/>
                          <a:ea typeface="+mn-ea"/>
                          <a:cs typeface="+mn-cs"/>
                        </a:rPr>
                      </a:br>
                      <a:r>
                        <a:rPr lang="en-US" sz="2000" b="0" i="0" u="none" strike="noStrike" kern="1200" dirty="0">
                          <a:solidFill>
                            <a:schemeClr val="tx1"/>
                          </a:solidFill>
                          <a:effectLst/>
                          <a:latin typeface="Consolas" panose="020B0609020204030204" pitchFamily="49" charset="0"/>
                          <a:ea typeface="+mn-ea"/>
                          <a:cs typeface="+mn-cs"/>
                        </a:rPr>
                        <a:t>-std=</a:t>
                      </a:r>
                      <a:r>
                        <a:rPr lang="en-US" sz="2000" b="0" i="0" u="none" strike="noStrike" kern="1200" dirty="0" err="1">
                          <a:solidFill>
                            <a:schemeClr val="tx1"/>
                          </a:solidFill>
                          <a:effectLst/>
                          <a:latin typeface="Consolas" panose="020B0609020204030204" pitchFamily="49" charset="0"/>
                          <a:ea typeface="+mn-ea"/>
                          <a:cs typeface="+mn-cs"/>
                        </a:rPr>
                        <a:t>c++</a:t>
                      </a:r>
                      <a:r>
                        <a:rPr lang="en-US" sz="2000" b="0" i="0" u="none" strike="noStrike" kern="1200" dirty="0">
                          <a:solidFill>
                            <a:schemeClr val="tx1"/>
                          </a:solidFill>
                          <a:effectLst/>
                          <a:latin typeface="Consolas" panose="020B0609020204030204" pitchFamily="49" charset="0"/>
                          <a:ea typeface="+mn-ea"/>
                          <a:cs typeface="+mn-cs"/>
                        </a:rPr>
                        <a:t>17 example3.cpp</a:t>
                      </a:r>
                      <a:endParaRPr lang="en-US" sz="2000" b="0" dirty="0">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a:t>
                      </a:r>
                      <a:r>
                        <a:rPr lang="en-US" sz="2000" b="0" i="0" u="none" strike="noStrike" kern="1200" dirty="0" err="1">
                          <a:solidFill>
                            <a:schemeClr val="tx1"/>
                          </a:solidFill>
                          <a:effectLst/>
                          <a:latin typeface="Consolas" panose="020B0609020204030204" pitchFamily="49" charset="0"/>
                          <a:ea typeface="+mn-ea"/>
                          <a:cs typeface="+mn-cs"/>
                        </a:rPr>
                        <a:t>a.out</a:t>
                      </a:r>
                      <a:endParaRPr lang="en-US" sz="2000" b="0" dirty="0">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Seize the day.</a:t>
                      </a:r>
                      <a:endParaRPr lang="en-US" sz="2000" b="0" i="1" dirty="0">
                        <a:solidFill>
                          <a:srgbClr val="7030A0"/>
                        </a:solidFill>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endParaRPr lang="en-US" sz="2000"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301146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609600" y="255991"/>
            <a:ext cx="8229600" cy="808348"/>
          </a:xfrm>
        </p:spPr>
        <p:txBody>
          <a:bodyPr/>
          <a:lstStyle/>
          <a:p>
            <a:r>
              <a:rPr lang="en-US" sz="2800" dirty="0"/>
              <a:t>Expanded Output with Multiple Insertion Operators</a:t>
            </a:r>
          </a:p>
        </p:txBody>
      </p:sp>
      <p:sp>
        <p:nvSpPr>
          <p:cNvPr id="4" name="Content Placeholder 3">
            <a:extLst>
              <a:ext uri="{FF2B5EF4-FFF2-40B4-BE49-F238E27FC236}">
                <a16:creationId xmlns:a16="http://schemas.microsoft.com/office/drawing/2014/main" id="{08CD8657-7322-4623-955F-2B392EFB2B8B}"/>
              </a:ext>
            </a:extLst>
          </p:cNvPr>
          <p:cNvSpPr>
            <a:spLocks noGrp="1"/>
          </p:cNvSpPr>
          <p:nvPr>
            <p:ph sz="half" idx="2"/>
          </p:nvPr>
        </p:nvSpPr>
        <p:spPr>
          <a:xfrm>
            <a:off x="6172200" y="1825625"/>
            <a:ext cx="5181600" cy="4351338"/>
          </a:xfrm>
        </p:spPr>
        <p:txBody>
          <a:bodyPr>
            <a:normAutofit fontScale="92500"/>
          </a:bodyPr>
          <a:lstStyle/>
          <a:p>
            <a:pPr marL="0" indent="0">
              <a:buNone/>
            </a:pPr>
            <a:r>
              <a:rPr lang="en-US" i="1" dirty="0"/>
              <a:t>Line 5</a:t>
            </a:r>
            <a:endParaRPr lang="en-US" dirty="0">
              <a:latin typeface="Consolas" panose="020B0609020204030204" pitchFamily="49" charset="0"/>
            </a:endParaRPr>
          </a:p>
          <a:p>
            <a:r>
              <a:rPr lang="en-US" dirty="0"/>
              <a:t>Two different string literals -- "Seize " and "the " – are inputs to </a:t>
            </a:r>
            <a:r>
              <a:rPr lang="en-US" dirty="0" err="1">
                <a:latin typeface="Consolas" panose="020B0609020204030204" pitchFamily="49" charset="0"/>
              </a:rPr>
              <a:t>cout</a:t>
            </a:r>
            <a:r>
              <a:rPr lang="en-US" dirty="0"/>
              <a:t> identifier with </a:t>
            </a:r>
            <a:r>
              <a:rPr lang="en-US" dirty="0">
                <a:latin typeface="Consolas" panose="020B0609020204030204" pitchFamily="49" charset="0"/>
              </a:rPr>
              <a:t>&lt;&lt;</a:t>
            </a:r>
            <a:r>
              <a:rPr lang="en-US" dirty="0"/>
              <a:t> operators.</a:t>
            </a:r>
          </a:p>
          <a:p>
            <a:r>
              <a:rPr lang="en-US" dirty="0"/>
              <a:t>Line does not insert </a:t>
            </a:r>
            <a:r>
              <a:rPr lang="en-US" dirty="0" err="1">
                <a:latin typeface="Consolas" panose="020B0609020204030204" pitchFamily="49" charset="0"/>
              </a:rPr>
              <a:t>endl</a:t>
            </a:r>
            <a:r>
              <a:rPr lang="en-US" dirty="0"/>
              <a:t> identifier to </a:t>
            </a:r>
            <a:r>
              <a:rPr lang="en-US" dirty="0" err="1">
                <a:latin typeface="Consolas" panose="020B0609020204030204" pitchFamily="49" charset="0"/>
              </a:rPr>
              <a:t>cout</a:t>
            </a:r>
            <a:r>
              <a:rPr lang="en-US" dirty="0"/>
              <a:t> identifier, so output will stay on same line in console until </a:t>
            </a:r>
            <a:r>
              <a:rPr lang="en-US" dirty="0" err="1">
                <a:latin typeface="Consolas" panose="020B0609020204030204" pitchFamily="49" charset="0"/>
              </a:rPr>
              <a:t>endl</a:t>
            </a:r>
            <a:r>
              <a:rPr lang="en-US" dirty="0"/>
              <a:t> identifier or similar code is used.</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2462129262"/>
              </p:ext>
            </p:extLst>
          </p:nvPr>
        </p:nvGraphicFramePr>
        <p:xfrm>
          <a:off x="838200" y="1046410"/>
          <a:ext cx="5181600" cy="2926080"/>
        </p:xfrm>
        <a:graphic>
          <a:graphicData uri="http://schemas.openxmlformats.org/drawingml/2006/table">
            <a:tbl>
              <a:tblPr firstRow="1" bandRow="1">
                <a:tableStyleId>{5940675A-B579-460E-94D1-54222C63F5DA}</a:tableStyleId>
              </a:tblPr>
              <a:tblGrid>
                <a:gridCol w="318796">
                  <a:extLst>
                    <a:ext uri="{9D8B030D-6E8A-4147-A177-3AD203B41FA5}">
                      <a16:colId xmlns:a16="http://schemas.microsoft.com/office/drawing/2014/main" val="3462305556"/>
                    </a:ext>
                  </a:extLst>
                </a:gridCol>
                <a:gridCol w="4862804">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example3.cpp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70840">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txBody>
                  <a:tcPr/>
                </a:tc>
                <a:tc>
                  <a:txBody>
                    <a:bodyPr/>
                    <a:lstStyle/>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b="0" dirty="0">
                        <a:effectLst/>
                      </a:endParaRPr>
                    </a:p>
                    <a:p>
                      <a:pPr rtl="0">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dirty="0">
                          <a:effectLst/>
                        </a:rPr>
                        <a:t> </a:t>
                      </a:r>
                    </a:p>
                    <a:p>
                      <a:pPr rtl="0">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"Seize "</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"the "</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"day!"</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
            <a:extLst>
              <a:ext uri="{FF2B5EF4-FFF2-40B4-BE49-F238E27FC236}">
                <a16:creationId xmlns:a16="http://schemas.microsoft.com/office/drawing/2014/main" id="{60981863-ADAE-406D-813B-EA71AB0F8D05}"/>
              </a:ext>
            </a:extLst>
          </p:cNvPr>
          <p:cNvGraphicFramePr>
            <a:graphicFrameLocks noGrp="1"/>
          </p:cNvGraphicFramePr>
          <p:nvPr>
            <p:ph idx="1"/>
            <p:extLst>
              <p:ext uri="{D42A27DB-BD31-4B8C-83A1-F6EECF244321}">
                <p14:modId xmlns:p14="http://schemas.microsoft.com/office/powerpoint/2010/main" val="1097145090"/>
              </p:ext>
            </p:extLst>
          </p:nvPr>
        </p:nvGraphicFramePr>
        <p:xfrm>
          <a:off x="838200" y="4165283"/>
          <a:ext cx="5181600" cy="2011680"/>
        </p:xfrm>
        <a:graphic>
          <a:graphicData uri="http://schemas.openxmlformats.org/drawingml/2006/table">
            <a:tbl>
              <a:tblPr firstRow="1" bandRow="1">
                <a:tableStyleId>{5940675A-B579-460E-94D1-54222C63F5DA}</a:tableStyleId>
              </a:tblPr>
              <a:tblGrid>
                <a:gridCol w="5181600">
                  <a:extLst>
                    <a:ext uri="{9D8B030D-6E8A-4147-A177-3AD203B41FA5}">
                      <a16:colId xmlns:a16="http://schemas.microsoft.com/office/drawing/2014/main" val="2633463279"/>
                    </a:ext>
                  </a:extLst>
                </a:gridCol>
              </a:tblGrid>
              <a:tr h="370840">
                <a:tc>
                  <a:txBody>
                    <a:bodyPr/>
                    <a:lstStyle/>
                    <a:p>
                      <a:pPr algn="ctr" rtl="0"/>
                      <a:r>
                        <a:rPr lang="en-US" sz="2000"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70840">
                <a:tc>
                  <a:txBody>
                    <a:bodyPr/>
                    <a:lstStyle/>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g++</a:t>
                      </a:r>
                      <a:br>
                        <a:rPr lang="en-US" sz="2000" b="0" i="0" u="none" strike="noStrike" kern="1200" dirty="0">
                          <a:solidFill>
                            <a:schemeClr val="tx1"/>
                          </a:solidFill>
                          <a:effectLst/>
                          <a:latin typeface="Consolas" panose="020B0609020204030204" pitchFamily="49" charset="0"/>
                          <a:ea typeface="+mn-ea"/>
                          <a:cs typeface="+mn-cs"/>
                        </a:rPr>
                      </a:br>
                      <a:r>
                        <a:rPr lang="en-US" sz="2000" b="0" i="0" u="none" strike="noStrike" kern="1200" dirty="0">
                          <a:solidFill>
                            <a:schemeClr val="tx1"/>
                          </a:solidFill>
                          <a:effectLst/>
                          <a:latin typeface="Consolas" panose="020B0609020204030204" pitchFamily="49" charset="0"/>
                          <a:ea typeface="+mn-ea"/>
                          <a:cs typeface="+mn-cs"/>
                        </a:rPr>
                        <a:t>-std=</a:t>
                      </a:r>
                      <a:r>
                        <a:rPr lang="en-US" sz="2000" b="0" i="0" u="none" strike="noStrike" kern="1200" dirty="0" err="1">
                          <a:solidFill>
                            <a:schemeClr val="tx1"/>
                          </a:solidFill>
                          <a:effectLst/>
                          <a:latin typeface="Consolas" panose="020B0609020204030204" pitchFamily="49" charset="0"/>
                          <a:ea typeface="+mn-ea"/>
                          <a:cs typeface="+mn-cs"/>
                        </a:rPr>
                        <a:t>c++</a:t>
                      </a:r>
                      <a:r>
                        <a:rPr lang="en-US" sz="2000" b="0" i="0" u="none" strike="noStrike" kern="1200" dirty="0">
                          <a:solidFill>
                            <a:schemeClr val="tx1"/>
                          </a:solidFill>
                          <a:effectLst/>
                          <a:latin typeface="Consolas" panose="020B0609020204030204" pitchFamily="49" charset="0"/>
                          <a:ea typeface="+mn-ea"/>
                          <a:cs typeface="+mn-cs"/>
                        </a:rPr>
                        <a:t>17 example3.cpp</a:t>
                      </a:r>
                      <a:endParaRPr lang="en-US" sz="2000" b="0" dirty="0">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a:t>
                      </a:r>
                      <a:r>
                        <a:rPr lang="en-US" sz="2000" b="0" i="0" u="none" strike="noStrike" kern="1200" dirty="0" err="1">
                          <a:solidFill>
                            <a:schemeClr val="tx1"/>
                          </a:solidFill>
                          <a:effectLst/>
                          <a:latin typeface="Consolas" panose="020B0609020204030204" pitchFamily="49" charset="0"/>
                          <a:ea typeface="+mn-ea"/>
                          <a:cs typeface="+mn-cs"/>
                        </a:rPr>
                        <a:t>a.out</a:t>
                      </a:r>
                      <a:endParaRPr lang="en-US" sz="2000" b="0" dirty="0">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Seize the day.</a:t>
                      </a:r>
                      <a:endParaRPr lang="en-US" sz="2000" b="0" i="1" dirty="0">
                        <a:solidFill>
                          <a:srgbClr val="7030A0"/>
                        </a:solidFill>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endParaRPr lang="en-US" sz="2000"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285613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A25E-57C8-4507-BB54-9A0AA59BBB4B}"/>
              </a:ext>
            </a:extLst>
          </p:cNvPr>
          <p:cNvSpPr>
            <a:spLocks noGrp="1"/>
          </p:cNvSpPr>
          <p:nvPr>
            <p:ph type="title"/>
          </p:nvPr>
        </p:nvSpPr>
        <p:spPr>
          <a:xfrm>
            <a:off x="609600" y="255991"/>
            <a:ext cx="8077200" cy="808348"/>
          </a:xfrm>
        </p:spPr>
        <p:txBody>
          <a:bodyPr/>
          <a:lstStyle/>
          <a:p>
            <a:r>
              <a:rPr lang="en-US" sz="2800" dirty="0"/>
              <a:t>Expanded Output with Multiple Insertion Operators</a:t>
            </a:r>
          </a:p>
        </p:txBody>
      </p:sp>
      <p:sp>
        <p:nvSpPr>
          <p:cNvPr id="4" name="Content Placeholder 3">
            <a:extLst>
              <a:ext uri="{FF2B5EF4-FFF2-40B4-BE49-F238E27FC236}">
                <a16:creationId xmlns:a16="http://schemas.microsoft.com/office/drawing/2014/main" id="{08CD8657-7322-4623-955F-2B392EFB2B8B}"/>
              </a:ext>
            </a:extLst>
          </p:cNvPr>
          <p:cNvSpPr>
            <a:spLocks noGrp="1"/>
          </p:cNvSpPr>
          <p:nvPr>
            <p:ph sz="half" idx="2"/>
          </p:nvPr>
        </p:nvSpPr>
        <p:spPr>
          <a:xfrm>
            <a:off x="6172200" y="1825625"/>
            <a:ext cx="5181600" cy="4351338"/>
          </a:xfrm>
        </p:spPr>
        <p:txBody>
          <a:bodyPr>
            <a:normAutofit/>
          </a:bodyPr>
          <a:lstStyle/>
          <a:p>
            <a:pPr marL="0" indent="0">
              <a:buNone/>
            </a:pPr>
            <a:r>
              <a:rPr lang="en-US" i="1" dirty="0"/>
              <a:t>Line 6</a:t>
            </a:r>
            <a:endParaRPr lang="en-US" dirty="0"/>
          </a:p>
          <a:p>
            <a:r>
              <a:rPr lang="en-US" dirty="0"/>
              <a:t>Line continues the output on the same output line until a new line is output at the end</a:t>
            </a:r>
          </a:p>
        </p:txBody>
      </p:sp>
      <p:graphicFrame>
        <p:nvGraphicFramePr>
          <p:cNvPr id="5" name="Content Placeholder 11">
            <a:extLst>
              <a:ext uri="{FF2B5EF4-FFF2-40B4-BE49-F238E27FC236}">
                <a16:creationId xmlns:a16="http://schemas.microsoft.com/office/drawing/2014/main" id="{76858188-364F-426E-BAC5-513415E44B22}"/>
              </a:ext>
            </a:extLst>
          </p:cNvPr>
          <p:cNvGraphicFramePr>
            <a:graphicFrameLocks/>
          </p:cNvGraphicFramePr>
          <p:nvPr>
            <p:extLst>
              <p:ext uri="{D42A27DB-BD31-4B8C-83A1-F6EECF244321}">
                <p14:modId xmlns:p14="http://schemas.microsoft.com/office/powerpoint/2010/main" val="4084444880"/>
              </p:ext>
            </p:extLst>
          </p:nvPr>
        </p:nvGraphicFramePr>
        <p:xfrm>
          <a:off x="838200" y="1377831"/>
          <a:ext cx="5181600" cy="2926080"/>
        </p:xfrm>
        <a:graphic>
          <a:graphicData uri="http://schemas.openxmlformats.org/drawingml/2006/table">
            <a:tbl>
              <a:tblPr firstRow="1" bandRow="1">
                <a:tableStyleId>{5940675A-B579-460E-94D1-54222C63F5DA}</a:tableStyleId>
              </a:tblPr>
              <a:tblGrid>
                <a:gridCol w="318796">
                  <a:extLst>
                    <a:ext uri="{9D8B030D-6E8A-4147-A177-3AD203B41FA5}">
                      <a16:colId xmlns:a16="http://schemas.microsoft.com/office/drawing/2014/main" val="3462305556"/>
                    </a:ext>
                  </a:extLst>
                </a:gridCol>
                <a:gridCol w="4862804">
                  <a:extLst>
                    <a:ext uri="{9D8B030D-6E8A-4147-A177-3AD203B41FA5}">
                      <a16:colId xmlns:a16="http://schemas.microsoft.com/office/drawing/2014/main" val="2357295524"/>
                    </a:ext>
                  </a:extLst>
                </a:gridCol>
              </a:tblGrid>
              <a:tr h="370840">
                <a:tc gridSpan="2">
                  <a:txBody>
                    <a:bodyPr/>
                    <a:lstStyle/>
                    <a:p>
                      <a:pPr algn="ctr"/>
                      <a:r>
                        <a:rPr lang="en-US" sz="2000" b="1" dirty="0">
                          <a:latin typeface="Consolas" panose="020B0609020204030204" pitchFamily="49" charset="0"/>
                        </a:rPr>
                        <a:t>example3.cpp</a:t>
                      </a:r>
                    </a:p>
                  </a:txBody>
                  <a:tcPr/>
                </a:tc>
                <a:tc hMerge="1">
                  <a:txBody>
                    <a:bodyPr/>
                    <a:lstStyle/>
                    <a:p>
                      <a:pPr rtl="0">
                        <a:spcBef>
                          <a:spcPts val="0"/>
                        </a:spcBef>
                        <a:spcAft>
                          <a:spcPts val="0"/>
                        </a:spcAft>
                      </a:pPr>
                      <a:endParaRPr lang="en-US" b="0" dirty="0">
                        <a:effectLst/>
                      </a:endParaRPr>
                    </a:p>
                  </a:txBody>
                  <a:tcPr/>
                </a:tc>
                <a:extLst>
                  <a:ext uri="{0D108BD9-81ED-4DB2-BD59-A6C34878D82A}">
                    <a16:rowId xmlns:a16="http://schemas.microsoft.com/office/drawing/2014/main" val="3717022015"/>
                  </a:ext>
                </a:extLst>
              </a:tr>
              <a:tr h="370840">
                <a:tc>
                  <a:txBody>
                    <a:bodyPr/>
                    <a:lstStyle/>
                    <a:p>
                      <a:pPr algn="ctr"/>
                      <a:r>
                        <a:rPr lang="en-US" sz="2000" dirty="0">
                          <a:latin typeface="Consolas" panose="020B0609020204030204" pitchFamily="49" charset="0"/>
                        </a:rPr>
                        <a:t>1</a:t>
                      </a:r>
                    </a:p>
                    <a:p>
                      <a:pPr algn="ctr"/>
                      <a:r>
                        <a:rPr lang="en-US" sz="2000" dirty="0">
                          <a:latin typeface="Consolas" panose="020B0609020204030204" pitchFamily="49" charset="0"/>
                        </a:rPr>
                        <a:t>2</a:t>
                      </a:r>
                    </a:p>
                    <a:p>
                      <a:pPr algn="ctr"/>
                      <a:r>
                        <a:rPr lang="en-US" sz="2000" dirty="0">
                          <a:latin typeface="Consolas" panose="020B0609020204030204" pitchFamily="49" charset="0"/>
                        </a:rPr>
                        <a:t>3</a:t>
                      </a:r>
                    </a:p>
                    <a:p>
                      <a:pPr algn="ctr"/>
                      <a:r>
                        <a:rPr lang="en-US" sz="2000" dirty="0">
                          <a:latin typeface="Consolas" panose="020B0609020204030204" pitchFamily="49" charset="0"/>
                        </a:rPr>
                        <a:t>4</a:t>
                      </a:r>
                    </a:p>
                    <a:p>
                      <a:pPr algn="ctr"/>
                      <a:r>
                        <a:rPr lang="en-US" sz="2000" dirty="0">
                          <a:latin typeface="Consolas" panose="020B0609020204030204" pitchFamily="49" charset="0"/>
                        </a:rPr>
                        <a:t>5</a:t>
                      </a:r>
                    </a:p>
                    <a:p>
                      <a:pPr algn="ctr"/>
                      <a:r>
                        <a:rPr lang="en-US" sz="2000" dirty="0">
                          <a:latin typeface="Consolas" panose="020B0609020204030204" pitchFamily="49" charset="0"/>
                        </a:rPr>
                        <a:t>6</a:t>
                      </a:r>
                    </a:p>
                    <a:p>
                      <a:pPr algn="ctr"/>
                      <a:r>
                        <a:rPr lang="en-US" sz="2000" dirty="0">
                          <a:latin typeface="Consolas" panose="020B0609020204030204" pitchFamily="49" charset="0"/>
                        </a:rPr>
                        <a:t>7</a:t>
                      </a:r>
                    </a:p>
                    <a:p>
                      <a:pPr algn="ctr"/>
                      <a:r>
                        <a:rPr lang="en-US" sz="2000" dirty="0">
                          <a:latin typeface="Consolas" panose="020B0609020204030204" pitchFamily="49" charset="0"/>
                        </a:rPr>
                        <a:t>8</a:t>
                      </a:r>
                    </a:p>
                  </a:txBody>
                  <a:tcPr/>
                </a:tc>
                <a:tc>
                  <a:txBody>
                    <a:bodyPr/>
                    <a:lstStyle/>
                    <a:p>
                      <a:pPr rtl="0">
                        <a:spcBef>
                          <a:spcPts val="0"/>
                        </a:spcBef>
                        <a:spcAft>
                          <a:spcPts val="0"/>
                        </a:spcAft>
                      </a:pPr>
                      <a:r>
                        <a:rPr lang="en-US" sz="2000" b="0" i="0" u="none" strike="noStrike" dirty="0">
                          <a:solidFill>
                            <a:srgbClr val="0000FF"/>
                          </a:solidFill>
                          <a:effectLst/>
                          <a:latin typeface="Consolas" panose="020B0609020204030204" pitchFamily="49" charset="0"/>
                        </a:rPr>
                        <a:t>#include </a:t>
                      </a:r>
                      <a:r>
                        <a:rPr lang="en-US" sz="2000" b="0" i="0" u="none" strike="noStrike" dirty="0">
                          <a:solidFill>
                            <a:srgbClr val="A31515"/>
                          </a:solidFill>
                          <a:effectLst/>
                          <a:latin typeface="Consolas" panose="020B0609020204030204" pitchFamily="49" charset="0"/>
                        </a:rPr>
                        <a:t>&lt;iostream&gt;</a:t>
                      </a:r>
                      <a:endParaRPr lang="en-US" sz="2000" b="0" dirty="0">
                        <a:effectLst/>
                      </a:endParaRPr>
                    </a:p>
                    <a:p>
                      <a:pPr rtl="0">
                        <a:spcBef>
                          <a:spcPts val="0"/>
                        </a:spcBef>
                        <a:spcAft>
                          <a:spcPts val="0"/>
                        </a:spcAft>
                      </a:pPr>
                      <a:r>
                        <a:rPr lang="en-US" sz="2000" b="0" i="0" u="none" strike="noStrike" dirty="0">
                          <a:solidFill>
                            <a:srgbClr val="0000FF"/>
                          </a:solidFill>
                          <a:effectLst/>
                          <a:latin typeface="Consolas" panose="020B0609020204030204" pitchFamily="49" charset="0"/>
                        </a:rPr>
                        <a:t>using</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std::</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dirty="0">
                          <a:effectLst/>
                        </a:rPr>
                        <a:t> </a:t>
                      </a:r>
                    </a:p>
                    <a:p>
                      <a:pPr rtl="0">
                        <a:spcBef>
                          <a:spcPts val="0"/>
                        </a:spcBef>
                        <a:spcAft>
                          <a:spcPts val="0"/>
                        </a:spcAft>
                      </a:pPr>
                      <a:r>
                        <a:rPr lang="en-US" sz="2000" b="0" i="0" u="none" strike="noStrike" dirty="0">
                          <a:solidFill>
                            <a:srgbClr val="0000FF"/>
                          </a:solidFill>
                          <a:effectLst/>
                          <a:latin typeface="Consolas" panose="020B0609020204030204" pitchFamily="49" charset="0"/>
                        </a:rPr>
                        <a:t>int</a:t>
                      </a:r>
                      <a:r>
                        <a:rPr lang="en-US" sz="2000" b="0" i="0" u="none" strike="noStrike" dirty="0">
                          <a:solidFill>
                            <a:srgbClr val="000000"/>
                          </a:solidFill>
                          <a:effectLst/>
                          <a:latin typeface="Consolas" panose="020B0609020204030204" pitchFamily="49" charset="0"/>
                        </a:rPr>
                        <a:t> main() {</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"Seize "</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"the "</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err="1">
                          <a:solidFill>
                            <a:srgbClr val="000000"/>
                          </a:solidFill>
                          <a:effectLst/>
                          <a:latin typeface="Consolas" panose="020B0609020204030204" pitchFamily="49" charset="0"/>
                        </a:rPr>
                        <a:t>cout</a:t>
                      </a:r>
                      <a:r>
                        <a:rPr lang="en-US" sz="2000" b="0" i="0" u="none" strike="noStrike" dirty="0">
                          <a:solidFill>
                            <a:srgbClr val="000000"/>
                          </a:solidFill>
                          <a:effectLst/>
                          <a:latin typeface="Consolas" panose="020B0609020204030204" pitchFamily="49" charset="0"/>
                        </a:rPr>
                        <a:t> &lt;&lt; </a:t>
                      </a:r>
                      <a:r>
                        <a:rPr lang="en-US" sz="2000" b="0" i="0" u="none" strike="noStrike" dirty="0">
                          <a:solidFill>
                            <a:srgbClr val="A31515"/>
                          </a:solidFill>
                          <a:effectLst/>
                          <a:latin typeface="Consolas" panose="020B0609020204030204" pitchFamily="49" charset="0"/>
                        </a:rPr>
                        <a:t>"day!"</a:t>
                      </a:r>
                      <a:r>
                        <a:rPr lang="en-US" sz="2000" b="0" i="0" u="none" strike="noStrike" dirty="0">
                          <a:solidFill>
                            <a:srgbClr val="000000"/>
                          </a:solidFill>
                          <a:effectLst/>
                          <a:latin typeface="Consolas" panose="020B0609020204030204" pitchFamily="49" charset="0"/>
                        </a:rPr>
                        <a:t> &lt;&lt; </a:t>
                      </a:r>
                      <a:r>
                        <a:rPr lang="en-US" sz="2000" b="0" i="0" u="none" strike="noStrike" dirty="0" err="1">
                          <a:solidFill>
                            <a:srgbClr val="000000"/>
                          </a:solidFill>
                          <a:effectLst/>
                          <a:latin typeface="Consolas" panose="020B0609020204030204" pitchFamily="49" charset="0"/>
                        </a:rPr>
                        <a:t>endl</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FF"/>
                          </a:solidFill>
                          <a:effectLst/>
                          <a:latin typeface="Consolas" panose="020B0609020204030204" pitchFamily="49" charset="0"/>
                        </a:rPr>
                        <a:t>return</a:t>
                      </a: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98658"/>
                          </a:solidFill>
                          <a:effectLst/>
                          <a:latin typeface="Consolas" panose="020B0609020204030204" pitchFamily="49" charset="0"/>
                        </a:rPr>
                        <a:t>0</a:t>
                      </a:r>
                      <a:r>
                        <a:rPr lang="en-US" sz="2000" b="0" i="0" u="none" strike="noStrike" dirty="0">
                          <a:solidFill>
                            <a:srgbClr val="000000"/>
                          </a:solidFill>
                          <a:effectLst/>
                          <a:latin typeface="Consolas" panose="020B0609020204030204" pitchFamily="49" charset="0"/>
                        </a:rPr>
                        <a:t>;</a:t>
                      </a:r>
                      <a:endParaRPr lang="en-US" sz="2000" b="0" dirty="0">
                        <a:effectLst/>
                      </a:endParaRPr>
                    </a:p>
                    <a:p>
                      <a:pPr rtl="0">
                        <a:spcBef>
                          <a:spcPts val="0"/>
                        </a:spcBef>
                        <a:spcAft>
                          <a:spcPts val="0"/>
                        </a:spcAft>
                      </a:pPr>
                      <a:r>
                        <a:rPr lang="en-US" sz="2000" b="0" i="0" u="none" strike="noStrike" dirty="0">
                          <a:solidFill>
                            <a:srgbClr val="000000"/>
                          </a:solidFill>
                          <a:effectLst/>
                          <a:latin typeface="Consolas" panose="020B0609020204030204" pitchFamily="49" charset="0"/>
                        </a:rPr>
                        <a:t>}</a:t>
                      </a:r>
                      <a:endParaRPr lang="en-US" sz="2000" b="0" dirty="0">
                        <a:effectLst/>
                      </a:endParaRPr>
                    </a:p>
                  </a:txBody>
                  <a:tcPr/>
                </a:tc>
                <a:extLst>
                  <a:ext uri="{0D108BD9-81ED-4DB2-BD59-A6C34878D82A}">
                    <a16:rowId xmlns:a16="http://schemas.microsoft.com/office/drawing/2014/main" val="1646940307"/>
                  </a:ext>
                </a:extLst>
              </a:tr>
            </a:tbl>
          </a:graphicData>
        </a:graphic>
      </p:graphicFrame>
      <p:graphicFrame>
        <p:nvGraphicFramePr>
          <p:cNvPr id="6" name="Content Placeholder 1">
            <a:extLst>
              <a:ext uri="{FF2B5EF4-FFF2-40B4-BE49-F238E27FC236}">
                <a16:creationId xmlns:a16="http://schemas.microsoft.com/office/drawing/2014/main" id="{60981863-ADAE-406D-813B-EA71AB0F8D05}"/>
              </a:ext>
            </a:extLst>
          </p:cNvPr>
          <p:cNvGraphicFramePr>
            <a:graphicFrameLocks noGrp="1"/>
          </p:cNvGraphicFramePr>
          <p:nvPr>
            <p:ph idx="1"/>
            <p:extLst>
              <p:ext uri="{D42A27DB-BD31-4B8C-83A1-F6EECF244321}">
                <p14:modId xmlns:p14="http://schemas.microsoft.com/office/powerpoint/2010/main" val="2151118846"/>
              </p:ext>
            </p:extLst>
          </p:nvPr>
        </p:nvGraphicFramePr>
        <p:xfrm>
          <a:off x="838200" y="4326323"/>
          <a:ext cx="5181600" cy="2011680"/>
        </p:xfrm>
        <a:graphic>
          <a:graphicData uri="http://schemas.openxmlformats.org/drawingml/2006/table">
            <a:tbl>
              <a:tblPr firstRow="1" bandRow="1">
                <a:tableStyleId>{5940675A-B579-460E-94D1-54222C63F5DA}</a:tableStyleId>
              </a:tblPr>
              <a:tblGrid>
                <a:gridCol w="5181600">
                  <a:extLst>
                    <a:ext uri="{9D8B030D-6E8A-4147-A177-3AD203B41FA5}">
                      <a16:colId xmlns:a16="http://schemas.microsoft.com/office/drawing/2014/main" val="2633463279"/>
                    </a:ext>
                  </a:extLst>
                </a:gridCol>
              </a:tblGrid>
              <a:tr h="370840">
                <a:tc>
                  <a:txBody>
                    <a:bodyPr/>
                    <a:lstStyle/>
                    <a:p>
                      <a:pPr algn="ctr" rtl="0"/>
                      <a:r>
                        <a:rPr lang="en-US" sz="2000" b="1" dirty="0">
                          <a:effectLst/>
                          <a:latin typeface="Consolas" panose="020B0609020204030204" pitchFamily="49" charset="0"/>
                        </a:rPr>
                        <a:t>Console Output</a:t>
                      </a:r>
                    </a:p>
                  </a:txBody>
                  <a:tcPr/>
                </a:tc>
                <a:extLst>
                  <a:ext uri="{0D108BD9-81ED-4DB2-BD59-A6C34878D82A}">
                    <a16:rowId xmlns:a16="http://schemas.microsoft.com/office/drawing/2014/main" val="951103939"/>
                  </a:ext>
                </a:extLst>
              </a:tr>
              <a:tr h="370840">
                <a:tc>
                  <a:txBody>
                    <a:bodyPr/>
                    <a:lstStyle/>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g++</a:t>
                      </a:r>
                      <a:br>
                        <a:rPr lang="en-US" sz="2000" b="0" i="0" u="none" strike="noStrike" kern="1200" dirty="0">
                          <a:solidFill>
                            <a:schemeClr val="tx1"/>
                          </a:solidFill>
                          <a:effectLst/>
                          <a:latin typeface="Consolas" panose="020B0609020204030204" pitchFamily="49" charset="0"/>
                          <a:ea typeface="+mn-ea"/>
                          <a:cs typeface="+mn-cs"/>
                        </a:rPr>
                      </a:br>
                      <a:r>
                        <a:rPr lang="en-US" sz="2000" b="0" i="0" u="none" strike="noStrike" kern="1200" dirty="0">
                          <a:solidFill>
                            <a:schemeClr val="tx1"/>
                          </a:solidFill>
                          <a:effectLst/>
                          <a:latin typeface="Consolas" panose="020B0609020204030204" pitchFamily="49" charset="0"/>
                          <a:ea typeface="+mn-ea"/>
                          <a:cs typeface="+mn-cs"/>
                        </a:rPr>
                        <a:t>-std=</a:t>
                      </a:r>
                      <a:r>
                        <a:rPr lang="en-US" sz="2000" b="0" i="0" u="none" strike="noStrike" kern="1200" dirty="0" err="1">
                          <a:solidFill>
                            <a:schemeClr val="tx1"/>
                          </a:solidFill>
                          <a:effectLst/>
                          <a:latin typeface="Consolas" panose="020B0609020204030204" pitchFamily="49" charset="0"/>
                          <a:ea typeface="+mn-ea"/>
                          <a:cs typeface="+mn-cs"/>
                        </a:rPr>
                        <a:t>c++</a:t>
                      </a:r>
                      <a:r>
                        <a:rPr lang="en-US" sz="2000" b="0" i="0" u="none" strike="noStrike" kern="1200" dirty="0">
                          <a:solidFill>
                            <a:schemeClr val="tx1"/>
                          </a:solidFill>
                          <a:effectLst/>
                          <a:latin typeface="Consolas" panose="020B0609020204030204" pitchFamily="49" charset="0"/>
                          <a:ea typeface="+mn-ea"/>
                          <a:cs typeface="+mn-cs"/>
                        </a:rPr>
                        <a:t>17 example3.cpp</a:t>
                      </a:r>
                      <a:endParaRPr lang="en-US" sz="2000" b="0" dirty="0">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r>
                        <a:rPr lang="en-US" sz="2000" b="0" i="0" u="none" strike="noStrike" kern="1200" dirty="0">
                          <a:solidFill>
                            <a:schemeClr val="tx1"/>
                          </a:solidFill>
                          <a:effectLst/>
                          <a:latin typeface="Consolas" panose="020B0609020204030204" pitchFamily="49" charset="0"/>
                          <a:ea typeface="+mn-ea"/>
                          <a:cs typeface="+mn-cs"/>
                        </a:rPr>
                        <a:t> ./</a:t>
                      </a:r>
                      <a:r>
                        <a:rPr lang="en-US" sz="2000" b="0" i="0" u="none" strike="noStrike" kern="1200" dirty="0" err="1">
                          <a:solidFill>
                            <a:schemeClr val="tx1"/>
                          </a:solidFill>
                          <a:effectLst/>
                          <a:latin typeface="Consolas" panose="020B0609020204030204" pitchFamily="49" charset="0"/>
                          <a:ea typeface="+mn-ea"/>
                          <a:cs typeface="+mn-cs"/>
                        </a:rPr>
                        <a:t>a.out</a:t>
                      </a:r>
                      <a:endParaRPr lang="en-US" sz="2000" b="0" dirty="0">
                        <a:effectLst/>
                        <a:latin typeface="Consolas" panose="020B0609020204030204" pitchFamily="49" charset="0"/>
                      </a:endParaRPr>
                    </a:p>
                    <a:p>
                      <a:pPr rtl="0"/>
                      <a:r>
                        <a:rPr lang="en-US" sz="2000" b="0" i="1" u="none" strike="noStrike" kern="1200" dirty="0">
                          <a:solidFill>
                            <a:srgbClr val="7030A0"/>
                          </a:solidFill>
                          <a:effectLst/>
                          <a:latin typeface="Consolas" panose="020B0609020204030204" pitchFamily="49" charset="0"/>
                          <a:ea typeface="+mn-ea"/>
                          <a:cs typeface="+mn-cs"/>
                        </a:rPr>
                        <a:t>Seize the day.</a:t>
                      </a:r>
                      <a:endParaRPr lang="en-US" sz="2000" b="0" i="1" dirty="0">
                        <a:solidFill>
                          <a:srgbClr val="7030A0"/>
                        </a:solidFill>
                        <a:effectLst/>
                        <a:latin typeface="Consolas" panose="020B0609020204030204" pitchFamily="49" charset="0"/>
                      </a:endParaRPr>
                    </a:p>
                    <a:p>
                      <a:pPr rtl="0"/>
                      <a:r>
                        <a:rPr lang="en-US" sz="2000" b="1" i="0" u="none" strike="noStrike" kern="1200" dirty="0" err="1">
                          <a:solidFill>
                            <a:schemeClr val="tx1"/>
                          </a:solidFill>
                          <a:effectLst/>
                          <a:latin typeface="Consolas" panose="020B0609020204030204" pitchFamily="49" charset="0"/>
                          <a:ea typeface="+mn-ea"/>
                          <a:cs typeface="+mn-cs"/>
                        </a:rPr>
                        <a:t>user@computer</a:t>
                      </a:r>
                      <a:r>
                        <a:rPr lang="en-US" sz="2000" b="1" i="0" u="none" strike="noStrike" kern="1200" dirty="0">
                          <a:solidFill>
                            <a:schemeClr val="tx1"/>
                          </a:solidFill>
                          <a:effectLst/>
                          <a:latin typeface="Consolas" panose="020B0609020204030204" pitchFamily="49" charset="0"/>
                          <a:ea typeface="+mn-ea"/>
                          <a:cs typeface="+mn-cs"/>
                        </a:rPr>
                        <a:t>:/</a:t>
                      </a:r>
                      <a:r>
                        <a:rPr lang="en-US" sz="2000" b="1" i="0" u="none" strike="noStrike" kern="1200" dirty="0" err="1">
                          <a:solidFill>
                            <a:schemeClr val="tx1"/>
                          </a:solidFill>
                          <a:effectLst/>
                          <a:latin typeface="Consolas" panose="020B0609020204030204" pitchFamily="49" charset="0"/>
                          <a:ea typeface="+mn-ea"/>
                          <a:cs typeface="+mn-cs"/>
                        </a:rPr>
                        <a:t>mnt</a:t>
                      </a:r>
                      <a:r>
                        <a:rPr lang="en-US" sz="2000" b="1" i="0" u="none" strike="noStrike" kern="1200" dirty="0">
                          <a:solidFill>
                            <a:schemeClr val="tx1"/>
                          </a:solidFill>
                          <a:effectLst/>
                          <a:latin typeface="Consolas" panose="020B0609020204030204" pitchFamily="49" charset="0"/>
                          <a:ea typeface="+mn-ea"/>
                          <a:cs typeface="+mn-cs"/>
                        </a:rPr>
                        <a:t>/c/code$</a:t>
                      </a:r>
                      <a:endParaRPr lang="en-US" sz="2000" b="0" dirty="0">
                        <a:effectLst/>
                        <a:latin typeface="Consolas" panose="020B0609020204030204" pitchFamily="49" charset="0"/>
                      </a:endParaRPr>
                    </a:p>
                  </a:txBody>
                  <a:tcPr/>
                </a:tc>
                <a:extLst>
                  <a:ext uri="{0D108BD9-81ED-4DB2-BD59-A6C34878D82A}">
                    <a16:rowId xmlns:a16="http://schemas.microsoft.com/office/drawing/2014/main" val="3104879806"/>
                  </a:ext>
                </a:extLst>
              </a:tr>
            </a:tbl>
          </a:graphicData>
        </a:graphic>
      </p:graphicFrame>
    </p:spTree>
    <p:extLst>
      <p:ext uri="{BB962C8B-B14F-4D97-AF65-F5344CB8AC3E}">
        <p14:creationId xmlns:p14="http://schemas.microsoft.com/office/powerpoint/2010/main" val="32117641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200" b="0" i="0" dirty="0" smtClean="0">
            <a:latin typeface="Franklin Gothic Medium"/>
            <a:cs typeface="Franklin Gothic Medium"/>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8242</Words>
  <Application>Microsoft Office PowerPoint</Application>
  <PresentationFormat>Widescreen</PresentationFormat>
  <Paragraphs>1365</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宋体</vt:lpstr>
      <vt:lpstr>Arial</vt:lpstr>
      <vt:lpstr>Calibri</vt:lpstr>
      <vt:lpstr>Consolas</vt:lpstr>
      <vt:lpstr>Franklin Gothic Book</vt:lpstr>
      <vt:lpstr>Franklin Gothic Medium</vt:lpstr>
      <vt:lpstr>1_Office Theme</vt:lpstr>
      <vt:lpstr>CSCE 120/121 Introduction to Program Design &amp; Concepts  The  main() function  </vt:lpstr>
      <vt:lpstr>About</vt:lpstr>
      <vt:lpstr>About</vt:lpstr>
      <vt:lpstr>Console Output: std::cout, std::endl, and &lt;&lt;</vt:lpstr>
      <vt:lpstr>Simple Output</vt:lpstr>
      <vt:lpstr>Simple Output with New Line</vt:lpstr>
      <vt:lpstr>Expanded Output with Multiple Insertion Operators</vt:lpstr>
      <vt:lpstr>Expanded Output with Multiple Insertion Operators</vt:lpstr>
      <vt:lpstr>Expanded Output with Multiple Insertion Operators</vt:lpstr>
      <vt:lpstr>Console Output with Literals</vt:lpstr>
      <vt:lpstr>Console Output with Literals</vt:lpstr>
      <vt:lpstr>Console Output with Literals</vt:lpstr>
      <vt:lpstr>Console Output with Literals</vt:lpstr>
      <vt:lpstr>Console Output with Literals</vt:lpstr>
      <vt:lpstr>Console Output with Literals</vt:lpstr>
      <vt:lpstr>Console Output with Literals</vt:lpstr>
      <vt:lpstr>Console Output with Literals</vt:lpstr>
      <vt:lpstr>Console Output with Literals</vt:lpstr>
      <vt:lpstr>Console Output with Special Characters</vt:lpstr>
      <vt:lpstr>Example of Special Characters</vt:lpstr>
      <vt:lpstr>Escape Sequence</vt:lpstr>
      <vt:lpstr>Console Output with Special Characters</vt:lpstr>
      <vt:lpstr>Console Output with Special Characters</vt:lpstr>
      <vt:lpstr>Console Output with Special Characters</vt:lpstr>
      <vt:lpstr>Console Output with Special Characters</vt:lpstr>
      <vt:lpstr>Console Input: std::cin and &gt;&gt; Simple Integer Input</vt:lpstr>
      <vt:lpstr>std::cin and &gt;&gt;</vt:lpstr>
      <vt:lpstr>Simple Integer Input</vt:lpstr>
      <vt:lpstr>Simple Integer Input</vt:lpstr>
      <vt:lpstr>Simple Integer Input</vt:lpstr>
      <vt:lpstr>Simple Integer Input</vt:lpstr>
      <vt:lpstr>Simple Integer Input</vt:lpstr>
      <vt:lpstr>Simple Integer Input</vt:lpstr>
      <vt:lpstr>Simple Integer Input</vt:lpstr>
      <vt:lpstr>Simple Integer Input</vt:lpstr>
      <vt:lpstr>Console Input: std::cin and &gt;&gt; Simple String Input</vt:lpstr>
      <vt:lpstr>Simple String Input</vt:lpstr>
      <vt:lpstr>Simple String Input</vt:lpstr>
      <vt:lpstr>Simple String Input</vt:lpstr>
      <vt:lpstr>Simple String Input</vt:lpstr>
      <vt:lpstr>Simple String Input</vt:lpstr>
      <vt:lpstr>Simple String Input</vt:lpstr>
      <vt:lpstr>Console Input: std::cin and &gt;&gt; Compound Console Input</vt:lpstr>
      <vt:lpstr>Compound Console Input</vt:lpstr>
      <vt:lpstr>Compound Console Input</vt:lpstr>
      <vt:lpstr>Compound Console Input</vt:lpstr>
      <vt:lpstr>Compound Console Input</vt:lpstr>
      <vt:lpstr>Compound Console Input</vt:lpstr>
      <vt:lpstr>Compound Console Input</vt:lpstr>
      <vt:lpstr>Console Line Input:  getline(cin, string)</vt:lpstr>
      <vt:lpstr>Console Line Input: getline(cin, string)</vt:lpstr>
      <vt:lpstr>Simple String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2021-09-03T20:06:57Z</dcterms:created>
  <dcterms:modified xsi:type="dcterms:W3CDTF">2022-08-28T00:57:35Z</dcterms:modified>
</cp:coreProperties>
</file>