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1"/>
  </p:notesMasterIdLst>
  <p:sldIdLst>
    <p:sldId id="256" r:id="rId2"/>
    <p:sldId id="346" r:id="rId3"/>
    <p:sldId id="345" r:id="rId4"/>
    <p:sldId id="260" r:id="rId5"/>
    <p:sldId id="339" r:id="rId6"/>
    <p:sldId id="262" r:id="rId7"/>
    <p:sldId id="263" r:id="rId8"/>
    <p:sldId id="265" r:id="rId9"/>
    <p:sldId id="266" r:id="rId10"/>
    <p:sldId id="267" r:id="rId11"/>
    <p:sldId id="268" r:id="rId12"/>
    <p:sldId id="269" r:id="rId13"/>
    <p:sldId id="270" r:id="rId14"/>
    <p:sldId id="271" r:id="rId15"/>
    <p:sldId id="272" r:id="rId16"/>
    <p:sldId id="274" r:id="rId17"/>
    <p:sldId id="340" r:id="rId18"/>
    <p:sldId id="279" r:id="rId19"/>
    <p:sldId id="280" r:id="rId20"/>
    <p:sldId id="281" r:id="rId21"/>
    <p:sldId id="283" r:id="rId22"/>
    <p:sldId id="284" r:id="rId23"/>
    <p:sldId id="286" r:id="rId24"/>
    <p:sldId id="341" r:id="rId25"/>
    <p:sldId id="288" r:id="rId26"/>
    <p:sldId id="289" r:id="rId27"/>
    <p:sldId id="290" r:id="rId28"/>
    <p:sldId id="342" r:id="rId29"/>
    <p:sldId id="292" r:id="rId30"/>
    <p:sldId id="343" r:id="rId31"/>
    <p:sldId id="298" r:id="rId32"/>
    <p:sldId id="297" r:id="rId33"/>
    <p:sldId id="300" r:id="rId34"/>
    <p:sldId id="301" r:id="rId35"/>
    <p:sldId id="302" r:id="rId36"/>
    <p:sldId id="303" r:id="rId37"/>
    <p:sldId id="311" r:id="rId38"/>
    <p:sldId id="314" r:id="rId39"/>
    <p:sldId id="320" r:id="rId40"/>
    <p:sldId id="322" r:id="rId41"/>
    <p:sldId id="326" r:id="rId42"/>
    <p:sldId id="344" r:id="rId43"/>
    <p:sldId id="330" r:id="rId44"/>
    <p:sldId id="331" r:id="rId45"/>
    <p:sldId id="332" r:id="rId46"/>
    <p:sldId id="333" r:id="rId47"/>
    <p:sldId id="334" r:id="rId48"/>
    <p:sldId id="335" r:id="rId49"/>
    <p:sldId id="33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showGuides="1">
      <p:cViewPr varScale="1">
        <p:scale>
          <a:sx n="82" d="100"/>
          <a:sy n="82" d="100"/>
        </p:scale>
        <p:origin x="34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9FD8B8-11C5-4CF1-ADAB-DAD2740E0E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86F022-CB1B-435F-B4A3-C7BADC3482E3}">
      <dgm:prSet/>
      <dgm:spPr/>
      <dgm:t>
        <a:bodyPr/>
        <a:lstStyle/>
        <a:p>
          <a:pPr rtl="0"/>
          <a:r>
            <a:rPr lang="en-US" smtClean="0"/>
            <a:t>See RectanglePtr.cpp</a:t>
          </a:r>
          <a:endParaRPr lang="en-US"/>
        </a:p>
      </dgm:t>
    </dgm:pt>
    <dgm:pt modelId="{EC8C885A-AF69-4178-8113-AF0EC99E4B76}" type="parTrans" cxnId="{785AD9D5-E551-49DB-B3DC-20C76ECA1F33}">
      <dgm:prSet/>
      <dgm:spPr/>
      <dgm:t>
        <a:bodyPr/>
        <a:lstStyle/>
        <a:p>
          <a:endParaRPr lang="en-US"/>
        </a:p>
      </dgm:t>
    </dgm:pt>
    <dgm:pt modelId="{0AB73847-69FE-4350-80A7-B5A5406F4588}" type="sibTrans" cxnId="{785AD9D5-E551-49DB-B3DC-20C76ECA1F33}">
      <dgm:prSet/>
      <dgm:spPr/>
      <dgm:t>
        <a:bodyPr/>
        <a:lstStyle/>
        <a:p>
          <a:endParaRPr lang="en-US"/>
        </a:p>
      </dgm:t>
    </dgm:pt>
    <dgm:pt modelId="{71907F47-759F-4F95-810F-0500DD8ED3F6}" type="pres">
      <dgm:prSet presAssocID="{589FD8B8-11C5-4CF1-ADAB-DAD2740E0EA7}" presName="linear" presStyleCnt="0">
        <dgm:presLayoutVars>
          <dgm:animLvl val="lvl"/>
          <dgm:resizeHandles val="exact"/>
        </dgm:presLayoutVars>
      </dgm:prSet>
      <dgm:spPr/>
    </dgm:pt>
    <dgm:pt modelId="{05394417-B028-47A3-8262-036EFA4700A1}" type="pres">
      <dgm:prSet presAssocID="{5B86F022-CB1B-435F-B4A3-C7BADC3482E3}" presName="parentText" presStyleLbl="node1" presStyleIdx="0" presStyleCnt="1">
        <dgm:presLayoutVars>
          <dgm:chMax val="0"/>
          <dgm:bulletEnabled val="1"/>
        </dgm:presLayoutVars>
      </dgm:prSet>
      <dgm:spPr/>
    </dgm:pt>
  </dgm:ptLst>
  <dgm:cxnLst>
    <dgm:cxn modelId="{785AD9D5-E551-49DB-B3DC-20C76ECA1F33}" srcId="{589FD8B8-11C5-4CF1-ADAB-DAD2740E0EA7}" destId="{5B86F022-CB1B-435F-B4A3-C7BADC3482E3}" srcOrd="0" destOrd="0" parTransId="{EC8C885A-AF69-4178-8113-AF0EC99E4B76}" sibTransId="{0AB73847-69FE-4350-80A7-B5A5406F4588}"/>
    <dgm:cxn modelId="{6B072B3D-6534-4663-9122-F9CDEDC514D7}" type="presOf" srcId="{589FD8B8-11C5-4CF1-ADAB-DAD2740E0EA7}" destId="{71907F47-759F-4F95-810F-0500DD8ED3F6}" srcOrd="0" destOrd="0" presId="urn:microsoft.com/office/officeart/2005/8/layout/vList2"/>
    <dgm:cxn modelId="{D814B4B2-8AE8-4B21-9609-9FDFAD440E84}" type="presOf" srcId="{5B86F022-CB1B-435F-B4A3-C7BADC3482E3}" destId="{05394417-B028-47A3-8262-036EFA4700A1}" srcOrd="0" destOrd="0" presId="urn:microsoft.com/office/officeart/2005/8/layout/vList2"/>
    <dgm:cxn modelId="{3382F595-F72A-40AB-AE10-5F875D41C0A5}" type="presParOf" srcId="{71907F47-759F-4F95-810F-0500DD8ED3F6}" destId="{05394417-B028-47A3-8262-036EFA4700A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94417-B028-47A3-8262-036EFA4700A1}">
      <dsp:nvSpPr>
        <dsp:cNvPr id="0" name=""/>
        <dsp:cNvSpPr/>
      </dsp:nvSpPr>
      <dsp:spPr>
        <a:xfrm>
          <a:off x="0" y="4778"/>
          <a:ext cx="1842052"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See RectanglePtr.cpp</a:t>
          </a:r>
          <a:endParaRPr lang="en-US" sz="1500" kern="1200"/>
        </a:p>
      </dsp:txBody>
      <dsp:txXfrm>
        <a:off x="17563" y="22341"/>
        <a:ext cx="1806926"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1407F-6D65-4C57-81A6-1B88C2717120}"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BB3B5-9AC4-4286-A1D8-63646401BF50}" type="slidenum">
              <a:rPr lang="en-US" smtClean="0"/>
              <a:t>‹#›</a:t>
            </a:fld>
            <a:endParaRPr lang="en-US"/>
          </a:p>
        </p:txBody>
      </p:sp>
    </p:spTree>
    <p:extLst>
      <p:ext uri="{BB962C8B-B14F-4D97-AF65-F5344CB8AC3E}">
        <p14:creationId xmlns:p14="http://schemas.microsoft.com/office/powerpoint/2010/main" val="64506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53166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6A6A9F-1D22-41F1-B9CE-332D008CECB3}" type="slidenum">
              <a:rPr lang="en-CA" altLang="en-US" smtClean="0"/>
              <a:pPr/>
              <a:t>11</a:t>
            </a:fld>
            <a:endParaRPr lang="en-CA" altLang="en-US"/>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68978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ABAFF4-D4BA-43AB-9131-74F5248D5CC6}" type="slidenum">
              <a:rPr lang="en-CA" altLang="en-US" smtClean="0"/>
              <a:pPr/>
              <a:t>12</a:t>
            </a:fld>
            <a:endParaRPr lang="en-CA" altLang="en-US"/>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843052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2822EC-D7D1-4CCE-AE0F-16F3FCB32255}" type="slidenum">
              <a:rPr lang="en-CA" altLang="en-US" smtClean="0"/>
              <a:pPr/>
              <a:t>14</a:t>
            </a:fld>
            <a:endParaRPr lang="en-CA" altLang="en-US"/>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75464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CBA6EA-7551-47AF-944E-4816625BB548}" type="slidenum">
              <a:rPr lang="en-CA" altLang="en-US" smtClean="0"/>
              <a:pPr/>
              <a:t>15</a:t>
            </a:fld>
            <a:endParaRPr lang="en-CA" altLang="en-US"/>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281785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951D57-516C-4D58-A6A5-424ADFC4FD3D}" type="slidenum">
              <a:rPr lang="en-CA" altLang="en-US" smtClean="0"/>
              <a:pPr/>
              <a:t>16</a:t>
            </a:fld>
            <a:endParaRPr lang="en-CA" altLang="en-US"/>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44779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747046-DAF1-493D-AAE4-654CAC0FB03E}" type="slidenum">
              <a:rPr lang="en-CA" altLang="en-US" smtClean="0"/>
              <a:pPr/>
              <a:t>19</a:t>
            </a:fld>
            <a:endParaRPr lang="en-CA" altLang="en-US"/>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76980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C9B80C-127D-4303-ACB2-03CF18889189}" type="slidenum">
              <a:rPr lang="en-CA" altLang="en-US" smtClean="0"/>
              <a:pPr/>
              <a:t>21</a:t>
            </a:fld>
            <a:endParaRPr lang="en-CA" alt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98843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222DEF-68AB-41DF-BAAF-38B995E48FA6}" type="slidenum">
              <a:rPr lang="en-CA" altLang="en-US" smtClean="0"/>
              <a:pPr/>
              <a:t>23</a:t>
            </a:fld>
            <a:endParaRPr lang="en-CA" alt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157808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C66411-1FFE-44DC-95D6-6E56EED897E8}" type="slidenum">
              <a:rPr lang="en-CA" altLang="en-US" smtClean="0"/>
              <a:pPr/>
              <a:t>25</a:t>
            </a:fld>
            <a:endParaRPr lang="en-CA" alt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65995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A1B267-519A-4443-978A-929671766AE5}" type="slidenum">
              <a:rPr lang="en-CA" altLang="en-US" smtClean="0"/>
              <a:pPr/>
              <a:t>27</a:t>
            </a:fld>
            <a:endParaRPr lang="en-CA" alt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3095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7DFBA26-1D87-4FA6-A5A6-42BFA24A75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F1009F-B871-4450-A40A-58D25BE7501B}" type="slidenum">
              <a:rPr lang="en-CA" altLang="en-US" smtClean="0"/>
              <a:pPr/>
              <a:t>3</a:t>
            </a:fld>
            <a:endParaRPr lang="en-CA" altLang="en-US"/>
          </a:p>
        </p:txBody>
      </p:sp>
      <p:sp>
        <p:nvSpPr>
          <p:cNvPr id="8195" name="Rectangle 2">
            <a:extLst>
              <a:ext uri="{FF2B5EF4-FFF2-40B4-BE49-F238E27FC236}">
                <a16:creationId xmlns:a16="http://schemas.microsoft.com/office/drawing/2014/main" id="{517F5585-E1DF-4293-B855-DB93ED9D422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a:extLst>
              <a:ext uri="{FF2B5EF4-FFF2-40B4-BE49-F238E27FC236}">
                <a16:creationId xmlns:a16="http://schemas.microsoft.com/office/drawing/2014/main" id="{28559DD5-E313-45B1-88AD-8FE76524FE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28</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531662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B69DD9-863C-4D05-A403-F312853E608F}" type="slidenum">
              <a:rPr lang="en-CA" altLang="en-US" smtClean="0"/>
              <a:pPr/>
              <a:t>29</a:t>
            </a:fld>
            <a:endParaRPr lang="en-CA" alt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47267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05ED64-C517-41EE-8673-9D8AB898D826}" type="slidenum">
              <a:rPr lang="en-CA" altLang="en-US" smtClean="0"/>
              <a:pPr/>
              <a:t>33</a:t>
            </a:fld>
            <a:endParaRPr lang="en-CA" alt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23996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03574D-BA18-447B-AE08-D04757F2378A}" type="slidenum">
              <a:rPr lang="en-CA" altLang="en-US" smtClean="0"/>
              <a:pPr/>
              <a:t>34</a:t>
            </a:fld>
            <a:endParaRPr lang="en-CA" alt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894760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0A8C1D-B182-464C-BFBE-5C62800B45ED}" type="slidenum">
              <a:rPr lang="en-CA" altLang="en-US" smtClean="0"/>
              <a:pPr/>
              <a:t>37</a:t>
            </a:fld>
            <a:endParaRPr lang="en-CA" altLang="en-US"/>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076719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A5C795-7BD7-44D7-BB7E-EE18E1F988A2}" type="slidenum">
              <a:rPr lang="en-CA" altLang="en-US" smtClean="0"/>
              <a:pPr/>
              <a:t>39</a:t>
            </a:fld>
            <a:endParaRPr lang="en-CA" altLang="en-US"/>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94119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670E1C-8441-40AB-8F9B-56D0E8D595EB}" type="slidenum">
              <a:rPr lang="en-CA" altLang="en-US" smtClean="0"/>
              <a:pPr/>
              <a:t>40</a:t>
            </a:fld>
            <a:endParaRPr lang="en-CA" altLang="en-US"/>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203044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EE9BD0-5559-485E-8011-EC3562151F13}" type="slidenum">
              <a:rPr lang="en-CA" altLang="en-US" smtClean="0"/>
              <a:pPr/>
              <a:t>41</a:t>
            </a:fld>
            <a:endParaRPr lang="en-CA" altLang="en-US"/>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2232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1D805E-B841-4B23-ABF9-5C39A5555B92}" type="slidenum">
              <a:rPr lang="en-CA" altLang="en-US" smtClean="0"/>
              <a:pPr/>
              <a:t>4</a:t>
            </a:fld>
            <a:endParaRPr lang="en-CA" altLang="en-US"/>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8936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DB1510-E8E8-4E3E-95CA-A36ECC84785C}" type="slidenum">
              <a:rPr lang="en-US" smtClean="0"/>
              <a:t>5</a:t>
            </a:fld>
            <a:endParaRPr lang="en-US"/>
          </a:p>
        </p:txBody>
      </p:sp>
    </p:spTree>
    <p:extLst>
      <p:ext uri="{BB962C8B-B14F-4D97-AF65-F5344CB8AC3E}">
        <p14:creationId xmlns:p14="http://schemas.microsoft.com/office/powerpoint/2010/main" val="79547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6884ED-8DE3-46C9-BF9D-E55E8AC4D83D}" type="slidenum">
              <a:rPr lang="en-CA" altLang="en-US" smtClean="0"/>
              <a:pPr/>
              <a:t>6</a:t>
            </a:fld>
            <a:endParaRPr lang="en-CA"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056272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CFC9A0-E6C6-4FB1-A1FF-24FF4682F67A}" type="slidenum">
              <a:rPr lang="en-CA" altLang="en-US" smtClean="0"/>
              <a:pPr/>
              <a:t>7</a:t>
            </a:fld>
            <a:endParaRPr lang="en-CA" alt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49751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DFBF6D-E230-42BD-ABDB-5D0FDAE1458B}" type="slidenum">
              <a:rPr lang="en-CA" altLang="en-US" smtClean="0"/>
              <a:pPr/>
              <a:t>8</a:t>
            </a:fld>
            <a:endParaRPr lang="en-CA" alt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5685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47A0B7-1FCF-4A65-9FC5-329212A59DF6}" type="slidenum">
              <a:rPr lang="en-CA" altLang="en-US" smtClean="0"/>
              <a:pPr/>
              <a:t>9</a:t>
            </a:fld>
            <a:endParaRPr lang="en-CA" alt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2119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631EE81-DB04-4A67-AE67-E884B193CB5E}" type="slidenum">
              <a:rPr lang="en-CA" altLang="en-US" smtClean="0"/>
              <a:pPr/>
              <a:t>10</a:t>
            </a:fld>
            <a:endParaRPr lang="en-CA" alt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8836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DF49A3B-F403-4F8D-A48B-5537A927F71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43215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F49A3B-F403-4F8D-A48B-5537A927F71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225340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F49A3B-F403-4F8D-A48B-5537A927F71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279393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F49A3B-F403-4F8D-A48B-5537A927F71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290901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F49A3B-F403-4F8D-A48B-5537A927F71D}"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367593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F49A3B-F403-4F8D-A48B-5537A927F71D}"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37992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F49A3B-F403-4F8D-A48B-5537A927F71D}"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130429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F49A3B-F403-4F8D-A48B-5537A927F71D}"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286258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49A3B-F403-4F8D-A48B-5537A927F71D}"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348786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F49A3B-F403-4F8D-A48B-5537A927F71D}"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348032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F49A3B-F403-4F8D-A48B-5537A927F71D}"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F7B38-38CE-4788-9855-242ECB0E16AD}" type="slidenum">
              <a:rPr lang="en-US" smtClean="0"/>
              <a:t>‹#›</a:t>
            </a:fld>
            <a:endParaRPr lang="en-US"/>
          </a:p>
        </p:txBody>
      </p:sp>
    </p:spTree>
    <p:extLst>
      <p:ext uri="{BB962C8B-B14F-4D97-AF65-F5344CB8AC3E}">
        <p14:creationId xmlns:p14="http://schemas.microsoft.com/office/powerpoint/2010/main" val="348844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49A3B-F403-4F8D-A48B-5537A927F71D}" type="datetimeFigureOut">
              <a:rPr lang="en-US" smtClean="0"/>
              <a:t>10/19/2022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F7B38-38CE-4788-9855-242ECB0E16AD}" type="slidenum">
              <a:rPr lang="en-US" smtClean="0"/>
              <a:t>‹#›</a:t>
            </a:fld>
            <a:endParaRPr lang="en-US"/>
          </a:p>
        </p:txBody>
      </p:sp>
    </p:spTree>
    <p:extLst>
      <p:ext uri="{BB962C8B-B14F-4D97-AF65-F5344CB8AC3E}">
        <p14:creationId xmlns:p14="http://schemas.microsoft.com/office/powerpoint/2010/main" val="792405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hyperlink" Target="https://tamu.blackboard.com/webapps/blackboard/content/listContentEditable.jsp?content_id=_6481081_1&amp;course_id=_167833_1&amp;content_id=_6481081_1#bcMen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hyperlink" Target="https://tamu.blackboard.com/webapps/blackboard/content/listContentEditable.jsp?content_id=_6481081_1&amp;course_id=_167833_1&amp;content_id=_6481081_1#bcMenu"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1</a:t>
            </a:fld>
            <a:endParaRPr lang="en-US" altLang="en-US" sz="1400"/>
          </a:p>
        </p:txBody>
      </p:sp>
      <p:sp>
        <p:nvSpPr>
          <p:cNvPr id="38915" name="Rectangle 4"/>
          <p:cNvSpPr>
            <a:spLocks noGrp="1" noChangeArrowheads="1"/>
          </p:cNvSpPr>
          <p:nvPr>
            <p:ph type="ctrTitle"/>
          </p:nvPr>
        </p:nvSpPr>
        <p:spPr/>
        <p:txBody>
          <a:bodyPr>
            <a:normAutofit fontScale="90000"/>
          </a:bodyPr>
          <a:lstStyle/>
          <a:p>
            <a:r>
              <a:rPr lang="en-US" altLang="en-US" b="1" dirty="0">
                <a:solidFill>
                  <a:srgbClr val="320C1A"/>
                </a:solidFill>
              </a:rPr>
              <a:t>CSCE </a:t>
            </a:r>
            <a:r>
              <a:rPr lang="en-US" altLang="en-US" b="1" dirty="0" smtClean="0">
                <a:solidFill>
                  <a:srgbClr val="320C1A"/>
                </a:solidFill>
              </a:rPr>
              <a:t>120/121</a:t>
            </a:r>
            <a:r>
              <a:rPr lang="en-US" altLang="en-US" dirty="0">
                <a:solidFill>
                  <a:srgbClr val="320C1A"/>
                </a:solidFill>
              </a:rPr>
              <a:t/>
            </a:r>
            <a:br>
              <a:rPr lang="en-US" altLang="en-US" dirty="0">
                <a:solidFill>
                  <a:srgbClr val="320C1A"/>
                </a:solidFill>
              </a:rPr>
            </a:br>
            <a:r>
              <a:rPr lang="en-US" dirty="0"/>
              <a:t>Introduction to Program Design &amp; Concepts</a:t>
            </a:r>
            <a:endParaRPr lang="en-US" altLang="en-US" dirty="0"/>
          </a:p>
        </p:txBody>
      </p:sp>
      <p:sp>
        <p:nvSpPr>
          <p:cNvPr id="38916" name="Rectangle 5"/>
          <p:cNvSpPr>
            <a:spLocks noGrp="1" noChangeArrowheads="1"/>
          </p:cNvSpPr>
          <p:nvPr>
            <p:ph type="subTitle" idx="1"/>
          </p:nvPr>
        </p:nvSpPr>
        <p:spPr/>
        <p:txBody>
          <a:bodyPr>
            <a:normAutofit/>
          </a:bodyPr>
          <a:lstStyle/>
          <a:p>
            <a:pPr eaLnBrk="1" hangingPunct="1">
              <a:lnSpc>
                <a:spcPct val="90000"/>
              </a:lnSpc>
            </a:pPr>
            <a:r>
              <a:rPr lang="en-US" altLang="en-US" sz="5400" dirty="0"/>
              <a:t>Building Objects from Classes</a:t>
            </a:r>
            <a:endParaRPr lang="en-US" altLang="en-US" dirty="0"/>
          </a:p>
          <a:p>
            <a:pPr eaLnBrk="1" hangingPunct="1">
              <a:lnSpc>
                <a:spcPct val="90000"/>
              </a:lnSpc>
            </a:pPr>
            <a:r>
              <a:rPr lang="en-US" altLang="en-US" dirty="0"/>
              <a:t>Dr. Tim McGuire</a:t>
            </a:r>
          </a:p>
        </p:txBody>
      </p:sp>
      <p:pic>
        <p:nvPicPr>
          <p:cNvPr id="6" name="Picture 5"/>
          <p:cNvPicPr>
            <a:picLocks noChangeAspect="1"/>
          </p:cNvPicPr>
          <p:nvPr/>
        </p:nvPicPr>
        <p:blipFill>
          <a:blip r:embed="rId3"/>
          <a:stretch>
            <a:fillRect/>
          </a:stretch>
        </p:blipFill>
        <p:spPr>
          <a:xfrm>
            <a:off x="304800" y="287383"/>
            <a:ext cx="1866649" cy="1814977"/>
          </a:xfrm>
          <a:prstGeom prst="rect">
            <a:avLst/>
          </a:prstGeom>
        </p:spPr>
      </p:pic>
      <p:sp>
        <p:nvSpPr>
          <p:cNvPr id="3" name="TextBox 2"/>
          <p:cNvSpPr txBox="1"/>
          <p:nvPr/>
        </p:nvSpPr>
        <p:spPr>
          <a:xfrm>
            <a:off x="1365504" y="5474208"/>
            <a:ext cx="9692640" cy="584775"/>
          </a:xfrm>
          <a:prstGeom prst="rect">
            <a:avLst/>
          </a:prstGeom>
          <a:noFill/>
        </p:spPr>
        <p:txBody>
          <a:bodyPr wrap="square" rtlCol="0">
            <a:spAutoFit/>
          </a:bodyPr>
          <a:lstStyle/>
          <a:p>
            <a:pPr algn="ctr"/>
            <a:r>
              <a:rPr lang="en-US" sz="1600" i="1" dirty="0"/>
              <a:t>Grateful acknowledgment to Dr. Philip Ritchey and  Dr. Michael Moore for some of the material on which these slides are based.</a:t>
            </a:r>
          </a:p>
        </p:txBody>
      </p:sp>
      <p:pic>
        <p:nvPicPr>
          <p:cNvPr id="1026" name="Picture 2" descr="(Click to see option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136525"/>
            <a:ext cx="11430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687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Access Specifiers</a:t>
            </a:r>
          </a:p>
        </p:txBody>
      </p:sp>
      <p:sp>
        <p:nvSpPr>
          <p:cNvPr id="23555" name="Rectangle 3"/>
          <p:cNvSpPr>
            <a:spLocks noGrp="1" noChangeArrowheads="1"/>
          </p:cNvSpPr>
          <p:nvPr>
            <p:ph idx="1"/>
          </p:nvPr>
        </p:nvSpPr>
        <p:spPr/>
        <p:txBody>
          <a:bodyPr/>
          <a:lstStyle/>
          <a:p>
            <a:pPr>
              <a:lnSpc>
                <a:spcPct val="90000"/>
              </a:lnSpc>
            </a:pPr>
            <a:r>
              <a:rPr lang="en-US" altLang="en-US" dirty="0"/>
              <a:t>Used to control access to members of the class</a:t>
            </a:r>
            <a:br>
              <a:rPr lang="en-US" altLang="en-US" dirty="0"/>
            </a:br>
            <a:endParaRPr lang="en-US" altLang="en-US" dirty="0"/>
          </a:p>
          <a:p>
            <a:pPr>
              <a:lnSpc>
                <a:spcPct val="90000"/>
              </a:lnSpc>
            </a:pPr>
            <a:r>
              <a:rPr lang="en-US" altLang="en-US" b="1" dirty="0">
                <a:solidFill>
                  <a:srgbClr val="002060"/>
                </a:solidFill>
                <a:latin typeface="Courier New" panose="02070309020205020404" pitchFamily="49" charset="0"/>
              </a:rPr>
              <a:t>public</a:t>
            </a:r>
            <a:r>
              <a:rPr lang="en-US" altLang="en-US" dirty="0">
                <a:latin typeface="Courier New" panose="02070309020205020404" pitchFamily="49" charset="0"/>
              </a:rPr>
              <a:t>:</a:t>
            </a:r>
            <a:r>
              <a:rPr lang="en-US" altLang="en-US" dirty="0"/>
              <a:t>  can be accessed by functions outside of the class</a:t>
            </a:r>
            <a:br>
              <a:rPr lang="en-US" altLang="en-US" dirty="0"/>
            </a:br>
            <a:endParaRPr lang="en-US" altLang="en-US" dirty="0"/>
          </a:p>
          <a:p>
            <a:pPr>
              <a:lnSpc>
                <a:spcPct val="90000"/>
              </a:lnSpc>
            </a:pPr>
            <a:r>
              <a:rPr lang="en-US" altLang="en-US" b="1" dirty="0">
                <a:solidFill>
                  <a:srgbClr val="002060"/>
                </a:solidFill>
                <a:latin typeface="Courier New" panose="02070309020205020404" pitchFamily="49" charset="0"/>
              </a:rPr>
              <a:t>private</a:t>
            </a:r>
            <a:r>
              <a:rPr lang="en-US" altLang="en-US" dirty="0">
                <a:latin typeface="Courier New" panose="02070309020205020404" pitchFamily="49" charset="0"/>
              </a:rPr>
              <a:t>:</a:t>
            </a:r>
            <a:r>
              <a:rPr lang="en-US" altLang="en-US" dirty="0"/>
              <a:t>  can only be called by or accessed by functions that are members of the class</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374003316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524000" y="152400"/>
            <a:ext cx="7162800" cy="1143000"/>
          </a:xfrm>
        </p:spPr>
        <p:txBody>
          <a:bodyPr/>
          <a:lstStyle/>
          <a:p>
            <a:r>
              <a:rPr lang="en-US" altLang="en-US"/>
              <a:t>Class Example</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1874838"/>
            <a:ext cx="4775200"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4"/>
          <p:cNvSpPr>
            <a:spLocks noChangeAspect="1" noChangeArrowheads="1"/>
          </p:cNvSpPr>
          <p:nvPr/>
        </p:nvSpPr>
        <p:spPr bwMode="auto">
          <a:xfrm>
            <a:off x="3689350" y="2727326"/>
            <a:ext cx="2071688" cy="669925"/>
          </a:xfrm>
          <a:prstGeom prst="rect">
            <a:avLst/>
          </a:prstGeom>
          <a:noFill/>
          <a:ln w="28575">
            <a:solidFill>
              <a:srgbClr val="5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605" name="Text Box 5"/>
          <p:cNvSpPr txBox="1">
            <a:spLocks noChangeAspect="1" noChangeArrowheads="1"/>
          </p:cNvSpPr>
          <p:nvPr/>
        </p:nvSpPr>
        <p:spPr bwMode="auto">
          <a:xfrm>
            <a:off x="7183438" y="2876550"/>
            <a:ext cx="1974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500000"/>
                </a:solidFill>
              </a:rPr>
              <a:t>Private</a:t>
            </a:r>
            <a:r>
              <a:rPr lang="en-US" altLang="en-US" sz="1800" dirty="0">
                <a:solidFill>
                  <a:srgbClr val="FA8218"/>
                </a:solidFill>
              </a:rPr>
              <a:t> </a:t>
            </a:r>
            <a:r>
              <a:rPr lang="en-US" altLang="en-US" sz="1800" dirty="0">
                <a:solidFill>
                  <a:srgbClr val="500000"/>
                </a:solidFill>
              </a:rPr>
              <a:t>Members</a:t>
            </a:r>
          </a:p>
        </p:txBody>
      </p:sp>
      <p:sp>
        <p:nvSpPr>
          <p:cNvPr id="25606" name="Line 6"/>
          <p:cNvSpPr>
            <a:spLocks noChangeAspect="1" noChangeShapeType="1"/>
          </p:cNvSpPr>
          <p:nvPr/>
        </p:nvSpPr>
        <p:spPr bwMode="auto">
          <a:xfrm flipH="1">
            <a:off x="5940425" y="3062288"/>
            <a:ext cx="1225550" cy="0"/>
          </a:xfrm>
          <a:prstGeom prst="line">
            <a:avLst/>
          </a:prstGeom>
          <a:noFill/>
          <a:ln w="28575">
            <a:solidFill>
              <a:srgbClr val="5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7" name="Rectangle 7"/>
          <p:cNvSpPr>
            <a:spLocks noChangeAspect="1" noChangeArrowheads="1"/>
          </p:cNvSpPr>
          <p:nvPr/>
        </p:nvSpPr>
        <p:spPr bwMode="auto">
          <a:xfrm>
            <a:off x="3689350" y="3641725"/>
            <a:ext cx="3595688" cy="1462088"/>
          </a:xfrm>
          <a:prstGeom prst="rect">
            <a:avLst/>
          </a:prstGeom>
          <a:noFill/>
          <a:ln w="28575">
            <a:solidFill>
              <a:srgbClr val="5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5608" name="Text Box 8"/>
          <p:cNvSpPr txBox="1">
            <a:spLocks noChangeAspect="1" noChangeArrowheads="1"/>
          </p:cNvSpPr>
          <p:nvPr/>
        </p:nvSpPr>
        <p:spPr bwMode="auto">
          <a:xfrm>
            <a:off x="8037513" y="4187825"/>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dirty="0">
                <a:solidFill>
                  <a:srgbClr val="500000"/>
                </a:solidFill>
              </a:rPr>
              <a:t>Public</a:t>
            </a:r>
            <a:r>
              <a:rPr lang="en-US" altLang="en-US" sz="1800" dirty="0">
                <a:solidFill>
                  <a:srgbClr val="FA8218"/>
                </a:solidFill>
              </a:rPr>
              <a:t> </a:t>
            </a:r>
            <a:r>
              <a:rPr lang="en-US" altLang="en-US" sz="1800" dirty="0">
                <a:solidFill>
                  <a:srgbClr val="500000"/>
                </a:solidFill>
              </a:rPr>
              <a:t>Members</a:t>
            </a:r>
          </a:p>
        </p:txBody>
      </p:sp>
      <p:sp>
        <p:nvSpPr>
          <p:cNvPr id="25609" name="Line 6"/>
          <p:cNvSpPr>
            <a:spLocks noChangeAspect="1" noChangeShapeType="1"/>
          </p:cNvSpPr>
          <p:nvPr/>
        </p:nvSpPr>
        <p:spPr bwMode="auto">
          <a:xfrm flipH="1">
            <a:off x="7499350" y="4373563"/>
            <a:ext cx="501650" cy="0"/>
          </a:xfrm>
          <a:prstGeom prst="line">
            <a:avLst/>
          </a:prstGeom>
          <a:noFill/>
          <a:ln w="28575">
            <a:solidFill>
              <a:srgbClr val="5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2012731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More on Access Specifiers</a:t>
            </a:r>
          </a:p>
        </p:txBody>
      </p:sp>
      <p:sp>
        <p:nvSpPr>
          <p:cNvPr id="27651" name="Rectangle 3"/>
          <p:cNvSpPr>
            <a:spLocks noGrp="1" noChangeArrowheads="1"/>
          </p:cNvSpPr>
          <p:nvPr>
            <p:ph idx="1"/>
          </p:nvPr>
        </p:nvSpPr>
        <p:spPr/>
        <p:txBody>
          <a:bodyPr/>
          <a:lstStyle/>
          <a:p>
            <a:r>
              <a:rPr lang="en-US" altLang="en-US" dirty="0"/>
              <a:t>Can be listed in any order in a class</a:t>
            </a:r>
            <a:br>
              <a:rPr lang="en-US" altLang="en-US" dirty="0"/>
            </a:br>
            <a:endParaRPr lang="en-US" altLang="en-US" dirty="0"/>
          </a:p>
          <a:p>
            <a:r>
              <a:rPr lang="en-US" altLang="en-US" dirty="0"/>
              <a:t>Can appear multiple times in a class</a:t>
            </a:r>
            <a:br>
              <a:rPr lang="en-US" altLang="en-US" dirty="0"/>
            </a:br>
            <a:endParaRPr lang="en-US" altLang="en-US" dirty="0"/>
          </a:p>
          <a:p>
            <a:r>
              <a:rPr lang="en-US" altLang="en-US" dirty="0"/>
              <a:t>If not specified, the default is </a:t>
            </a:r>
            <a:r>
              <a:rPr lang="en-US" altLang="en-US" b="1" dirty="0">
                <a:solidFill>
                  <a:srgbClr val="002060"/>
                </a:solidFill>
                <a:latin typeface="Courier New" panose="02070309020205020404" pitchFamily="49" charset="0"/>
              </a:rPr>
              <a:t>private</a:t>
            </a:r>
          </a:p>
        </p:txBody>
      </p:sp>
    </p:spTree>
    <p:extLst>
      <p:ext uri="{BB962C8B-B14F-4D97-AF65-F5344CB8AC3E}">
        <p14:creationId xmlns:p14="http://schemas.microsoft.com/office/powerpoint/2010/main" val="145511077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3200" dirty="0"/>
              <a:t>Using </a:t>
            </a:r>
            <a:r>
              <a:rPr lang="en-US" altLang="en-US" sz="3200" b="1" dirty="0" err="1">
                <a:solidFill>
                  <a:srgbClr val="002060"/>
                </a:solidFill>
                <a:latin typeface="Courier New" panose="02070309020205020404" pitchFamily="49" charset="0"/>
              </a:rPr>
              <a:t>const</a:t>
            </a:r>
            <a:r>
              <a:rPr lang="en-US" altLang="en-US" sz="3200" dirty="0"/>
              <a:t> With Member Functions</a:t>
            </a:r>
          </a:p>
        </p:txBody>
      </p:sp>
      <p:sp>
        <p:nvSpPr>
          <p:cNvPr id="29699" name="Rectangle 3"/>
          <p:cNvSpPr>
            <a:spLocks noGrp="1" noChangeArrowheads="1"/>
          </p:cNvSpPr>
          <p:nvPr>
            <p:ph idx="1"/>
          </p:nvPr>
        </p:nvSpPr>
        <p:spPr/>
        <p:txBody>
          <a:bodyPr/>
          <a:lstStyle/>
          <a:p>
            <a:r>
              <a:rPr lang="en-US" altLang="en-US" b="1" dirty="0" err="1">
                <a:solidFill>
                  <a:srgbClr val="002060"/>
                </a:solidFill>
                <a:latin typeface="Courier New" panose="02070309020205020404" pitchFamily="49" charset="0"/>
              </a:rPr>
              <a:t>const</a:t>
            </a:r>
            <a:r>
              <a:rPr lang="en-US" altLang="en-US" dirty="0"/>
              <a:t> appearing after the parentheses in a member function declaration specifies that the function will not change any data in the calling object.</a:t>
            </a:r>
            <a:br>
              <a:rPr lang="en-US" altLang="en-US" dirty="0"/>
            </a:br>
            <a:r>
              <a:rPr lang="en-US" altLang="en-US" dirty="0"/>
              <a:t/>
            </a:r>
            <a:br>
              <a:rPr lang="en-US" altLang="en-US" dirty="0"/>
            </a:br>
            <a:endParaRPr lang="en-US" altLang="en-US" dirty="0"/>
          </a:p>
        </p:txBody>
      </p:sp>
      <p:sp>
        <p:nvSpPr>
          <p:cNvPr id="2" name="TextBox 1"/>
          <p:cNvSpPr txBox="1"/>
          <p:nvPr/>
        </p:nvSpPr>
        <p:spPr>
          <a:xfrm>
            <a:off x="2544792" y="3666226"/>
            <a:ext cx="6012612" cy="1384995"/>
          </a:xfrm>
          <a:prstGeom prst="rect">
            <a:avLst/>
          </a:prstGeom>
          <a:noFill/>
        </p:spPr>
        <p:txBody>
          <a:bodyPr wrap="square" rtlCol="0">
            <a:spAutoFit/>
          </a:bodyPr>
          <a:lstStyle/>
          <a:p>
            <a:r>
              <a:rPr lang="en-US" sz="2800" dirty="0">
                <a:latin typeface="Consolas" panose="020B0609020204030204" pitchFamily="49" charset="0"/>
              </a:rPr>
              <a:t> </a:t>
            </a:r>
            <a:r>
              <a:rPr lang="en-US" sz="2800" b="1" dirty="0">
                <a:solidFill>
                  <a:srgbClr val="002060"/>
                </a:solidFill>
                <a:latin typeface="Consolas" panose="020B0609020204030204" pitchFamily="49" charset="0"/>
              </a:rPr>
              <a:t>double</a:t>
            </a:r>
            <a:r>
              <a:rPr lang="en-US" sz="2800" dirty="0">
                <a:latin typeface="Consolas" panose="020B0609020204030204" pitchFamily="49" charset="0"/>
              </a:rPr>
              <a:t> </a:t>
            </a:r>
            <a:r>
              <a:rPr lang="en-US" sz="2800" dirty="0" err="1">
                <a:latin typeface="Consolas" panose="020B0609020204030204" pitchFamily="49" charset="0"/>
              </a:rPr>
              <a:t>getWidth</a:t>
            </a:r>
            <a:r>
              <a:rPr lang="en-US" sz="2800" dirty="0">
                <a:latin typeface="Consolas" panose="020B0609020204030204" pitchFamily="49" charset="0"/>
              </a:rPr>
              <a:t>() </a:t>
            </a:r>
            <a:r>
              <a:rPr lang="en-US" sz="2800" dirty="0" err="1">
                <a:latin typeface="Consolas" panose="020B0609020204030204" pitchFamily="49" charset="0"/>
              </a:rPr>
              <a:t>const</a:t>
            </a:r>
            <a:r>
              <a:rPr lang="en-US" sz="2800" dirty="0">
                <a:latin typeface="Consolas" panose="020B0609020204030204" pitchFamily="49" charset="0"/>
              </a:rPr>
              <a:t>;</a:t>
            </a:r>
          </a:p>
          <a:p>
            <a:r>
              <a:rPr lang="en-US" sz="2800" dirty="0">
                <a:latin typeface="Consolas" panose="020B0609020204030204" pitchFamily="49" charset="0"/>
              </a:rPr>
              <a:t> double </a:t>
            </a:r>
            <a:r>
              <a:rPr lang="en-US" sz="2800" dirty="0" err="1">
                <a:latin typeface="Consolas" panose="020B0609020204030204" pitchFamily="49" charset="0"/>
              </a:rPr>
              <a:t>getLength</a:t>
            </a:r>
            <a:r>
              <a:rPr lang="en-US" sz="2800" dirty="0">
                <a:latin typeface="Consolas" panose="020B0609020204030204" pitchFamily="49" charset="0"/>
              </a:rPr>
              <a:t>() </a:t>
            </a:r>
            <a:r>
              <a:rPr lang="en-US" sz="2800" dirty="0" err="1">
                <a:latin typeface="Consolas" panose="020B0609020204030204" pitchFamily="49" charset="0"/>
              </a:rPr>
              <a:t>const</a:t>
            </a:r>
            <a:r>
              <a:rPr lang="en-US" sz="2800" dirty="0">
                <a:latin typeface="Consolas" panose="020B0609020204030204" pitchFamily="49" charset="0"/>
              </a:rPr>
              <a:t>;</a:t>
            </a:r>
          </a:p>
          <a:p>
            <a:r>
              <a:rPr lang="en-US" sz="2800" dirty="0">
                <a:latin typeface="Consolas" panose="020B0609020204030204" pitchFamily="49" charset="0"/>
              </a:rPr>
              <a:t> double </a:t>
            </a:r>
            <a:r>
              <a:rPr lang="en-US" sz="2800" dirty="0" err="1">
                <a:latin typeface="Consolas" panose="020B0609020204030204" pitchFamily="49" charset="0"/>
              </a:rPr>
              <a:t>getArea</a:t>
            </a:r>
            <a:r>
              <a:rPr lang="en-US" sz="2800" dirty="0">
                <a:latin typeface="Consolas" panose="020B0609020204030204" pitchFamily="49" charset="0"/>
              </a:rPr>
              <a:t>() </a:t>
            </a:r>
            <a:r>
              <a:rPr lang="en-US" sz="2800" dirty="0" err="1">
                <a:latin typeface="Consolas" panose="020B0609020204030204" pitchFamily="49" charset="0"/>
              </a:rPr>
              <a:t>const</a:t>
            </a:r>
            <a:r>
              <a:rPr lang="en-US" sz="2800" dirty="0">
                <a:latin typeface="Consolas" panose="020B0609020204030204" pitchFamily="49" charset="0"/>
              </a:rPr>
              <a:t>;</a:t>
            </a:r>
          </a:p>
        </p:txBody>
      </p:sp>
    </p:spTree>
    <p:extLst>
      <p:ext uri="{BB962C8B-B14F-4D97-AF65-F5344CB8AC3E}">
        <p14:creationId xmlns:p14="http://schemas.microsoft.com/office/powerpoint/2010/main" val="220748338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Defining a Member Function</a:t>
            </a:r>
          </a:p>
        </p:txBody>
      </p:sp>
      <p:sp>
        <p:nvSpPr>
          <p:cNvPr id="30723" name="Rectangle 3"/>
          <p:cNvSpPr>
            <a:spLocks noGrp="1" noChangeArrowheads="1"/>
          </p:cNvSpPr>
          <p:nvPr>
            <p:ph idx="1"/>
          </p:nvPr>
        </p:nvSpPr>
        <p:spPr>
          <a:xfrm>
            <a:off x="574158" y="1825625"/>
            <a:ext cx="10972800" cy="4351338"/>
          </a:xfrm>
        </p:spPr>
        <p:txBody>
          <a:bodyPr/>
          <a:lstStyle/>
          <a:p>
            <a:pPr>
              <a:lnSpc>
                <a:spcPct val="95000"/>
              </a:lnSpc>
            </a:pPr>
            <a:r>
              <a:rPr lang="en-US" altLang="en-US" sz="3200" dirty="0"/>
              <a:t>When defining a member function:</a:t>
            </a:r>
          </a:p>
          <a:p>
            <a:pPr lvl="1">
              <a:lnSpc>
                <a:spcPct val="95000"/>
              </a:lnSpc>
            </a:pPr>
            <a:r>
              <a:rPr lang="en-US" altLang="en-US" sz="2800" dirty="0"/>
              <a:t>Put prototype in class declaration</a:t>
            </a:r>
          </a:p>
          <a:p>
            <a:pPr lvl="1">
              <a:lnSpc>
                <a:spcPct val="95000"/>
              </a:lnSpc>
            </a:pPr>
            <a:r>
              <a:rPr lang="en-US" altLang="en-US" sz="2800" dirty="0"/>
              <a:t>Define function using class name and scope resolution operator </a:t>
            </a:r>
            <a:r>
              <a:rPr lang="en-US" altLang="en-US" sz="2800" dirty="0">
                <a:latin typeface="Courier New" panose="02070309020205020404" pitchFamily="49" charset="0"/>
              </a:rPr>
              <a:t>(::)</a:t>
            </a:r>
            <a:r>
              <a:rPr lang="en-US" altLang="en-US" dirty="0">
                <a:latin typeface="Courier New" panose="02070309020205020404" pitchFamily="49" charset="0"/>
              </a:rPr>
              <a:t/>
            </a:r>
            <a:br>
              <a:rPr lang="en-US" altLang="en-US" dirty="0">
                <a:latin typeface="Courier New" panose="02070309020205020404" pitchFamily="49" charset="0"/>
              </a:rPr>
            </a:br>
            <a:endParaRPr lang="en-US" altLang="en-US" dirty="0">
              <a:latin typeface="Courier New" panose="02070309020205020404" pitchFamily="49" charset="0"/>
            </a:endParaRPr>
          </a:p>
          <a:p>
            <a:pPr lvl="2">
              <a:lnSpc>
                <a:spcPct val="90000"/>
              </a:lnSpc>
              <a:buFontTx/>
              <a:buNone/>
            </a:pPr>
            <a:r>
              <a:rPr lang="en-US" altLang="en-US" sz="2800">
                <a:latin typeface="Consolas" panose="020B0609020204030204" pitchFamily="49" charset="0"/>
              </a:rPr>
              <a:t>	</a:t>
            </a:r>
            <a:r>
              <a:rPr lang="en-US" altLang="en-US" sz="2800" b="1">
                <a:solidFill>
                  <a:srgbClr val="002060"/>
                </a:solidFill>
                <a:latin typeface="Consolas" panose="020B0609020204030204" pitchFamily="49" charset="0"/>
              </a:rPr>
              <a:t>void</a:t>
            </a:r>
            <a:r>
              <a:rPr lang="en-US" altLang="en-US" sz="2800">
                <a:latin typeface="Consolas" panose="020B0609020204030204" pitchFamily="49" charset="0"/>
              </a:rPr>
              <a:t> </a:t>
            </a:r>
            <a:r>
              <a:rPr lang="en-US" altLang="en-US" sz="2800" dirty="0">
                <a:latin typeface="Consolas" panose="020B0609020204030204" pitchFamily="49" charset="0"/>
              </a:rPr>
              <a:t>Rectangle::</a:t>
            </a:r>
            <a:r>
              <a:rPr lang="en-US" altLang="en-US" sz="2800" dirty="0" err="1">
                <a:latin typeface="Consolas" panose="020B0609020204030204" pitchFamily="49" charset="0"/>
              </a:rPr>
              <a:t>setWidth</a:t>
            </a:r>
            <a:r>
              <a:rPr lang="en-US" altLang="en-US" sz="2800" dirty="0">
                <a:latin typeface="Consolas" panose="020B0609020204030204" pitchFamily="49" charset="0"/>
              </a:rPr>
              <a:t>(</a:t>
            </a:r>
            <a:r>
              <a:rPr lang="en-US" altLang="en-US" sz="2800" b="1" dirty="0">
                <a:solidFill>
                  <a:srgbClr val="002060"/>
                </a:solidFill>
                <a:latin typeface="Consolas" panose="020B0609020204030204" pitchFamily="49" charset="0"/>
              </a:rPr>
              <a:t>double</a:t>
            </a:r>
            <a:r>
              <a:rPr lang="en-US" altLang="en-US" sz="2800" dirty="0">
                <a:latin typeface="Consolas" panose="020B0609020204030204" pitchFamily="49" charset="0"/>
              </a:rPr>
              <a:t> w)</a:t>
            </a:r>
          </a:p>
          <a:p>
            <a:pPr lvl="2">
              <a:lnSpc>
                <a:spcPct val="90000"/>
              </a:lnSpc>
              <a:buFontTx/>
              <a:buNone/>
            </a:pPr>
            <a:r>
              <a:rPr lang="en-US" altLang="en-US" sz="2800" dirty="0">
                <a:latin typeface="Consolas" panose="020B0609020204030204" pitchFamily="49" charset="0"/>
              </a:rPr>
              <a:t>	{</a:t>
            </a:r>
          </a:p>
          <a:p>
            <a:pPr lvl="2">
              <a:lnSpc>
                <a:spcPct val="90000"/>
              </a:lnSpc>
              <a:buFontTx/>
              <a:buNone/>
            </a:pPr>
            <a:r>
              <a:rPr lang="en-US" altLang="en-US" sz="2800" dirty="0">
                <a:latin typeface="Consolas" panose="020B0609020204030204" pitchFamily="49" charset="0"/>
              </a:rPr>
              <a:t>		width = w;</a:t>
            </a:r>
          </a:p>
          <a:p>
            <a:pPr lvl="2">
              <a:lnSpc>
                <a:spcPct val="90000"/>
              </a:lnSpc>
              <a:buFontTx/>
              <a:buNone/>
            </a:pPr>
            <a:r>
              <a:rPr lang="en-US" altLang="en-US" sz="2800" dirty="0">
                <a:latin typeface="Consolas" panose="020B0609020204030204" pitchFamily="49" charset="0"/>
              </a:rPr>
              <a:t>	}</a:t>
            </a:r>
          </a:p>
        </p:txBody>
      </p:sp>
    </p:spTree>
    <p:extLst>
      <p:ext uri="{BB962C8B-B14F-4D97-AF65-F5344CB8AC3E}">
        <p14:creationId xmlns:p14="http://schemas.microsoft.com/office/powerpoint/2010/main" val="281089551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Accessors and Mutators</a:t>
            </a:r>
          </a:p>
        </p:txBody>
      </p:sp>
      <p:sp>
        <p:nvSpPr>
          <p:cNvPr id="32771" name="Rectangle 3"/>
          <p:cNvSpPr>
            <a:spLocks noGrp="1" noChangeArrowheads="1"/>
          </p:cNvSpPr>
          <p:nvPr>
            <p:ph idx="1"/>
          </p:nvPr>
        </p:nvSpPr>
        <p:spPr/>
        <p:txBody>
          <a:bodyPr>
            <a:normAutofit/>
          </a:bodyPr>
          <a:lstStyle/>
          <a:p>
            <a:r>
              <a:rPr lang="en-US" altLang="en-US" sz="3200" b="1" dirty="0" err="1"/>
              <a:t>Mutator</a:t>
            </a:r>
            <a:r>
              <a:rPr lang="en-US" altLang="en-US" sz="3200" dirty="0"/>
              <a:t>: a member function that stores a value in a private member variable, or changes its value in some way</a:t>
            </a:r>
            <a:br>
              <a:rPr lang="en-US" altLang="en-US" sz="3200" dirty="0"/>
            </a:br>
            <a:endParaRPr lang="en-US" altLang="en-US" sz="3200" dirty="0"/>
          </a:p>
          <a:p>
            <a:r>
              <a:rPr lang="en-US" altLang="en-US" sz="3200" b="1" dirty="0" err="1"/>
              <a:t>Accessor</a:t>
            </a:r>
            <a:r>
              <a:rPr lang="en-US" altLang="en-US" sz="3200" dirty="0"/>
              <a:t>: function that retrieves a value from a private member variable. </a:t>
            </a:r>
            <a:r>
              <a:rPr lang="en-US" altLang="en-US" sz="3200" dirty="0" err="1"/>
              <a:t>Accessors</a:t>
            </a:r>
            <a:r>
              <a:rPr lang="en-US" altLang="en-US" sz="3200" dirty="0"/>
              <a:t> do not change an object's data, so they should be marked </a:t>
            </a:r>
            <a:r>
              <a:rPr lang="en-US" altLang="en-US" sz="3200" b="1" dirty="0">
                <a:solidFill>
                  <a:srgbClr val="002060"/>
                </a:solidFill>
                <a:latin typeface="Consolas" panose="020B0609020204030204" pitchFamily="49" charset="0"/>
              </a:rPr>
              <a:t>const</a:t>
            </a:r>
            <a:r>
              <a:rPr lang="en-US" altLang="en-US" sz="3200" dirty="0"/>
              <a:t>.</a:t>
            </a:r>
          </a:p>
        </p:txBody>
      </p:sp>
    </p:spTree>
    <p:extLst>
      <p:ext uri="{BB962C8B-B14F-4D97-AF65-F5344CB8AC3E}">
        <p14:creationId xmlns:p14="http://schemas.microsoft.com/office/powerpoint/2010/main" val="188956117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7689" y="152400"/>
            <a:ext cx="10245465" cy="1143000"/>
          </a:xfrm>
        </p:spPr>
        <p:txBody>
          <a:bodyPr/>
          <a:lstStyle/>
          <a:p>
            <a:r>
              <a:rPr lang="en-US" altLang="en-US"/>
              <a:t>Defining an Instance of a Class</a:t>
            </a:r>
          </a:p>
        </p:txBody>
      </p:sp>
      <p:sp>
        <p:nvSpPr>
          <p:cNvPr id="35843" name="Rectangle 3"/>
          <p:cNvSpPr>
            <a:spLocks noGrp="1" noChangeArrowheads="1"/>
          </p:cNvSpPr>
          <p:nvPr>
            <p:ph type="body" idx="4294967295"/>
          </p:nvPr>
        </p:nvSpPr>
        <p:spPr>
          <a:xfrm>
            <a:off x="629727" y="1722438"/>
            <a:ext cx="10955547" cy="4525962"/>
          </a:xfrm>
        </p:spPr>
        <p:txBody>
          <a:bodyPr/>
          <a:lstStyle/>
          <a:p>
            <a:pPr>
              <a:lnSpc>
                <a:spcPct val="90000"/>
              </a:lnSpc>
            </a:pPr>
            <a:r>
              <a:rPr lang="en-US" altLang="en-US" dirty="0"/>
              <a:t>An object is an instance of a class</a:t>
            </a:r>
          </a:p>
          <a:p>
            <a:pPr>
              <a:lnSpc>
                <a:spcPct val="90000"/>
              </a:lnSpc>
            </a:pPr>
            <a:r>
              <a:rPr lang="en-US" altLang="en-US" dirty="0"/>
              <a:t>Defined like structure variables:</a:t>
            </a:r>
          </a:p>
          <a:p>
            <a:pPr lvl="1">
              <a:buClr>
                <a:srgbClr val="3333CC"/>
              </a:buClr>
              <a:buNone/>
            </a:pPr>
            <a:r>
              <a:rPr lang="en-US" altLang="en-US" dirty="0"/>
              <a:t>	</a:t>
            </a:r>
            <a:r>
              <a:rPr lang="en-US" altLang="en-US" b="1" dirty="0">
                <a:latin typeface="Consolas" panose="020B0609020204030204" pitchFamily="49" charset="0"/>
              </a:rPr>
              <a:t>Rectangle r;</a:t>
            </a:r>
          </a:p>
          <a:p>
            <a:pPr>
              <a:lnSpc>
                <a:spcPct val="90000"/>
              </a:lnSpc>
            </a:pPr>
            <a:r>
              <a:rPr lang="en-US" altLang="en-US" dirty="0"/>
              <a:t>Access members using dot operator:</a:t>
            </a:r>
          </a:p>
          <a:p>
            <a:pPr lvl="1">
              <a:lnSpc>
                <a:spcPct val="90000"/>
              </a:lnSpc>
              <a:buClr>
                <a:srgbClr val="3333CC"/>
              </a:buClr>
              <a:buFontTx/>
              <a:buNone/>
            </a:pPr>
            <a:r>
              <a:rPr lang="en-US" altLang="en-US" b="1" dirty="0">
                <a:latin typeface="Consolas" panose="020B0609020204030204" pitchFamily="49" charset="0"/>
              </a:rPr>
              <a:t>	</a:t>
            </a:r>
            <a:r>
              <a:rPr lang="en-US" altLang="en-US" b="1" dirty="0" err="1">
                <a:latin typeface="Consolas" panose="020B0609020204030204" pitchFamily="49" charset="0"/>
              </a:rPr>
              <a:t>r.setWidth</a:t>
            </a:r>
            <a:r>
              <a:rPr lang="en-US" altLang="en-US" b="1" dirty="0">
                <a:latin typeface="Consolas" panose="020B0609020204030204" pitchFamily="49" charset="0"/>
              </a:rPr>
              <a:t>(5.2);</a:t>
            </a:r>
          </a:p>
          <a:p>
            <a:pPr lvl="1">
              <a:lnSpc>
                <a:spcPct val="90000"/>
              </a:lnSpc>
              <a:buClr>
                <a:srgbClr val="3333CC"/>
              </a:buClr>
              <a:buFontTx/>
              <a:buNone/>
            </a:pPr>
            <a:r>
              <a:rPr lang="en-US" altLang="en-US" b="1" dirty="0">
                <a:latin typeface="Consolas" panose="020B0609020204030204" pitchFamily="49" charset="0"/>
              </a:rPr>
              <a:t>	</a:t>
            </a:r>
            <a:r>
              <a:rPr lang="en-US" altLang="en-US" b="1" dirty="0" err="1">
                <a:latin typeface="Consolas" panose="020B0609020204030204" pitchFamily="49" charset="0"/>
              </a:rPr>
              <a:t>cout</a:t>
            </a:r>
            <a:r>
              <a:rPr lang="en-US" altLang="en-US" b="1" dirty="0">
                <a:latin typeface="Consolas" panose="020B0609020204030204" pitchFamily="49" charset="0"/>
              </a:rPr>
              <a:t> &lt;&lt; </a:t>
            </a:r>
            <a:r>
              <a:rPr lang="en-US" altLang="en-US" b="1" dirty="0" err="1">
                <a:latin typeface="Consolas" panose="020B0609020204030204" pitchFamily="49" charset="0"/>
              </a:rPr>
              <a:t>r.getWidth</a:t>
            </a:r>
            <a:r>
              <a:rPr lang="en-US" altLang="en-US" b="1" dirty="0">
                <a:latin typeface="Consolas" panose="020B0609020204030204" pitchFamily="49" charset="0"/>
              </a:rPr>
              <a:t>();</a:t>
            </a:r>
          </a:p>
          <a:p>
            <a:pPr>
              <a:lnSpc>
                <a:spcPct val="90000"/>
              </a:lnSpc>
            </a:pPr>
            <a:r>
              <a:rPr lang="en-US" altLang="en-US" dirty="0"/>
              <a:t>Compiler error if attempt to access </a:t>
            </a:r>
            <a:r>
              <a:rPr lang="en-US" altLang="en-US" b="1" dirty="0">
                <a:latin typeface="Consolas" panose="020B0609020204030204" pitchFamily="49" charset="0"/>
              </a:rPr>
              <a:t>private</a:t>
            </a:r>
            <a:r>
              <a:rPr lang="en-US" altLang="en-US" dirty="0"/>
              <a:t> member using dot operator</a:t>
            </a:r>
          </a:p>
        </p:txBody>
      </p:sp>
    </p:spTree>
    <p:extLst>
      <p:ext uri="{BB962C8B-B14F-4D97-AF65-F5344CB8AC3E}">
        <p14:creationId xmlns:p14="http://schemas.microsoft.com/office/powerpoint/2010/main" val="83637617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See </a:t>
            </a:r>
            <a:r>
              <a:rPr lang="en-US" sz="2400" b="1" dirty="0">
                <a:latin typeface="Consolas" panose="020B0609020204030204" pitchFamily="49" charset="0"/>
              </a:rPr>
              <a:t>rectangle0.cpp</a:t>
            </a:r>
            <a:r>
              <a:rPr lang="en-US" sz="2400" dirty="0"/>
              <a:t> in Classes-Objects folder</a:t>
            </a:r>
          </a:p>
        </p:txBody>
      </p:sp>
    </p:spTree>
    <p:extLst>
      <p:ext uri="{BB962C8B-B14F-4D97-AF65-F5344CB8AC3E}">
        <p14:creationId xmlns:p14="http://schemas.microsoft.com/office/powerpoint/2010/main" val="4077050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t>Avoiding Stale Data</a:t>
            </a:r>
          </a:p>
        </p:txBody>
      </p:sp>
      <p:sp>
        <p:nvSpPr>
          <p:cNvPr id="41987" name="Rectangle 3"/>
          <p:cNvSpPr>
            <a:spLocks noGrp="1" noChangeArrowheads="1"/>
          </p:cNvSpPr>
          <p:nvPr>
            <p:ph idx="1"/>
          </p:nvPr>
        </p:nvSpPr>
        <p:spPr/>
        <p:txBody>
          <a:bodyPr>
            <a:normAutofit/>
          </a:bodyPr>
          <a:lstStyle/>
          <a:p>
            <a:pPr>
              <a:lnSpc>
                <a:spcPct val="90000"/>
              </a:lnSpc>
            </a:pPr>
            <a:r>
              <a:rPr lang="en-US" altLang="en-US" dirty="0"/>
              <a:t>Some data is the result of a calculation.</a:t>
            </a:r>
          </a:p>
          <a:p>
            <a:pPr>
              <a:lnSpc>
                <a:spcPct val="90000"/>
              </a:lnSpc>
            </a:pPr>
            <a:r>
              <a:rPr lang="en-US" altLang="en-US" dirty="0"/>
              <a:t>In the </a:t>
            </a:r>
            <a:r>
              <a:rPr lang="en-US" altLang="en-US" b="1" dirty="0">
                <a:latin typeface="Consolas" panose="020B0609020204030204" pitchFamily="49" charset="0"/>
              </a:rPr>
              <a:t>Rectangle</a:t>
            </a:r>
            <a:r>
              <a:rPr lang="en-US" altLang="en-US" dirty="0"/>
              <a:t> class the area of a rectangle is calculated.</a:t>
            </a:r>
          </a:p>
          <a:p>
            <a:pPr lvl="1">
              <a:lnSpc>
                <a:spcPct val="90000"/>
              </a:lnSpc>
            </a:pPr>
            <a:r>
              <a:rPr lang="en-US" altLang="en-US" dirty="0"/>
              <a:t>length x width</a:t>
            </a:r>
          </a:p>
          <a:p>
            <a:pPr>
              <a:lnSpc>
                <a:spcPct val="90000"/>
              </a:lnSpc>
            </a:pPr>
            <a:r>
              <a:rPr lang="en-US" altLang="en-US" dirty="0"/>
              <a:t>If we were to use an </a:t>
            </a:r>
            <a:r>
              <a:rPr lang="en-US" altLang="en-US" b="1" dirty="0">
                <a:latin typeface="Consolas" panose="020B0609020204030204" pitchFamily="49" charset="0"/>
              </a:rPr>
              <a:t>area</a:t>
            </a:r>
            <a:r>
              <a:rPr lang="en-US" altLang="en-US" dirty="0"/>
              <a:t> variable here in the </a:t>
            </a:r>
            <a:r>
              <a:rPr lang="en-US" altLang="en-US" b="1" dirty="0">
                <a:latin typeface="Consolas" panose="020B0609020204030204" pitchFamily="49" charset="0"/>
              </a:rPr>
              <a:t>Rectangle</a:t>
            </a:r>
            <a:r>
              <a:rPr lang="en-US" altLang="en-US" dirty="0"/>
              <a:t> class, its value would be dependent on the length and the width.</a:t>
            </a:r>
          </a:p>
          <a:p>
            <a:pPr>
              <a:lnSpc>
                <a:spcPct val="90000"/>
              </a:lnSpc>
            </a:pPr>
            <a:r>
              <a:rPr lang="en-US" altLang="en-US" dirty="0"/>
              <a:t>If we change </a:t>
            </a:r>
            <a:r>
              <a:rPr lang="en-US" altLang="en-US" b="1" dirty="0">
                <a:latin typeface="Consolas" panose="020B0609020204030204" pitchFamily="49" charset="0"/>
              </a:rPr>
              <a:t>length</a:t>
            </a:r>
            <a:r>
              <a:rPr lang="en-US" altLang="en-US" dirty="0"/>
              <a:t> or </a:t>
            </a:r>
            <a:r>
              <a:rPr lang="en-US" altLang="en-US" b="1" dirty="0">
                <a:latin typeface="Consolas" panose="020B0609020204030204" pitchFamily="49" charset="0"/>
              </a:rPr>
              <a:t>width</a:t>
            </a:r>
            <a:r>
              <a:rPr lang="en-US" altLang="en-US" dirty="0"/>
              <a:t> without updating </a:t>
            </a:r>
            <a:r>
              <a:rPr lang="en-US" altLang="en-US" b="1" dirty="0">
                <a:latin typeface="Consolas" panose="020B0609020204030204" pitchFamily="49" charset="0"/>
              </a:rPr>
              <a:t>area</a:t>
            </a:r>
            <a:r>
              <a:rPr lang="en-US" altLang="en-US" dirty="0"/>
              <a:t>, then </a:t>
            </a:r>
            <a:r>
              <a:rPr lang="en-US" altLang="en-US" b="1" dirty="0">
                <a:latin typeface="Consolas" panose="020B0609020204030204" pitchFamily="49" charset="0"/>
              </a:rPr>
              <a:t>area</a:t>
            </a:r>
            <a:r>
              <a:rPr lang="en-US" altLang="en-US" dirty="0"/>
              <a:t> would become </a:t>
            </a:r>
            <a:r>
              <a:rPr lang="en-US" altLang="en-US" i="1" dirty="0"/>
              <a:t>stale</a:t>
            </a:r>
            <a:r>
              <a:rPr lang="en-US" altLang="en-US" dirty="0"/>
              <a:t>.</a:t>
            </a:r>
          </a:p>
          <a:p>
            <a:pPr>
              <a:lnSpc>
                <a:spcPct val="90000"/>
              </a:lnSpc>
            </a:pPr>
            <a:r>
              <a:rPr lang="en-US" altLang="en-US" dirty="0"/>
              <a:t>To avoid stale data, it is best to calculate the value of that data within a member function rather than store it in a variable.</a:t>
            </a:r>
          </a:p>
        </p:txBody>
      </p:sp>
    </p:spTree>
    <p:extLst>
      <p:ext uri="{BB962C8B-B14F-4D97-AF65-F5344CB8AC3E}">
        <p14:creationId xmlns:p14="http://schemas.microsoft.com/office/powerpoint/2010/main" val="384231745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Pointer to an Object</a:t>
            </a:r>
          </a:p>
        </p:txBody>
      </p:sp>
      <p:sp>
        <p:nvSpPr>
          <p:cNvPr id="43011" name="Rectangle 3"/>
          <p:cNvSpPr>
            <a:spLocks noGrp="1" noChangeArrowheads="1"/>
          </p:cNvSpPr>
          <p:nvPr>
            <p:ph idx="1"/>
          </p:nvPr>
        </p:nvSpPr>
        <p:spPr/>
        <p:txBody>
          <a:bodyPr>
            <a:normAutofit/>
          </a:bodyPr>
          <a:lstStyle/>
          <a:p>
            <a:r>
              <a:rPr lang="en-US" altLang="en-US" sz="3200" dirty="0"/>
              <a:t>Can define a pointer to an object:</a:t>
            </a:r>
          </a:p>
          <a:p>
            <a:pPr lvl="1">
              <a:buClr>
                <a:schemeClr val="tx1"/>
              </a:buClr>
              <a:buFontTx/>
              <a:buNone/>
            </a:pPr>
            <a:r>
              <a:rPr lang="en-US" altLang="en-US" sz="2800" b="1" dirty="0">
                <a:latin typeface="Consolas" panose="020B0609020204030204" pitchFamily="49" charset="0"/>
              </a:rPr>
              <a:t>Rectangle *</a:t>
            </a:r>
            <a:r>
              <a:rPr lang="en-US" altLang="en-US" sz="2800" b="1" dirty="0" err="1">
                <a:latin typeface="Consolas" panose="020B0609020204030204" pitchFamily="49" charset="0"/>
              </a:rPr>
              <a:t>rPtr</a:t>
            </a:r>
            <a:r>
              <a:rPr lang="en-US" altLang="en-US" sz="2800" b="1" dirty="0">
                <a:latin typeface="Consolas" panose="020B0609020204030204" pitchFamily="49" charset="0"/>
              </a:rPr>
              <a:t> = </a:t>
            </a:r>
            <a:r>
              <a:rPr lang="en-US" altLang="en-US" sz="2800" b="1" dirty="0" err="1">
                <a:latin typeface="Consolas" panose="020B0609020204030204" pitchFamily="49" charset="0"/>
              </a:rPr>
              <a:t>nullptr</a:t>
            </a:r>
            <a:r>
              <a:rPr lang="en-US" altLang="en-US" sz="2800" b="1" dirty="0">
                <a:latin typeface="Consolas" panose="020B0609020204030204" pitchFamily="49" charset="0"/>
              </a:rPr>
              <a:t>;</a:t>
            </a:r>
            <a:r>
              <a:rPr lang="en-US" altLang="en-US" sz="2800" dirty="0">
                <a:latin typeface="Courier New" panose="02070309020205020404" pitchFamily="49" charset="0"/>
              </a:rPr>
              <a:t/>
            </a:r>
            <a:br>
              <a:rPr lang="en-US" altLang="en-US" sz="2800" dirty="0">
                <a:latin typeface="Courier New" panose="02070309020205020404" pitchFamily="49" charset="0"/>
              </a:rPr>
            </a:br>
            <a:endParaRPr lang="en-US" altLang="en-US" sz="2800" dirty="0">
              <a:latin typeface="Courier New" panose="02070309020205020404" pitchFamily="49" charset="0"/>
            </a:endParaRPr>
          </a:p>
          <a:p>
            <a:r>
              <a:rPr lang="en-US" altLang="en-US" sz="3200" dirty="0"/>
              <a:t>Can access public members via pointer:</a:t>
            </a:r>
          </a:p>
          <a:p>
            <a:pPr lvl="1">
              <a:buClr>
                <a:schemeClr val="tx1"/>
              </a:buClr>
              <a:buFontTx/>
              <a:buNone/>
            </a:pPr>
            <a:r>
              <a:rPr lang="en-US" altLang="en-US" sz="2800" b="1" dirty="0" err="1">
                <a:latin typeface="Consolas" panose="020B0609020204030204" pitchFamily="49" charset="0"/>
              </a:rPr>
              <a:t>rPtr</a:t>
            </a:r>
            <a:r>
              <a:rPr lang="en-US" altLang="en-US" sz="2800" b="1" dirty="0">
                <a:latin typeface="Consolas" panose="020B0609020204030204" pitchFamily="49" charset="0"/>
              </a:rPr>
              <a:t> = &amp;</a:t>
            </a:r>
            <a:r>
              <a:rPr lang="en-US" altLang="en-US" sz="2800" b="1" dirty="0" err="1">
                <a:latin typeface="Consolas" panose="020B0609020204030204" pitchFamily="49" charset="0"/>
              </a:rPr>
              <a:t>otherRectangle</a:t>
            </a:r>
            <a:r>
              <a:rPr lang="en-US" altLang="en-US" sz="2800" b="1" dirty="0">
                <a:latin typeface="Consolas" panose="020B0609020204030204" pitchFamily="49" charset="0"/>
              </a:rPr>
              <a:t>;</a:t>
            </a:r>
          </a:p>
          <a:p>
            <a:pPr lvl="1">
              <a:buClr>
                <a:schemeClr val="tx1"/>
              </a:buClr>
              <a:buFontTx/>
              <a:buNone/>
            </a:pPr>
            <a:r>
              <a:rPr lang="en-US" altLang="en-US" sz="2800" b="1" dirty="0" err="1">
                <a:latin typeface="Consolas" panose="020B0609020204030204" pitchFamily="49" charset="0"/>
              </a:rPr>
              <a:t>rPtr</a:t>
            </a:r>
            <a:r>
              <a:rPr lang="en-US" altLang="en-US" sz="2800" b="1" dirty="0">
                <a:latin typeface="Consolas" panose="020B0609020204030204" pitchFamily="49" charset="0"/>
              </a:rPr>
              <a:t>-&gt;</a:t>
            </a:r>
            <a:r>
              <a:rPr lang="en-US" altLang="en-US" sz="2800" b="1" dirty="0" err="1">
                <a:latin typeface="Consolas" panose="020B0609020204030204" pitchFamily="49" charset="0"/>
              </a:rPr>
              <a:t>setLength</a:t>
            </a:r>
            <a:r>
              <a:rPr lang="en-US" altLang="en-US" sz="2800" b="1" dirty="0">
                <a:latin typeface="Consolas" panose="020B0609020204030204" pitchFamily="49" charset="0"/>
              </a:rPr>
              <a:t>(12.5);</a:t>
            </a:r>
          </a:p>
          <a:p>
            <a:pPr lvl="1">
              <a:buClr>
                <a:schemeClr val="tx1"/>
              </a:buClr>
              <a:buFontTx/>
              <a:buNone/>
            </a:pPr>
            <a:r>
              <a:rPr lang="en-US" altLang="en-US" sz="2800" b="1" dirty="0" err="1">
                <a:latin typeface="Consolas" panose="020B0609020204030204" pitchFamily="49" charset="0"/>
              </a:rPr>
              <a:t>cout</a:t>
            </a:r>
            <a:r>
              <a:rPr lang="en-US" altLang="en-US" sz="2800" b="1" dirty="0">
                <a:latin typeface="Consolas" panose="020B0609020204030204" pitchFamily="49" charset="0"/>
              </a:rPr>
              <a:t> &lt;&lt; </a:t>
            </a:r>
            <a:r>
              <a:rPr lang="en-US" altLang="en-US" sz="2800" b="1" dirty="0" err="1">
                <a:latin typeface="Consolas" panose="020B0609020204030204" pitchFamily="49" charset="0"/>
              </a:rPr>
              <a:t>rPtr</a:t>
            </a:r>
            <a:r>
              <a:rPr lang="en-US" altLang="en-US" sz="2800" b="1" dirty="0">
                <a:latin typeface="Consolas" panose="020B0609020204030204" pitchFamily="49" charset="0"/>
              </a:rPr>
              <a:t>-&gt;</a:t>
            </a:r>
            <a:r>
              <a:rPr lang="en-US" altLang="en-US" sz="2800" b="1" dirty="0" err="1">
                <a:latin typeface="Consolas" panose="020B0609020204030204" pitchFamily="49" charset="0"/>
              </a:rPr>
              <a:t>getLength</a:t>
            </a:r>
            <a:r>
              <a:rPr lang="en-US" altLang="en-US" sz="2800" b="1" dirty="0">
                <a:latin typeface="Consolas" panose="020B0609020204030204" pitchFamily="49" charset="0"/>
              </a:rPr>
              <a:t>() &lt;&lt; </a:t>
            </a:r>
            <a:r>
              <a:rPr lang="en-US" altLang="en-US" sz="2800" b="1" dirty="0" err="1">
                <a:latin typeface="Consolas" panose="020B0609020204030204" pitchFamily="49" charset="0"/>
              </a:rPr>
              <a:t>endl</a:t>
            </a:r>
            <a:r>
              <a:rPr lang="en-US" altLang="en-US" sz="2800" b="1" dirty="0">
                <a:latin typeface="Consolas" panose="020B0609020204030204" pitchFamily="49" charset="0"/>
              </a:rPr>
              <a:t>;</a:t>
            </a:r>
          </a:p>
        </p:txBody>
      </p:sp>
    </p:spTree>
    <p:extLst>
      <p:ext uri="{BB962C8B-B14F-4D97-AF65-F5344CB8AC3E}">
        <p14:creationId xmlns:p14="http://schemas.microsoft.com/office/powerpoint/2010/main" val="275335611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800" i="1" dirty="0"/>
              <a:t>You don’t understand. I </a:t>
            </a:r>
            <a:r>
              <a:rPr lang="en-US" sz="4800" i="1" dirty="0" err="1"/>
              <a:t>coulda</a:t>
            </a:r>
            <a:r>
              <a:rPr lang="en-US" sz="4800" i="1" dirty="0"/>
              <a:t> had class.</a:t>
            </a:r>
          </a:p>
          <a:p>
            <a:pPr marL="0" indent="0" algn="ctr">
              <a:buNone/>
            </a:pPr>
            <a:r>
              <a:rPr lang="en-US" sz="3200" dirty="0"/>
              <a:t>— </a:t>
            </a:r>
            <a:r>
              <a:rPr lang="en-US" dirty="0"/>
              <a:t>Marlon Brando’s character in </a:t>
            </a:r>
            <a:r>
              <a:rPr lang="en-US" i="1" dirty="0"/>
              <a:t>On the Waterfront, </a:t>
            </a:r>
            <a:r>
              <a:rPr lang="en-US" dirty="0"/>
              <a:t>1954</a:t>
            </a:r>
            <a:endParaRPr lang="en-US" sz="3200" dirty="0"/>
          </a:p>
        </p:txBody>
      </p:sp>
    </p:spTree>
    <p:extLst>
      <p:ext uri="{BB962C8B-B14F-4D97-AF65-F5344CB8AC3E}">
        <p14:creationId xmlns:p14="http://schemas.microsoft.com/office/powerpoint/2010/main" val="1432515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Dynamically Allocating an Object</a:t>
            </a:r>
          </a:p>
        </p:txBody>
      </p:sp>
      <p:sp>
        <p:nvSpPr>
          <p:cNvPr id="45059" name="Rectangle 3"/>
          <p:cNvSpPr>
            <a:spLocks noGrp="1" noChangeArrowheads="1"/>
          </p:cNvSpPr>
          <p:nvPr>
            <p:ph idx="1"/>
          </p:nvPr>
        </p:nvSpPr>
        <p:spPr>
          <a:xfrm>
            <a:off x="607631" y="1600201"/>
            <a:ext cx="10952917" cy="1108075"/>
          </a:xfrm>
        </p:spPr>
        <p:txBody>
          <a:bodyPr/>
          <a:lstStyle/>
          <a:p>
            <a:r>
              <a:rPr lang="en-US" altLang="en-US" dirty="0"/>
              <a:t>We can also use a pointer to dynamically allocate an object.</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2286001"/>
            <a:ext cx="8557404" cy="406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p:cNvGraphicFramePr/>
          <p:nvPr>
            <p:extLst>
              <p:ext uri="{D42A27DB-BD31-4B8C-83A1-F6EECF244321}">
                <p14:modId xmlns:p14="http://schemas.microsoft.com/office/powerpoint/2010/main" val="3414286434"/>
              </p:ext>
            </p:extLst>
          </p:nvPr>
        </p:nvGraphicFramePr>
        <p:xfrm>
          <a:off x="8850923" y="6131169"/>
          <a:ext cx="1842052"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497585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Why Have Private Members?</a:t>
            </a:r>
          </a:p>
        </p:txBody>
      </p:sp>
      <p:sp>
        <p:nvSpPr>
          <p:cNvPr id="47107" name="Rectangle 3"/>
          <p:cNvSpPr>
            <a:spLocks noGrp="1" noChangeArrowheads="1"/>
          </p:cNvSpPr>
          <p:nvPr>
            <p:ph idx="1"/>
          </p:nvPr>
        </p:nvSpPr>
        <p:spPr/>
        <p:txBody>
          <a:bodyPr>
            <a:normAutofit/>
          </a:bodyPr>
          <a:lstStyle/>
          <a:p>
            <a:pPr>
              <a:lnSpc>
                <a:spcPct val="90000"/>
              </a:lnSpc>
            </a:pPr>
            <a:r>
              <a:rPr lang="en-US" altLang="en-US" sz="3200" dirty="0"/>
              <a:t>Making data members </a:t>
            </a:r>
            <a:r>
              <a:rPr lang="en-US" altLang="en-US" sz="3200" b="1" dirty="0">
                <a:solidFill>
                  <a:srgbClr val="002060"/>
                </a:solidFill>
                <a:latin typeface="Courier New" panose="02070309020205020404" pitchFamily="49" charset="0"/>
              </a:rPr>
              <a:t>private</a:t>
            </a:r>
            <a:r>
              <a:rPr lang="en-US" altLang="en-US" sz="3200" dirty="0"/>
              <a:t> provides data protection</a:t>
            </a:r>
            <a:br>
              <a:rPr lang="en-US" altLang="en-US" sz="3200" dirty="0"/>
            </a:br>
            <a:endParaRPr lang="en-US" altLang="en-US" sz="3200" dirty="0"/>
          </a:p>
          <a:p>
            <a:pPr>
              <a:lnSpc>
                <a:spcPct val="90000"/>
              </a:lnSpc>
            </a:pPr>
            <a:r>
              <a:rPr lang="en-US" altLang="en-US" sz="3200" dirty="0"/>
              <a:t>Data can be accessed only through </a:t>
            </a:r>
            <a:r>
              <a:rPr lang="en-US" altLang="en-US" sz="3200" b="1" dirty="0">
                <a:solidFill>
                  <a:srgbClr val="002060"/>
                </a:solidFill>
                <a:latin typeface="Courier New" panose="02070309020205020404" pitchFamily="49" charset="0"/>
              </a:rPr>
              <a:t>public</a:t>
            </a:r>
            <a:r>
              <a:rPr lang="en-US" altLang="en-US" sz="3200" dirty="0"/>
              <a:t> functions</a:t>
            </a:r>
            <a:br>
              <a:rPr lang="en-US" altLang="en-US" sz="3200" dirty="0"/>
            </a:br>
            <a:endParaRPr lang="en-US" altLang="en-US" sz="3200" dirty="0"/>
          </a:p>
          <a:p>
            <a:pPr>
              <a:lnSpc>
                <a:spcPct val="90000"/>
              </a:lnSpc>
            </a:pPr>
            <a:r>
              <a:rPr lang="en-US" altLang="en-US" sz="3200" dirty="0"/>
              <a:t>Public functions define the class’s public interface</a:t>
            </a:r>
          </a:p>
        </p:txBody>
      </p:sp>
    </p:spTree>
    <p:extLst>
      <p:ext uri="{BB962C8B-B14F-4D97-AF65-F5344CB8AC3E}">
        <p14:creationId xmlns:p14="http://schemas.microsoft.com/office/powerpoint/2010/main" val="360638173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131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245" y="1871933"/>
            <a:ext cx="5613534" cy="370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 Box 3"/>
          <p:cNvSpPr txBox="1">
            <a:spLocks noChangeArrowheads="1"/>
          </p:cNvSpPr>
          <p:nvPr/>
        </p:nvSpPr>
        <p:spPr bwMode="auto">
          <a:xfrm>
            <a:off x="687238" y="478766"/>
            <a:ext cx="1081752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b="1" dirty="0">
                <a:solidFill>
                  <a:srgbClr val="500000"/>
                </a:solidFill>
                <a:latin typeface="+mn-lt"/>
              </a:rPr>
              <a:t>Code outside the class must use the class's public member functions to interact with the object.</a:t>
            </a:r>
          </a:p>
        </p:txBody>
      </p:sp>
      <p:sp>
        <p:nvSpPr>
          <p:cNvPr id="3" name="TextBox 2"/>
          <p:cNvSpPr txBox="1"/>
          <p:nvPr/>
        </p:nvSpPr>
        <p:spPr>
          <a:xfrm>
            <a:off x="4744528" y="6098875"/>
            <a:ext cx="46582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Image source:  Tony Gaddis, </a:t>
            </a:r>
            <a:r>
              <a:rPr lang="en-US" sz="1600" i="1" dirty="0">
                <a:latin typeface="Times New Roman" panose="02020603050405020304" pitchFamily="18" charset="0"/>
                <a:cs typeface="Times New Roman" panose="02020603050405020304" pitchFamily="18" charset="0"/>
              </a:rPr>
              <a:t>Starting out with Java</a:t>
            </a:r>
          </a:p>
        </p:txBody>
      </p:sp>
    </p:spTree>
    <p:extLst>
      <p:ext uri="{BB962C8B-B14F-4D97-AF65-F5344CB8AC3E}">
        <p14:creationId xmlns:p14="http://schemas.microsoft.com/office/powerpoint/2010/main" val="286386582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Separating Specification from Implementation</a:t>
            </a:r>
          </a:p>
        </p:txBody>
      </p:sp>
      <p:sp>
        <p:nvSpPr>
          <p:cNvPr id="51203" name="Rectangle 3"/>
          <p:cNvSpPr>
            <a:spLocks noGrp="1" noChangeArrowheads="1"/>
          </p:cNvSpPr>
          <p:nvPr>
            <p:ph idx="1"/>
          </p:nvPr>
        </p:nvSpPr>
        <p:spPr>
          <a:xfrm>
            <a:off x="616688" y="1676400"/>
            <a:ext cx="10972800" cy="4114800"/>
          </a:xfrm>
        </p:spPr>
        <p:txBody>
          <a:bodyPr>
            <a:noAutofit/>
          </a:bodyPr>
          <a:lstStyle/>
          <a:p>
            <a:r>
              <a:rPr lang="en-US" altLang="en-US" sz="3200" dirty="0"/>
              <a:t>Place class declaration in a header file that serves as the </a:t>
            </a:r>
            <a:br>
              <a:rPr lang="en-US" altLang="en-US" sz="3200" dirty="0"/>
            </a:br>
            <a:r>
              <a:rPr lang="en-US" altLang="en-US" sz="3200" b="1" i="1" dirty="0"/>
              <a:t>class specification file</a:t>
            </a:r>
            <a:r>
              <a:rPr lang="en-US" altLang="en-US" sz="3200" dirty="0"/>
              <a:t>.  Name the file </a:t>
            </a:r>
            <a:r>
              <a:rPr lang="en-US" altLang="en-US" sz="3200" b="1" i="1" dirty="0" err="1">
                <a:latin typeface="Courier New" panose="02070309020205020404" pitchFamily="49" charset="0"/>
              </a:rPr>
              <a:t>ClassName</a:t>
            </a:r>
            <a:r>
              <a:rPr lang="en-US" altLang="en-US" sz="3200" b="1" dirty="0" err="1">
                <a:latin typeface="Courier New" panose="02070309020205020404" pitchFamily="49" charset="0"/>
              </a:rPr>
              <a:t>.h</a:t>
            </a:r>
            <a:r>
              <a:rPr lang="en-US" altLang="en-US" sz="3200" dirty="0"/>
              <a:t>, </a:t>
            </a:r>
            <a:br>
              <a:rPr lang="en-US" altLang="en-US" sz="3200" dirty="0"/>
            </a:br>
            <a:r>
              <a:rPr lang="en-US" altLang="en-US" sz="3200" dirty="0"/>
              <a:t>for example, </a:t>
            </a:r>
            <a:r>
              <a:rPr lang="en-US" altLang="en-US" sz="3200" b="1" dirty="0" err="1">
                <a:latin typeface="Courier New" panose="02070309020205020404" pitchFamily="49" charset="0"/>
              </a:rPr>
              <a:t>Rectangle.h</a:t>
            </a:r>
            <a:endParaRPr lang="en-US" altLang="en-US" sz="3200" b="1" dirty="0"/>
          </a:p>
          <a:p>
            <a:r>
              <a:rPr lang="en-US" altLang="en-US" sz="3200" dirty="0"/>
              <a:t>Place member function definitions in </a:t>
            </a:r>
            <a:r>
              <a:rPr lang="en-US" altLang="en-US" sz="3200" b="1" i="1" dirty="0">
                <a:latin typeface="Courier New" panose="02070309020205020404" pitchFamily="49" charset="0"/>
              </a:rPr>
              <a:t>ClassName</a:t>
            </a:r>
            <a:r>
              <a:rPr lang="en-US" altLang="en-US" sz="3200" b="1" dirty="0">
                <a:latin typeface="Courier New" panose="02070309020205020404" pitchFamily="49" charset="0"/>
              </a:rPr>
              <a:t>.cpp</a:t>
            </a:r>
            <a:r>
              <a:rPr lang="en-US" altLang="en-US" sz="3200" dirty="0"/>
              <a:t>, </a:t>
            </a:r>
            <a:br>
              <a:rPr lang="en-US" altLang="en-US" sz="3200" dirty="0"/>
            </a:br>
            <a:r>
              <a:rPr lang="en-US" altLang="en-US" sz="3200" dirty="0"/>
              <a:t>for example, </a:t>
            </a:r>
            <a:r>
              <a:rPr lang="en-US" altLang="en-US" sz="3200" b="1" dirty="0">
                <a:latin typeface="Courier New" panose="02070309020205020404" pitchFamily="49" charset="0"/>
              </a:rPr>
              <a:t>Rectangle.cpp</a:t>
            </a:r>
            <a:r>
              <a:rPr lang="en-US" altLang="en-US" sz="3200" dirty="0"/>
              <a:t>  </a:t>
            </a:r>
            <a:br>
              <a:rPr lang="en-US" altLang="en-US" sz="3200" dirty="0"/>
            </a:br>
            <a:r>
              <a:rPr lang="en-US" altLang="en-US" sz="3200" dirty="0"/>
              <a:t>File should </a:t>
            </a:r>
            <a:r>
              <a:rPr lang="en-US" altLang="en-US" sz="3200" dirty="0">
                <a:latin typeface="Courier New" panose="02070309020205020404" pitchFamily="49" charset="0"/>
              </a:rPr>
              <a:t>#</a:t>
            </a:r>
            <a:r>
              <a:rPr lang="en-US" altLang="en-US" sz="3200" b="1" dirty="0">
                <a:latin typeface="Courier New" panose="02070309020205020404" pitchFamily="49" charset="0"/>
              </a:rPr>
              <a:t>include</a:t>
            </a:r>
            <a:r>
              <a:rPr lang="en-US" altLang="en-US" sz="3200" dirty="0"/>
              <a:t> the class specification file</a:t>
            </a:r>
          </a:p>
          <a:p>
            <a:r>
              <a:rPr lang="en-US" altLang="en-US" sz="3200" dirty="0"/>
              <a:t>Programs that use the class must </a:t>
            </a:r>
            <a:r>
              <a:rPr lang="en-US" altLang="en-US" sz="3200" dirty="0">
                <a:latin typeface="Courier New" panose="02070309020205020404" pitchFamily="49" charset="0"/>
              </a:rPr>
              <a:t>#</a:t>
            </a:r>
            <a:r>
              <a:rPr lang="en-US" altLang="en-US" sz="3200" b="1" dirty="0">
                <a:latin typeface="Courier New" panose="02070309020205020404" pitchFamily="49" charset="0"/>
              </a:rPr>
              <a:t>include</a:t>
            </a:r>
            <a:r>
              <a:rPr lang="en-US" altLang="en-US" sz="3200" dirty="0"/>
              <a:t> the class specification file, and be compiled and linked with the member function definitions</a:t>
            </a:r>
          </a:p>
        </p:txBody>
      </p:sp>
    </p:spTree>
    <p:extLst>
      <p:ext uri="{BB962C8B-B14F-4D97-AF65-F5344CB8AC3E}">
        <p14:creationId xmlns:p14="http://schemas.microsoft.com/office/powerpoint/2010/main" val="147079127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See Rectangle Version 1</a:t>
            </a:r>
          </a:p>
        </p:txBody>
      </p:sp>
    </p:spTree>
    <p:extLst>
      <p:ext uri="{BB962C8B-B14F-4D97-AF65-F5344CB8AC3E}">
        <p14:creationId xmlns:p14="http://schemas.microsoft.com/office/powerpoint/2010/main" val="2353850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Inline Member Functions</a:t>
            </a:r>
          </a:p>
        </p:txBody>
      </p:sp>
      <p:sp>
        <p:nvSpPr>
          <p:cNvPr id="54275" name="Rectangle 3"/>
          <p:cNvSpPr>
            <a:spLocks noGrp="1" noChangeArrowheads="1"/>
          </p:cNvSpPr>
          <p:nvPr>
            <p:ph idx="1"/>
          </p:nvPr>
        </p:nvSpPr>
        <p:spPr/>
        <p:txBody>
          <a:bodyPr>
            <a:normAutofit/>
          </a:bodyPr>
          <a:lstStyle/>
          <a:p>
            <a:r>
              <a:rPr lang="en-US" altLang="en-US" sz="3200" dirty="0"/>
              <a:t>Member functions can be defined</a:t>
            </a:r>
          </a:p>
          <a:p>
            <a:pPr lvl="1"/>
            <a:r>
              <a:rPr lang="en-US" altLang="en-US" sz="2800" dirty="0"/>
              <a:t>inline: in class declaration</a:t>
            </a:r>
          </a:p>
          <a:p>
            <a:pPr lvl="1"/>
            <a:r>
              <a:rPr lang="en-US" altLang="en-US" sz="2800" dirty="0"/>
              <a:t>after the class declaration</a:t>
            </a:r>
            <a:br>
              <a:rPr lang="en-US" altLang="en-US" sz="2800" dirty="0"/>
            </a:br>
            <a:endParaRPr lang="en-US" altLang="en-US" sz="2800" dirty="0"/>
          </a:p>
          <a:p>
            <a:r>
              <a:rPr lang="en-US" altLang="en-US" sz="3200" dirty="0"/>
              <a:t>Inline appropriate for short function bodies:</a:t>
            </a:r>
          </a:p>
          <a:p>
            <a:pPr lvl="1">
              <a:buFontTx/>
              <a:buNone/>
            </a:pPr>
            <a:r>
              <a:rPr lang="en-US" altLang="en-US" sz="2800" b="1" dirty="0">
                <a:latin typeface="Courier New" panose="02070309020205020404" pitchFamily="49" charset="0"/>
              </a:rPr>
              <a:t>	</a:t>
            </a:r>
            <a:r>
              <a:rPr lang="en-US" altLang="en-US" sz="2800" b="1" dirty="0" err="1">
                <a:latin typeface="Courier New" panose="02070309020205020404" pitchFamily="49" charset="0"/>
              </a:rPr>
              <a:t>int</a:t>
            </a:r>
            <a:r>
              <a:rPr lang="en-US" altLang="en-US" sz="2800" b="1" dirty="0">
                <a:latin typeface="Courier New" panose="02070309020205020404" pitchFamily="49" charset="0"/>
              </a:rPr>
              <a:t> </a:t>
            </a:r>
            <a:r>
              <a:rPr lang="en-US" altLang="en-US" sz="2800" b="1" dirty="0" err="1">
                <a:latin typeface="Courier New" panose="02070309020205020404" pitchFamily="49" charset="0"/>
              </a:rPr>
              <a:t>getWidth</a:t>
            </a:r>
            <a:r>
              <a:rPr lang="en-US" altLang="en-US" sz="2800" b="1" dirty="0">
                <a:latin typeface="Courier New" panose="02070309020205020404" pitchFamily="49" charset="0"/>
              </a:rPr>
              <a:t>() </a:t>
            </a:r>
            <a:r>
              <a:rPr lang="en-US" altLang="en-US" sz="2800" b="1" dirty="0" err="1">
                <a:latin typeface="Courier New" panose="02070309020205020404" pitchFamily="49" charset="0"/>
              </a:rPr>
              <a:t>const</a:t>
            </a:r>
            <a:r>
              <a:rPr lang="en-US" altLang="en-US" sz="2800" b="1" dirty="0">
                <a:latin typeface="Courier New" panose="02070309020205020404" pitchFamily="49" charset="0"/>
              </a:rPr>
              <a:t/>
            </a:r>
            <a:br>
              <a:rPr lang="en-US" altLang="en-US" sz="2800" b="1" dirty="0">
                <a:latin typeface="Courier New" panose="02070309020205020404" pitchFamily="49" charset="0"/>
              </a:rPr>
            </a:br>
            <a:r>
              <a:rPr lang="en-US" altLang="en-US" sz="2800" b="1" dirty="0">
                <a:latin typeface="Courier New" panose="02070309020205020404" pitchFamily="49" charset="0"/>
              </a:rPr>
              <a:t>   { return width; }</a:t>
            </a:r>
          </a:p>
        </p:txBody>
      </p:sp>
    </p:spTree>
    <p:extLst>
      <p:ext uri="{BB962C8B-B14F-4D97-AF65-F5344CB8AC3E}">
        <p14:creationId xmlns:p14="http://schemas.microsoft.com/office/powerpoint/2010/main" val="323328138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ltLang="en-US" dirty="0"/>
              <a:t>Rectangle Class with Inline Member Functions</a:t>
            </a:r>
          </a:p>
        </p:txBody>
      </p:sp>
      <p:sp>
        <p:nvSpPr>
          <p:cNvPr id="2" name="Content Placeholder 1"/>
          <p:cNvSpPr>
            <a:spLocks noGrp="1"/>
          </p:cNvSpPr>
          <p:nvPr>
            <p:ph idx="1"/>
          </p:nvPr>
        </p:nvSpPr>
        <p:spPr/>
        <p:txBody>
          <a:bodyPr/>
          <a:lstStyle/>
          <a:p>
            <a:r>
              <a:rPr lang="en-US" dirty="0"/>
              <a:t>See Rectangle Version 2</a:t>
            </a:r>
          </a:p>
        </p:txBody>
      </p:sp>
    </p:spTree>
    <p:extLst>
      <p:ext uri="{BB962C8B-B14F-4D97-AF65-F5344CB8AC3E}">
        <p14:creationId xmlns:p14="http://schemas.microsoft.com/office/powerpoint/2010/main" val="120332903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Tradeoffs – Inline vs. Regular Member Functions</a:t>
            </a:r>
          </a:p>
        </p:txBody>
      </p:sp>
      <p:sp>
        <p:nvSpPr>
          <p:cNvPr id="57347" name="Rectangle 3"/>
          <p:cNvSpPr>
            <a:spLocks noGrp="1" noChangeArrowheads="1"/>
          </p:cNvSpPr>
          <p:nvPr>
            <p:ph idx="1"/>
          </p:nvPr>
        </p:nvSpPr>
        <p:spPr/>
        <p:txBody>
          <a:bodyPr/>
          <a:lstStyle/>
          <a:p>
            <a:r>
              <a:rPr lang="en-US" altLang="en-US"/>
              <a:t>Regular functions – when called, compiler stores return address of call, allocates memory for local variables, etc.</a:t>
            </a:r>
            <a:br>
              <a:rPr lang="en-US" altLang="en-US"/>
            </a:br>
            <a:endParaRPr lang="en-US" altLang="en-US"/>
          </a:p>
          <a:p>
            <a:r>
              <a:rPr lang="en-US" altLang="en-US" dirty="0"/>
              <a:t>Code for an inline function is copied into program in place of call – larger executable program, but no function call overhead, hence faster execution</a:t>
            </a:r>
          </a:p>
        </p:txBody>
      </p:sp>
    </p:spTree>
    <p:extLst>
      <p:ext uri="{BB962C8B-B14F-4D97-AF65-F5344CB8AC3E}">
        <p14:creationId xmlns:p14="http://schemas.microsoft.com/office/powerpoint/2010/main" val="207328775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28</a:t>
            </a:fld>
            <a:endParaRPr lang="en-US" altLang="en-US" sz="1400"/>
          </a:p>
        </p:txBody>
      </p:sp>
      <p:sp>
        <p:nvSpPr>
          <p:cNvPr id="38916" name="Rectangle 5"/>
          <p:cNvSpPr>
            <a:spLocks noGrp="1" noChangeArrowheads="1"/>
          </p:cNvSpPr>
          <p:nvPr>
            <p:ph type="subTitle" idx="1"/>
          </p:nvPr>
        </p:nvSpPr>
        <p:spPr/>
        <p:txBody>
          <a:bodyPr>
            <a:normAutofit/>
          </a:bodyPr>
          <a:lstStyle/>
          <a:p>
            <a:pPr eaLnBrk="1" hangingPunct="1">
              <a:lnSpc>
                <a:spcPct val="90000"/>
              </a:lnSpc>
            </a:pPr>
            <a:r>
              <a:rPr lang="en-US" altLang="en-US" sz="5400" dirty="0"/>
              <a:t>Class Constructors</a:t>
            </a:r>
            <a:endParaRPr lang="en-US" altLang="en-US" dirty="0"/>
          </a:p>
        </p:txBody>
      </p:sp>
      <p:pic>
        <p:nvPicPr>
          <p:cNvPr id="6" name="Picture 5"/>
          <p:cNvPicPr>
            <a:picLocks noChangeAspect="1"/>
          </p:cNvPicPr>
          <p:nvPr/>
        </p:nvPicPr>
        <p:blipFill>
          <a:blip r:embed="rId3"/>
          <a:stretch>
            <a:fillRect/>
          </a:stretch>
        </p:blipFill>
        <p:spPr>
          <a:xfrm>
            <a:off x="304800" y="287383"/>
            <a:ext cx="1866649" cy="1814977"/>
          </a:xfrm>
          <a:prstGeom prst="rect">
            <a:avLst/>
          </a:prstGeom>
        </p:spPr>
      </p:pic>
      <p:pic>
        <p:nvPicPr>
          <p:cNvPr id="1026" name="Picture 2" descr="(Click to see option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136525"/>
            <a:ext cx="114300" cy="1143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D39BF08-3139-4BF3-AFAA-6084F4C5B253}"/>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977282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Constructors</a:t>
            </a:r>
          </a:p>
        </p:txBody>
      </p:sp>
      <p:sp>
        <p:nvSpPr>
          <p:cNvPr id="60419" name="Rectangle 3"/>
          <p:cNvSpPr>
            <a:spLocks noGrp="1" noChangeArrowheads="1"/>
          </p:cNvSpPr>
          <p:nvPr>
            <p:ph idx="1"/>
          </p:nvPr>
        </p:nvSpPr>
        <p:spPr>
          <a:xfrm>
            <a:off x="672860" y="1946275"/>
            <a:ext cx="10886535" cy="3741738"/>
          </a:xfrm>
        </p:spPr>
        <p:txBody>
          <a:bodyPr>
            <a:normAutofit lnSpcReduction="10000"/>
          </a:bodyPr>
          <a:lstStyle/>
          <a:p>
            <a:pPr>
              <a:lnSpc>
                <a:spcPct val="90000"/>
              </a:lnSpc>
            </a:pPr>
            <a:r>
              <a:rPr lang="en-US" altLang="en-US" sz="3200" dirty="0"/>
              <a:t>Member function that is automatically called when an object is created</a:t>
            </a:r>
            <a:br>
              <a:rPr lang="en-US" altLang="en-US" sz="3200" dirty="0"/>
            </a:br>
            <a:endParaRPr lang="en-US" altLang="en-US" sz="3200" dirty="0"/>
          </a:p>
          <a:p>
            <a:pPr>
              <a:lnSpc>
                <a:spcPct val="90000"/>
              </a:lnSpc>
            </a:pPr>
            <a:r>
              <a:rPr lang="en-US" altLang="en-US" sz="3200" dirty="0"/>
              <a:t>Purpose is to construct an object</a:t>
            </a:r>
            <a:br>
              <a:rPr lang="en-US" altLang="en-US" sz="3200" dirty="0"/>
            </a:br>
            <a:endParaRPr lang="en-US" altLang="en-US" sz="3200" dirty="0"/>
          </a:p>
          <a:p>
            <a:pPr>
              <a:lnSpc>
                <a:spcPct val="90000"/>
              </a:lnSpc>
            </a:pPr>
            <a:r>
              <a:rPr lang="en-US" altLang="en-US" sz="3200" dirty="0"/>
              <a:t>Constructor function name is class name</a:t>
            </a:r>
            <a:br>
              <a:rPr lang="en-US" altLang="en-US" sz="3200" dirty="0"/>
            </a:br>
            <a:endParaRPr lang="en-US" altLang="en-US" sz="3200" dirty="0"/>
          </a:p>
          <a:p>
            <a:pPr>
              <a:lnSpc>
                <a:spcPct val="90000"/>
              </a:lnSpc>
            </a:pPr>
            <a:r>
              <a:rPr lang="en-US" altLang="en-US" sz="3200" dirty="0"/>
              <a:t>Has no return type</a:t>
            </a:r>
          </a:p>
          <a:p>
            <a:pPr>
              <a:lnSpc>
                <a:spcPct val="90000"/>
              </a:lnSpc>
            </a:pPr>
            <a:endParaRPr lang="en-US" altLang="en-US" dirty="0"/>
          </a:p>
        </p:txBody>
      </p:sp>
    </p:spTree>
    <p:extLst>
      <p:ext uri="{BB962C8B-B14F-4D97-AF65-F5344CB8AC3E}">
        <p14:creationId xmlns:p14="http://schemas.microsoft.com/office/powerpoint/2010/main" val="104638088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5F1AD5E-4B0A-41C2-842D-D515250BC7B9}"/>
              </a:ext>
            </a:extLst>
          </p:cNvPr>
          <p:cNvSpPr>
            <a:spLocks noGrp="1" noChangeArrowheads="1"/>
          </p:cNvSpPr>
          <p:nvPr>
            <p:ph type="title"/>
          </p:nvPr>
        </p:nvSpPr>
        <p:spPr/>
        <p:txBody>
          <a:bodyPr/>
          <a:lstStyle/>
          <a:p>
            <a:r>
              <a:rPr lang="en-US" altLang="en-US"/>
              <a:t>Procedural and Object-Oriented Programming</a:t>
            </a:r>
          </a:p>
        </p:txBody>
      </p:sp>
      <p:sp>
        <p:nvSpPr>
          <p:cNvPr id="7171" name="Rectangle 3">
            <a:extLst>
              <a:ext uri="{FF2B5EF4-FFF2-40B4-BE49-F238E27FC236}">
                <a16:creationId xmlns:a16="http://schemas.microsoft.com/office/drawing/2014/main" id="{28CBD794-345E-4DB1-8A9A-61015A61622D}"/>
              </a:ext>
            </a:extLst>
          </p:cNvPr>
          <p:cNvSpPr>
            <a:spLocks noGrp="1" noChangeArrowheads="1"/>
          </p:cNvSpPr>
          <p:nvPr>
            <p:ph idx="1"/>
          </p:nvPr>
        </p:nvSpPr>
        <p:spPr/>
        <p:txBody>
          <a:bodyPr>
            <a:normAutofit/>
          </a:bodyPr>
          <a:lstStyle/>
          <a:p>
            <a:pPr>
              <a:spcBef>
                <a:spcPct val="60000"/>
              </a:spcBef>
            </a:pPr>
            <a:r>
              <a:rPr lang="en-US" altLang="en-US" sz="3600" u="sng" dirty="0"/>
              <a:t>Procedural programming</a:t>
            </a:r>
            <a:r>
              <a:rPr lang="en-US" altLang="en-US" sz="3600" dirty="0"/>
              <a:t> focuses on the process/actions that occur in a program</a:t>
            </a:r>
            <a:br>
              <a:rPr lang="en-US" altLang="en-US" sz="3600" dirty="0"/>
            </a:br>
            <a:endParaRPr lang="en-US" altLang="en-US" sz="3600" dirty="0"/>
          </a:p>
          <a:p>
            <a:pPr>
              <a:spcBef>
                <a:spcPct val="60000"/>
              </a:spcBef>
            </a:pPr>
            <a:r>
              <a:rPr lang="en-US" altLang="en-US" sz="3600" u="sng" dirty="0"/>
              <a:t>Object-Oriented programming</a:t>
            </a:r>
            <a:r>
              <a:rPr lang="en-US" altLang="en-US" sz="3600" dirty="0"/>
              <a:t> is based on the data and the functions that operate on it.  Objects are instances of abstract data types that represent the data and its functions</a:t>
            </a:r>
            <a:endParaRPr lang="en-US" altLang="en-US" sz="3600" u="sng"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See Rectangle Version 3</a:t>
            </a:r>
          </a:p>
        </p:txBody>
      </p:sp>
    </p:spTree>
    <p:extLst>
      <p:ext uri="{BB962C8B-B14F-4D97-AF65-F5344CB8AC3E}">
        <p14:creationId xmlns:p14="http://schemas.microsoft.com/office/powerpoint/2010/main" val="1013526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Default Constructors</a:t>
            </a:r>
          </a:p>
        </p:txBody>
      </p:sp>
      <p:sp>
        <p:nvSpPr>
          <p:cNvPr id="67587" name="Rectangle 3"/>
          <p:cNvSpPr>
            <a:spLocks noGrp="1" noChangeArrowheads="1"/>
          </p:cNvSpPr>
          <p:nvPr>
            <p:ph idx="1"/>
          </p:nvPr>
        </p:nvSpPr>
        <p:spPr/>
        <p:txBody>
          <a:bodyPr/>
          <a:lstStyle/>
          <a:p>
            <a:pPr>
              <a:lnSpc>
                <a:spcPct val="90000"/>
              </a:lnSpc>
            </a:pPr>
            <a:r>
              <a:rPr lang="en-US" altLang="en-US" sz="2400" dirty="0"/>
              <a:t>A default constructor is a constructor that takes no arguments.</a:t>
            </a:r>
            <a:br>
              <a:rPr lang="en-US" altLang="en-US" sz="2400" dirty="0"/>
            </a:br>
            <a:endParaRPr lang="en-US" altLang="en-US" sz="2400" dirty="0"/>
          </a:p>
          <a:p>
            <a:pPr>
              <a:lnSpc>
                <a:spcPct val="90000"/>
              </a:lnSpc>
            </a:pPr>
            <a:r>
              <a:rPr lang="en-US" altLang="en-US" sz="2400" dirty="0"/>
              <a:t>If you write a class with no constructor at all, C++ will write a default constructor for you, one that does nothing.</a:t>
            </a:r>
            <a:br>
              <a:rPr lang="en-US" altLang="en-US" sz="2400" dirty="0"/>
            </a:br>
            <a:endParaRPr lang="en-US" altLang="en-US" sz="2400" dirty="0"/>
          </a:p>
          <a:p>
            <a:pPr>
              <a:lnSpc>
                <a:spcPct val="90000"/>
              </a:lnSpc>
              <a:spcBef>
                <a:spcPct val="40000"/>
              </a:spcBef>
            </a:pPr>
            <a:r>
              <a:rPr lang="en-US" altLang="en-US" sz="2400" dirty="0"/>
              <a:t>A simple instantiation of a class (with no arguments) calls the default constructor:</a:t>
            </a:r>
          </a:p>
          <a:p>
            <a:pPr lvl="1">
              <a:lnSpc>
                <a:spcPct val="90000"/>
              </a:lnSpc>
              <a:spcBef>
                <a:spcPct val="40000"/>
              </a:spcBef>
              <a:buFontTx/>
              <a:buNone/>
            </a:pPr>
            <a:r>
              <a:rPr lang="en-US" altLang="en-US" sz="2200" b="1" dirty="0">
                <a:latin typeface="Consolas" panose="020B0609020204030204" pitchFamily="49" charset="0"/>
              </a:rPr>
              <a:t>	Rectangle r;</a:t>
            </a:r>
          </a:p>
        </p:txBody>
      </p:sp>
    </p:spTree>
    <p:extLst>
      <p:ext uri="{BB962C8B-B14F-4D97-AF65-F5344CB8AC3E}">
        <p14:creationId xmlns:p14="http://schemas.microsoft.com/office/powerpoint/2010/main" val="288088686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US" altLang="en-US"/>
              <a:t>In-Place Initialization</a:t>
            </a:r>
          </a:p>
        </p:txBody>
      </p:sp>
      <p:sp>
        <p:nvSpPr>
          <p:cNvPr id="66563" name="Content Placeholder 2"/>
          <p:cNvSpPr>
            <a:spLocks noGrp="1" noChangeArrowheads="1"/>
          </p:cNvSpPr>
          <p:nvPr>
            <p:ph idx="1"/>
          </p:nvPr>
        </p:nvSpPr>
        <p:spPr/>
        <p:txBody>
          <a:bodyPr/>
          <a:lstStyle/>
          <a:p>
            <a:r>
              <a:rPr lang="en-US" altLang="en-US" sz="2400" dirty="0"/>
              <a:t>If you are using C++11 or later, you can initialize a member variable in its declaration statement, just as you can with a regular variable. </a:t>
            </a:r>
            <a:r>
              <a:rPr lang="en-US" sz="2400" dirty="0"/>
              <a:t>However, sometimes initializations are more complicated, in which case a constructor is needed.</a:t>
            </a:r>
            <a:endParaRPr lang="en-US" altLang="en-US" sz="2400" dirty="0"/>
          </a:p>
          <a:p>
            <a:r>
              <a:rPr lang="en-US" altLang="en-US" sz="2400" dirty="0"/>
              <a:t>This is known as in-place initialization. Here is an example:</a:t>
            </a:r>
          </a:p>
        </p:txBody>
      </p:sp>
      <p:sp>
        <p:nvSpPr>
          <p:cNvPr id="66564" name="TextBox 3"/>
          <p:cNvSpPr txBox="1">
            <a:spLocks noChangeArrowheads="1"/>
          </p:cNvSpPr>
          <p:nvPr/>
        </p:nvSpPr>
        <p:spPr bwMode="auto">
          <a:xfrm>
            <a:off x="1797168" y="4001294"/>
            <a:ext cx="6018363" cy="239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latin typeface="Consolas" panose="020B0609020204030204" pitchFamily="49" charset="0"/>
              </a:rPr>
              <a:t>class Rectangle</a:t>
            </a:r>
          </a:p>
          <a:p>
            <a:r>
              <a:rPr lang="en-US" altLang="en-US" dirty="0">
                <a:latin typeface="Consolas" panose="020B0609020204030204" pitchFamily="49" charset="0"/>
              </a:rPr>
              <a:t>{</a:t>
            </a:r>
          </a:p>
          <a:p>
            <a:r>
              <a:rPr lang="en-US" altLang="en-US" dirty="0">
                <a:latin typeface="Consolas" panose="020B0609020204030204" pitchFamily="49" charset="0"/>
              </a:rPr>
              <a:t>private:</a:t>
            </a:r>
          </a:p>
          <a:p>
            <a:r>
              <a:rPr lang="en-US" altLang="en-US" dirty="0">
                <a:latin typeface="Consolas" panose="020B0609020204030204" pitchFamily="49" charset="0"/>
              </a:rPr>
              <a:t>   double width = </a:t>
            </a:r>
            <a:r>
              <a:rPr lang="en-US" altLang="en-US" dirty="0" smtClean="0">
                <a:latin typeface="Consolas" panose="020B0609020204030204" pitchFamily="49" charset="0"/>
              </a:rPr>
              <a:t>1.0</a:t>
            </a:r>
            <a:r>
              <a:rPr lang="en-US" altLang="en-US" dirty="0">
                <a:latin typeface="Consolas" panose="020B0609020204030204" pitchFamily="49" charset="0"/>
              </a:rPr>
              <a:t>;</a:t>
            </a:r>
          </a:p>
          <a:p>
            <a:r>
              <a:rPr lang="en-US" altLang="en-US" dirty="0">
                <a:latin typeface="Consolas" panose="020B0609020204030204" pitchFamily="49" charset="0"/>
              </a:rPr>
              <a:t>   double length = </a:t>
            </a:r>
            <a:r>
              <a:rPr lang="en-US" altLang="en-US" dirty="0" smtClean="0">
                <a:latin typeface="Consolas" panose="020B0609020204030204" pitchFamily="49" charset="0"/>
              </a:rPr>
              <a:t>1.0</a:t>
            </a:r>
            <a:r>
              <a:rPr lang="en-US" altLang="en-US" dirty="0">
                <a:latin typeface="Consolas" panose="020B0609020204030204" pitchFamily="49" charset="0"/>
              </a:rPr>
              <a:t>;</a:t>
            </a:r>
          </a:p>
          <a:p>
            <a:r>
              <a:rPr lang="en-US" altLang="en-US" dirty="0">
                <a:latin typeface="Consolas" panose="020B0609020204030204" pitchFamily="49" charset="0"/>
              </a:rPr>
              <a:t>public:</a:t>
            </a:r>
          </a:p>
          <a:p>
            <a:r>
              <a:rPr lang="en-US" altLang="en-US" dirty="0"/>
              <a:t>   </a:t>
            </a:r>
            <a:r>
              <a:rPr lang="en-US" altLang="en-US" b="1" i="1" dirty="0"/>
              <a:t>Public member functions appear here…</a:t>
            </a:r>
            <a:endParaRPr lang="en-US" altLang="en-US" b="1" dirty="0"/>
          </a:p>
          <a:p>
            <a:r>
              <a:rPr lang="en-US" altLang="en-US" dirty="0">
                <a:latin typeface="Consolas" panose="020B0609020204030204" pitchFamily="49" charset="0"/>
              </a:rPr>
              <a:t>};</a:t>
            </a:r>
          </a:p>
        </p:txBody>
      </p:sp>
    </p:spTree>
    <p:extLst>
      <p:ext uri="{BB962C8B-B14F-4D97-AF65-F5344CB8AC3E}">
        <p14:creationId xmlns:p14="http://schemas.microsoft.com/office/powerpoint/2010/main" val="572246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Passing Arguments to Constructors</a:t>
            </a:r>
          </a:p>
        </p:txBody>
      </p:sp>
      <p:sp>
        <p:nvSpPr>
          <p:cNvPr id="69635" name="Rectangle 3"/>
          <p:cNvSpPr>
            <a:spLocks noGrp="1" noChangeArrowheads="1"/>
          </p:cNvSpPr>
          <p:nvPr>
            <p:ph idx="1"/>
          </p:nvPr>
        </p:nvSpPr>
        <p:spPr>
          <a:xfrm>
            <a:off x="595223" y="1736726"/>
            <a:ext cx="10972800" cy="3743325"/>
          </a:xfrm>
        </p:spPr>
        <p:txBody>
          <a:bodyPr>
            <a:normAutofit fontScale="92500" lnSpcReduction="10000"/>
          </a:bodyPr>
          <a:lstStyle/>
          <a:p>
            <a:pPr>
              <a:lnSpc>
                <a:spcPct val="90000"/>
              </a:lnSpc>
              <a:spcBef>
                <a:spcPct val="40000"/>
              </a:spcBef>
            </a:pPr>
            <a:r>
              <a:rPr lang="en-US" altLang="en-US" dirty="0"/>
              <a:t>To create a constructor that takes arguments:</a:t>
            </a:r>
          </a:p>
          <a:p>
            <a:pPr lvl="1">
              <a:lnSpc>
                <a:spcPct val="90000"/>
              </a:lnSpc>
              <a:spcBef>
                <a:spcPct val="40000"/>
              </a:spcBef>
            </a:pPr>
            <a:r>
              <a:rPr lang="en-US" altLang="en-US" dirty="0"/>
              <a:t>indicate parameters in prototype:</a:t>
            </a:r>
            <a:br>
              <a:rPr lang="en-US" altLang="en-US" dirty="0"/>
            </a:br>
            <a:r>
              <a:rPr lang="en-US" altLang="en-US" dirty="0"/>
              <a:t/>
            </a:r>
            <a:br>
              <a:rPr lang="en-US" altLang="en-US" dirty="0"/>
            </a:br>
            <a:r>
              <a:rPr lang="en-US" altLang="en-US" b="1" dirty="0">
                <a:latin typeface="Consolas" panose="020B0609020204030204" pitchFamily="49" charset="0"/>
              </a:rPr>
              <a:t>Rectangle(double, double);</a:t>
            </a:r>
            <a:r>
              <a:rPr lang="en-US" altLang="en-US" dirty="0">
                <a:latin typeface="Courier New" panose="02070309020205020404" pitchFamily="49" charset="0"/>
              </a:rPr>
              <a:t/>
            </a:r>
            <a:br>
              <a:rPr lang="en-US" altLang="en-US" dirty="0">
                <a:latin typeface="Courier New" panose="02070309020205020404" pitchFamily="49" charset="0"/>
              </a:rPr>
            </a:br>
            <a:endParaRPr lang="en-US" altLang="en-US" dirty="0">
              <a:latin typeface="Courier New" panose="02070309020205020404" pitchFamily="49" charset="0"/>
            </a:endParaRPr>
          </a:p>
          <a:p>
            <a:pPr lvl="1">
              <a:lnSpc>
                <a:spcPct val="90000"/>
              </a:lnSpc>
              <a:spcBef>
                <a:spcPct val="40000"/>
              </a:spcBef>
            </a:pPr>
            <a:r>
              <a:rPr lang="en-US" altLang="en-US" dirty="0"/>
              <a:t>Use parameters in the definition:</a:t>
            </a:r>
            <a:br>
              <a:rPr lang="en-US" altLang="en-US" dirty="0"/>
            </a:br>
            <a:r>
              <a:rPr lang="en-US" altLang="en-US" dirty="0"/>
              <a:t/>
            </a:r>
            <a:br>
              <a:rPr lang="en-US" altLang="en-US" dirty="0"/>
            </a:br>
            <a:r>
              <a:rPr lang="en-US" altLang="en-US" b="1" dirty="0">
                <a:latin typeface="Consolas" panose="020B0609020204030204" pitchFamily="49" charset="0"/>
              </a:rPr>
              <a:t>Rectangle::Rectangle(double w, double </a:t>
            </a:r>
            <a:r>
              <a:rPr lang="en-US" altLang="en-US" b="1" dirty="0" err="1">
                <a:latin typeface="Consolas" panose="020B0609020204030204" pitchFamily="49" charset="0"/>
              </a:rPr>
              <a:t>len</a:t>
            </a:r>
            <a:r>
              <a:rPr lang="en-US" altLang="en-US" b="1" dirty="0">
                <a:latin typeface="Consolas" panose="020B0609020204030204" pitchFamily="49" charset="0"/>
              </a:rPr>
              <a:t>)</a:t>
            </a:r>
            <a:br>
              <a:rPr lang="en-US" altLang="en-US" b="1" dirty="0">
                <a:latin typeface="Consolas" panose="020B0609020204030204" pitchFamily="49" charset="0"/>
              </a:rPr>
            </a:br>
            <a:r>
              <a:rPr lang="en-US" altLang="en-US" b="1" dirty="0">
                <a:latin typeface="Consolas" panose="020B0609020204030204" pitchFamily="49" charset="0"/>
              </a:rPr>
              <a:t>{</a:t>
            </a:r>
            <a:br>
              <a:rPr lang="en-US" altLang="en-US" b="1" dirty="0">
                <a:latin typeface="Consolas" panose="020B0609020204030204" pitchFamily="49" charset="0"/>
              </a:rPr>
            </a:br>
            <a:r>
              <a:rPr lang="en-US" altLang="en-US" b="1" dirty="0">
                <a:latin typeface="Consolas" panose="020B0609020204030204" pitchFamily="49" charset="0"/>
              </a:rPr>
              <a:t>   width = w;</a:t>
            </a:r>
            <a:br>
              <a:rPr lang="en-US" altLang="en-US" b="1" dirty="0">
                <a:latin typeface="Consolas" panose="020B0609020204030204" pitchFamily="49" charset="0"/>
              </a:rPr>
            </a:br>
            <a:r>
              <a:rPr lang="en-US" altLang="en-US" b="1" dirty="0">
                <a:latin typeface="Consolas" panose="020B0609020204030204" pitchFamily="49" charset="0"/>
              </a:rPr>
              <a:t>   length = </a:t>
            </a:r>
            <a:r>
              <a:rPr lang="en-US" altLang="en-US" b="1" dirty="0" err="1">
                <a:latin typeface="Consolas" panose="020B0609020204030204" pitchFamily="49" charset="0"/>
              </a:rPr>
              <a:t>len</a:t>
            </a:r>
            <a:r>
              <a:rPr lang="en-US" altLang="en-US" b="1" dirty="0">
                <a:latin typeface="Consolas" panose="020B0609020204030204" pitchFamily="49" charset="0"/>
              </a:rPr>
              <a:t>;</a:t>
            </a:r>
            <a:br>
              <a:rPr lang="en-US" altLang="en-US" b="1" dirty="0">
                <a:latin typeface="Consolas" panose="020B0609020204030204" pitchFamily="49" charset="0"/>
              </a:rPr>
            </a:br>
            <a:r>
              <a:rPr lang="en-US" altLang="en-US" b="1" dirty="0">
                <a:latin typeface="Consolas" panose="020B0609020204030204" pitchFamily="49" charset="0"/>
              </a:rPr>
              <a:t>}</a:t>
            </a:r>
          </a:p>
        </p:txBody>
      </p:sp>
    </p:spTree>
    <p:extLst>
      <p:ext uri="{BB962C8B-B14F-4D97-AF65-F5344CB8AC3E}">
        <p14:creationId xmlns:p14="http://schemas.microsoft.com/office/powerpoint/2010/main" val="160505356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Passing Arguments to Constructors</a:t>
            </a:r>
          </a:p>
        </p:txBody>
      </p:sp>
      <p:sp>
        <p:nvSpPr>
          <p:cNvPr id="71683" name="Rectangle 3"/>
          <p:cNvSpPr>
            <a:spLocks noGrp="1" noChangeArrowheads="1"/>
          </p:cNvSpPr>
          <p:nvPr>
            <p:ph idx="1"/>
          </p:nvPr>
        </p:nvSpPr>
        <p:spPr>
          <a:xfrm>
            <a:off x="612475" y="1766889"/>
            <a:ext cx="10955548" cy="3741737"/>
          </a:xfrm>
        </p:spPr>
        <p:txBody>
          <a:bodyPr/>
          <a:lstStyle/>
          <a:p>
            <a:pPr>
              <a:lnSpc>
                <a:spcPct val="90000"/>
              </a:lnSpc>
              <a:spcBef>
                <a:spcPct val="40000"/>
              </a:spcBef>
            </a:pPr>
            <a:r>
              <a:rPr lang="en-US" altLang="en-US" dirty="0"/>
              <a:t>You can pass arguments to the constructor when you create an object:</a:t>
            </a:r>
            <a:br>
              <a:rPr lang="en-US" altLang="en-US" dirty="0"/>
            </a:br>
            <a:endParaRPr lang="en-US" altLang="en-US" dirty="0"/>
          </a:p>
          <a:p>
            <a:pPr lvl="1">
              <a:lnSpc>
                <a:spcPct val="90000"/>
              </a:lnSpc>
              <a:spcBef>
                <a:spcPct val="40000"/>
              </a:spcBef>
              <a:buFontTx/>
              <a:buNone/>
            </a:pPr>
            <a:r>
              <a:rPr lang="en-US" altLang="en-US" dirty="0"/>
              <a:t>	</a:t>
            </a:r>
            <a:r>
              <a:rPr lang="en-US" altLang="en-US" sz="2200" b="1" dirty="0">
                <a:latin typeface="Consolas" panose="020B0609020204030204" pitchFamily="49" charset="0"/>
              </a:rPr>
              <a:t>Rectangle r(10, 5);</a:t>
            </a:r>
          </a:p>
        </p:txBody>
      </p:sp>
    </p:spTree>
    <p:extLst>
      <p:ext uri="{BB962C8B-B14F-4D97-AF65-F5344CB8AC3E}">
        <p14:creationId xmlns:p14="http://schemas.microsoft.com/office/powerpoint/2010/main" val="48935455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More About Default Constructors</a:t>
            </a:r>
          </a:p>
        </p:txBody>
      </p:sp>
      <p:sp>
        <p:nvSpPr>
          <p:cNvPr id="73731" name="Rectangle 3"/>
          <p:cNvSpPr>
            <a:spLocks noGrp="1" noChangeArrowheads="1"/>
          </p:cNvSpPr>
          <p:nvPr>
            <p:ph idx="1"/>
          </p:nvPr>
        </p:nvSpPr>
        <p:spPr/>
        <p:txBody>
          <a:bodyPr/>
          <a:lstStyle/>
          <a:p>
            <a:pPr>
              <a:lnSpc>
                <a:spcPct val="90000"/>
              </a:lnSpc>
            </a:pPr>
            <a:r>
              <a:rPr lang="en-US" altLang="en-US" dirty="0"/>
              <a:t>If all of a constructor's parameters have default arguments, then it is a default constructor. For example:</a:t>
            </a:r>
            <a:br>
              <a:rPr lang="en-US" altLang="en-US" dirty="0"/>
            </a:br>
            <a:endParaRPr lang="en-US" altLang="en-US" dirty="0"/>
          </a:p>
          <a:p>
            <a:pPr lvl="1">
              <a:lnSpc>
                <a:spcPct val="90000"/>
              </a:lnSpc>
              <a:spcBef>
                <a:spcPct val="40000"/>
              </a:spcBef>
              <a:buFontTx/>
              <a:buNone/>
            </a:pPr>
            <a:r>
              <a:rPr lang="en-US" altLang="en-US" sz="2800" b="1" dirty="0">
                <a:latin typeface="Consolas" panose="020B0609020204030204" pitchFamily="49" charset="0"/>
              </a:rPr>
              <a:t>Rectangle(double = 0, double = 0);</a:t>
            </a:r>
            <a:r>
              <a:rPr lang="en-US" altLang="en-US" dirty="0">
                <a:latin typeface="Courier New" panose="02070309020205020404" pitchFamily="49" charset="0"/>
              </a:rPr>
              <a:t/>
            </a:r>
            <a:br>
              <a:rPr lang="en-US" altLang="en-US" dirty="0">
                <a:latin typeface="Courier New" panose="02070309020205020404" pitchFamily="49" charset="0"/>
              </a:rPr>
            </a:br>
            <a:endParaRPr lang="en-US" altLang="en-US" dirty="0">
              <a:latin typeface="Courier New" panose="02070309020205020404" pitchFamily="49" charset="0"/>
            </a:endParaRPr>
          </a:p>
          <a:p>
            <a:pPr>
              <a:lnSpc>
                <a:spcPct val="90000"/>
              </a:lnSpc>
            </a:pPr>
            <a:r>
              <a:rPr lang="en-US" altLang="en-US" dirty="0"/>
              <a:t>Creating an object and passing no arguments will cause this constructor to execute:</a:t>
            </a:r>
            <a:br>
              <a:rPr lang="en-US" altLang="en-US" dirty="0"/>
            </a:br>
            <a:r>
              <a:rPr lang="en-US" altLang="en-US" dirty="0"/>
              <a:t/>
            </a:r>
            <a:br>
              <a:rPr lang="en-US" altLang="en-US" dirty="0"/>
            </a:br>
            <a:r>
              <a:rPr lang="en-US" altLang="en-US" b="1" dirty="0">
                <a:latin typeface="Consolas" panose="020B0609020204030204" pitchFamily="49" charset="0"/>
              </a:rPr>
              <a:t>Rectangle r;</a:t>
            </a:r>
          </a:p>
          <a:p>
            <a:pPr lvl="1">
              <a:lnSpc>
                <a:spcPct val="90000"/>
              </a:lnSpc>
              <a:spcBef>
                <a:spcPct val="40000"/>
              </a:spcBef>
              <a:buFontTx/>
              <a:buNone/>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413693992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Classes with No Default Constructor</a:t>
            </a:r>
          </a:p>
        </p:txBody>
      </p:sp>
      <p:sp>
        <p:nvSpPr>
          <p:cNvPr id="74755" name="Rectangle 3"/>
          <p:cNvSpPr>
            <a:spLocks noGrp="1" noChangeArrowheads="1"/>
          </p:cNvSpPr>
          <p:nvPr>
            <p:ph idx="1"/>
          </p:nvPr>
        </p:nvSpPr>
        <p:spPr/>
        <p:txBody>
          <a:bodyPr/>
          <a:lstStyle/>
          <a:p>
            <a:r>
              <a:rPr lang="en-US" altLang="en-US"/>
              <a:t>When all of a class's constructors require arguments, then the class has NO default constructor.</a:t>
            </a:r>
            <a:br>
              <a:rPr lang="en-US" altLang="en-US"/>
            </a:br>
            <a:endParaRPr lang="en-US" altLang="en-US"/>
          </a:p>
          <a:p>
            <a:r>
              <a:rPr lang="en-US" altLang="en-US"/>
              <a:t>When this is the case, you must pass the required arguments to the constructor when creating an object.</a:t>
            </a:r>
          </a:p>
        </p:txBody>
      </p:sp>
    </p:spTree>
    <p:extLst>
      <p:ext uri="{BB962C8B-B14F-4D97-AF65-F5344CB8AC3E}">
        <p14:creationId xmlns:p14="http://schemas.microsoft.com/office/powerpoint/2010/main" val="2593857250"/>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Overloading Constructors</a:t>
            </a:r>
          </a:p>
        </p:txBody>
      </p:sp>
      <p:sp>
        <p:nvSpPr>
          <p:cNvPr id="83971" name="Rectangle 3"/>
          <p:cNvSpPr>
            <a:spLocks noGrp="1" noChangeArrowheads="1"/>
          </p:cNvSpPr>
          <p:nvPr>
            <p:ph idx="1"/>
          </p:nvPr>
        </p:nvSpPr>
        <p:spPr/>
        <p:txBody>
          <a:bodyPr/>
          <a:lstStyle/>
          <a:p>
            <a:pPr>
              <a:lnSpc>
                <a:spcPct val="105000"/>
              </a:lnSpc>
            </a:pPr>
            <a:r>
              <a:rPr lang="en-US" altLang="en-US" dirty="0"/>
              <a:t>A class can have more than one constructor</a:t>
            </a:r>
            <a:br>
              <a:rPr lang="en-US" altLang="en-US" dirty="0"/>
            </a:br>
            <a:endParaRPr lang="en-US" altLang="en-US" dirty="0"/>
          </a:p>
          <a:p>
            <a:pPr>
              <a:lnSpc>
                <a:spcPct val="105000"/>
              </a:lnSpc>
            </a:pPr>
            <a:r>
              <a:rPr lang="en-US" altLang="en-US" dirty="0"/>
              <a:t>Overloaded constructors in a class must have different parameter lists:</a:t>
            </a:r>
          </a:p>
          <a:p>
            <a:pPr lvl="1">
              <a:lnSpc>
                <a:spcPct val="105000"/>
              </a:lnSpc>
              <a:buFontTx/>
              <a:buNone/>
            </a:pPr>
            <a:r>
              <a:rPr lang="en-US" altLang="en-US" b="1" dirty="0">
                <a:latin typeface="Consolas" panose="020B0609020204030204" pitchFamily="49" charset="0"/>
              </a:rPr>
              <a:t>	Rectangle();</a:t>
            </a:r>
            <a:br>
              <a:rPr lang="en-US" altLang="en-US" b="1" dirty="0">
                <a:latin typeface="Consolas" panose="020B0609020204030204" pitchFamily="49" charset="0"/>
              </a:rPr>
            </a:br>
            <a:r>
              <a:rPr lang="en-US" altLang="en-US" b="1" dirty="0">
                <a:latin typeface="Consolas" panose="020B0609020204030204" pitchFamily="49" charset="0"/>
              </a:rPr>
              <a:t>Rectangle(double);</a:t>
            </a:r>
          </a:p>
          <a:p>
            <a:pPr lvl="1">
              <a:lnSpc>
                <a:spcPct val="105000"/>
              </a:lnSpc>
              <a:buFontTx/>
              <a:buNone/>
            </a:pPr>
            <a:r>
              <a:rPr lang="en-US" altLang="en-US" b="1" dirty="0">
                <a:latin typeface="Consolas" panose="020B0609020204030204" pitchFamily="49" charset="0"/>
              </a:rPr>
              <a:t>	Rectangle(double, double);</a:t>
            </a:r>
          </a:p>
        </p:txBody>
      </p:sp>
    </p:spTree>
    <p:extLst>
      <p:ext uri="{BB962C8B-B14F-4D97-AF65-F5344CB8AC3E}">
        <p14:creationId xmlns:p14="http://schemas.microsoft.com/office/powerpoint/2010/main" val="3117052783"/>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a:xfrm>
            <a:off x="596660" y="152983"/>
            <a:ext cx="10515600" cy="1325563"/>
          </a:xfrm>
        </p:spPr>
        <p:txBody>
          <a:bodyPr/>
          <a:lstStyle/>
          <a:p>
            <a:r>
              <a:rPr lang="en-US" altLang="en-US" dirty="0"/>
              <a:t>Constructor Delegation</a:t>
            </a:r>
          </a:p>
        </p:txBody>
      </p:sp>
      <p:sp>
        <p:nvSpPr>
          <p:cNvPr id="88067" name="Content Placeholder 2"/>
          <p:cNvSpPr>
            <a:spLocks noGrp="1" noChangeArrowheads="1"/>
          </p:cNvSpPr>
          <p:nvPr>
            <p:ph sz="half" idx="1"/>
          </p:nvPr>
        </p:nvSpPr>
        <p:spPr/>
        <p:txBody>
          <a:bodyPr/>
          <a:lstStyle/>
          <a:p>
            <a:r>
              <a:rPr lang="en-US" altLang="en-US" sz="2400" dirty="0"/>
              <a:t>Sometimes a class will have multiple constructors that perform a similar set of steps. </a:t>
            </a:r>
          </a:p>
          <a:p>
            <a:r>
              <a:rPr lang="en-US" altLang="en-US" sz="2400" dirty="0"/>
              <a:t>In C++17, it is possible for one constructor to call another constructor in the same class.</a:t>
            </a:r>
          </a:p>
          <a:p>
            <a:r>
              <a:rPr lang="en-US" altLang="en-US" sz="2400" dirty="0"/>
              <a:t>This is known as </a:t>
            </a:r>
            <a:r>
              <a:rPr lang="en-US" altLang="en-US" sz="2400" i="1" dirty="0"/>
              <a:t>constructor delegation</a:t>
            </a:r>
            <a:r>
              <a:rPr lang="en-US" altLang="en-US" sz="2400" dirty="0"/>
              <a:t>. </a:t>
            </a:r>
            <a:endParaRPr lang="en-US" altLang="en-US" sz="1800" dirty="0"/>
          </a:p>
          <a:p>
            <a:r>
              <a:rPr lang="en-US" altLang="en-US" sz="2400" dirty="0"/>
              <a:t>For example, look at the following version of the </a:t>
            </a:r>
            <a:r>
              <a:rPr lang="en-US" altLang="en-US" sz="2400" dirty="0">
                <a:latin typeface="Consolas" panose="020B0609020204030204" pitchFamily="49" charset="0"/>
              </a:rPr>
              <a:t>Rectangle</a:t>
            </a:r>
            <a:r>
              <a:rPr lang="en-US" altLang="en-US" sz="2400" dirty="0"/>
              <a:t> class:</a:t>
            </a:r>
          </a:p>
          <a:p>
            <a:pPr marL="0" indent="0">
              <a:buNone/>
            </a:pPr>
            <a:endParaRPr lang="en-US" altLang="en-US" sz="2400" dirty="0"/>
          </a:p>
          <a:p>
            <a:pPr marL="0" indent="0">
              <a:buNone/>
            </a:pPr>
            <a:endParaRPr lang="en-US" altLang="en-US" sz="2400" dirty="0"/>
          </a:p>
        </p:txBody>
      </p:sp>
      <p:sp>
        <p:nvSpPr>
          <p:cNvPr id="3" name="Content Placeholder 2"/>
          <p:cNvSpPr>
            <a:spLocks noGrp="1"/>
          </p:cNvSpPr>
          <p:nvPr>
            <p:ph sz="half" idx="2"/>
          </p:nvPr>
        </p:nvSpPr>
        <p:spPr>
          <a:xfrm>
            <a:off x="6696256" y="1614338"/>
            <a:ext cx="5181600" cy="4351338"/>
          </a:xfrm>
        </p:spPr>
        <p:txBody>
          <a:bodyPr>
            <a:normAutofit/>
          </a:bodyPr>
          <a:lstStyle/>
          <a:p>
            <a:pPr marL="0" indent="0">
              <a:buNone/>
            </a:pPr>
            <a:r>
              <a:rPr lang="en-US" sz="2000" b="1" dirty="0">
                <a:latin typeface="Consolas" panose="020B0609020204030204" pitchFamily="49" charset="0"/>
              </a:rPr>
              <a:t>class</a:t>
            </a:r>
            <a:r>
              <a:rPr lang="en-US" sz="1800" dirty="0">
                <a:latin typeface="Consolas" panose="020B0609020204030204" pitchFamily="49" charset="0"/>
              </a:rPr>
              <a:t>  Rectangle</a:t>
            </a:r>
            <a:br>
              <a:rPr lang="en-US" sz="1800" dirty="0">
                <a:latin typeface="Consolas" panose="020B0609020204030204" pitchFamily="49" charset="0"/>
              </a:rPr>
            </a:b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Constructor #1 (default)</a:t>
            </a:r>
            <a:br>
              <a:rPr lang="en-US" sz="1800" dirty="0">
                <a:latin typeface="Consolas" panose="020B0609020204030204" pitchFamily="49" charset="0"/>
              </a:rPr>
            </a:br>
            <a:r>
              <a:rPr lang="en-US" sz="1800" dirty="0">
                <a:latin typeface="Consolas" panose="020B0609020204030204" pitchFamily="49" charset="0"/>
              </a:rPr>
              <a:t>     Rectangle() : Rectangle(1.0, 1.0)</a:t>
            </a:r>
            <a:br>
              <a:rPr lang="en-US" sz="1800" dirty="0">
                <a:latin typeface="Consolas" panose="020B0609020204030204" pitchFamily="49" charset="0"/>
              </a:rPr>
            </a:br>
            <a:r>
              <a:rPr lang="en-US" sz="1800" dirty="0">
                <a:latin typeface="Consolas" panose="020B0609020204030204" pitchFamily="49" charset="0"/>
              </a:rPr>
              <a:t>     { }</a:t>
            </a:r>
          </a:p>
          <a:p>
            <a:pPr marL="0" indent="0">
              <a:buNone/>
            </a:pPr>
            <a:r>
              <a:rPr lang="en-US" sz="1800" dirty="0">
                <a:latin typeface="Consolas" panose="020B0609020204030204" pitchFamily="49" charset="0"/>
              </a:rPr>
              <a:t/>
            </a:r>
            <a:br>
              <a:rPr lang="en-US" sz="1800" dirty="0">
                <a:latin typeface="Consolas" panose="020B0609020204030204" pitchFamily="49" charset="0"/>
              </a:rPr>
            </a:br>
            <a:r>
              <a:rPr lang="en-US" sz="1800" dirty="0">
                <a:latin typeface="Consolas" panose="020B0609020204030204" pitchFamily="49" charset="0"/>
              </a:rPr>
              <a:t>     // Constructor #1 </a:t>
            </a:r>
            <a:br>
              <a:rPr lang="en-US" sz="1800" dirty="0">
                <a:latin typeface="Consolas" panose="020B0609020204030204" pitchFamily="49" charset="0"/>
              </a:rPr>
            </a:br>
            <a:r>
              <a:rPr lang="en-US" sz="1800" dirty="0">
                <a:latin typeface="Consolas" panose="020B0609020204030204" pitchFamily="49" charset="0"/>
              </a:rPr>
              <a:t>    Rectangle(</a:t>
            </a:r>
            <a:r>
              <a:rPr lang="en-US" sz="1800" b="1" dirty="0">
                <a:latin typeface="Consolas" panose="020B0609020204030204" pitchFamily="49" charset="0"/>
              </a:rPr>
              <a:t>double</a:t>
            </a:r>
            <a:r>
              <a:rPr lang="en-US" sz="1800" dirty="0">
                <a:latin typeface="Consolas" panose="020B0609020204030204" pitchFamily="49" charset="0"/>
              </a:rPr>
              <a:t> w, </a:t>
            </a:r>
            <a:r>
              <a:rPr lang="en-US" sz="1800" b="1" dirty="0">
                <a:latin typeface="Consolas" panose="020B0609020204030204" pitchFamily="49" charset="0"/>
              </a:rPr>
              <a:t>double</a:t>
            </a:r>
            <a:r>
              <a:rPr lang="en-US" sz="1800" dirty="0">
                <a:latin typeface="Consolas" panose="020B0609020204030204" pitchFamily="49" charset="0"/>
              </a:rPr>
              <a:t> </a:t>
            </a:r>
            <a:r>
              <a:rPr lang="en-US" sz="1800" dirty="0" err="1">
                <a:latin typeface="Consolas" panose="020B0609020204030204" pitchFamily="49" charset="0"/>
              </a:rPr>
              <a:t>len</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width = w;</a:t>
            </a:r>
            <a:br>
              <a:rPr lang="en-US" sz="1800" dirty="0">
                <a:latin typeface="Consolas" panose="020B0609020204030204" pitchFamily="49" charset="0"/>
              </a:rPr>
            </a:br>
            <a:r>
              <a:rPr lang="en-US" sz="1800" dirty="0">
                <a:latin typeface="Consolas" panose="020B0609020204030204" pitchFamily="49" charset="0"/>
              </a:rPr>
              <a:t> 	length = </a:t>
            </a:r>
            <a:r>
              <a:rPr lang="en-US" sz="1800" dirty="0" err="1">
                <a:latin typeface="Consolas" panose="020B0609020204030204" pitchFamily="49" charset="0"/>
              </a:rPr>
              <a:t>len</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p>
          <a:p>
            <a:pPr marL="0" indent="0">
              <a:buNone/>
            </a:pPr>
            <a:endParaRPr lang="en-US" sz="1800" dirty="0"/>
          </a:p>
        </p:txBody>
      </p:sp>
    </p:spTree>
    <p:extLst>
      <p:ext uri="{BB962C8B-B14F-4D97-AF65-F5344CB8AC3E}">
        <p14:creationId xmlns:p14="http://schemas.microsoft.com/office/powerpoint/2010/main" val="28034949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Using Private Member Functions</a:t>
            </a:r>
          </a:p>
        </p:txBody>
      </p:sp>
      <p:sp>
        <p:nvSpPr>
          <p:cNvPr id="96259" name="Rectangle 3"/>
          <p:cNvSpPr>
            <a:spLocks noGrp="1" noChangeArrowheads="1"/>
          </p:cNvSpPr>
          <p:nvPr>
            <p:ph idx="1"/>
          </p:nvPr>
        </p:nvSpPr>
        <p:spPr/>
        <p:txBody>
          <a:bodyPr/>
          <a:lstStyle/>
          <a:p>
            <a:pPr>
              <a:lnSpc>
                <a:spcPct val="90000"/>
              </a:lnSpc>
              <a:spcBef>
                <a:spcPct val="60000"/>
              </a:spcBef>
            </a:pPr>
            <a:r>
              <a:rPr lang="en-US" altLang="en-US" dirty="0"/>
              <a:t>A </a:t>
            </a:r>
            <a:r>
              <a:rPr lang="en-US" altLang="en-US" dirty="0">
                <a:latin typeface="Courier New" panose="02070309020205020404" pitchFamily="49" charset="0"/>
              </a:rPr>
              <a:t>private</a:t>
            </a:r>
            <a:r>
              <a:rPr lang="en-US" altLang="en-US" dirty="0"/>
              <a:t> member function can only be called by another member function</a:t>
            </a:r>
            <a:br>
              <a:rPr lang="en-US" altLang="en-US" dirty="0"/>
            </a:br>
            <a:endParaRPr lang="en-US" altLang="en-US" dirty="0"/>
          </a:p>
          <a:p>
            <a:pPr>
              <a:lnSpc>
                <a:spcPct val="90000"/>
              </a:lnSpc>
              <a:spcBef>
                <a:spcPct val="60000"/>
              </a:spcBef>
            </a:pPr>
            <a:r>
              <a:rPr lang="en-US" altLang="en-US" dirty="0"/>
              <a:t>It is used for internal processing by the class, not for use outside of the class</a:t>
            </a:r>
            <a:br>
              <a:rPr lang="en-US" altLang="en-US" dirty="0"/>
            </a:br>
            <a:endParaRPr lang="en-US" altLang="en-US" dirty="0"/>
          </a:p>
          <a:p>
            <a:pPr>
              <a:lnSpc>
                <a:spcPct val="90000"/>
              </a:lnSpc>
            </a:pPr>
            <a:endParaRPr lang="en-US" altLang="en-US" dirty="0"/>
          </a:p>
        </p:txBody>
      </p:sp>
    </p:spTree>
    <p:extLst>
      <p:ext uri="{BB962C8B-B14F-4D97-AF65-F5344CB8AC3E}">
        <p14:creationId xmlns:p14="http://schemas.microsoft.com/office/powerpoint/2010/main" val="409571754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199" y="365125"/>
            <a:ext cx="10747075" cy="1325563"/>
          </a:xfrm>
        </p:spPr>
        <p:txBody>
          <a:bodyPr/>
          <a:lstStyle/>
          <a:p>
            <a:r>
              <a:rPr lang="en-US" altLang="en-US" dirty="0"/>
              <a:t>Object-Oriented Programming Terminology</a:t>
            </a:r>
          </a:p>
        </p:txBody>
      </p:sp>
      <p:sp>
        <p:nvSpPr>
          <p:cNvPr id="11267" name="Rectangle 3"/>
          <p:cNvSpPr>
            <a:spLocks noGrp="1" noChangeArrowheads="1"/>
          </p:cNvSpPr>
          <p:nvPr>
            <p:ph idx="1"/>
          </p:nvPr>
        </p:nvSpPr>
        <p:spPr/>
        <p:txBody>
          <a:bodyPr>
            <a:normAutofit/>
          </a:bodyPr>
          <a:lstStyle/>
          <a:p>
            <a:pPr>
              <a:spcBef>
                <a:spcPct val="60000"/>
              </a:spcBef>
            </a:pPr>
            <a:r>
              <a:rPr lang="en-US" altLang="en-US" sz="3600" b="1" i="1" dirty="0"/>
              <a:t>class</a:t>
            </a:r>
            <a:r>
              <a:rPr lang="en-US" altLang="en-US" sz="3600" dirty="0"/>
              <a:t>: like a </a:t>
            </a:r>
            <a:r>
              <a:rPr lang="en-US" altLang="en-US" sz="3600" dirty="0" err="1">
                <a:latin typeface="Consolas" panose="020B0609020204030204" pitchFamily="49" charset="0"/>
              </a:rPr>
              <a:t>struct</a:t>
            </a:r>
            <a:r>
              <a:rPr lang="en-US" altLang="en-US" sz="3600" dirty="0"/>
              <a:t> (allows bundling of related variables),  but variables and functions in the class can have different properties than in a </a:t>
            </a:r>
            <a:r>
              <a:rPr lang="en-US" altLang="en-US" sz="3600" dirty="0" err="1">
                <a:latin typeface="Consolas" panose="020B0609020204030204" pitchFamily="49" charset="0"/>
              </a:rPr>
              <a:t>struct</a:t>
            </a:r>
            <a:endParaRPr lang="en-US" altLang="en-US" sz="3600" dirty="0">
              <a:latin typeface="Consolas" panose="020B0609020204030204" pitchFamily="49" charset="0"/>
            </a:endParaRPr>
          </a:p>
          <a:p>
            <a:pPr>
              <a:spcBef>
                <a:spcPct val="60000"/>
              </a:spcBef>
            </a:pPr>
            <a:r>
              <a:rPr lang="en-US" altLang="en-US" sz="3600" b="1" i="1" dirty="0"/>
              <a:t>object</a:t>
            </a:r>
            <a:r>
              <a:rPr lang="en-US" altLang="en-US" sz="3600" dirty="0"/>
              <a:t>: an instance of a </a:t>
            </a:r>
            <a:r>
              <a:rPr lang="en-US" altLang="en-US" sz="3600" dirty="0">
                <a:latin typeface="Consolas" panose="020B0609020204030204" pitchFamily="49" charset="0"/>
              </a:rPr>
              <a:t>class</a:t>
            </a:r>
            <a:r>
              <a:rPr lang="en-US" altLang="en-US" sz="3600" dirty="0"/>
              <a:t>, in the same way that a variable can be an instance of a </a:t>
            </a:r>
            <a:r>
              <a:rPr lang="en-US" altLang="en-US" sz="3600" dirty="0" err="1">
                <a:latin typeface="Consolas" panose="020B0609020204030204" pitchFamily="49" charset="0"/>
              </a:rPr>
              <a:t>struct</a:t>
            </a:r>
            <a:endParaRPr lang="en-US" altLang="en-US" sz="3600" dirty="0">
              <a:latin typeface="Consolas" panose="020B0609020204030204" pitchFamily="49" charset="0"/>
            </a:endParaRPr>
          </a:p>
        </p:txBody>
      </p:sp>
    </p:spTree>
    <p:extLst>
      <p:ext uri="{BB962C8B-B14F-4D97-AF65-F5344CB8AC3E}">
        <p14:creationId xmlns:p14="http://schemas.microsoft.com/office/powerpoint/2010/main" val="4017383592"/>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Arrays of Objects</a:t>
            </a:r>
          </a:p>
        </p:txBody>
      </p:sp>
      <p:sp>
        <p:nvSpPr>
          <p:cNvPr id="99331" name="Rectangle 3"/>
          <p:cNvSpPr>
            <a:spLocks noGrp="1" noChangeArrowheads="1"/>
          </p:cNvSpPr>
          <p:nvPr>
            <p:ph idx="1"/>
          </p:nvPr>
        </p:nvSpPr>
        <p:spPr>
          <a:xfrm>
            <a:off x="629729" y="1946275"/>
            <a:ext cx="10981426" cy="3741738"/>
          </a:xfrm>
        </p:spPr>
        <p:txBody>
          <a:bodyPr/>
          <a:lstStyle/>
          <a:p>
            <a:pPr>
              <a:lnSpc>
                <a:spcPct val="90000"/>
              </a:lnSpc>
              <a:spcBef>
                <a:spcPct val="15000"/>
              </a:spcBef>
            </a:pPr>
            <a:r>
              <a:rPr lang="en-US" altLang="en-US" dirty="0"/>
              <a:t>Objects can be the elements of an array:</a:t>
            </a:r>
            <a:br>
              <a:rPr lang="en-US" altLang="en-US" dirty="0"/>
            </a:br>
            <a:endParaRPr lang="en-US" altLang="en-US" dirty="0"/>
          </a:p>
          <a:p>
            <a:pPr lvl="1">
              <a:lnSpc>
                <a:spcPct val="90000"/>
              </a:lnSpc>
              <a:spcBef>
                <a:spcPct val="15000"/>
              </a:spcBef>
              <a:buClr>
                <a:schemeClr val="tx1"/>
              </a:buClr>
              <a:buFontTx/>
              <a:buNone/>
            </a:pPr>
            <a:r>
              <a:rPr lang="en-US" altLang="en-US" dirty="0">
                <a:latin typeface="Consolas" panose="020B0609020204030204" pitchFamily="49" charset="0"/>
              </a:rPr>
              <a:t>Rectangle box[40];</a:t>
            </a:r>
            <a:r>
              <a:rPr lang="en-US" altLang="en-US" dirty="0">
                <a:latin typeface="Courier New" panose="02070309020205020404" pitchFamily="49" charset="0"/>
              </a:rPr>
              <a:t/>
            </a:r>
            <a:br>
              <a:rPr lang="en-US" altLang="en-US" dirty="0">
                <a:latin typeface="Courier New" panose="02070309020205020404" pitchFamily="49" charset="0"/>
              </a:rPr>
            </a:br>
            <a:endParaRPr lang="en-US" altLang="en-US" dirty="0"/>
          </a:p>
          <a:p>
            <a:pPr>
              <a:lnSpc>
                <a:spcPct val="90000"/>
              </a:lnSpc>
              <a:spcBef>
                <a:spcPct val="15000"/>
              </a:spcBef>
            </a:pPr>
            <a:r>
              <a:rPr lang="en-US" altLang="en-US" dirty="0"/>
              <a:t>The default constructor for the object is used when array is defined</a:t>
            </a:r>
          </a:p>
        </p:txBody>
      </p:sp>
    </p:spTree>
    <p:extLst>
      <p:ext uri="{BB962C8B-B14F-4D97-AF65-F5344CB8AC3E}">
        <p14:creationId xmlns:p14="http://schemas.microsoft.com/office/powerpoint/2010/main" val="2605934861"/>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Accessing Objects in an Array</a:t>
            </a:r>
          </a:p>
        </p:txBody>
      </p:sp>
      <p:sp>
        <p:nvSpPr>
          <p:cNvPr id="106499" name="Rectangle 3"/>
          <p:cNvSpPr>
            <a:spLocks noGrp="1" noChangeArrowheads="1"/>
          </p:cNvSpPr>
          <p:nvPr>
            <p:ph idx="1"/>
          </p:nvPr>
        </p:nvSpPr>
        <p:spPr>
          <a:xfrm>
            <a:off x="681487" y="1806575"/>
            <a:ext cx="10921041" cy="3741738"/>
          </a:xfrm>
        </p:spPr>
        <p:txBody>
          <a:bodyPr/>
          <a:lstStyle/>
          <a:p>
            <a:pPr>
              <a:lnSpc>
                <a:spcPct val="90000"/>
              </a:lnSpc>
              <a:spcBef>
                <a:spcPct val="25000"/>
              </a:spcBef>
            </a:pPr>
            <a:r>
              <a:rPr lang="en-US" altLang="en-US" dirty="0"/>
              <a:t>Objects in an array are referenced using subscripts</a:t>
            </a:r>
            <a:br>
              <a:rPr lang="en-US" altLang="en-US" dirty="0"/>
            </a:br>
            <a:endParaRPr lang="en-US" altLang="en-US" dirty="0"/>
          </a:p>
          <a:p>
            <a:pPr>
              <a:lnSpc>
                <a:spcPct val="90000"/>
              </a:lnSpc>
              <a:spcBef>
                <a:spcPct val="25000"/>
              </a:spcBef>
            </a:pPr>
            <a:r>
              <a:rPr lang="en-US" altLang="en-US" dirty="0"/>
              <a:t>Member functions are referenced using dot notation:</a:t>
            </a:r>
            <a:br>
              <a:rPr lang="en-US" altLang="en-US" dirty="0"/>
            </a:br>
            <a:endParaRPr lang="en-US" altLang="en-US" dirty="0"/>
          </a:p>
          <a:p>
            <a:pPr lvl="1">
              <a:lnSpc>
                <a:spcPct val="90000"/>
              </a:lnSpc>
              <a:spcBef>
                <a:spcPct val="25000"/>
              </a:spcBef>
              <a:buClr>
                <a:schemeClr val="tx1"/>
              </a:buClr>
              <a:buFontTx/>
              <a:buNone/>
            </a:pPr>
            <a:r>
              <a:rPr lang="en-US" altLang="en-US" dirty="0">
                <a:latin typeface="Courier New" panose="02070309020205020404" pitchFamily="49" charset="0"/>
              </a:rPr>
              <a:t>box[2].</a:t>
            </a:r>
            <a:r>
              <a:rPr lang="en-US" altLang="en-US" dirty="0" err="1">
                <a:latin typeface="Courier New" panose="02070309020205020404" pitchFamily="49" charset="0"/>
              </a:rPr>
              <a:t>setWidth</a:t>
            </a:r>
            <a:r>
              <a:rPr lang="en-US" altLang="en-US" dirty="0">
                <a:latin typeface="Courier New" panose="02070309020205020404" pitchFamily="49" charset="0"/>
              </a:rPr>
              <a:t>(5.0);</a:t>
            </a:r>
          </a:p>
          <a:p>
            <a:pPr lvl="1">
              <a:spcBef>
                <a:spcPct val="25000"/>
              </a:spcBef>
              <a:buClr>
                <a:schemeClr val="tx1"/>
              </a:buClr>
              <a:buNone/>
            </a:pPr>
            <a:r>
              <a:rPr lang="en-US" altLang="en-US" dirty="0">
                <a:latin typeface="Courier New" panose="02070309020205020404" pitchFamily="49" charset="0"/>
              </a:rPr>
              <a:t>box[2].</a:t>
            </a:r>
            <a:r>
              <a:rPr lang="en-US" altLang="en-US" dirty="0" err="1">
                <a:latin typeface="Courier New" panose="02070309020205020404" pitchFamily="49" charset="0"/>
              </a:rPr>
              <a:t>setLength</a:t>
            </a:r>
            <a:r>
              <a:rPr lang="en-US" altLang="en-US" dirty="0">
                <a:latin typeface="Courier New" panose="02070309020205020404" pitchFamily="49" charset="0"/>
              </a:rPr>
              <a:t>(10.0);</a:t>
            </a:r>
          </a:p>
          <a:p>
            <a:pPr lvl="1">
              <a:lnSpc>
                <a:spcPct val="90000"/>
              </a:lnSpc>
              <a:spcBef>
                <a:spcPct val="25000"/>
              </a:spcBef>
              <a:buClr>
                <a:schemeClr val="tx1"/>
              </a:buClr>
              <a:buFontTx/>
              <a:buNone/>
            </a:pPr>
            <a:r>
              <a:rPr lang="en-US" altLang="en-US" dirty="0" err="1">
                <a:latin typeface="Courier New" panose="02070309020205020404" pitchFamily="49" charset="0"/>
              </a:rPr>
              <a:t>cout</a:t>
            </a:r>
            <a:r>
              <a:rPr lang="en-US" altLang="en-US" dirty="0">
                <a:latin typeface="Courier New" panose="02070309020205020404" pitchFamily="49" charset="0"/>
              </a:rPr>
              <a:t> &lt;&lt; box[2].</a:t>
            </a:r>
            <a:r>
              <a:rPr lang="en-US" altLang="en-US" dirty="0" err="1">
                <a:latin typeface="Courier New" panose="02070309020205020404" pitchFamily="49" charset="0"/>
              </a:rPr>
              <a:t>getArea</a:t>
            </a:r>
            <a:r>
              <a:rPr lang="en-US" altLang="en-US" dirty="0">
                <a:latin typeface="Courier New" panose="02070309020205020404" pitchFamily="49" charset="0"/>
              </a:rPr>
              <a:t>(); </a:t>
            </a:r>
          </a:p>
        </p:txBody>
      </p:sp>
    </p:spTree>
    <p:extLst>
      <p:ext uri="{BB962C8B-B14F-4D97-AF65-F5344CB8AC3E}">
        <p14:creationId xmlns:p14="http://schemas.microsoft.com/office/powerpoint/2010/main" val="301315934"/>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2806B3-681B-4DAC-A430-FFE2FD5C3605}"/>
              </a:ext>
            </a:extLst>
          </p:cNvPr>
          <p:cNvPicPr>
            <a:picLocks noChangeAspect="1"/>
          </p:cNvPicPr>
          <p:nvPr/>
        </p:nvPicPr>
        <p:blipFill>
          <a:blip r:embed="rId2"/>
          <a:stretch>
            <a:fillRect/>
          </a:stretch>
        </p:blipFill>
        <p:spPr>
          <a:xfrm>
            <a:off x="4979081" y="180353"/>
            <a:ext cx="6951189" cy="6677647"/>
          </a:xfrm>
          <a:prstGeom prst="rect">
            <a:avLst/>
          </a:prstGeom>
        </p:spPr>
      </p:pic>
      <p:sp>
        <p:nvSpPr>
          <p:cNvPr id="4" name="Title 3">
            <a:extLst>
              <a:ext uri="{FF2B5EF4-FFF2-40B4-BE49-F238E27FC236}">
                <a16:creationId xmlns:a16="http://schemas.microsoft.com/office/drawing/2014/main" id="{D24D9C19-5BA0-4F67-88DC-2D97CB2B2436}"/>
              </a:ext>
            </a:extLst>
          </p:cNvPr>
          <p:cNvSpPr>
            <a:spLocks noGrp="1"/>
          </p:cNvSpPr>
          <p:nvPr>
            <p:ph type="title"/>
          </p:nvPr>
        </p:nvSpPr>
        <p:spPr/>
        <p:txBody>
          <a:bodyPr/>
          <a:lstStyle/>
          <a:p>
            <a:r>
              <a:rPr lang="en-US" dirty="0"/>
              <a:t>UML Diagrams</a:t>
            </a:r>
          </a:p>
        </p:txBody>
      </p:sp>
      <p:sp>
        <p:nvSpPr>
          <p:cNvPr id="5" name="Text Placeholder 4">
            <a:extLst>
              <a:ext uri="{FF2B5EF4-FFF2-40B4-BE49-F238E27FC236}">
                <a16:creationId xmlns:a16="http://schemas.microsoft.com/office/drawing/2014/main" id="{21D04979-DD72-45A0-9CDD-ACD48C9FBFAA}"/>
              </a:ext>
            </a:extLst>
          </p:cNvPr>
          <p:cNvSpPr>
            <a:spLocks noGrp="1"/>
          </p:cNvSpPr>
          <p:nvPr>
            <p:ph type="body" idx="1"/>
          </p:nvPr>
        </p:nvSpPr>
        <p:spPr/>
        <p:txBody>
          <a:bodyPr/>
          <a:lstStyle/>
          <a:p>
            <a:r>
              <a:rPr lang="en-US" dirty="0"/>
              <a:t>Image source:</a:t>
            </a:r>
            <a:br>
              <a:rPr lang="en-US" dirty="0"/>
            </a:br>
            <a:r>
              <a:rPr lang="en-US" dirty="0"/>
              <a:t>https://www.modernanalyst.com/</a:t>
            </a:r>
          </a:p>
        </p:txBody>
      </p:sp>
    </p:spTree>
    <p:extLst>
      <p:ext uri="{BB962C8B-B14F-4D97-AF65-F5344CB8AC3E}">
        <p14:creationId xmlns:p14="http://schemas.microsoft.com/office/powerpoint/2010/main" val="1117630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The Unified Modeling Language</a:t>
            </a:r>
          </a:p>
        </p:txBody>
      </p:sp>
      <p:sp>
        <p:nvSpPr>
          <p:cNvPr id="111619" name="Rectangle 3"/>
          <p:cNvSpPr>
            <a:spLocks noGrp="1" noChangeArrowheads="1"/>
          </p:cNvSpPr>
          <p:nvPr>
            <p:ph idx="1"/>
          </p:nvPr>
        </p:nvSpPr>
        <p:spPr>
          <a:xfrm>
            <a:off x="646981" y="1828800"/>
            <a:ext cx="10938294" cy="4572000"/>
          </a:xfrm>
        </p:spPr>
        <p:txBody>
          <a:bodyPr/>
          <a:lstStyle/>
          <a:p>
            <a:r>
              <a:rPr lang="en-US" altLang="en-US" i="1" dirty="0"/>
              <a:t>UML</a:t>
            </a:r>
            <a:r>
              <a:rPr lang="en-US" altLang="en-US" dirty="0"/>
              <a:t> stands for </a:t>
            </a:r>
            <a:r>
              <a:rPr lang="en-US" altLang="en-US" i="1" dirty="0"/>
              <a:t>Unified Modeling Language</a:t>
            </a:r>
            <a:r>
              <a:rPr lang="en-US" altLang="en-US" dirty="0"/>
              <a:t>. </a:t>
            </a:r>
            <a:br>
              <a:rPr lang="en-US" altLang="en-US" dirty="0"/>
            </a:br>
            <a:endParaRPr lang="en-US" altLang="en-US" dirty="0"/>
          </a:p>
          <a:p>
            <a:r>
              <a:rPr lang="en-US" altLang="en-US" dirty="0"/>
              <a:t>The UML provides a set of standard diagrams for graphically depicting object-oriented systems</a:t>
            </a:r>
          </a:p>
        </p:txBody>
      </p:sp>
    </p:spTree>
    <p:extLst>
      <p:ext uri="{BB962C8B-B14F-4D97-AF65-F5344CB8AC3E}">
        <p14:creationId xmlns:p14="http://schemas.microsoft.com/office/powerpoint/2010/main" val="426580418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34082" y="152400"/>
            <a:ext cx="10795918" cy="1143000"/>
          </a:xfrm>
        </p:spPr>
        <p:txBody>
          <a:bodyPr/>
          <a:lstStyle/>
          <a:p>
            <a:r>
              <a:rPr lang="en-US" altLang="en-US" dirty="0"/>
              <a:t>UML Class Diagram</a:t>
            </a:r>
          </a:p>
        </p:txBody>
      </p:sp>
      <p:sp>
        <p:nvSpPr>
          <p:cNvPr id="112643" name="Rectangle 3"/>
          <p:cNvSpPr>
            <a:spLocks noGrp="1" noChangeArrowheads="1"/>
          </p:cNvSpPr>
          <p:nvPr>
            <p:ph idx="1"/>
          </p:nvPr>
        </p:nvSpPr>
        <p:spPr>
          <a:xfrm>
            <a:off x="516951" y="1684338"/>
            <a:ext cx="11051071" cy="1592262"/>
          </a:xfrm>
        </p:spPr>
        <p:txBody>
          <a:bodyPr/>
          <a:lstStyle/>
          <a:p>
            <a:r>
              <a:rPr lang="en-US" altLang="en-US" dirty="0"/>
              <a:t>A UML diagram for a class has three main sections.</a:t>
            </a:r>
          </a:p>
        </p:txBody>
      </p:sp>
      <p:pic>
        <p:nvPicPr>
          <p:cNvPr id="112644" name="Picture 4"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083" y="2895601"/>
            <a:ext cx="8619791" cy="243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85135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828800" y="152400"/>
            <a:ext cx="7848600" cy="1143000"/>
          </a:xfrm>
        </p:spPr>
        <p:txBody>
          <a:bodyPr/>
          <a:lstStyle/>
          <a:p>
            <a:r>
              <a:rPr lang="en-US" altLang="en-US"/>
              <a:t>Example: A Rectangle Class</a:t>
            </a:r>
          </a:p>
        </p:txBody>
      </p:sp>
      <p:sp>
        <p:nvSpPr>
          <p:cNvPr id="113667" name="Text Box 3"/>
          <p:cNvSpPr txBox="1">
            <a:spLocks noChangeArrowheads="1"/>
          </p:cNvSpPr>
          <p:nvPr/>
        </p:nvSpPr>
        <p:spPr bwMode="auto">
          <a:xfrm>
            <a:off x="4572000" y="1698625"/>
            <a:ext cx="634904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class</a:t>
            </a:r>
            <a:r>
              <a:rPr lang="en-US" altLang="en-US" sz="2000" dirty="0">
                <a:latin typeface="Courier New" panose="02070309020205020404" pitchFamily="49" charset="0"/>
              </a:rPr>
              <a:t> Rectangle</a:t>
            </a:r>
          </a:p>
          <a:p>
            <a:pPr eaLnBrk="1" hangingPunct="1">
              <a:spcBef>
                <a:spcPct val="0"/>
              </a:spcBef>
              <a:buFontTx/>
              <a:buNone/>
            </a:pPr>
            <a:r>
              <a:rPr lang="en-US" altLang="en-US" sz="2000" dirty="0">
                <a:latin typeface="Courier New" panose="02070309020205020404" pitchFamily="49" charset="0"/>
              </a:rPr>
              <a:t>{</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private</a:t>
            </a:r>
            <a:r>
              <a:rPr lang="en-US" altLang="en-US" sz="2000" dirty="0">
                <a:latin typeface="Courier New" panose="02070309020205020404" pitchFamily="49" charset="0"/>
              </a:rPr>
              <a:t>:</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double</a:t>
            </a:r>
            <a:r>
              <a:rPr lang="en-US" altLang="en-US" sz="2000" dirty="0">
                <a:latin typeface="Courier New" panose="02070309020205020404" pitchFamily="49" charset="0"/>
              </a:rPr>
              <a:t> width;</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double</a:t>
            </a:r>
            <a:r>
              <a:rPr lang="en-US" altLang="en-US" sz="2000" dirty="0">
                <a:latin typeface="Courier New" panose="02070309020205020404" pitchFamily="49" charset="0"/>
              </a:rPr>
              <a:t> length;</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public</a:t>
            </a:r>
            <a:r>
              <a:rPr lang="en-US" altLang="en-US" sz="2000" dirty="0">
                <a:latin typeface="Courier New" panose="02070309020205020404" pitchFamily="49" charset="0"/>
              </a:rPr>
              <a:t>:</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bool</a:t>
            </a:r>
            <a:r>
              <a:rPr lang="en-US" altLang="en-US" sz="2000" dirty="0">
                <a:latin typeface="Courier New" panose="02070309020205020404" pitchFamily="49" charset="0"/>
              </a:rPr>
              <a:t> </a:t>
            </a:r>
            <a:r>
              <a:rPr lang="en-US" altLang="en-US" sz="2000" dirty="0" err="1">
                <a:latin typeface="Courier New" panose="02070309020205020404" pitchFamily="49" charset="0"/>
              </a:rPr>
              <a:t>setWidth</a:t>
            </a:r>
            <a:r>
              <a:rPr lang="en-US" altLang="en-US" sz="2000" dirty="0">
                <a:latin typeface="Courier New" panose="02070309020205020404" pitchFamily="49" charset="0"/>
              </a:rPr>
              <a:t>(</a:t>
            </a:r>
            <a:r>
              <a:rPr lang="en-US" altLang="en-US" sz="2000" b="1" dirty="0">
                <a:latin typeface="Courier New" panose="02070309020205020404" pitchFamily="49" charset="0"/>
              </a:rPr>
              <a:t>double</a:t>
            </a:r>
            <a:r>
              <a:rPr lang="en-US" altLang="en-US" sz="2000" dirty="0">
                <a:latin typeface="Courier New" panose="02070309020205020404" pitchFamily="49" charset="0"/>
              </a:rPr>
              <a:t>);</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bool</a:t>
            </a:r>
            <a:r>
              <a:rPr lang="en-US" altLang="en-US" sz="2000" dirty="0">
                <a:latin typeface="Courier New" panose="02070309020205020404" pitchFamily="49" charset="0"/>
              </a:rPr>
              <a:t> </a:t>
            </a:r>
            <a:r>
              <a:rPr lang="en-US" altLang="en-US" sz="2000" dirty="0" err="1">
                <a:latin typeface="Courier New" panose="02070309020205020404" pitchFamily="49" charset="0"/>
              </a:rPr>
              <a:t>setLength</a:t>
            </a:r>
            <a:r>
              <a:rPr lang="en-US" altLang="en-US" sz="2000" dirty="0">
                <a:latin typeface="Courier New" panose="02070309020205020404" pitchFamily="49" charset="0"/>
              </a:rPr>
              <a:t>(</a:t>
            </a:r>
            <a:r>
              <a:rPr lang="en-US" altLang="en-US" sz="2000" b="1" dirty="0">
                <a:latin typeface="Courier New" panose="02070309020205020404" pitchFamily="49" charset="0"/>
              </a:rPr>
              <a:t>double</a:t>
            </a:r>
            <a:r>
              <a:rPr lang="en-US" altLang="en-US" sz="2000" dirty="0">
                <a:latin typeface="Courier New" panose="02070309020205020404" pitchFamily="49" charset="0"/>
              </a:rPr>
              <a:t>);</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double</a:t>
            </a:r>
            <a:r>
              <a:rPr lang="en-US" altLang="en-US" sz="2000" dirty="0">
                <a:latin typeface="Courier New" panose="02070309020205020404" pitchFamily="49" charset="0"/>
              </a:rPr>
              <a:t> </a:t>
            </a:r>
            <a:r>
              <a:rPr lang="en-US" altLang="en-US" sz="2000" dirty="0" err="1">
                <a:latin typeface="Courier New" panose="02070309020205020404" pitchFamily="49" charset="0"/>
              </a:rPr>
              <a:t>getWidth</a:t>
            </a:r>
            <a:r>
              <a:rPr lang="en-US" altLang="en-US" sz="2000" dirty="0">
                <a:latin typeface="Courier New" panose="02070309020205020404" pitchFamily="49" charset="0"/>
              </a:rPr>
              <a:t>() </a:t>
            </a:r>
            <a:r>
              <a:rPr lang="en-US" altLang="en-US" sz="2000" b="1" dirty="0" err="1">
                <a:latin typeface="Courier New" panose="02070309020205020404" pitchFamily="49" charset="0"/>
              </a:rPr>
              <a:t>const</a:t>
            </a:r>
            <a:r>
              <a:rPr lang="en-US" altLang="en-US" sz="2000" dirty="0">
                <a:latin typeface="Courier New" panose="02070309020205020404" pitchFamily="49" charset="0"/>
              </a:rPr>
              <a:t>;</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double</a:t>
            </a:r>
            <a:r>
              <a:rPr lang="en-US" altLang="en-US" sz="2000" dirty="0">
                <a:latin typeface="Courier New" panose="02070309020205020404" pitchFamily="49" charset="0"/>
              </a:rPr>
              <a:t> </a:t>
            </a:r>
            <a:r>
              <a:rPr lang="en-US" altLang="en-US" sz="2000" dirty="0" err="1">
                <a:latin typeface="Courier New" panose="02070309020205020404" pitchFamily="49" charset="0"/>
              </a:rPr>
              <a:t>getLength</a:t>
            </a:r>
            <a:r>
              <a:rPr lang="en-US" altLang="en-US" sz="2000" dirty="0">
                <a:latin typeface="Courier New" panose="02070309020205020404" pitchFamily="49" charset="0"/>
              </a:rPr>
              <a:t>() </a:t>
            </a:r>
            <a:r>
              <a:rPr lang="en-US" altLang="en-US" sz="2000" b="1" dirty="0" err="1">
                <a:latin typeface="Courier New" panose="02070309020205020404" pitchFamily="49" charset="0"/>
              </a:rPr>
              <a:t>const</a:t>
            </a:r>
            <a:r>
              <a:rPr lang="en-US" altLang="en-US" sz="2000" dirty="0">
                <a:latin typeface="Courier New" panose="02070309020205020404" pitchFamily="49" charset="0"/>
              </a:rPr>
              <a:t>;</a:t>
            </a:r>
          </a:p>
          <a:p>
            <a:pPr eaLnBrk="1" hangingPunct="1">
              <a:spcBef>
                <a:spcPct val="0"/>
              </a:spcBef>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double</a:t>
            </a:r>
            <a:r>
              <a:rPr lang="en-US" altLang="en-US" sz="2000" dirty="0">
                <a:latin typeface="Courier New" panose="02070309020205020404" pitchFamily="49" charset="0"/>
              </a:rPr>
              <a:t> </a:t>
            </a:r>
            <a:r>
              <a:rPr lang="en-US" altLang="en-US" sz="2000" dirty="0" err="1">
                <a:latin typeface="Courier New" panose="02070309020205020404" pitchFamily="49" charset="0"/>
              </a:rPr>
              <a:t>getArea</a:t>
            </a:r>
            <a:r>
              <a:rPr lang="en-US" altLang="en-US" sz="2000" dirty="0">
                <a:latin typeface="Courier New" panose="02070309020205020404" pitchFamily="49" charset="0"/>
              </a:rPr>
              <a:t>() </a:t>
            </a:r>
            <a:r>
              <a:rPr lang="en-US" altLang="en-US" sz="2000" b="1" dirty="0" err="1">
                <a:latin typeface="Courier New" panose="02070309020205020404" pitchFamily="49" charset="0"/>
              </a:rPr>
              <a:t>const</a:t>
            </a:r>
            <a:r>
              <a:rPr lang="en-US" altLang="en-US" sz="2000" dirty="0">
                <a:latin typeface="Courier New" panose="02070309020205020404" pitchFamily="49" charset="0"/>
              </a:rPr>
              <a:t>;</a:t>
            </a:r>
          </a:p>
          <a:p>
            <a:pPr eaLnBrk="1" hangingPunct="1">
              <a:spcBef>
                <a:spcPct val="0"/>
              </a:spcBef>
              <a:buFontTx/>
              <a:buNone/>
            </a:pPr>
            <a:r>
              <a:rPr lang="en-US" altLang="en-US" sz="2000" dirty="0">
                <a:latin typeface="Courier New" panose="02070309020205020404" pitchFamily="49" charset="0"/>
              </a:rPr>
              <a:t>};</a:t>
            </a:r>
          </a:p>
        </p:txBody>
      </p:sp>
      <p:pic>
        <p:nvPicPr>
          <p:cNvPr id="113668" name="Picture 4"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303" y="1525978"/>
            <a:ext cx="3350824" cy="335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947285"/>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37954" y="152400"/>
            <a:ext cx="8963247" cy="1143000"/>
          </a:xfrm>
        </p:spPr>
        <p:txBody>
          <a:bodyPr>
            <a:normAutofit/>
          </a:bodyPr>
          <a:lstStyle/>
          <a:p>
            <a:r>
              <a:rPr lang="en-US" altLang="en-US" dirty="0"/>
              <a:t>UML Access Specification Notation</a:t>
            </a:r>
          </a:p>
        </p:txBody>
      </p:sp>
      <p:sp>
        <p:nvSpPr>
          <p:cNvPr id="114691" name="Rectangle 3"/>
          <p:cNvSpPr>
            <a:spLocks noGrp="1" noChangeArrowheads="1"/>
          </p:cNvSpPr>
          <p:nvPr>
            <p:ph idx="1"/>
          </p:nvPr>
        </p:nvSpPr>
        <p:spPr>
          <a:xfrm>
            <a:off x="637954" y="1684338"/>
            <a:ext cx="10866474" cy="2049462"/>
          </a:xfrm>
        </p:spPr>
        <p:txBody>
          <a:bodyPr>
            <a:normAutofit/>
          </a:bodyPr>
          <a:lstStyle/>
          <a:p>
            <a:r>
              <a:rPr lang="en-US" altLang="en-US" sz="3200" dirty="0"/>
              <a:t>In UML you indicate a private member with a minus (</a:t>
            </a:r>
            <a:r>
              <a:rPr lang="en-US" altLang="en-US" sz="3600" dirty="0"/>
              <a:t>-</a:t>
            </a:r>
            <a:r>
              <a:rPr lang="en-US" altLang="en-US" sz="3200" dirty="0"/>
              <a:t>) and a public member with a plus(</a:t>
            </a:r>
            <a:r>
              <a:rPr lang="en-US" altLang="en-US" sz="3600" dirty="0"/>
              <a:t>+</a:t>
            </a:r>
            <a:r>
              <a:rPr lang="en-US" altLang="en-US" sz="3200" dirty="0"/>
              <a:t>).</a:t>
            </a:r>
          </a:p>
        </p:txBody>
      </p:sp>
      <p:sp>
        <p:nvSpPr>
          <p:cNvPr id="114692" name="Text Box 4"/>
          <p:cNvSpPr txBox="1">
            <a:spLocks noChangeArrowheads="1"/>
          </p:cNvSpPr>
          <p:nvPr/>
        </p:nvSpPr>
        <p:spPr bwMode="auto">
          <a:xfrm>
            <a:off x="1275907" y="3444876"/>
            <a:ext cx="39818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50000"/>
              </a:spcBef>
              <a:buFontTx/>
              <a:buNone/>
            </a:pPr>
            <a:r>
              <a:rPr lang="en-US" altLang="en-US" sz="2400" dirty="0">
                <a:solidFill>
                  <a:srgbClr val="500000"/>
                </a:solidFill>
              </a:rPr>
              <a:t>These member variables are private.</a:t>
            </a:r>
          </a:p>
        </p:txBody>
      </p:sp>
      <p:sp>
        <p:nvSpPr>
          <p:cNvPr id="114693" name="Text Box 5"/>
          <p:cNvSpPr txBox="1">
            <a:spLocks noChangeArrowheads="1"/>
          </p:cNvSpPr>
          <p:nvPr/>
        </p:nvSpPr>
        <p:spPr bwMode="auto">
          <a:xfrm>
            <a:off x="1648047" y="4663341"/>
            <a:ext cx="35991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50000"/>
              </a:spcBef>
              <a:buFontTx/>
              <a:buNone/>
            </a:pPr>
            <a:r>
              <a:rPr lang="en-US" altLang="en-US" sz="2400" dirty="0">
                <a:solidFill>
                  <a:srgbClr val="500000"/>
                </a:solidFill>
              </a:rPr>
              <a:t>These member functions are public.</a:t>
            </a:r>
          </a:p>
        </p:txBody>
      </p:sp>
      <p:sp>
        <p:nvSpPr>
          <p:cNvPr id="114694" name="Line 11"/>
          <p:cNvSpPr>
            <a:spLocks noChangeShapeType="1"/>
          </p:cNvSpPr>
          <p:nvPr/>
        </p:nvSpPr>
        <p:spPr bwMode="auto">
          <a:xfrm flipV="1">
            <a:off x="5257800" y="3852863"/>
            <a:ext cx="750888" cy="0"/>
          </a:xfrm>
          <a:prstGeom prst="line">
            <a:avLst/>
          </a:prstGeom>
          <a:noFill/>
          <a:ln w="25400">
            <a:solidFill>
              <a:srgbClr val="5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4695" name="Picture 13"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261" y="2931042"/>
            <a:ext cx="3343940" cy="33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6" name="Line 11"/>
          <p:cNvSpPr>
            <a:spLocks noChangeShapeType="1"/>
          </p:cNvSpPr>
          <p:nvPr/>
        </p:nvSpPr>
        <p:spPr bwMode="auto">
          <a:xfrm flipV="1">
            <a:off x="5257800" y="5078839"/>
            <a:ext cx="750888" cy="0"/>
          </a:xfrm>
          <a:prstGeom prst="line">
            <a:avLst/>
          </a:prstGeom>
          <a:noFill/>
          <a:ln w="25400">
            <a:solidFill>
              <a:srgbClr val="5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6744306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80484" y="152400"/>
            <a:ext cx="9317186" cy="1143000"/>
          </a:xfrm>
        </p:spPr>
        <p:txBody>
          <a:bodyPr/>
          <a:lstStyle/>
          <a:p>
            <a:r>
              <a:rPr lang="en-US" altLang="en-US"/>
              <a:t>UML Data Type Notation</a:t>
            </a:r>
          </a:p>
        </p:txBody>
      </p:sp>
      <p:sp>
        <p:nvSpPr>
          <p:cNvPr id="115715" name="Rectangle 3"/>
          <p:cNvSpPr>
            <a:spLocks noGrp="1" noChangeArrowheads="1"/>
          </p:cNvSpPr>
          <p:nvPr>
            <p:ph idx="1"/>
          </p:nvPr>
        </p:nvSpPr>
        <p:spPr>
          <a:xfrm>
            <a:off x="624565" y="1951039"/>
            <a:ext cx="11007454" cy="1843087"/>
          </a:xfrm>
        </p:spPr>
        <p:txBody>
          <a:bodyPr/>
          <a:lstStyle/>
          <a:p>
            <a:r>
              <a:rPr lang="en-US" altLang="en-US" dirty="0"/>
              <a:t>To indicate the data type of a member variable, place a colon followed by the name of the data type after the name of the variable. </a:t>
            </a:r>
          </a:p>
        </p:txBody>
      </p:sp>
      <p:sp>
        <p:nvSpPr>
          <p:cNvPr id="115716" name="Rectangle 4"/>
          <p:cNvSpPr>
            <a:spLocks noChangeArrowheads="1"/>
          </p:cNvSpPr>
          <p:nvPr/>
        </p:nvSpPr>
        <p:spPr bwMode="auto">
          <a:xfrm>
            <a:off x="3253563" y="3733800"/>
            <a:ext cx="586265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latin typeface="Lucida Console" panose="020B0609040504020204" pitchFamily="49" charset="0"/>
              </a:rPr>
              <a:t>-</a:t>
            </a:r>
            <a:r>
              <a:rPr lang="en-US" altLang="en-US" sz="2800" dirty="0">
                <a:latin typeface="Lucida Console" panose="020B0609040504020204" pitchFamily="49" charset="0"/>
              </a:rPr>
              <a:t> width : double</a:t>
            </a:r>
          </a:p>
          <a:p>
            <a:pPr eaLnBrk="1" hangingPunct="1">
              <a:spcBef>
                <a:spcPct val="0"/>
              </a:spcBef>
              <a:buFontTx/>
              <a:buNone/>
            </a:pPr>
            <a:r>
              <a:rPr lang="en-US" altLang="en-US" dirty="0">
                <a:latin typeface="Lucida Console" panose="020B0609040504020204" pitchFamily="49" charset="0"/>
              </a:rPr>
              <a:t>-</a:t>
            </a:r>
            <a:r>
              <a:rPr lang="en-US" altLang="en-US" sz="2800" dirty="0">
                <a:latin typeface="Lucida Console" panose="020B0609040504020204" pitchFamily="49" charset="0"/>
              </a:rPr>
              <a:t> length : double</a:t>
            </a:r>
          </a:p>
        </p:txBody>
      </p:sp>
    </p:spTree>
    <p:extLst>
      <p:ext uri="{BB962C8B-B14F-4D97-AF65-F5344CB8AC3E}">
        <p14:creationId xmlns:p14="http://schemas.microsoft.com/office/powerpoint/2010/main" val="3534990820"/>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776177" y="152400"/>
            <a:ext cx="8215423" cy="1143000"/>
          </a:xfrm>
        </p:spPr>
        <p:txBody>
          <a:bodyPr/>
          <a:lstStyle/>
          <a:p>
            <a:r>
              <a:rPr lang="en-US" altLang="en-US" dirty="0"/>
              <a:t>UML Parameter Type Notation</a:t>
            </a:r>
          </a:p>
        </p:txBody>
      </p:sp>
      <p:sp>
        <p:nvSpPr>
          <p:cNvPr id="116739" name="Rectangle 3"/>
          <p:cNvSpPr>
            <a:spLocks noGrp="1" noChangeArrowheads="1"/>
          </p:cNvSpPr>
          <p:nvPr>
            <p:ph idx="1"/>
          </p:nvPr>
        </p:nvSpPr>
        <p:spPr>
          <a:xfrm>
            <a:off x="637953" y="1989138"/>
            <a:ext cx="10994066" cy="2049462"/>
          </a:xfrm>
        </p:spPr>
        <p:txBody>
          <a:bodyPr>
            <a:normAutofit/>
          </a:bodyPr>
          <a:lstStyle/>
          <a:p>
            <a:r>
              <a:rPr lang="en-US" altLang="en-US" sz="3200" dirty="0"/>
              <a:t>To indicate the data type of a function’s parameter variable, place a colon followed by the name of the data type after the name of the variable. </a:t>
            </a:r>
          </a:p>
        </p:txBody>
      </p:sp>
      <p:sp>
        <p:nvSpPr>
          <p:cNvPr id="116740" name="Rectangle 4"/>
          <p:cNvSpPr>
            <a:spLocks noChangeArrowheads="1"/>
          </p:cNvSpPr>
          <p:nvPr/>
        </p:nvSpPr>
        <p:spPr bwMode="auto">
          <a:xfrm>
            <a:off x="3505200" y="4205288"/>
            <a:ext cx="5257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latin typeface="Lucida Console" panose="020B0609040504020204" pitchFamily="49" charset="0"/>
              </a:rPr>
              <a:t>+</a:t>
            </a:r>
            <a:r>
              <a:rPr lang="en-US" altLang="en-US" sz="2800" dirty="0">
                <a:latin typeface="Lucida Console" panose="020B0609040504020204" pitchFamily="49" charset="0"/>
              </a:rPr>
              <a:t> </a:t>
            </a:r>
            <a:r>
              <a:rPr lang="en-US" altLang="en-US" sz="2800" dirty="0" err="1">
                <a:latin typeface="Lucida Console" panose="020B0609040504020204" pitchFamily="49" charset="0"/>
              </a:rPr>
              <a:t>setWidth</a:t>
            </a:r>
            <a:r>
              <a:rPr lang="en-US" altLang="en-US" sz="2800" dirty="0">
                <a:latin typeface="Lucida Console" panose="020B0609040504020204" pitchFamily="49" charset="0"/>
              </a:rPr>
              <a:t>(w : double)</a:t>
            </a:r>
          </a:p>
        </p:txBody>
      </p:sp>
    </p:spTree>
    <p:extLst>
      <p:ext uri="{BB962C8B-B14F-4D97-AF65-F5344CB8AC3E}">
        <p14:creationId xmlns:p14="http://schemas.microsoft.com/office/powerpoint/2010/main" val="4070961876"/>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123" y="152400"/>
            <a:ext cx="10194497" cy="1143000"/>
          </a:xfrm>
        </p:spPr>
        <p:txBody>
          <a:bodyPr>
            <a:normAutofit/>
          </a:bodyPr>
          <a:lstStyle/>
          <a:p>
            <a:r>
              <a:rPr lang="en-US" altLang="en-US"/>
              <a:t>UML Function Return Type Notation</a:t>
            </a:r>
          </a:p>
        </p:txBody>
      </p:sp>
      <p:sp>
        <p:nvSpPr>
          <p:cNvPr id="117763" name="Rectangle 3"/>
          <p:cNvSpPr>
            <a:spLocks noGrp="1" noChangeArrowheads="1"/>
          </p:cNvSpPr>
          <p:nvPr>
            <p:ph idx="1"/>
          </p:nvPr>
        </p:nvSpPr>
        <p:spPr>
          <a:xfrm>
            <a:off x="595423" y="1912938"/>
            <a:ext cx="10994065" cy="2049462"/>
          </a:xfrm>
        </p:spPr>
        <p:txBody>
          <a:bodyPr/>
          <a:lstStyle/>
          <a:p>
            <a:r>
              <a:rPr lang="en-US" altLang="en-US" dirty="0"/>
              <a:t>To indicate the data type of a function’s return value, place a colon followed by the name of the data type after the function’s parameter list. </a:t>
            </a:r>
          </a:p>
        </p:txBody>
      </p:sp>
      <p:sp>
        <p:nvSpPr>
          <p:cNvPr id="117764" name="Rectangle 4"/>
          <p:cNvSpPr>
            <a:spLocks noChangeArrowheads="1"/>
          </p:cNvSpPr>
          <p:nvPr/>
        </p:nvSpPr>
        <p:spPr bwMode="auto">
          <a:xfrm>
            <a:off x="1539111" y="4205288"/>
            <a:ext cx="869530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latin typeface="Lucida Console" panose="020B0609040504020204" pitchFamily="49" charset="0"/>
              </a:rPr>
              <a:t>+ setWidth(w : double) : void</a:t>
            </a:r>
          </a:p>
        </p:txBody>
      </p:sp>
    </p:spTree>
    <p:extLst>
      <p:ext uri="{BB962C8B-B14F-4D97-AF65-F5344CB8AC3E}">
        <p14:creationId xmlns:p14="http://schemas.microsoft.com/office/powerpoint/2010/main" val="199154283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Class</a:t>
            </a:r>
          </a:p>
        </p:txBody>
      </p:sp>
      <p:sp>
        <p:nvSpPr>
          <p:cNvPr id="3" name="Content Placeholder 2"/>
          <p:cNvSpPr>
            <a:spLocks noGrp="1"/>
          </p:cNvSpPr>
          <p:nvPr>
            <p:ph idx="1"/>
          </p:nvPr>
        </p:nvSpPr>
        <p:spPr/>
        <p:txBody>
          <a:bodyPr/>
          <a:lstStyle/>
          <a:p>
            <a:r>
              <a:rPr lang="en-US" dirty="0"/>
              <a:t>Class is a generic description</a:t>
            </a:r>
          </a:p>
          <a:p>
            <a:pPr lvl="1"/>
            <a:r>
              <a:rPr lang="en-US" dirty="0"/>
              <a:t>Think blueprint</a:t>
            </a:r>
          </a:p>
          <a:p>
            <a:pPr lvl="1"/>
            <a:endParaRPr lang="en-US" dirty="0"/>
          </a:p>
          <a:p>
            <a:r>
              <a:rPr lang="en-US" dirty="0"/>
              <a:t>Object is an </a:t>
            </a:r>
            <a:r>
              <a:rPr lang="en-US" b="1" dirty="0"/>
              <a:t>instance</a:t>
            </a:r>
            <a:r>
              <a:rPr lang="en-US" dirty="0"/>
              <a:t> of the class</a:t>
            </a:r>
          </a:p>
          <a:p>
            <a:pPr lvl="1"/>
            <a:r>
              <a:rPr lang="en-US" dirty="0"/>
              <a:t>Think the blue house on the corner</a:t>
            </a:r>
          </a:p>
          <a:p>
            <a:pPr lvl="1"/>
            <a:r>
              <a:rPr lang="en-US" dirty="0"/>
              <a:t>And the red one on the next block</a:t>
            </a:r>
          </a:p>
          <a:p>
            <a:pPr lvl="1"/>
            <a:r>
              <a:rPr lang="en-US" dirty="0"/>
              <a:t>And the green one next door</a:t>
            </a:r>
          </a:p>
          <a:p>
            <a:pPr lvl="1"/>
            <a:endParaRPr lang="en-US" dirty="0"/>
          </a:p>
          <a:p>
            <a:pPr lvl="1"/>
            <a:r>
              <a:rPr lang="en-US" dirty="0"/>
              <a:t>I.e. there are multiple instances of a single class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9111" y="365125"/>
            <a:ext cx="3667626" cy="244508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1841" y="3181137"/>
            <a:ext cx="1345213" cy="118231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89289" y="4136018"/>
            <a:ext cx="1345213" cy="1182316"/>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6737" y="5097876"/>
            <a:ext cx="1345213" cy="1182316"/>
          </a:xfrm>
          <a:prstGeom prst="rect">
            <a:avLst/>
          </a:prstGeom>
        </p:spPr>
      </p:pic>
      <p:sp>
        <p:nvSpPr>
          <p:cNvPr id="8" name="Rectangle 7"/>
          <p:cNvSpPr/>
          <p:nvPr/>
        </p:nvSpPr>
        <p:spPr>
          <a:xfrm>
            <a:off x="1830411" y="5942568"/>
            <a:ext cx="6815520" cy="584775"/>
          </a:xfrm>
          <a:prstGeom prst="rect">
            <a:avLst/>
          </a:prstGeom>
        </p:spPr>
        <p:txBody>
          <a:bodyPr wrap="none">
            <a:spAutoFit/>
          </a:bodyPr>
          <a:lstStyle/>
          <a:p>
            <a:r>
              <a:rPr lang="en-US" sz="3200" dirty="0">
                <a:solidFill>
                  <a:srgbClr val="0070C0"/>
                </a:solidFill>
              </a:rPr>
              <a:t>a class is a template for defining objects</a:t>
            </a:r>
          </a:p>
        </p:txBody>
      </p:sp>
    </p:spTree>
    <p:extLst>
      <p:ext uri="{BB962C8B-B14F-4D97-AF65-F5344CB8AC3E}">
        <p14:creationId xmlns:p14="http://schemas.microsoft.com/office/powerpoint/2010/main" val="150912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Object-Oriented Programming Terminology</a:t>
            </a:r>
          </a:p>
        </p:txBody>
      </p:sp>
      <p:sp>
        <p:nvSpPr>
          <p:cNvPr id="14339" name="Rectangle 3"/>
          <p:cNvSpPr>
            <a:spLocks noGrp="1" noChangeArrowheads="1"/>
          </p:cNvSpPr>
          <p:nvPr>
            <p:ph idx="1"/>
          </p:nvPr>
        </p:nvSpPr>
        <p:spPr/>
        <p:txBody>
          <a:bodyPr>
            <a:normAutofit/>
          </a:bodyPr>
          <a:lstStyle/>
          <a:p>
            <a:r>
              <a:rPr lang="en-US" altLang="en-US" sz="3600" b="1" i="1" dirty="0"/>
              <a:t>attributes</a:t>
            </a:r>
            <a:r>
              <a:rPr lang="en-US" altLang="en-US" sz="3600" dirty="0"/>
              <a:t>: members of a class </a:t>
            </a:r>
          </a:p>
          <a:p>
            <a:endParaRPr lang="en-US" altLang="en-US" sz="3600" dirty="0"/>
          </a:p>
          <a:p>
            <a:r>
              <a:rPr lang="en-US" altLang="en-US" sz="3600" b="1" i="1" dirty="0"/>
              <a:t>methods</a:t>
            </a:r>
            <a:r>
              <a:rPr lang="en-US" altLang="en-US" sz="3600" dirty="0"/>
              <a:t> or </a:t>
            </a:r>
            <a:r>
              <a:rPr lang="en-US" altLang="en-US" sz="3600" b="1" i="1" dirty="0"/>
              <a:t>behaviors</a:t>
            </a:r>
            <a:r>
              <a:rPr lang="en-US" altLang="en-US" sz="3600" dirty="0"/>
              <a:t>: member functions of a class</a:t>
            </a:r>
            <a:endParaRPr lang="en-US" altLang="en-US" sz="3600" dirty="0">
              <a:latin typeface="Courier New" panose="02070309020205020404" pitchFamily="49" charset="0"/>
            </a:endParaRPr>
          </a:p>
        </p:txBody>
      </p:sp>
    </p:spTree>
    <p:extLst>
      <p:ext uri="{BB962C8B-B14F-4D97-AF65-F5344CB8AC3E}">
        <p14:creationId xmlns:p14="http://schemas.microsoft.com/office/powerpoint/2010/main" val="406563673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Visibility</a:t>
            </a:r>
          </a:p>
        </p:txBody>
      </p:sp>
      <p:sp>
        <p:nvSpPr>
          <p:cNvPr id="16387" name="Rectangle 3"/>
          <p:cNvSpPr>
            <a:spLocks noGrp="1" noChangeArrowheads="1"/>
          </p:cNvSpPr>
          <p:nvPr>
            <p:ph idx="1"/>
          </p:nvPr>
        </p:nvSpPr>
        <p:spPr/>
        <p:txBody>
          <a:bodyPr>
            <a:normAutofit/>
          </a:bodyPr>
          <a:lstStyle/>
          <a:p>
            <a:pPr>
              <a:lnSpc>
                <a:spcPct val="85000"/>
              </a:lnSpc>
            </a:pPr>
            <a:r>
              <a:rPr lang="en-US" altLang="en-US" sz="3600" b="1" i="1" dirty="0"/>
              <a:t>data hiding</a:t>
            </a:r>
            <a:r>
              <a:rPr lang="en-US" altLang="en-US" sz="3600" dirty="0"/>
              <a:t>: restricting access to certain members of an object</a:t>
            </a:r>
            <a:br>
              <a:rPr lang="en-US" altLang="en-US" sz="3600" dirty="0"/>
            </a:br>
            <a:endParaRPr lang="en-US" altLang="en-US" sz="3600" dirty="0"/>
          </a:p>
          <a:p>
            <a:pPr>
              <a:lnSpc>
                <a:spcPct val="85000"/>
              </a:lnSpc>
            </a:pPr>
            <a:r>
              <a:rPr lang="en-US" altLang="en-US" sz="3600" b="1" i="1" dirty="0"/>
              <a:t>public interface</a:t>
            </a:r>
            <a:r>
              <a:rPr lang="en-US" altLang="en-US" sz="3600" dirty="0"/>
              <a:t>: members of an object that are available outside of the object.  This allows the object to provide access to some data and functions without sharing its internal details and design, and provides some protection from data corruption</a:t>
            </a:r>
          </a:p>
        </p:txBody>
      </p:sp>
    </p:spTree>
    <p:extLst>
      <p:ext uri="{BB962C8B-B14F-4D97-AF65-F5344CB8AC3E}">
        <p14:creationId xmlns:p14="http://schemas.microsoft.com/office/powerpoint/2010/main" val="230638418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Introduction to Classes</a:t>
            </a:r>
          </a:p>
        </p:txBody>
      </p:sp>
      <p:sp>
        <p:nvSpPr>
          <p:cNvPr id="19459" name="Rectangle 3"/>
          <p:cNvSpPr>
            <a:spLocks noGrp="1" noChangeArrowheads="1"/>
          </p:cNvSpPr>
          <p:nvPr>
            <p:ph idx="1"/>
          </p:nvPr>
        </p:nvSpPr>
        <p:spPr/>
        <p:txBody>
          <a:bodyPr/>
          <a:lstStyle/>
          <a:p>
            <a:r>
              <a:rPr lang="en-US" altLang="en-US" dirty="0"/>
              <a:t>Objects are created from a </a:t>
            </a:r>
            <a:r>
              <a:rPr lang="en-US" altLang="en-US" dirty="0">
                <a:latin typeface="Consolas" panose="020B0609020204030204" pitchFamily="49" charset="0"/>
              </a:rPr>
              <a:t>class</a:t>
            </a:r>
            <a:endParaRPr lang="en-US" altLang="en-US" sz="2400" dirty="0">
              <a:latin typeface="Consolas" panose="020B0609020204030204" pitchFamily="49" charset="0"/>
            </a:endParaRPr>
          </a:p>
          <a:p>
            <a:r>
              <a:rPr lang="en-US" altLang="en-US" dirty="0"/>
              <a:t>Format:</a:t>
            </a:r>
          </a:p>
          <a:p>
            <a:pPr lvl="1">
              <a:buFontTx/>
              <a:buNone/>
            </a:pPr>
            <a:r>
              <a:rPr lang="en-US" altLang="en-US" dirty="0">
                <a:latin typeface="Consolas" panose="020B0609020204030204" pitchFamily="49" charset="0"/>
              </a:rPr>
              <a:t>	class </a:t>
            </a:r>
            <a:r>
              <a:rPr lang="en-US" altLang="en-US" i="1" dirty="0" err="1">
                <a:latin typeface="Consolas" panose="020B0609020204030204" pitchFamily="49" charset="0"/>
              </a:rPr>
              <a:t>ClassName</a:t>
            </a:r>
            <a:endParaRPr lang="en-US" altLang="en-US" dirty="0">
              <a:latin typeface="Consolas" panose="020B0609020204030204" pitchFamily="49" charset="0"/>
            </a:endParaRPr>
          </a:p>
          <a:p>
            <a:pPr lvl="1">
              <a:buFontTx/>
              <a:buNone/>
            </a:pPr>
            <a:r>
              <a:rPr lang="en-US" altLang="en-US" dirty="0">
                <a:latin typeface="Consolas" panose="020B0609020204030204" pitchFamily="49" charset="0"/>
              </a:rPr>
              <a:t>	{</a:t>
            </a:r>
          </a:p>
          <a:p>
            <a:pPr lvl="1">
              <a:buFontTx/>
              <a:buNone/>
            </a:pPr>
            <a:r>
              <a:rPr lang="en-US" altLang="en-US" dirty="0">
                <a:latin typeface="Consolas" panose="020B0609020204030204" pitchFamily="49" charset="0"/>
              </a:rPr>
              <a:t>			</a:t>
            </a:r>
            <a:r>
              <a:rPr lang="en-US" altLang="en-US" i="1" dirty="0">
                <a:latin typeface="Consolas" panose="020B0609020204030204" pitchFamily="49" charset="0"/>
              </a:rPr>
              <a:t>declaration;</a:t>
            </a:r>
          </a:p>
          <a:p>
            <a:pPr lvl="1">
              <a:buFontTx/>
              <a:buNone/>
            </a:pPr>
            <a:r>
              <a:rPr lang="en-US" altLang="en-US" i="1" dirty="0">
                <a:latin typeface="Consolas" panose="020B0609020204030204" pitchFamily="49" charset="0"/>
              </a:rPr>
              <a:t>			declaration</a:t>
            </a:r>
            <a:r>
              <a:rPr lang="en-US" altLang="en-US" dirty="0">
                <a:latin typeface="Consolas" panose="020B0609020204030204" pitchFamily="49" charset="0"/>
              </a:rPr>
              <a:t>;</a:t>
            </a:r>
          </a:p>
          <a:p>
            <a:pPr lvl="1">
              <a:buFontTx/>
              <a:buNone/>
            </a:pPr>
            <a:r>
              <a:rPr lang="en-US" altLang="en-US" dirty="0">
                <a:latin typeface="Consolas" panose="020B0609020204030204" pitchFamily="49" charset="0"/>
              </a:rPr>
              <a:t>	};</a:t>
            </a:r>
          </a:p>
        </p:txBody>
      </p:sp>
    </p:spTree>
    <p:extLst>
      <p:ext uri="{BB962C8B-B14F-4D97-AF65-F5344CB8AC3E}">
        <p14:creationId xmlns:p14="http://schemas.microsoft.com/office/powerpoint/2010/main" val="142474987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Class Example</a:t>
            </a:r>
          </a:p>
        </p:txBody>
      </p:sp>
      <p:sp>
        <p:nvSpPr>
          <p:cNvPr id="2" name="Content Placeholder 1"/>
          <p:cNvSpPr>
            <a:spLocks noGrp="1"/>
          </p:cNvSpPr>
          <p:nvPr>
            <p:ph idx="1"/>
          </p:nvPr>
        </p:nvSpPr>
        <p:spPr/>
        <p:txBody>
          <a:bodyPr>
            <a:normAutofit fontScale="77500" lnSpcReduction="20000"/>
          </a:bodyPr>
          <a:lstStyle/>
          <a:p>
            <a:pPr marL="0" indent="0">
              <a:buNone/>
            </a:pPr>
            <a:r>
              <a:rPr lang="en-US" b="1" dirty="0">
                <a:solidFill>
                  <a:srgbClr val="002060"/>
                </a:solidFill>
                <a:latin typeface="Consolas" panose="020B0609020204030204" pitchFamily="49" charset="0"/>
              </a:rPr>
              <a:t>class</a:t>
            </a:r>
            <a:r>
              <a:rPr lang="en-US" dirty="0">
                <a:latin typeface="Consolas" panose="020B0609020204030204" pitchFamily="49" charset="0"/>
              </a:rPr>
              <a:t> Rectangle</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private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double</a:t>
            </a:r>
            <a:r>
              <a:rPr lang="en-US" dirty="0">
                <a:latin typeface="Consolas" panose="020B0609020204030204" pitchFamily="49" charset="0"/>
              </a:rPr>
              <a:t> width;</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double</a:t>
            </a:r>
            <a:r>
              <a:rPr lang="en-US" dirty="0">
                <a:latin typeface="Consolas" panose="020B0609020204030204" pitchFamily="49" charset="0"/>
              </a:rPr>
              <a:t> length;</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public</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void</a:t>
            </a:r>
            <a:r>
              <a:rPr lang="en-US" dirty="0">
                <a:latin typeface="Consolas" panose="020B0609020204030204" pitchFamily="49" charset="0"/>
              </a:rPr>
              <a:t> </a:t>
            </a:r>
            <a:r>
              <a:rPr lang="en-US" dirty="0" err="1">
                <a:latin typeface="Consolas" panose="020B0609020204030204" pitchFamily="49" charset="0"/>
              </a:rPr>
              <a:t>setWidth</a:t>
            </a:r>
            <a:r>
              <a:rPr lang="en-US" dirty="0">
                <a:latin typeface="Consolas" panose="020B0609020204030204" pitchFamily="49" charset="0"/>
              </a:rPr>
              <a:t>(</a:t>
            </a:r>
            <a:r>
              <a:rPr lang="en-US" b="1" dirty="0">
                <a:solidFill>
                  <a:srgbClr val="002060"/>
                </a:solidFill>
                <a:latin typeface="Consolas" panose="020B0609020204030204" pitchFamily="49" charset="0"/>
              </a:rPr>
              <a:t>double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void</a:t>
            </a:r>
            <a:r>
              <a:rPr lang="en-US" dirty="0">
                <a:latin typeface="Consolas" panose="020B0609020204030204" pitchFamily="49" charset="0"/>
              </a:rPr>
              <a:t> </a:t>
            </a:r>
            <a:r>
              <a:rPr lang="en-US" dirty="0" err="1">
                <a:latin typeface="Consolas" panose="020B0609020204030204" pitchFamily="49" charset="0"/>
              </a:rPr>
              <a:t>setLength</a:t>
            </a:r>
            <a:r>
              <a:rPr lang="en-US" dirty="0">
                <a:latin typeface="Consolas" panose="020B0609020204030204" pitchFamily="49" charset="0"/>
              </a:rPr>
              <a:t>(</a:t>
            </a:r>
            <a:r>
              <a:rPr lang="en-US" b="1" dirty="0">
                <a:solidFill>
                  <a:srgbClr val="002060"/>
                </a:solidFill>
                <a:latin typeface="Consolas" panose="020B0609020204030204" pitchFamily="49" charset="0"/>
              </a:rPr>
              <a:t>double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double</a:t>
            </a:r>
            <a:r>
              <a:rPr lang="en-US" dirty="0">
                <a:latin typeface="Consolas" panose="020B0609020204030204" pitchFamily="49" charset="0"/>
              </a:rPr>
              <a:t> </a:t>
            </a:r>
            <a:r>
              <a:rPr lang="en-US" dirty="0" err="1">
                <a:latin typeface="Consolas" panose="020B0609020204030204" pitchFamily="49" charset="0"/>
              </a:rPr>
              <a:t>getWidth</a:t>
            </a:r>
            <a:r>
              <a:rPr lang="en-US" dirty="0">
                <a:latin typeface="Consolas" panose="020B0609020204030204" pitchFamily="49" charset="0"/>
              </a:rPr>
              <a:t>() </a:t>
            </a:r>
            <a:r>
              <a:rPr lang="en-US" b="1" dirty="0" err="1">
                <a:solidFill>
                  <a:srgbClr val="002060"/>
                </a:solidFill>
                <a:latin typeface="Consolas" panose="020B0609020204030204" pitchFamily="49" charset="0"/>
              </a:rPr>
              <a:t>const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double</a:t>
            </a:r>
            <a:r>
              <a:rPr lang="en-US" dirty="0">
                <a:latin typeface="Consolas" panose="020B0609020204030204" pitchFamily="49" charset="0"/>
              </a:rPr>
              <a:t> </a:t>
            </a:r>
            <a:r>
              <a:rPr lang="en-US" dirty="0" err="1">
                <a:latin typeface="Consolas" panose="020B0609020204030204" pitchFamily="49" charset="0"/>
              </a:rPr>
              <a:t>getLength</a:t>
            </a:r>
            <a:r>
              <a:rPr lang="en-US" dirty="0">
                <a:latin typeface="Consolas" panose="020B0609020204030204" pitchFamily="49" charset="0"/>
              </a:rPr>
              <a:t>() </a:t>
            </a:r>
            <a:r>
              <a:rPr lang="en-US" b="1" dirty="0" err="1">
                <a:solidFill>
                  <a:srgbClr val="002060"/>
                </a:solidFill>
                <a:latin typeface="Consolas" panose="020B0609020204030204" pitchFamily="49" charset="0"/>
              </a:rPr>
              <a:t>const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b="1" dirty="0">
                <a:solidFill>
                  <a:srgbClr val="002060"/>
                </a:solidFill>
                <a:latin typeface="Consolas" panose="020B0609020204030204" pitchFamily="49" charset="0"/>
              </a:rPr>
              <a:t>double</a:t>
            </a:r>
            <a:r>
              <a:rPr lang="en-US" dirty="0">
                <a:latin typeface="Consolas" panose="020B0609020204030204" pitchFamily="49" charset="0"/>
              </a:rPr>
              <a:t> </a:t>
            </a:r>
            <a:r>
              <a:rPr lang="en-US" dirty="0" err="1">
                <a:latin typeface="Consolas" panose="020B0609020204030204" pitchFamily="49" charset="0"/>
              </a:rPr>
              <a:t>getArea</a:t>
            </a:r>
            <a:r>
              <a:rPr lang="en-US" dirty="0">
                <a:latin typeface="Consolas" panose="020B0609020204030204" pitchFamily="49" charset="0"/>
              </a:rPr>
              <a:t>() </a:t>
            </a:r>
            <a:r>
              <a:rPr lang="en-US" b="1" dirty="0" err="1">
                <a:solidFill>
                  <a:srgbClr val="002060"/>
                </a:solidFill>
                <a:latin typeface="Consolas" panose="020B0609020204030204" pitchFamily="49" charset="0"/>
              </a:rPr>
              <a:t>const</a:t>
            </a:r>
            <a:r>
              <a:rPr lang="en-US" dirty="0">
                <a:latin typeface="Consolas" panose="020B0609020204030204" pitchFamily="49" charset="0"/>
              </a:rPr>
              <a:t>;</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402016805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1925</Words>
  <Application>Microsoft Office PowerPoint</Application>
  <PresentationFormat>Widescreen</PresentationFormat>
  <Paragraphs>253</Paragraphs>
  <Slides>49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Consolas</vt:lpstr>
      <vt:lpstr>Courier New</vt:lpstr>
      <vt:lpstr>Lucida Console</vt:lpstr>
      <vt:lpstr>Times New Roman</vt:lpstr>
      <vt:lpstr>Office Theme</vt:lpstr>
      <vt:lpstr>CSCE 120/121 Introduction to Program Design &amp; Concepts</vt:lpstr>
      <vt:lpstr>PowerPoint Presentation</vt:lpstr>
      <vt:lpstr>Procedural and Object-Oriented Programming</vt:lpstr>
      <vt:lpstr>Object-Oriented Programming Terminology</vt:lpstr>
      <vt:lpstr>Concept of Class</vt:lpstr>
      <vt:lpstr>Object-Oriented Programming Terminology</vt:lpstr>
      <vt:lpstr>Visibility</vt:lpstr>
      <vt:lpstr>Introduction to Classes</vt:lpstr>
      <vt:lpstr>Class Example</vt:lpstr>
      <vt:lpstr>Access Specifiers</vt:lpstr>
      <vt:lpstr>Class Example</vt:lpstr>
      <vt:lpstr>More on Access Specifiers</vt:lpstr>
      <vt:lpstr>Using const With Member Functions</vt:lpstr>
      <vt:lpstr>Defining a Member Function</vt:lpstr>
      <vt:lpstr>Accessors and Mutators</vt:lpstr>
      <vt:lpstr>Defining an Instance of a Class</vt:lpstr>
      <vt:lpstr>PowerPoint Presentation</vt:lpstr>
      <vt:lpstr>Avoiding Stale Data</vt:lpstr>
      <vt:lpstr>Pointer to an Object</vt:lpstr>
      <vt:lpstr>Dynamically Allocating an Object</vt:lpstr>
      <vt:lpstr>Why Have Private Members?</vt:lpstr>
      <vt:lpstr>PowerPoint Presentation</vt:lpstr>
      <vt:lpstr>Separating Specification from Implementation</vt:lpstr>
      <vt:lpstr>PowerPoint Presentation</vt:lpstr>
      <vt:lpstr>Inline Member Functions</vt:lpstr>
      <vt:lpstr>Rectangle Class with Inline Member Functions</vt:lpstr>
      <vt:lpstr>Tradeoffs – Inline vs. Regular Member Functions</vt:lpstr>
      <vt:lpstr>PowerPoint Presentation</vt:lpstr>
      <vt:lpstr>Constructors</vt:lpstr>
      <vt:lpstr>Constructors</vt:lpstr>
      <vt:lpstr>Default Constructors</vt:lpstr>
      <vt:lpstr>In-Place Initialization</vt:lpstr>
      <vt:lpstr>Passing Arguments to Constructors</vt:lpstr>
      <vt:lpstr>Passing Arguments to Constructors</vt:lpstr>
      <vt:lpstr>More About Default Constructors</vt:lpstr>
      <vt:lpstr>Classes with No Default Constructor</vt:lpstr>
      <vt:lpstr>Overloading Constructors</vt:lpstr>
      <vt:lpstr>Constructor Delegation</vt:lpstr>
      <vt:lpstr>Using Private Member Functions</vt:lpstr>
      <vt:lpstr>Arrays of Objects</vt:lpstr>
      <vt:lpstr>Accessing Objects in an Array</vt:lpstr>
      <vt:lpstr>UML Diagrams</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2022-10-17T20:58:12Z</dcterms:created>
  <dcterms:modified xsi:type="dcterms:W3CDTF">2022-10-24T20:35:53Z</dcterms:modified>
</cp:coreProperties>
</file>