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8" r:id="rId3"/>
    <p:sldId id="332" r:id="rId4"/>
    <p:sldId id="289" r:id="rId5"/>
    <p:sldId id="333" r:id="rId6"/>
    <p:sldId id="290" r:id="rId7"/>
    <p:sldId id="300" r:id="rId8"/>
    <p:sldId id="291" r:id="rId9"/>
    <p:sldId id="292" r:id="rId10"/>
    <p:sldId id="293" r:id="rId11"/>
    <p:sldId id="294" r:id="rId12"/>
    <p:sldId id="295" r:id="rId13"/>
    <p:sldId id="296" r:id="rId14"/>
    <p:sldId id="301" r:id="rId15"/>
    <p:sldId id="297" r:id="rId16"/>
    <p:sldId id="298" r:id="rId17"/>
    <p:sldId id="29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745" autoAdjust="0"/>
  </p:normalViewPr>
  <p:slideViewPr>
    <p:cSldViewPr snapToGrid="0" showGuides="1">
      <p:cViewPr varScale="1">
        <p:scale>
          <a:sx n="65" d="100"/>
          <a:sy n="65" d="100"/>
        </p:scale>
        <p:origin x="103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1407F-6D65-4C57-81A6-1B88C271712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BB3B5-9AC4-4286-A1D8-63646401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6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8A117-EE04-4D64-A45E-FE6E5E776986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1662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E68205-9A7D-4261-9AF0-06F9D36A28D4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762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2D6EBB2-3B36-469F-8BCD-7DFA294A594D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450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A53966-5E7A-4A3E-BD75-A6599E236FC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042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D2FF9C-F73F-4CC4-8C4E-B0FF62B516B9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058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EFD5F8-46DF-417F-84FB-7A02CB501249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973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2A5F34-3429-4DF3-BFE1-B823B8889D6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60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42C735-C5E6-4FF7-AF3A-0B78362400A5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234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8A016C0F-7D7E-405B-A6C3-F332F28A71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24841E2-D969-4CA5-861D-E65EB094D3B6}" type="slidenum">
              <a:rPr lang="en-CA" altLang="en-US" smtClean="0"/>
              <a:pPr/>
              <a:t>3</a:t>
            </a:fld>
            <a:endParaRPr lang="en-CA" altLang="en-US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6731C2FC-97C1-4DC4-8706-0E74B1ADD3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55EC5154-A18E-498C-8054-8424B0ED89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492411-923B-4C3A-9175-10D6F5A057CD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89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9BE4AA21-D1CE-4089-A95E-11495C0DB4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775E251-6AD4-4D27-97E8-82A429AA078D}" type="slidenum">
              <a:rPr lang="en-CA" altLang="en-US" smtClean="0"/>
              <a:pPr/>
              <a:t>5</a:t>
            </a:fld>
            <a:endParaRPr lang="en-CA" altLang="en-US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51629798-9ED6-4DE1-B091-31DCE2A613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3E20B1F2-8E90-48BA-9A22-41F325F182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9765E9C-9A50-4FCE-932F-5AB0CC66B37A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724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50B799E-15D2-4C89-B4A8-6E9B3C6DCF08}" type="slidenum">
              <a:rPr lang="en-CA" altLang="en-US"/>
              <a:pPr eaLnBrk="1" hangingPunct="1"/>
              <a:t>7</a:t>
            </a:fld>
            <a:endParaRPr lang="en-CA" alt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4914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BF349D-7CD9-4A2A-8685-BFA527BE84C3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544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1253B6-FD72-4AC1-BF42-CF43B38BFA6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163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9A3B-F403-4F8D-A48B-5537A927F71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7B38-38CE-4788-9855-242ECB0E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5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9A3B-F403-4F8D-A48B-5537A927F71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7B38-38CE-4788-9855-242ECB0E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0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9A3B-F403-4F8D-A48B-5537A927F71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7B38-38CE-4788-9855-242ECB0E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3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9A3B-F403-4F8D-A48B-5537A927F71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7B38-38CE-4788-9855-242ECB0E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1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9A3B-F403-4F8D-A48B-5537A927F71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7B38-38CE-4788-9855-242ECB0E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3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9A3B-F403-4F8D-A48B-5537A927F71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7B38-38CE-4788-9855-242ECB0E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9A3B-F403-4F8D-A48B-5537A927F71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7B38-38CE-4788-9855-242ECB0E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9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9A3B-F403-4F8D-A48B-5537A927F71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7B38-38CE-4788-9855-242ECB0E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8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9A3B-F403-4F8D-A48B-5537A927F71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7B38-38CE-4788-9855-242ECB0E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6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9A3B-F403-4F8D-A48B-5537A927F71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7B38-38CE-4788-9855-242ECB0E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2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9A3B-F403-4F8D-A48B-5537A927F71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7B38-38CE-4788-9855-242ECB0E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4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49A3B-F403-4F8D-A48B-5537A927F71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F7B38-38CE-4788-9855-242ECB0E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0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hyperlink" Target="https://tamu.blackboard.com/webapps/blackboard/content/listContentEditable.jsp?content_id=_6481081_1&amp;course_id=_167833_1&amp;content_id=_6481081_1#bcMen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7E9DC0F-9078-4192-8348-A3FEB3769E91}" type="slidenum">
              <a:rPr lang="en-US" altLang="en-US" sz="1400"/>
              <a:pPr eaLnBrk="1" hangingPunct="1"/>
              <a:t>1</a:t>
            </a:fld>
            <a:endParaRPr lang="en-US" altLang="en-US" sz="1400"/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>
                <a:solidFill>
                  <a:srgbClr val="320C1A"/>
                </a:solidFill>
              </a:rPr>
              <a:t>CSCE </a:t>
            </a:r>
            <a:r>
              <a:rPr lang="en-US" altLang="en-US" b="1" smtClean="0">
                <a:solidFill>
                  <a:srgbClr val="320C1A"/>
                </a:solidFill>
              </a:rPr>
              <a:t>120/121</a:t>
            </a:r>
            <a:r>
              <a:rPr lang="en-US" altLang="en-US" dirty="0">
                <a:solidFill>
                  <a:srgbClr val="320C1A"/>
                </a:solidFill>
              </a:rPr>
              <a:t/>
            </a:r>
            <a:br>
              <a:rPr lang="en-US" altLang="en-US" dirty="0">
                <a:solidFill>
                  <a:srgbClr val="320C1A"/>
                </a:solidFill>
              </a:rPr>
            </a:br>
            <a:r>
              <a:rPr lang="en-US" dirty="0"/>
              <a:t>Introduction to Program Design &amp; Concepts</a:t>
            </a:r>
            <a:endParaRPr lang="en-US" altLang="en-US" dirty="0"/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5400" dirty="0"/>
              <a:t>Vectors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Dr. Tim McGuire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383"/>
            <a:ext cx="1866649" cy="18149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5504" y="5474208"/>
            <a:ext cx="969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Grateful acknowledgment to Dr. Philip Ritchey and  Dr. Michael Moore for some of the material on which these slides are based.</a:t>
            </a:r>
          </a:p>
        </p:txBody>
      </p:sp>
      <p:pic>
        <p:nvPicPr>
          <p:cNvPr id="1026" name="Picture 2" descr="(Click to see options)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-136525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68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Alternate </a:t>
            </a:r>
            <a:r>
              <a:rPr lang="en-US" altLang="en-US" dirty="0">
                <a:latin typeface="Consolas" panose="020B0609020204030204" pitchFamily="49" charset="0"/>
              </a:rPr>
              <a:t>vector</a:t>
            </a:r>
            <a:r>
              <a:rPr lang="en-US" altLang="en-US" dirty="0"/>
              <a:t> Initialization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695325" y="1676400"/>
            <a:ext cx="10791825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A vector constructor exists that takes an integer argument and initializes that number of elements </a:t>
            </a:r>
          </a:p>
          <a:p>
            <a:pPr lvl="1" eaLnBrk="1" hangingPunct="1"/>
            <a:r>
              <a:rPr lang="en-US" altLang="en-US" sz="3600" dirty="0"/>
              <a:t>Example:   vector&lt;</a:t>
            </a:r>
            <a:r>
              <a:rPr lang="en-US" altLang="en-US" sz="3600" dirty="0" err="1"/>
              <a:t>int</a:t>
            </a:r>
            <a:r>
              <a:rPr lang="en-US" altLang="en-US" sz="3600" dirty="0"/>
              <a:t>&gt; v(10);</a:t>
            </a:r>
            <a:br>
              <a:rPr lang="en-US" altLang="en-US" sz="3600" dirty="0"/>
            </a:b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en-US" altLang="en-US" sz="3600" dirty="0"/>
              <a:t>		      initializes the first 10 elements to 0</a:t>
            </a:r>
            <a:br>
              <a:rPr lang="en-US" altLang="en-US" sz="3600" dirty="0"/>
            </a:br>
            <a:r>
              <a:rPr lang="en-US" altLang="en-US" sz="3600" dirty="0"/>
              <a:t>		      </a:t>
            </a:r>
            <a:r>
              <a:rPr lang="en-US" altLang="en-US" sz="3600" dirty="0" err="1"/>
              <a:t>v.size</a:t>
            </a:r>
            <a:r>
              <a:rPr lang="en-US" altLang="en-US" sz="3600" dirty="0"/>
              <a:t>( ) would return 10</a:t>
            </a:r>
          </a:p>
          <a:p>
            <a:pPr lvl="2" eaLnBrk="1" hangingPunct="1"/>
            <a:r>
              <a:rPr lang="en-US" altLang="en-US" sz="3200" dirty="0"/>
              <a:t>[ ]'s can now be used to assign elements 0  through 9</a:t>
            </a:r>
          </a:p>
          <a:p>
            <a:pPr lvl="2" eaLnBrk="1" hangingPunct="1"/>
            <a:r>
              <a:rPr lang="en-US" altLang="en-US" sz="3200" dirty="0" err="1"/>
              <a:t>push_back</a:t>
            </a:r>
            <a:r>
              <a:rPr lang="en-US" altLang="en-US" sz="3200" dirty="0"/>
              <a:t> is used to assign elements greater than  9</a:t>
            </a:r>
          </a:p>
        </p:txBody>
      </p:sp>
    </p:spTree>
    <p:extLst>
      <p:ext uri="{BB962C8B-B14F-4D97-AF65-F5344CB8AC3E}">
        <p14:creationId xmlns:p14="http://schemas.microsoft.com/office/powerpoint/2010/main" val="502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Vector Initialization With Classes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en-US" sz="3600" dirty="0"/>
          </a:p>
          <a:p>
            <a:pPr eaLnBrk="1" hangingPunct="1"/>
            <a:r>
              <a:rPr lang="en-US" altLang="en-US" sz="4000" dirty="0"/>
              <a:t>The vector constructor with an integer argument</a:t>
            </a:r>
            <a:br>
              <a:rPr lang="en-US" altLang="en-US" sz="4000" dirty="0"/>
            </a:br>
            <a:endParaRPr lang="en-US" altLang="en-US" sz="4000" dirty="0"/>
          </a:p>
          <a:p>
            <a:pPr lvl="1" eaLnBrk="1" hangingPunct="1"/>
            <a:r>
              <a:rPr lang="en-US" altLang="en-US" sz="3600" dirty="0"/>
              <a:t>Initializes  elements of number types  to zero</a:t>
            </a:r>
            <a:br>
              <a:rPr lang="en-US" altLang="en-US" sz="3600" dirty="0"/>
            </a:br>
            <a:endParaRPr lang="en-US" altLang="en-US" sz="3600" dirty="0"/>
          </a:p>
          <a:p>
            <a:pPr lvl="1" eaLnBrk="1" hangingPunct="1"/>
            <a:r>
              <a:rPr lang="en-US" altLang="en-US" sz="3600" dirty="0"/>
              <a:t>Initializes elements of class types using the default constructor for the class</a:t>
            </a:r>
          </a:p>
        </p:txBody>
      </p:sp>
    </p:spTree>
    <p:extLst>
      <p:ext uri="{BB962C8B-B14F-4D97-AF65-F5344CB8AC3E}">
        <p14:creationId xmlns:p14="http://schemas.microsoft.com/office/powerpoint/2010/main" val="151400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latin typeface="Consolas" panose="020B0609020204030204" pitchFamily="49" charset="0"/>
              </a:rPr>
              <a:t>vector</a:t>
            </a:r>
            <a:r>
              <a:rPr lang="en-US" altLang="en-US" dirty="0"/>
              <a:t> Library</a:t>
            </a:r>
          </a:p>
        </p:txBody>
      </p:sp>
      <p:sp>
        <p:nvSpPr>
          <p:cNvPr id="145411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To use the vector class</a:t>
            </a:r>
          </a:p>
          <a:p>
            <a:pPr lvl="1" eaLnBrk="1" hangingPunct="1"/>
            <a:r>
              <a:rPr lang="en-US" altLang="en-US" sz="3200" dirty="0"/>
              <a:t>Include the vector library</a:t>
            </a:r>
            <a:br>
              <a:rPr lang="en-US" altLang="en-US" sz="3200" dirty="0"/>
            </a:br>
            <a:r>
              <a:rPr lang="en-US" altLang="en-US" sz="3200" dirty="0"/>
              <a:t/>
            </a:r>
            <a:br>
              <a:rPr lang="en-US" altLang="en-US" sz="3200" dirty="0"/>
            </a:br>
            <a:r>
              <a:rPr lang="en-US" altLang="en-US" sz="3200" dirty="0"/>
              <a:t>              #include &lt;vector&gt;</a:t>
            </a:r>
            <a:br>
              <a:rPr lang="en-US" altLang="en-US" sz="3200" dirty="0"/>
            </a:br>
            <a:endParaRPr lang="en-US" altLang="en-US" sz="3200" dirty="0"/>
          </a:p>
          <a:p>
            <a:pPr lvl="1" eaLnBrk="1" hangingPunct="1"/>
            <a:r>
              <a:rPr lang="en-US" altLang="en-US" sz="3200" dirty="0"/>
              <a:t>Vector names are placed in the standard namespace so the usual using directive is needed:</a:t>
            </a:r>
            <a:br>
              <a:rPr lang="en-US" altLang="en-US" sz="3200" dirty="0"/>
            </a:br>
            <a:r>
              <a:rPr lang="en-US" altLang="en-US" sz="3200" dirty="0"/>
              <a:t/>
            </a:r>
            <a:br>
              <a:rPr lang="en-US" altLang="en-US" sz="3200" dirty="0"/>
            </a:br>
            <a:r>
              <a:rPr lang="en-US" altLang="en-US" sz="3200" dirty="0"/>
              <a:t>             using namespace </a:t>
            </a:r>
            <a:r>
              <a:rPr lang="en-US" altLang="en-US" sz="3200" dirty="0" err="1"/>
              <a:t>std</a:t>
            </a:r>
            <a:r>
              <a:rPr lang="en-US" altLang="en-US" sz="3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27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nsolas" panose="020B0609020204030204" pitchFamily="49" charset="0"/>
              </a:rPr>
              <a:t>vector</a:t>
            </a:r>
            <a:r>
              <a:rPr lang="en-US" altLang="en-US" dirty="0"/>
              <a:t> Issues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Attempting to use [ ] to set a value beyond the size of a vector may not generate an error</a:t>
            </a:r>
          </a:p>
          <a:p>
            <a:pPr lvl="1" eaLnBrk="1" hangingPunct="1"/>
            <a:r>
              <a:rPr lang="en-US" altLang="en-US" sz="3200" dirty="0"/>
              <a:t>The program will probably misbehave</a:t>
            </a:r>
            <a:br>
              <a:rPr lang="en-US" altLang="en-US" sz="3200" dirty="0"/>
            </a:br>
            <a:endParaRPr lang="en-US" altLang="en-US" sz="3200" dirty="0"/>
          </a:p>
          <a:p>
            <a:pPr eaLnBrk="1" hangingPunct="1"/>
            <a:r>
              <a:rPr lang="en-US" altLang="en-US" sz="3600" dirty="0"/>
              <a:t>The assignment operator with vectors does an element by element copy of the right hand vector</a:t>
            </a:r>
          </a:p>
          <a:p>
            <a:pPr lvl="1" eaLnBrk="1" hangingPunct="1"/>
            <a:r>
              <a:rPr lang="en-US" altLang="en-US" sz="3200" dirty="0"/>
              <a:t>For class types, the assignment operator must make independent copies</a:t>
            </a:r>
          </a:p>
        </p:txBody>
      </p:sp>
    </p:spTree>
    <p:extLst>
      <p:ext uri="{BB962C8B-B14F-4D97-AF65-F5344CB8AC3E}">
        <p14:creationId xmlns:p14="http://schemas.microsoft.com/office/powerpoint/2010/main" val="2975849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B89333C5-D64F-4702-969C-0F9D8AF80D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Accessing Elements with the </a:t>
            </a:r>
            <a:r>
              <a:rPr lang="en-US" altLang="en-US">
                <a:latin typeface="Consolas" panose="020B0609020204030204" pitchFamily="49" charset="0"/>
              </a:rPr>
              <a:t>at()</a:t>
            </a:r>
            <a:r>
              <a:rPr lang="en-US" altLang="en-US"/>
              <a:t> Member Function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678F5A0D-B8D9-457C-9928-F09B076E86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You can use the </a:t>
            </a:r>
            <a:r>
              <a:rPr lang="en-US" altLang="en-US" sz="3600" dirty="0">
                <a:latin typeface="Consolas" panose="020B0609020204030204" pitchFamily="49" charset="0"/>
              </a:rPr>
              <a:t>at()</a:t>
            </a:r>
            <a:r>
              <a:rPr lang="en-US" altLang="en-US" sz="3600" dirty="0"/>
              <a:t> member function to retrieve a </a:t>
            </a:r>
            <a:r>
              <a:rPr lang="en-US" altLang="en-US" sz="3600" dirty="0">
                <a:latin typeface="Consolas" panose="020B0609020204030204" pitchFamily="49" charset="0"/>
              </a:rPr>
              <a:t>vector</a:t>
            </a:r>
            <a:r>
              <a:rPr lang="en-US" altLang="en-US" sz="3600" dirty="0"/>
              <a:t> element by its index with bounds checking:</a:t>
            </a:r>
            <a:br>
              <a:rPr lang="en-US" altLang="en-US" sz="3600" dirty="0"/>
            </a:b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en-US" altLang="en-US" dirty="0">
                <a:latin typeface="Consolas" panose="020B0609020204030204" pitchFamily="49" charset="0"/>
              </a:rPr>
              <a:t>vector&lt;string&gt; names = {"Joe", "Karen", "Lisa"};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 err="1">
                <a:latin typeface="Consolas" panose="020B0609020204030204" pitchFamily="49" charset="0"/>
              </a:rPr>
              <a:t>cout</a:t>
            </a:r>
            <a:r>
              <a:rPr lang="en-US" altLang="en-US" dirty="0">
                <a:latin typeface="Consolas" panose="020B0609020204030204" pitchFamily="49" charset="0"/>
              </a:rPr>
              <a:t> &lt;&lt; names.at(0) &lt;&lt; </a:t>
            </a:r>
            <a:r>
              <a:rPr lang="en-US" altLang="en-US" dirty="0" err="1">
                <a:latin typeface="Consolas" panose="020B0609020204030204" pitchFamily="49" charset="0"/>
              </a:rPr>
              <a:t>endl</a:t>
            </a:r>
            <a:r>
              <a:rPr lang="en-US" altLang="en-US" dirty="0">
                <a:latin typeface="Consolas" panose="020B0609020204030204" pitchFamily="49" charset="0"/>
              </a:rPr>
              <a:t>;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 err="1">
                <a:latin typeface="Consolas" panose="020B0609020204030204" pitchFamily="49" charset="0"/>
              </a:rPr>
              <a:t>cout</a:t>
            </a:r>
            <a:r>
              <a:rPr lang="en-US" altLang="en-US" dirty="0">
                <a:latin typeface="Consolas" panose="020B0609020204030204" pitchFamily="49" charset="0"/>
              </a:rPr>
              <a:t> &lt;&lt; names.at(1) &lt;&lt; </a:t>
            </a:r>
            <a:r>
              <a:rPr lang="en-US" altLang="en-US" dirty="0" err="1">
                <a:latin typeface="Consolas" panose="020B0609020204030204" pitchFamily="49" charset="0"/>
              </a:rPr>
              <a:t>endl</a:t>
            </a:r>
            <a:r>
              <a:rPr lang="en-US" altLang="en-US" dirty="0">
                <a:latin typeface="Consolas" panose="020B0609020204030204" pitchFamily="49" charset="0"/>
              </a:rPr>
              <a:t>;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 err="1">
                <a:latin typeface="Consolas" panose="020B0609020204030204" pitchFamily="49" charset="0"/>
              </a:rPr>
              <a:t>cout</a:t>
            </a:r>
            <a:r>
              <a:rPr lang="en-US" altLang="en-US" dirty="0">
                <a:latin typeface="Consolas" panose="020B0609020204030204" pitchFamily="49" charset="0"/>
              </a:rPr>
              <a:t> &lt;&lt; names.at(2) &lt;&lt; </a:t>
            </a:r>
            <a:r>
              <a:rPr lang="en-US" altLang="en-US" dirty="0" err="1">
                <a:latin typeface="Consolas" panose="020B0609020204030204" pitchFamily="49" charset="0"/>
              </a:rPr>
              <a:t>endl</a:t>
            </a:r>
            <a:r>
              <a:rPr lang="en-US" altLang="en-US" dirty="0">
                <a:latin typeface="Consolas" panose="020B0609020204030204" pitchFamily="49" charset="0"/>
              </a:rPr>
              <a:t>;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 err="1">
                <a:latin typeface="Consolas" panose="020B0609020204030204" pitchFamily="49" charset="0"/>
              </a:rPr>
              <a:t>cout</a:t>
            </a:r>
            <a:r>
              <a:rPr lang="en-US" altLang="en-US" dirty="0">
                <a:latin typeface="Consolas" panose="020B0609020204030204" pitchFamily="49" charset="0"/>
              </a:rPr>
              <a:t> &lt;&lt; names.at(3) &lt;&lt; </a:t>
            </a:r>
            <a:r>
              <a:rPr lang="en-US" altLang="en-US" dirty="0" err="1">
                <a:latin typeface="Consolas" panose="020B0609020204030204" pitchFamily="49" charset="0"/>
              </a:rPr>
              <a:t>endl</a:t>
            </a:r>
            <a:r>
              <a:rPr lang="en-US" altLang="en-US" dirty="0">
                <a:latin typeface="Consolas" panose="020B0609020204030204" pitchFamily="49" charset="0"/>
              </a:rPr>
              <a:t>; // Throws an exception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43012" name="TextBox 3">
            <a:extLst>
              <a:ext uri="{FF2B5EF4-FFF2-40B4-BE49-F238E27FC236}">
                <a16:creationId xmlns:a16="http://schemas.microsoft.com/office/drawing/2014/main" id="{A5CB551A-EC0F-4EDC-9AAE-FC7071846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433220"/>
            <a:ext cx="4648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>
                <a:solidFill>
                  <a:srgbClr val="0488AE"/>
                </a:solidFill>
              </a:rPr>
              <a:t>Throws an </a:t>
            </a:r>
            <a:r>
              <a:rPr lang="en-US" altLang="en-US" sz="2000" dirty="0" err="1">
                <a:solidFill>
                  <a:srgbClr val="0488AE"/>
                </a:solidFill>
                <a:latin typeface="Consolas" panose="020B0609020204030204" pitchFamily="49" charset="0"/>
              </a:rPr>
              <a:t>out_of_bounds</a:t>
            </a:r>
            <a:r>
              <a:rPr lang="en-US" altLang="en-US" sz="2000" dirty="0">
                <a:solidFill>
                  <a:srgbClr val="0488AE"/>
                </a:solidFill>
              </a:rPr>
              <a:t> exception when given an invalid index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A141E8-361B-4047-9273-E28720328F82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5227639"/>
            <a:ext cx="914400" cy="411162"/>
          </a:xfrm>
          <a:prstGeom prst="straightConnector1">
            <a:avLst/>
          </a:prstGeom>
          <a:ln>
            <a:solidFill>
              <a:srgbClr val="0488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nsolas" panose="020B0609020204030204" pitchFamily="49" charset="0"/>
              </a:rPr>
              <a:t>vector</a:t>
            </a:r>
            <a:r>
              <a:rPr lang="en-US" altLang="en-US" dirty="0"/>
              <a:t> Efficiency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695325" y="1524000"/>
            <a:ext cx="1083945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A vector's capacity is the number of elements allocated in memory</a:t>
            </a:r>
          </a:p>
          <a:p>
            <a:pPr lvl="1" eaLnBrk="1" hangingPunct="1"/>
            <a:r>
              <a:rPr lang="en-US" altLang="en-US" sz="3200" dirty="0"/>
              <a:t>Accessible using the capacity( ) member function</a:t>
            </a:r>
          </a:p>
          <a:p>
            <a:pPr eaLnBrk="1" hangingPunct="1"/>
            <a:r>
              <a:rPr lang="en-US" altLang="en-US" sz="3600" dirty="0"/>
              <a:t>Size is the number of elements initialized</a:t>
            </a:r>
          </a:p>
          <a:p>
            <a:pPr eaLnBrk="1" hangingPunct="1"/>
            <a:r>
              <a:rPr lang="en-US" altLang="en-US" sz="3600" dirty="0"/>
              <a:t>When a vector runs out of space, the capacity is automatically increased</a:t>
            </a:r>
          </a:p>
          <a:p>
            <a:pPr lvl="1" eaLnBrk="1" hangingPunct="1"/>
            <a:r>
              <a:rPr lang="en-US" altLang="en-US" sz="3200" dirty="0"/>
              <a:t>A common scheme is to double the size of a vector</a:t>
            </a:r>
          </a:p>
          <a:p>
            <a:pPr lvl="2" eaLnBrk="1" hangingPunct="1"/>
            <a:r>
              <a:rPr lang="en-US" altLang="en-US" sz="3200" dirty="0"/>
              <a:t>More efficient than allocating smaller chunks of memory</a:t>
            </a:r>
          </a:p>
        </p:txBody>
      </p:sp>
    </p:spTree>
    <p:extLst>
      <p:ext uri="{BB962C8B-B14F-4D97-AF65-F5344CB8AC3E}">
        <p14:creationId xmlns:p14="http://schemas.microsoft.com/office/powerpoint/2010/main" val="4157651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Controlling </a:t>
            </a:r>
            <a:r>
              <a:rPr lang="en-US" altLang="en-US" dirty="0">
                <a:latin typeface="Consolas" panose="020B0609020204030204" pitchFamily="49" charset="0"/>
              </a:rPr>
              <a:t>vector</a:t>
            </a:r>
            <a:r>
              <a:rPr lang="en-US" altLang="en-US" dirty="0"/>
              <a:t> Capacity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771525" y="1676400"/>
            <a:ext cx="10772775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When efficiency is an issue</a:t>
            </a:r>
          </a:p>
          <a:p>
            <a:pPr lvl="1" eaLnBrk="1" hangingPunct="1"/>
            <a:r>
              <a:rPr lang="en-US" altLang="en-US" sz="3200" dirty="0"/>
              <a:t>Member function </a:t>
            </a:r>
            <a:r>
              <a:rPr lang="en-US" altLang="en-US" sz="3200" dirty="0">
                <a:latin typeface="Consolas" panose="020B0609020204030204" pitchFamily="49" charset="0"/>
              </a:rPr>
              <a:t>reserve</a:t>
            </a:r>
            <a:r>
              <a:rPr lang="en-US" altLang="en-US" sz="3200" dirty="0"/>
              <a:t> can increase the capacity of a vector</a:t>
            </a:r>
          </a:p>
          <a:p>
            <a:pPr lvl="2" eaLnBrk="1" hangingPunct="1"/>
            <a:r>
              <a:rPr lang="en-US" altLang="en-US" sz="2800" dirty="0"/>
              <a:t>Example:   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>
                <a:latin typeface="Consolas" panose="020B0609020204030204" pitchFamily="49" charset="0"/>
              </a:rPr>
              <a:t>v.reserve</a:t>
            </a:r>
            <a:r>
              <a:rPr lang="en-US" altLang="en-US" sz="2400" dirty="0">
                <a:latin typeface="Consolas" panose="020B0609020204030204" pitchFamily="49" charset="0"/>
              </a:rPr>
              <a:t>(32); // at least 32 elements</a:t>
            </a:r>
            <a:br>
              <a:rPr lang="en-US" altLang="en-US" sz="2400" dirty="0">
                <a:latin typeface="Consolas" panose="020B0609020204030204" pitchFamily="49" charset="0"/>
              </a:rPr>
            </a:br>
            <a:r>
              <a:rPr lang="en-US" altLang="en-US" sz="2400" dirty="0" err="1">
                <a:latin typeface="Consolas" panose="020B0609020204030204" pitchFamily="49" charset="0"/>
              </a:rPr>
              <a:t>v.reserve</a:t>
            </a:r>
            <a:r>
              <a:rPr lang="en-US" altLang="en-US" sz="2400" dirty="0">
                <a:latin typeface="Consolas" panose="020B0609020204030204" pitchFamily="49" charset="0"/>
              </a:rPr>
              <a:t>(</a:t>
            </a:r>
            <a:r>
              <a:rPr lang="en-US" altLang="en-US" sz="2400" dirty="0" err="1">
                <a:latin typeface="Consolas" panose="020B0609020204030204" pitchFamily="49" charset="0"/>
              </a:rPr>
              <a:t>v.size</a:t>
            </a:r>
            <a:r>
              <a:rPr lang="en-US" altLang="en-US" sz="2400" dirty="0">
                <a:latin typeface="Consolas" panose="020B0609020204030204" pitchFamily="49" charset="0"/>
              </a:rPr>
              <a:t>( ) + 10);  // at least 10 more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endParaRPr lang="en-US" altLang="en-US" sz="2400" dirty="0"/>
          </a:p>
          <a:p>
            <a:pPr lvl="1" eaLnBrk="1" hangingPunct="1"/>
            <a:r>
              <a:rPr lang="en-US" altLang="en-US" sz="3200" dirty="0">
                <a:latin typeface="Consolas" panose="020B0609020204030204" pitchFamily="49" charset="0"/>
              </a:rPr>
              <a:t>resize</a:t>
            </a:r>
            <a:r>
              <a:rPr lang="en-US" altLang="en-US" sz="3200" dirty="0"/>
              <a:t> can be used to shrink a vector</a:t>
            </a:r>
          </a:p>
          <a:p>
            <a:pPr lvl="2" eaLnBrk="1" hangingPunct="1"/>
            <a:r>
              <a:rPr lang="en-US" altLang="en-US" sz="2800" dirty="0"/>
              <a:t>Example:  	  </a:t>
            </a:r>
            <a:r>
              <a:rPr lang="en-US" altLang="en-US" sz="2800" dirty="0" err="1"/>
              <a:t>v.resize</a:t>
            </a:r>
            <a:r>
              <a:rPr lang="en-US" altLang="en-US" sz="2800" dirty="0"/>
              <a:t>(24); 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			  //elements beyond 24  are lost</a:t>
            </a:r>
          </a:p>
        </p:txBody>
      </p:sp>
    </p:spTree>
    <p:extLst>
      <p:ext uri="{BB962C8B-B14F-4D97-AF65-F5344CB8AC3E}">
        <p14:creationId xmlns:p14="http://schemas.microsoft.com/office/powerpoint/2010/main" val="300704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Useful Member Functions</a:t>
            </a:r>
          </a:p>
        </p:txBody>
      </p:sp>
      <p:graphicFrame>
        <p:nvGraphicFramePr>
          <p:cNvPr id="4" name="Group 33">
            <a:extLst>
              <a:ext uri="{FF2B5EF4-FFF2-40B4-BE49-F238E27FC236}">
                <a16:creationId xmlns:a16="http://schemas.microsoft.com/office/drawing/2014/main" id="{B62540EE-0099-4155-BB77-FC19FAE8E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268777"/>
              </p:ext>
            </p:extLst>
          </p:nvPr>
        </p:nvGraphicFramePr>
        <p:xfrm>
          <a:off x="914400" y="1524000"/>
          <a:ext cx="10439400" cy="5022674"/>
        </p:xfrm>
        <a:graphic>
          <a:graphicData uri="http://schemas.openxmlformats.org/drawingml/2006/table">
            <a:tbl>
              <a:tblPr/>
              <a:tblGrid>
                <a:gridCol w="2162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6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4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Member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Function</a:t>
                      </a:r>
                    </a:p>
                  </a:txBody>
                  <a:tcPr marT="45567" marB="455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Description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marT="45567" marB="455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Example</a:t>
                      </a:r>
                    </a:p>
                  </a:txBody>
                  <a:tcPr marT="45567" marB="455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at(</a:t>
                      </a: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i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)</a:t>
                      </a:r>
                    </a:p>
                  </a:txBody>
                  <a:tcPr marT="45567" marB="455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Returns the value of the element at position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i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 in the vector</a:t>
                      </a:r>
                    </a:p>
                  </a:txBody>
                  <a:tcPr marT="45567" marB="455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cout &lt;&lt;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 vec1.at(i);</a:t>
                      </a:r>
                    </a:p>
                  </a:txBody>
                  <a:tcPr marT="45567" marB="455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capacity()</a:t>
                      </a:r>
                    </a:p>
                  </a:txBody>
                  <a:tcPr marT="45567" marB="455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Returns the maximum number of elements a vector can store without allocating more memory</a:t>
                      </a:r>
                    </a:p>
                  </a:txBody>
                  <a:tcPr marT="45567" marB="455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maxElements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 =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 vec1.capacity();</a:t>
                      </a:r>
                    </a:p>
                  </a:txBody>
                  <a:tcPr marT="45567" marB="455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reverse()</a:t>
                      </a:r>
                    </a:p>
                  </a:txBody>
                  <a:tcPr marT="45567" marB="455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Reverse the order of the elements in a vector</a:t>
                      </a:r>
                    </a:p>
                  </a:txBody>
                  <a:tcPr marT="45567" marB="455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vec1.reverse();</a:t>
                      </a:r>
                    </a:p>
                  </a:txBody>
                  <a:tcPr marT="45567" marB="455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1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resize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(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, </a:t>
                      </a: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val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)</a:t>
                      </a:r>
                    </a:p>
                  </a:txBody>
                  <a:tcPr marT="45567" marB="455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Resizes the vector so it contains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 elements. If new elements are added, they are initialized to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val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.</a:t>
                      </a:r>
                    </a:p>
                  </a:txBody>
                  <a:tcPr marT="45567" marB="455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vec1.resize(5, 0);</a:t>
                      </a:r>
                    </a:p>
                  </a:txBody>
                  <a:tcPr marT="45567" marB="455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4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swap(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vec2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)</a:t>
                      </a:r>
                    </a:p>
                  </a:txBody>
                  <a:tcPr marT="45567" marB="455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Exchange the contents of two vectors</a:t>
                      </a:r>
                    </a:p>
                  </a:txBody>
                  <a:tcPr marT="45567" marB="455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vec1.swap(vec2);</a:t>
                      </a:r>
                    </a:p>
                  </a:txBody>
                  <a:tcPr marT="45567" marB="455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74019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Vectors</a:t>
            </a:r>
          </a:p>
        </p:txBody>
      </p:sp>
      <p:sp>
        <p:nvSpPr>
          <p:cNvPr id="131075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3200" dirty="0"/>
              <a:t>A data type defined in the Standard Template Library (discussed later)</a:t>
            </a:r>
          </a:p>
          <a:p>
            <a:r>
              <a:rPr lang="en-US" altLang="en-US" sz="3200" dirty="0"/>
              <a:t>Vectors are like arrays that can change size automatically as your program runs</a:t>
            </a:r>
          </a:p>
          <a:p>
            <a:pPr eaLnBrk="1" hangingPunct="1"/>
            <a:r>
              <a:rPr lang="en-US" altLang="en-US" sz="3200" dirty="0"/>
              <a:t>Vectors, like arrays, have a base type</a:t>
            </a:r>
          </a:p>
          <a:p>
            <a:pPr eaLnBrk="1" hangingPunct="1"/>
            <a:r>
              <a:rPr lang="en-US" altLang="en-US" sz="3200" dirty="0"/>
              <a:t>To declare an empty vector with base type </a:t>
            </a:r>
            <a:r>
              <a:rPr lang="en-US" altLang="en-US" sz="3200" dirty="0" err="1"/>
              <a:t>int</a:t>
            </a:r>
            <a:r>
              <a:rPr lang="en-US" altLang="en-US" sz="3200" dirty="0"/>
              <a:t>:</a:t>
            </a:r>
            <a:br>
              <a:rPr lang="en-US" altLang="en-US" sz="3200" dirty="0"/>
            </a:br>
            <a:r>
              <a:rPr lang="en-US" altLang="en-US" sz="3200" dirty="0"/>
              <a:t>       		vector&lt;</a:t>
            </a:r>
            <a:r>
              <a:rPr lang="en-US" altLang="en-US" sz="3200" dirty="0" err="1"/>
              <a:t>int</a:t>
            </a:r>
            <a:r>
              <a:rPr lang="en-US" altLang="en-US" sz="3200" dirty="0"/>
              <a:t>&gt; v;</a:t>
            </a:r>
          </a:p>
          <a:p>
            <a:pPr lvl="1" eaLnBrk="1" hangingPunct="1"/>
            <a:r>
              <a:rPr lang="en-US" altLang="en-US" sz="3000" dirty="0"/>
              <a:t>&lt;</a:t>
            </a:r>
            <a:r>
              <a:rPr lang="en-US" altLang="en-US" sz="3000" dirty="0" err="1"/>
              <a:t>int</a:t>
            </a:r>
            <a:r>
              <a:rPr lang="en-US" altLang="en-US" sz="3000" dirty="0"/>
              <a:t>&gt; identifies vector as a template class </a:t>
            </a:r>
          </a:p>
          <a:p>
            <a:pPr lvl="1" eaLnBrk="1" hangingPunct="1"/>
            <a:r>
              <a:rPr lang="en-US" altLang="en-US" sz="3000" dirty="0"/>
              <a:t>You can use any base type in a template class:</a:t>
            </a:r>
            <a:br>
              <a:rPr lang="en-US" altLang="en-US" sz="3000" dirty="0"/>
            </a:br>
            <a:r>
              <a:rPr lang="en-US" altLang="en-US" sz="3000" dirty="0"/>
              <a:t> 			vector&lt;string&gt; v;</a:t>
            </a:r>
          </a:p>
        </p:txBody>
      </p:sp>
    </p:spTree>
    <p:extLst>
      <p:ext uri="{BB962C8B-B14F-4D97-AF65-F5344CB8AC3E}">
        <p14:creationId xmlns:p14="http://schemas.microsoft.com/office/powerpoint/2010/main" val="288817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944371CC-0B56-469B-B3B1-88ACBD80FA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Declaring Vectors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3F76CD4C-2468-4C45-8407-70D1F74014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8700" y="1828800"/>
            <a:ext cx="1042035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85000"/>
              </a:lnSpc>
            </a:pPr>
            <a:r>
              <a:rPr lang="en-US" altLang="en-US" sz="3200" dirty="0"/>
              <a:t>You must </a:t>
            </a:r>
            <a:r>
              <a:rPr lang="en-US" altLang="en-US" sz="3200" dirty="0">
                <a:latin typeface="Courier New" panose="02070309020205020404" pitchFamily="49" charset="0"/>
              </a:rPr>
              <a:t>#include&lt;vector&gt;</a:t>
            </a:r>
          </a:p>
          <a:p>
            <a:pPr>
              <a:lnSpc>
                <a:spcPct val="85000"/>
              </a:lnSpc>
            </a:pPr>
            <a:r>
              <a:rPr lang="en-US" altLang="en-US" sz="3200" dirty="0"/>
              <a:t>Declare a vector to hold </a:t>
            </a:r>
            <a:r>
              <a:rPr lang="en-US" altLang="en-US" sz="3200" dirty="0">
                <a:latin typeface="Courier New" panose="02070309020205020404" pitchFamily="49" charset="0"/>
              </a:rPr>
              <a:t>int</a:t>
            </a:r>
            <a:r>
              <a:rPr lang="en-US" altLang="en-US" sz="3200" dirty="0"/>
              <a:t> element: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800" dirty="0">
                <a:latin typeface="Courier New" panose="02070309020205020404" pitchFamily="49" charset="0"/>
              </a:rPr>
              <a:t>vector&lt;int&gt; scores;</a:t>
            </a:r>
            <a:endParaRPr lang="en-US" altLang="en-US" sz="2800" dirty="0"/>
          </a:p>
          <a:p>
            <a:pPr>
              <a:lnSpc>
                <a:spcPct val="85000"/>
              </a:lnSpc>
            </a:pPr>
            <a:r>
              <a:rPr lang="en-US" altLang="en-US" sz="3200" dirty="0"/>
              <a:t>Declare a vector with initial size 30: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800" dirty="0">
                <a:latin typeface="Courier New" panose="02070309020205020404" pitchFamily="49" charset="0"/>
              </a:rPr>
              <a:t>vector&lt;int&gt; scores(30);</a:t>
            </a:r>
          </a:p>
          <a:p>
            <a:pPr>
              <a:lnSpc>
                <a:spcPct val="85000"/>
              </a:lnSpc>
            </a:pPr>
            <a:r>
              <a:rPr lang="en-US" altLang="en-US" sz="3200" dirty="0"/>
              <a:t>Declare a vector and initialize all elements to 0: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800" dirty="0">
                <a:latin typeface="Courier New" panose="02070309020205020404" pitchFamily="49" charset="0"/>
              </a:rPr>
              <a:t>vector&lt;int&gt; scores(30, 0);</a:t>
            </a:r>
          </a:p>
          <a:p>
            <a:pPr>
              <a:lnSpc>
                <a:spcPct val="85000"/>
              </a:lnSpc>
            </a:pPr>
            <a:r>
              <a:rPr lang="en-US" altLang="en-US" sz="3200" dirty="0"/>
              <a:t>Declare a vector initialized to size and contents of another vector: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800" dirty="0">
                <a:latin typeface="Courier New" panose="02070309020205020404" pitchFamily="49" charset="0"/>
              </a:rPr>
              <a:t>vector&lt;int&gt; finals(scores);</a:t>
            </a:r>
            <a:endParaRPr lang="en-US" alt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Accessing vector Elements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Vectors elements are indexed starting with 0</a:t>
            </a:r>
          </a:p>
          <a:p>
            <a:pPr lvl="1" eaLnBrk="1" hangingPunct="1"/>
            <a:r>
              <a:rPr lang="en-US" altLang="en-US" sz="3200" dirty="0"/>
              <a:t>[ ]'s are used to read or change the value of an item:</a:t>
            </a:r>
            <a:br>
              <a:rPr lang="en-US" altLang="en-US" sz="3200" dirty="0"/>
            </a:br>
            <a:r>
              <a:rPr lang="en-US" altLang="en-US" sz="3200" dirty="0"/>
              <a:t>  </a:t>
            </a:r>
            <a:br>
              <a:rPr lang="en-US" altLang="en-US" sz="3200" dirty="0"/>
            </a:br>
            <a:r>
              <a:rPr lang="en-US" altLang="en-US" sz="3200" dirty="0">
                <a:latin typeface="Consolas" panose="020B0609020204030204" pitchFamily="49" charset="0"/>
              </a:rPr>
              <a:t>        v[</a:t>
            </a:r>
            <a:r>
              <a:rPr lang="en-US" altLang="en-US" sz="3200" dirty="0" err="1">
                <a:latin typeface="Consolas" panose="020B0609020204030204" pitchFamily="49" charset="0"/>
              </a:rPr>
              <a:t>i</a:t>
            </a:r>
            <a:r>
              <a:rPr lang="en-US" altLang="en-US" sz="3200" dirty="0">
                <a:latin typeface="Consolas" panose="020B0609020204030204" pitchFamily="49" charset="0"/>
              </a:rPr>
              <a:t>] = 42</a:t>
            </a:r>
            <a:br>
              <a:rPr lang="en-US" altLang="en-US" sz="3200" dirty="0">
                <a:latin typeface="Consolas" panose="020B0609020204030204" pitchFamily="49" charset="0"/>
              </a:rPr>
            </a:br>
            <a:r>
              <a:rPr lang="en-US" altLang="en-US" sz="3200" dirty="0">
                <a:latin typeface="Consolas" panose="020B0609020204030204" pitchFamily="49" charset="0"/>
              </a:rPr>
              <a:t>        cout &lt;&lt; v[</a:t>
            </a:r>
            <a:r>
              <a:rPr lang="en-US" altLang="en-US" sz="3200" dirty="0" err="1">
                <a:latin typeface="Consolas" panose="020B0609020204030204" pitchFamily="49" charset="0"/>
              </a:rPr>
              <a:t>i</a:t>
            </a:r>
            <a:r>
              <a:rPr lang="en-US" altLang="en-US" sz="3200" dirty="0">
                <a:latin typeface="Consolas" panose="020B0609020204030204" pitchFamily="49" charset="0"/>
              </a:rPr>
              <a:t>];</a:t>
            </a:r>
          </a:p>
          <a:p>
            <a:pPr lvl="1" eaLnBrk="1" hangingPunct="1"/>
            <a:r>
              <a:rPr lang="en-US" altLang="en-US" sz="3200" dirty="0"/>
              <a:t>[ ]'s cannot be used to initialize a vector element</a:t>
            </a:r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48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B2CCD826-D766-407B-AA57-4487AACDD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Adding Elements to a Vector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650D2864-F8FB-42F3-9BD2-284E41C763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3600" dirty="0"/>
              <a:t>You can initialize a vector with a list of values:</a:t>
            </a:r>
          </a:p>
          <a:p>
            <a:pPr marL="0" indent="0">
              <a:buNone/>
              <a:defRPr/>
            </a:pPr>
            <a:r>
              <a:rPr lang="en-US" sz="3900" dirty="0"/>
              <a:t>      </a:t>
            </a: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vector&lt;int&gt; numbers { 10, 20, 30, 40 };</a:t>
            </a:r>
            <a:endParaRPr lang="en-US" altLang="en-US" sz="1800" dirty="0"/>
          </a:p>
          <a:p>
            <a:pPr>
              <a:defRPr/>
            </a:pPr>
            <a:r>
              <a:rPr lang="en-US" altLang="en-US" sz="3600" dirty="0"/>
              <a:t>Use </a:t>
            </a:r>
            <a:r>
              <a:rPr lang="en-US" altLang="en-US" sz="3600" dirty="0" err="1">
                <a:latin typeface="Courier New" pitchFamily="-16" charset="0"/>
              </a:rPr>
              <a:t>push_back</a:t>
            </a:r>
            <a:r>
              <a:rPr lang="en-US" altLang="en-US" sz="3600" dirty="0"/>
              <a:t> member function to add element to a full array or to an array that had no defined size:</a:t>
            </a:r>
          </a:p>
          <a:p>
            <a:pPr lvl="1">
              <a:buFontTx/>
              <a:buNone/>
              <a:defRPr/>
            </a:pPr>
            <a:r>
              <a:rPr lang="en-US" altLang="en-US" sz="3600" dirty="0"/>
              <a:t>	</a:t>
            </a:r>
            <a:r>
              <a:rPr lang="en-US" altLang="en-US" sz="3600" dirty="0" err="1">
                <a:latin typeface="Courier New" pitchFamily="-16" charset="0"/>
              </a:rPr>
              <a:t>scores.push_back</a:t>
            </a:r>
            <a:r>
              <a:rPr lang="en-US" altLang="en-US" sz="3600" dirty="0">
                <a:latin typeface="Courier New" pitchFamily="-16" charset="0"/>
              </a:rPr>
              <a:t>(75); </a:t>
            </a:r>
          </a:p>
          <a:p>
            <a:pPr>
              <a:defRPr/>
            </a:pPr>
            <a:r>
              <a:rPr lang="en-US" altLang="en-US" sz="3600" dirty="0"/>
              <a:t>Use </a:t>
            </a:r>
            <a:r>
              <a:rPr lang="en-US" altLang="en-US" sz="3600" dirty="0">
                <a:latin typeface="Courier New" pitchFamily="-16" charset="0"/>
              </a:rPr>
              <a:t>size</a:t>
            </a:r>
            <a:r>
              <a:rPr lang="en-US" altLang="en-US" sz="3600" dirty="0"/>
              <a:t> member function to determine size of a vector:</a:t>
            </a:r>
          </a:p>
          <a:p>
            <a:pPr lvl="1">
              <a:buFontTx/>
              <a:buNone/>
              <a:defRPr/>
            </a:pPr>
            <a:r>
              <a:rPr lang="en-US" altLang="en-US" sz="3600" dirty="0"/>
              <a:t>	</a:t>
            </a:r>
            <a:r>
              <a:rPr lang="en-US" altLang="en-US" sz="3600" dirty="0" err="1">
                <a:latin typeface="Courier New" pitchFamily="-16" charset="0"/>
              </a:rPr>
              <a:t>howbig</a:t>
            </a:r>
            <a:r>
              <a:rPr lang="en-US" altLang="en-US" sz="3600" dirty="0">
                <a:latin typeface="Courier New" pitchFamily="-16" charset="0"/>
              </a:rPr>
              <a:t> = </a:t>
            </a:r>
            <a:r>
              <a:rPr lang="en-US" altLang="en-US" sz="3600" dirty="0" err="1">
                <a:latin typeface="Courier New" pitchFamily="-16" charset="0"/>
              </a:rPr>
              <a:t>scores.size</a:t>
            </a:r>
            <a:r>
              <a:rPr lang="en-US" altLang="en-US" sz="3600" dirty="0">
                <a:latin typeface="Courier New" pitchFamily="-16" charset="0"/>
              </a:rPr>
              <a:t>();</a:t>
            </a:r>
          </a:p>
          <a:p>
            <a:pPr lvl="1">
              <a:buFontTx/>
              <a:buNone/>
              <a:defRPr/>
            </a:pPr>
            <a:endParaRPr lang="en-US" altLang="en-US" sz="3600" dirty="0">
              <a:latin typeface="Courier New" pitchFamily="-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Initializing vector Elements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 err="1">
                <a:latin typeface="Consolas" panose="020B0609020204030204" pitchFamily="49" charset="0"/>
              </a:rPr>
              <a:t>push_back</a:t>
            </a:r>
            <a:r>
              <a:rPr lang="en-US" altLang="en-US" sz="3600" dirty="0"/>
              <a:t> adds an element in the next available position</a:t>
            </a:r>
          </a:p>
          <a:p>
            <a:pPr lvl="1" eaLnBrk="1" hangingPunct="1"/>
            <a:r>
              <a:rPr lang="en-US" altLang="en-US" sz="3600" dirty="0"/>
              <a:t>Example:</a:t>
            </a:r>
            <a:br>
              <a:rPr lang="en-US" altLang="en-US" sz="3600" dirty="0"/>
            </a:br>
            <a:r>
              <a:rPr lang="en-US" altLang="en-US" sz="3600" dirty="0"/>
              <a:t> 		       </a:t>
            </a:r>
            <a:r>
              <a:rPr lang="en-US" altLang="en-US" sz="3600" dirty="0">
                <a:latin typeface="Consolas" panose="020B0609020204030204" pitchFamily="49" charset="0"/>
              </a:rPr>
              <a:t>vector&lt;double&gt; sample;</a:t>
            </a:r>
            <a:br>
              <a:rPr lang="en-US" altLang="en-US" sz="3600" dirty="0">
                <a:latin typeface="Consolas" panose="020B0609020204030204" pitchFamily="49" charset="0"/>
              </a:rPr>
            </a:br>
            <a:r>
              <a:rPr lang="en-US" altLang="en-US" sz="3600" dirty="0">
                <a:latin typeface="Consolas" panose="020B0609020204030204" pitchFamily="49" charset="0"/>
              </a:rPr>
              <a:t> 		   </a:t>
            </a:r>
            <a:r>
              <a:rPr lang="en-US" altLang="en-US" sz="3600" dirty="0" err="1">
                <a:latin typeface="Consolas" panose="020B0609020204030204" pitchFamily="49" charset="0"/>
              </a:rPr>
              <a:t>sample.push_back</a:t>
            </a:r>
            <a:r>
              <a:rPr lang="en-US" altLang="en-US" sz="3600" dirty="0">
                <a:latin typeface="Consolas" panose="020B0609020204030204" pitchFamily="49" charset="0"/>
              </a:rPr>
              <a:t>(0.0);</a:t>
            </a:r>
            <a:br>
              <a:rPr lang="en-US" altLang="en-US" sz="3600" dirty="0">
                <a:latin typeface="Consolas" panose="020B0609020204030204" pitchFamily="49" charset="0"/>
              </a:rPr>
            </a:br>
            <a:r>
              <a:rPr lang="en-US" altLang="en-US" sz="3600" dirty="0">
                <a:latin typeface="Consolas" panose="020B0609020204030204" pitchFamily="49" charset="0"/>
              </a:rPr>
              <a:t> 		   </a:t>
            </a:r>
            <a:r>
              <a:rPr lang="en-US" altLang="en-US" sz="3600" dirty="0" err="1">
                <a:latin typeface="Consolas" panose="020B0609020204030204" pitchFamily="49" charset="0"/>
              </a:rPr>
              <a:t>sample.push_back</a:t>
            </a:r>
            <a:r>
              <a:rPr lang="en-US" altLang="en-US" sz="3600" dirty="0">
                <a:latin typeface="Consolas" panose="020B0609020204030204" pitchFamily="49" charset="0"/>
              </a:rPr>
              <a:t>(1.1);</a:t>
            </a:r>
            <a:br>
              <a:rPr lang="en-US" altLang="en-US" sz="3600" dirty="0">
                <a:latin typeface="Consolas" panose="020B0609020204030204" pitchFamily="49" charset="0"/>
              </a:rPr>
            </a:br>
            <a:r>
              <a:rPr lang="en-US" altLang="en-US" sz="3600" dirty="0">
                <a:latin typeface="Consolas" panose="020B0609020204030204" pitchFamily="49" charset="0"/>
              </a:rPr>
              <a:t> 		   </a:t>
            </a:r>
            <a:r>
              <a:rPr lang="en-US" altLang="en-US" sz="3600" dirty="0" err="1">
                <a:latin typeface="Consolas" panose="020B0609020204030204" pitchFamily="49" charset="0"/>
              </a:rPr>
              <a:t>sample.push_back</a:t>
            </a:r>
            <a:r>
              <a:rPr lang="en-US" altLang="en-US" sz="3600" dirty="0">
                <a:latin typeface="Consolas" panose="020B0609020204030204" pitchFamily="49" charset="0"/>
              </a:rPr>
              <a:t>(2.2);</a:t>
            </a:r>
          </a:p>
        </p:txBody>
      </p:sp>
    </p:spTree>
    <p:extLst>
      <p:ext uri="{BB962C8B-B14F-4D97-AF65-F5344CB8AC3E}">
        <p14:creationId xmlns:p14="http://schemas.microsoft.com/office/powerpoint/2010/main" val="84492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Removing Vector Elements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altLang="en-US" sz="3200" dirty="0"/>
              <a:t>Use </a:t>
            </a:r>
            <a:r>
              <a:rPr lang="en-US" altLang="en-US" sz="3200" dirty="0" err="1">
                <a:latin typeface="Courier New" panose="02070309020205020404" pitchFamily="49" charset="0"/>
              </a:rPr>
              <a:t>pop_back</a:t>
            </a:r>
            <a:r>
              <a:rPr lang="en-US" altLang="en-US" sz="3200" dirty="0"/>
              <a:t> member function to remove last element from vector: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dirty="0"/>
              <a:t>	</a:t>
            </a:r>
            <a:r>
              <a:rPr lang="en-US" altLang="en-US" sz="2800" dirty="0" err="1">
                <a:latin typeface="Courier New" panose="02070309020205020404" pitchFamily="49" charset="0"/>
              </a:rPr>
              <a:t>sample.pop_back</a:t>
            </a:r>
            <a:r>
              <a:rPr lang="en-US" altLang="en-US" sz="2800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5000"/>
              </a:lnSpc>
            </a:pPr>
            <a:r>
              <a:rPr lang="en-US" altLang="en-US" sz="3200" dirty="0"/>
              <a:t>To remove all contents of vector, use </a:t>
            </a:r>
            <a:r>
              <a:rPr lang="en-US" altLang="en-US" sz="3200" dirty="0">
                <a:latin typeface="Courier New" panose="02070309020205020404" pitchFamily="49" charset="0"/>
              </a:rPr>
              <a:t>clear</a:t>
            </a:r>
            <a:r>
              <a:rPr lang="en-US" altLang="en-US" sz="3200" dirty="0"/>
              <a:t> member function: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dirty="0"/>
              <a:t>	</a:t>
            </a:r>
            <a:r>
              <a:rPr lang="en-US" altLang="en-US" sz="2800" dirty="0" err="1">
                <a:latin typeface="Courier New" panose="02070309020205020404" pitchFamily="49" charset="0"/>
              </a:rPr>
              <a:t>sample.clear</a:t>
            </a:r>
            <a:r>
              <a:rPr lang="en-US" altLang="en-US" sz="2800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5000"/>
              </a:lnSpc>
            </a:pPr>
            <a:r>
              <a:rPr lang="en-US" altLang="en-US" sz="3200" dirty="0"/>
              <a:t>To determine if vector is empty, use </a:t>
            </a:r>
            <a:r>
              <a:rPr lang="en-US" altLang="en-US" sz="3200" dirty="0">
                <a:latin typeface="Courier New" panose="02070309020205020404" pitchFamily="49" charset="0"/>
              </a:rPr>
              <a:t>empty</a:t>
            </a:r>
            <a:r>
              <a:rPr lang="en-US" altLang="en-US" sz="3200" dirty="0"/>
              <a:t> member function: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dirty="0"/>
              <a:t>	</a:t>
            </a:r>
            <a:r>
              <a:rPr lang="en-US" altLang="en-US" sz="2800" dirty="0">
                <a:latin typeface="Courier New" panose="02070309020205020404" pitchFamily="49" charset="0"/>
              </a:rPr>
              <a:t>while (!</a:t>
            </a:r>
            <a:r>
              <a:rPr lang="en-US" altLang="en-US" sz="2800" dirty="0" err="1">
                <a:latin typeface="Courier New" panose="02070309020205020404" pitchFamily="49" charset="0"/>
              </a:rPr>
              <a:t>sample.empty</a:t>
            </a:r>
            <a:r>
              <a:rPr lang="en-US" altLang="en-US" sz="2800" dirty="0">
                <a:latin typeface="Courier New" panose="02070309020205020404" pitchFamily="49" charset="0"/>
              </a:rPr>
              <a:t>()) ...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52704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>
                <a:latin typeface="Consolas" panose="020B0609020204030204" pitchFamily="49" charset="0"/>
              </a:rPr>
              <a:t>size</a:t>
            </a:r>
            <a:r>
              <a:rPr lang="en-US" altLang="en-US" dirty="0"/>
              <a:t> of a </a:t>
            </a:r>
            <a:r>
              <a:rPr lang="en-US" altLang="en-US" dirty="0">
                <a:latin typeface="Consolas" panose="020B0609020204030204" pitchFamily="49" charset="0"/>
              </a:rPr>
              <a:t>vector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The member function size() returns the number of elements in a vector</a:t>
            </a:r>
          </a:p>
          <a:p>
            <a:pPr lvl="1" eaLnBrk="1" hangingPunct="1"/>
            <a:r>
              <a:rPr lang="en-US" altLang="en-US" sz="3600" dirty="0"/>
              <a:t>Example:  To print each element of a vector given the previous vector initialization:</a:t>
            </a:r>
            <a:br>
              <a:rPr lang="en-US" altLang="en-US" sz="3600" dirty="0"/>
            </a:br>
            <a:r>
              <a:rPr lang="en-US" altLang="en-US" sz="3600" dirty="0"/>
              <a:t>         </a:t>
            </a:r>
            <a:r>
              <a:rPr lang="en-US" altLang="en-US" sz="3000" b="1" dirty="0">
                <a:latin typeface="Consolas" panose="020B0609020204030204" pitchFamily="49" charset="0"/>
              </a:rPr>
              <a:t>for</a:t>
            </a:r>
            <a:r>
              <a:rPr lang="en-US" altLang="en-US" sz="3000" dirty="0">
                <a:latin typeface="Consolas" panose="020B0609020204030204" pitchFamily="49" charset="0"/>
              </a:rPr>
              <a:t> (</a:t>
            </a:r>
            <a:r>
              <a:rPr lang="en-US" altLang="en-US" sz="3000" b="1" dirty="0" err="1"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latin typeface="Consolas" panose="020B0609020204030204" pitchFamily="49" charset="0"/>
              </a:rPr>
              <a:t> </a:t>
            </a:r>
            <a:r>
              <a:rPr lang="en-US" altLang="en-US" sz="3000" dirty="0" err="1">
                <a:latin typeface="Consolas" panose="020B0609020204030204" pitchFamily="49" charset="0"/>
              </a:rPr>
              <a:t>i</a:t>
            </a:r>
            <a:r>
              <a:rPr lang="en-US" altLang="en-US" sz="3000" dirty="0">
                <a:latin typeface="Consolas" panose="020B0609020204030204" pitchFamily="49" charset="0"/>
              </a:rPr>
              <a:t>= 0; </a:t>
            </a:r>
            <a:r>
              <a:rPr lang="en-US" altLang="en-US" sz="3000" dirty="0" err="1">
                <a:latin typeface="Consolas" panose="020B0609020204030204" pitchFamily="49" charset="0"/>
              </a:rPr>
              <a:t>i</a:t>
            </a:r>
            <a:r>
              <a:rPr lang="en-US" altLang="en-US" sz="3000" dirty="0">
                <a:latin typeface="Consolas" panose="020B0609020204030204" pitchFamily="49" charset="0"/>
              </a:rPr>
              <a:t> &lt; </a:t>
            </a:r>
            <a:r>
              <a:rPr lang="en-US" altLang="en-US" sz="3000" dirty="0" err="1">
                <a:latin typeface="Consolas" panose="020B0609020204030204" pitchFamily="49" charset="0"/>
              </a:rPr>
              <a:t>sample.size</a:t>
            </a:r>
            <a:r>
              <a:rPr lang="en-US" altLang="en-US" sz="3000" dirty="0">
                <a:latin typeface="Consolas" panose="020B0609020204030204" pitchFamily="49" charset="0"/>
              </a:rPr>
              <a:t>( ); </a:t>
            </a:r>
            <a:r>
              <a:rPr lang="en-US" altLang="en-US" sz="3000" dirty="0" err="1">
                <a:latin typeface="Consolas" panose="020B0609020204030204" pitchFamily="49" charset="0"/>
              </a:rPr>
              <a:t>i</a:t>
            </a:r>
            <a:r>
              <a:rPr lang="en-US" altLang="en-US" sz="3000" dirty="0">
                <a:latin typeface="Consolas" panose="020B0609020204030204" pitchFamily="49" charset="0"/>
              </a:rPr>
              <a:t>++)</a:t>
            </a:r>
            <a:br>
              <a:rPr lang="en-US" altLang="en-US" sz="3000" dirty="0">
                <a:latin typeface="Consolas" panose="020B0609020204030204" pitchFamily="49" charset="0"/>
              </a:rPr>
            </a:br>
            <a:r>
              <a:rPr lang="en-US" altLang="en-US" sz="3000" dirty="0">
                <a:latin typeface="Consolas" panose="020B0609020204030204" pitchFamily="49" charset="0"/>
              </a:rPr>
              <a:t>           cout &lt;&lt; sample[</a:t>
            </a:r>
            <a:r>
              <a:rPr lang="en-US" altLang="en-US" sz="3000" dirty="0" err="1">
                <a:latin typeface="Consolas" panose="020B0609020204030204" pitchFamily="49" charset="0"/>
              </a:rPr>
              <a:t>i</a:t>
            </a:r>
            <a:r>
              <a:rPr lang="en-US" altLang="en-US" sz="3000" dirty="0">
                <a:latin typeface="Consolas" panose="020B0609020204030204" pitchFamily="49" charset="0"/>
              </a:rPr>
              <a:t>] &lt;&lt; </a:t>
            </a:r>
            <a:r>
              <a:rPr lang="en-US" altLang="en-US" sz="3000" dirty="0" err="1">
                <a:latin typeface="Consolas" panose="020B0609020204030204" pitchFamily="49" charset="0"/>
              </a:rPr>
              <a:t>endl</a:t>
            </a:r>
            <a:r>
              <a:rPr lang="en-US" altLang="en-US" sz="3000" dirty="0">
                <a:latin typeface="Consolas" panose="020B0609020204030204" pitchFamily="49" charset="0"/>
              </a:rPr>
              <a:t>;</a:t>
            </a:r>
            <a:r>
              <a:rPr lang="en-US" altLang="en-US" sz="3200" dirty="0"/>
              <a:t/>
            </a:r>
            <a:br>
              <a:rPr lang="en-US" altLang="en-US" sz="3200" dirty="0"/>
            </a:br>
            <a:endParaRPr lang="en-US" altLang="en-US" sz="3200" dirty="0"/>
          </a:p>
          <a:p>
            <a:pPr lvl="1"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3788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Type </a:t>
            </a:r>
            <a:r>
              <a:rPr lang="en-US" altLang="en-US" dirty="0">
                <a:latin typeface="Consolas" panose="020B0609020204030204" pitchFamily="49" charset="0"/>
              </a:rPr>
              <a:t>unsigned int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The vector class member function size returns </a:t>
            </a:r>
            <a:br>
              <a:rPr lang="en-US" altLang="en-US" sz="3600" dirty="0"/>
            </a:br>
            <a:r>
              <a:rPr lang="en-US" altLang="en-US" sz="3600" dirty="0"/>
              <a:t>an </a:t>
            </a:r>
            <a:r>
              <a:rPr lang="en-US" altLang="en-US" sz="3200" b="1" dirty="0">
                <a:latin typeface="Consolas" panose="020B0609020204030204" pitchFamily="49" charset="0"/>
              </a:rPr>
              <a:t>unsigned</a:t>
            </a:r>
            <a:r>
              <a:rPr lang="en-US" altLang="en-US" sz="3600" dirty="0"/>
              <a:t> </a:t>
            </a:r>
            <a:r>
              <a:rPr lang="en-US" altLang="en-US" sz="3200" b="1" dirty="0" err="1">
                <a:latin typeface="Consolas" panose="020B0609020204030204" pitchFamily="49" charset="0"/>
              </a:rPr>
              <a:t>int</a:t>
            </a:r>
            <a:r>
              <a:rPr lang="en-US" altLang="en-US" sz="3600" dirty="0"/>
              <a:t> </a:t>
            </a:r>
          </a:p>
          <a:p>
            <a:pPr lvl="1" eaLnBrk="1" hangingPunct="1"/>
            <a:r>
              <a:rPr lang="en-US" altLang="en-US" sz="3200" dirty="0"/>
              <a:t>Unsigned </a:t>
            </a:r>
            <a:r>
              <a:rPr lang="en-US" altLang="en-US" sz="3200" dirty="0" err="1">
                <a:latin typeface="Consolas" panose="020B0609020204030204" pitchFamily="49" charset="0"/>
              </a:rPr>
              <a:t>int</a:t>
            </a:r>
            <a:r>
              <a:rPr lang="en-US" altLang="en-US" sz="3200" dirty="0" err="1"/>
              <a:t>'s</a:t>
            </a:r>
            <a:r>
              <a:rPr lang="en-US" altLang="en-US" sz="3200" dirty="0"/>
              <a:t> are nonnegative integers</a:t>
            </a:r>
          </a:p>
          <a:p>
            <a:pPr lvl="1" eaLnBrk="1" hangingPunct="1"/>
            <a:r>
              <a:rPr lang="en-US" altLang="en-US" sz="3200" dirty="0"/>
              <a:t>Some compilers will give a warning if the previous </a:t>
            </a:r>
            <a:r>
              <a:rPr lang="en-US" altLang="en-US" sz="3200" dirty="0">
                <a:latin typeface="Consolas" panose="020B0609020204030204" pitchFamily="49" charset="0"/>
              </a:rPr>
              <a:t>for-</a:t>
            </a:r>
            <a:r>
              <a:rPr lang="en-US" altLang="en-US" sz="3200" dirty="0"/>
              <a:t>loop is not changed to:</a:t>
            </a:r>
            <a:br>
              <a:rPr lang="en-US" altLang="en-US" sz="3200" dirty="0"/>
            </a:br>
            <a:r>
              <a:rPr lang="en-US" altLang="en-US" sz="3200" dirty="0"/>
              <a:t/>
            </a:r>
            <a:br>
              <a:rPr lang="en-US" altLang="en-US" sz="3200" dirty="0"/>
            </a:br>
            <a:r>
              <a:rPr lang="en-US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2800" b="1" dirty="0">
                <a:latin typeface="Consolas" panose="020B0609020204030204" pitchFamily="49" charset="0"/>
              </a:rPr>
              <a:t>for</a:t>
            </a:r>
            <a:r>
              <a:rPr lang="en-US" altLang="en-US" sz="2800" dirty="0">
                <a:latin typeface="Consolas" panose="020B0609020204030204" pitchFamily="49" charset="0"/>
              </a:rPr>
              <a:t> (</a:t>
            </a:r>
            <a:r>
              <a:rPr lang="en-US" altLang="en-US" sz="2800" b="1" dirty="0">
                <a:latin typeface="Consolas" panose="020B0609020204030204" pitchFamily="49" charset="0"/>
              </a:rPr>
              <a:t>unsigned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r>
              <a:rPr lang="en-US" altLang="en-US" sz="2800" b="1" dirty="0"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r>
              <a:rPr lang="en-US" altLang="en-US" sz="2800" dirty="0" err="1">
                <a:latin typeface="Consolas" panose="020B0609020204030204" pitchFamily="49" charset="0"/>
              </a:rPr>
              <a:t>i</a:t>
            </a:r>
            <a:r>
              <a:rPr lang="en-US" altLang="en-US" sz="2800" dirty="0">
                <a:latin typeface="Consolas" panose="020B0609020204030204" pitchFamily="49" charset="0"/>
              </a:rPr>
              <a:t>= 0; </a:t>
            </a:r>
            <a:r>
              <a:rPr lang="en-US" altLang="en-US" sz="2800" dirty="0" err="1">
                <a:latin typeface="Consolas" panose="020B0609020204030204" pitchFamily="49" charset="0"/>
              </a:rPr>
              <a:t>i</a:t>
            </a:r>
            <a:r>
              <a:rPr lang="en-US" altLang="en-US" sz="2800" dirty="0">
                <a:latin typeface="Consolas" panose="020B0609020204030204" pitchFamily="49" charset="0"/>
              </a:rPr>
              <a:t> &lt; </a:t>
            </a:r>
            <a:r>
              <a:rPr lang="en-US" altLang="en-US" sz="2800" dirty="0" err="1">
                <a:latin typeface="Consolas" panose="020B0609020204030204" pitchFamily="49" charset="0"/>
              </a:rPr>
              <a:t>sample.size</a:t>
            </a:r>
            <a:r>
              <a:rPr lang="en-US" altLang="en-US" sz="2800" dirty="0">
                <a:latin typeface="Consolas" panose="020B0609020204030204" pitchFamily="49" charset="0"/>
              </a:rPr>
              <a:t>( ); </a:t>
            </a:r>
            <a:r>
              <a:rPr lang="en-US" altLang="en-US" sz="2800" dirty="0" err="1">
                <a:latin typeface="Consolas" panose="020B0609020204030204" pitchFamily="49" charset="0"/>
              </a:rPr>
              <a:t>i</a:t>
            </a:r>
            <a:r>
              <a:rPr lang="en-US" altLang="en-US" sz="2800" dirty="0">
                <a:latin typeface="Consolas" panose="020B0609020204030204" pitchFamily="49" charset="0"/>
              </a:rPr>
              <a:t>++)</a:t>
            </a:r>
            <a:br>
              <a:rPr lang="en-US" altLang="en-US" sz="2800" dirty="0">
                <a:latin typeface="Consolas" panose="020B0609020204030204" pitchFamily="49" charset="0"/>
              </a:rPr>
            </a:br>
            <a:r>
              <a:rPr lang="en-US" altLang="en-US" sz="2800" dirty="0">
                <a:latin typeface="Consolas" panose="020B0609020204030204" pitchFamily="49" charset="0"/>
              </a:rPr>
              <a:t>       cout &lt;&lt; sample[</a:t>
            </a:r>
            <a:r>
              <a:rPr lang="en-US" altLang="en-US" sz="2800" dirty="0" err="1">
                <a:latin typeface="Consolas" panose="020B0609020204030204" pitchFamily="49" charset="0"/>
              </a:rPr>
              <a:t>i</a:t>
            </a:r>
            <a:r>
              <a:rPr lang="en-US" altLang="en-US" sz="2800" dirty="0">
                <a:latin typeface="Consolas" panose="020B0609020204030204" pitchFamily="49" charset="0"/>
              </a:rPr>
              <a:t>] &lt;&lt; </a:t>
            </a:r>
            <a:r>
              <a:rPr lang="en-US" altLang="en-US" sz="2800" dirty="0" err="1">
                <a:latin typeface="Consolas" panose="020B0609020204030204" pitchFamily="49" charset="0"/>
              </a:rPr>
              <a:t>endl</a:t>
            </a:r>
            <a:r>
              <a:rPr lang="en-US" altLang="en-US" sz="2800" dirty="0">
                <a:latin typeface="Consolas" panose="020B0609020204030204" pitchFamily="49" charset="0"/>
              </a:rPr>
              <a:t>;</a:t>
            </a: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14919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29605</TotalTime>
  <Words>1051</Words>
  <Application>Microsoft Office PowerPoint</Application>
  <PresentationFormat>Widescreen</PresentationFormat>
  <Paragraphs>125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Courier New</vt:lpstr>
      <vt:lpstr>Tahoma</vt:lpstr>
      <vt:lpstr>Times New Roman</vt:lpstr>
      <vt:lpstr>Wingdings</vt:lpstr>
      <vt:lpstr>ヒラギノ角ゴ Pro W3</vt:lpstr>
      <vt:lpstr>Office Theme</vt:lpstr>
      <vt:lpstr>CSCE 120/121 Introduction to Program Design &amp; Concepts</vt:lpstr>
      <vt:lpstr>Vectors</vt:lpstr>
      <vt:lpstr>Declaring Vectors</vt:lpstr>
      <vt:lpstr>Accessing vector Elements</vt:lpstr>
      <vt:lpstr>Adding Elements to a Vector</vt:lpstr>
      <vt:lpstr>Initializing vector Elements</vt:lpstr>
      <vt:lpstr>Removing Vector Elements</vt:lpstr>
      <vt:lpstr>The size of a vector</vt:lpstr>
      <vt:lpstr>The Type unsigned int</vt:lpstr>
      <vt:lpstr>Alternate vector Initialization</vt:lpstr>
      <vt:lpstr>Vector Initialization With Classes</vt:lpstr>
      <vt:lpstr>The vector Library</vt:lpstr>
      <vt:lpstr>vector Issues</vt:lpstr>
      <vt:lpstr>Accessing Elements with the at() Member Function</vt:lpstr>
      <vt:lpstr>vector Efficiency</vt:lpstr>
      <vt:lpstr>Controlling vector Capacity</vt:lpstr>
      <vt:lpstr>Useful Member Functions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Towers of Hanoi</dc:title>
  <dc:creator>McGuire, Timothy J</dc:creator>
  <cp:lastModifiedBy>McGuire, Timothy J</cp:lastModifiedBy>
  <cp:revision>40</cp:revision>
  <dcterms:created xsi:type="dcterms:W3CDTF">2020-03-03T20:05:41Z</dcterms:created>
  <dcterms:modified xsi:type="dcterms:W3CDTF">2022-10-24T19:49:52Z</dcterms:modified>
</cp:coreProperties>
</file>