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2" r:id="rId3"/>
    <p:sldId id="339" r:id="rId4"/>
    <p:sldId id="341" r:id="rId5"/>
    <p:sldId id="396" r:id="rId6"/>
    <p:sldId id="346" r:id="rId7"/>
    <p:sldId id="345" r:id="rId8"/>
    <p:sldId id="347" r:id="rId9"/>
    <p:sldId id="348" r:id="rId10"/>
    <p:sldId id="354" r:id="rId11"/>
    <p:sldId id="350" r:id="rId12"/>
    <p:sldId id="351" r:id="rId13"/>
    <p:sldId id="352" r:id="rId14"/>
    <p:sldId id="353" r:id="rId15"/>
    <p:sldId id="355" r:id="rId16"/>
    <p:sldId id="356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95" r:id="rId32"/>
    <p:sldId id="376" r:id="rId33"/>
    <p:sldId id="373" r:id="rId34"/>
    <p:sldId id="374" r:id="rId35"/>
    <p:sldId id="375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8" r:id="rId46"/>
    <p:sldId id="387" r:id="rId47"/>
    <p:sldId id="389" r:id="rId48"/>
    <p:sldId id="390" r:id="rId49"/>
    <p:sldId id="391" r:id="rId50"/>
    <p:sldId id="392" r:id="rId51"/>
    <p:sldId id="393" r:id="rId52"/>
    <p:sldId id="39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45" autoAdjust="0"/>
  </p:normalViewPr>
  <p:slideViewPr>
    <p:cSldViewPr snapToGrid="0" showGuides="1">
      <p:cViewPr varScale="1">
        <p:scale>
          <a:sx n="88" d="100"/>
          <a:sy n="88" d="100"/>
        </p:scale>
        <p:origin x="13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B1568-0790-42E7-ADEA-CE83B51FBD5B}" type="doc">
      <dgm:prSet loTypeId="urn:microsoft.com/office/officeart/2005/8/layout/vList2" loCatId="list" qsTypeId="urn:microsoft.com/office/officeart/2005/8/quickstyle/3d5" qsCatId="3D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8354244-5DBC-4199-93B1-A65FB5EB37DC}">
      <dgm:prSet/>
      <dgm:spPr/>
      <dgm:t>
        <a:bodyPr/>
        <a:lstStyle/>
        <a:p>
          <a:pPr rtl="0"/>
          <a:r>
            <a:rPr lang="en-US" dirty="0"/>
            <a:t>So, the short answer is “NO”</a:t>
          </a:r>
        </a:p>
      </dgm:t>
    </dgm:pt>
    <dgm:pt modelId="{08BC11A7-DE67-46AE-ACCF-F0B1719D4772}" type="parTrans" cxnId="{99A5A8E7-8D48-40C5-9B97-0D96B1B1FF39}">
      <dgm:prSet/>
      <dgm:spPr/>
      <dgm:t>
        <a:bodyPr/>
        <a:lstStyle/>
        <a:p>
          <a:endParaRPr lang="en-US"/>
        </a:p>
      </dgm:t>
    </dgm:pt>
    <dgm:pt modelId="{6E28C1F3-D4FA-47A5-8F6F-D02C08A31EEB}" type="sibTrans" cxnId="{99A5A8E7-8D48-40C5-9B97-0D96B1B1FF39}">
      <dgm:prSet/>
      <dgm:spPr/>
      <dgm:t>
        <a:bodyPr/>
        <a:lstStyle/>
        <a:p>
          <a:endParaRPr lang="en-US"/>
        </a:p>
      </dgm:t>
    </dgm:pt>
    <dgm:pt modelId="{184E0A8D-CF46-43B5-AA61-A0F6357D138C}" type="pres">
      <dgm:prSet presAssocID="{28CB1568-0790-42E7-ADEA-CE83B51FBD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054CED-DE70-481A-A314-921F1CF3AADC}" type="pres">
      <dgm:prSet presAssocID="{F8354244-5DBC-4199-93B1-A65FB5EB37D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5A8E7-8D48-40C5-9B97-0D96B1B1FF39}" srcId="{28CB1568-0790-42E7-ADEA-CE83B51FBD5B}" destId="{F8354244-5DBC-4199-93B1-A65FB5EB37DC}" srcOrd="0" destOrd="0" parTransId="{08BC11A7-DE67-46AE-ACCF-F0B1719D4772}" sibTransId="{6E28C1F3-D4FA-47A5-8F6F-D02C08A31EEB}"/>
    <dgm:cxn modelId="{D2100617-35C0-4893-9380-7F3F41D68EBD}" type="presOf" srcId="{28CB1568-0790-42E7-ADEA-CE83B51FBD5B}" destId="{184E0A8D-CF46-43B5-AA61-A0F6357D138C}" srcOrd="0" destOrd="0" presId="urn:microsoft.com/office/officeart/2005/8/layout/vList2"/>
    <dgm:cxn modelId="{6D1C6317-A2B7-4E87-A350-DE0475230813}" type="presOf" srcId="{F8354244-5DBC-4199-93B1-A65FB5EB37DC}" destId="{36054CED-DE70-481A-A314-921F1CF3AADC}" srcOrd="0" destOrd="0" presId="urn:microsoft.com/office/officeart/2005/8/layout/vList2"/>
    <dgm:cxn modelId="{1244DE08-9C19-4378-B257-3E1CC9EC2F95}" type="presParOf" srcId="{184E0A8D-CF46-43B5-AA61-A0F6357D138C}" destId="{36054CED-DE70-481A-A314-921F1CF3AA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54CED-DE70-481A-A314-921F1CF3AADC}">
      <dsp:nvSpPr>
        <dsp:cNvPr id="0" name=""/>
        <dsp:cNvSpPr/>
      </dsp:nvSpPr>
      <dsp:spPr>
        <a:xfrm>
          <a:off x="0" y="3464"/>
          <a:ext cx="4187952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So, the short answer is “NO”</a:t>
          </a:r>
        </a:p>
      </dsp:txBody>
      <dsp:txXfrm>
        <a:off x="58257" y="61721"/>
        <a:ext cx="4071438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1407F-6D65-4C57-81A6-1B88C271712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BB3B5-9AC4-4286-A1D8-63646401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166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16637-B04E-4C7C-89CC-354E1A781EA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4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DA6AE2-C5E2-4B87-B085-90E50A69317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8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4C8473-FD92-4F47-A563-02EC79902F8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07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4D3778-A785-4926-A6D0-6CD59367E9F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49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494295-2BC1-4485-BF76-76522033755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2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5553BE-5FA1-4D02-8041-FF41A538298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5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9FBCC8-4539-4A09-89F9-6FD01CB99D6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5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AD57CE-C7FD-43C8-9294-3D6EBCC19609}" type="slidenum">
              <a:rPr lang="en-CA" altLang="en-US" smtClean="0"/>
              <a:pPr/>
              <a:t>28</a:t>
            </a:fld>
            <a:endParaRPr lang="en-CA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32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5F681D-7734-4B2B-B1A7-0A03B9C7CDBB}" type="slidenum">
              <a:rPr lang="en-CA" altLang="en-US" smtClean="0"/>
              <a:pPr/>
              <a:t>29</a:t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74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374628-C13B-463A-B62A-F66AD02A4853}" type="slidenum">
              <a:rPr lang="en-CA" altLang="en-US" smtClean="0"/>
              <a:pPr/>
              <a:t>30</a:t>
            </a:fld>
            <a:endParaRPr lang="en-CA" alt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2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B69DD9-863C-4D05-A403-F312853E608F}" type="slidenum">
              <a:rPr lang="en-CA" altLang="en-US" smtClean="0"/>
              <a:pPr/>
              <a:t>2</a:t>
            </a:fld>
            <a:endParaRPr lang="en-CA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267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5B7555-D3E4-40BA-8FC1-C28383BC293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89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662599-5B6F-45E4-95F0-E72E5A5D6A81}" type="slidenum">
              <a:rPr lang="en-CA" altLang="en-US" smtClean="0"/>
              <a:pPr/>
              <a:t>33</a:t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27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08229F-5AEE-48D8-8BA0-48D16A6CA62C}" type="slidenum">
              <a:rPr lang="en-CA" altLang="en-US" smtClean="0"/>
              <a:pPr/>
              <a:t>34</a:t>
            </a:fld>
            <a:endParaRPr lang="en-CA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421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3272BD-D2D3-4EB0-A04D-4F46F1798C5C}" type="slidenum">
              <a:rPr lang="en-CA" altLang="en-US" smtClean="0"/>
              <a:pPr/>
              <a:t>35</a:t>
            </a:fld>
            <a:endParaRPr lang="en-CA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628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6BFB98-6D05-4686-9943-D1A3F7A657F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5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 allows you to redefine how standard operators work when used with class objects.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B3B5-9AC4-4286-A1D8-63646401BF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7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74795C-A0E2-4C81-9DDE-018955DDA620}" type="slidenum">
              <a:rPr lang="en-CA" altLang="en-US" smtClean="0"/>
              <a:pPr/>
              <a:t>38</a:t>
            </a:fld>
            <a:endParaRPr lang="en-CA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 allows a class to have special member functions called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functions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you wish to redefine the way a particular operator works with an object, you define a function for that operator.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8039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BC4D66-8A71-49F2-AC24-70D848255C3C}" type="slidenum">
              <a:rPr lang="en-CA" altLang="en-US" smtClean="0"/>
              <a:pPr/>
              <a:t>39</a:t>
            </a:fld>
            <a:endParaRPr lang="en-CA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611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24E057-588B-4C04-948F-D4510174EF86}" type="slidenum">
              <a:rPr lang="en-CA" altLang="en-US" smtClean="0"/>
              <a:pPr/>
              <a:t>40</a:t>
            </a:fld>
            <a:endParaRPr lang="en-CA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808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22DD0D-94D3-4151-8615-B71A1FA02890}" type="slidenum">
              <a:rPr lang="en-CA" altLang="en-US" smtClean="0"/>
              <a:pPr/>
              <a:t>41</a:t>
            </a:fld>
            <a:endParaRPr lang="en-CA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17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A71522-3A29-4BAF-B132-979D86712525}" type="slidenum">
              <a:rPr lang="en-CA" altLang="en-US" smtClean="0"/>
              <a:pPr/>
              <a:t>4</a:t>
            </a:fld>
            <a:endParaRPr lang="en-CA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4312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A469DD3-CD62-4F90-BDD9-9ED81EF398E1}" type="slidenum">
              <a:rPr lang="en-CA" altLang="en-US" smtClean="0"/>
              <a:pPr/>
              <a:t>42</a:t>
            </a:fld>
            <a:endParaRPr lang="en-CA" altLang="en-US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look at the function header: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name of the function is operator =. This specifies that the function overloads the = operator.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is a member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SomeClass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class, this function will be called only when an assignment statement executes where the object on the left side of the = operator is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SomeClass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6122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7EE4E2-1345-458E-8E56-B184E20A3075}" type="slidenum">
              <a:rPr lang="en-CA" altLang="en-US" smtClean="0"/>
              <a:pPr/>
              <a:t>43</a:t>
            </a:fld>
            <a:endParaRPr lang="en-CA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has one parameter: a constant reference object named right . This parameter references the object on the right side of the operator.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when the following statement is executed, right will reference the object named object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 is declared as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reference for the following reasons: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was declared as a reference for efficiency purposes. This prevents the compiler from making a copy of the object being passed into the function.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was declared constant so the function will not accidentally change the contents of the argument.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19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64ECC70-D965-4A3C-BEE0-A20A8BF03BCF}" type="slidenum">
              <a:rPr lang="en-CA" altLang="en-US" smtClean="0"/>
              <a:pPr/>
              <a:t>44</a:t>
            </a:fld>
            <a:endParaRPr lang="en-CA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145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B5EFB9-6332-42F6-81FA-5FB99E5E4D16}" type="slidenum">
              <a:rPr lang="en-CA" altLang="en-US" smtClean="0"/>
              <a:pPr/>
              <a:t>46</a:t>
            </a:fld>
            <a:endParaRPr lang="en-CA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46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class that would benefit from overloaded</a:t>
            </a:r>
            <a:r>
              <a:rPr lang="en-US" baseline="0" dirty="0"/>
              <a:t> math operators.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FeetInches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is designed to hold distances or measurements expressed in feet and inches. It has: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constructor that allows the feet and inches members to be set. The default values for these members is zero.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simplify function for normalizing the values held in feet and inches . This function adjusts any set of values where the inches member is greater than 12 or less than 0.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B3B5-9AC4-4286-A1D8-63646401BF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7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simplify function for normalizing the values held in feet and inches . This function adjusts any set of values where the inches member is greater than 12 or less than 0.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simplify function uses the standard library function abs() to get the absolute value of the inches member. The abs() function requires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cstdlib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included.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B3B5-9AC4-4286-A1D8-63646401BF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8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here’s an example of a main function which reads in two lengths, and adds them together using the getters and setters.</a:t>
            </a:r>
          </a:p>
          <a:p>
            <a:r>
              <a:rPr lang="en-US" baseline="0" dirty="0"/>
              <a:t>(Let the code window float in)</a:t>
            </a:r>
          </a:p>
          <a:p>
            <a:r>
              <a:rPr lang="en-US" baseline="0" dirty="0"/>
              <a:t>It works, but wouldn’t it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B3B5-9AC4-4286-A1D8-63646401BF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8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let’s add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operator + function that overloads the standard + math operator.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operator − function that overloads the standard − math operator.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(Let them fly in)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overloaded + and − operators allow one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FeetInches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to be added to or subtracted from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B3B5-9AC4-4286-A1D8-63646401BF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5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the implementation of them.</a:t>
            </a:r>
            <a:r>
              <a:rPr lang="en-US" baseline="0" dirty="0"/>
              <a:t>  Let’s look at the + operator</a:t>
            </a:r>
          </a:p>
          <a:p>
            <a:r>
              <a:rPr lang="en-US" baseline="0" dirty="0"/>
              <a:t>(let it fly in)</a:t>
            </a: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function is called anytime the + operator is used with two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FeetInches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function has one parameter: a constant reference object named right 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parameter references the object on the right side of the operator.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create a new object, temp, to hold the results of the addition.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Inches and feet are members of the object making the function call. 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right.inches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references the inches of the object passes as a parameter, etc.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we adjust the values so they conform to a normal value expressed in feet and inches by calling temp. simplify()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B3B5-9AC4-4286-A1D8-63646401BF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2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+ operator is overloaded, we can add these two objects in a statement such as: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= first + second;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That’s a lot simpler than the way we did it before (show the first animation)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really, what’s going on behind the scenes is that first is calling it’s overloaded + operator like this (second animation)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BB3B5-9AC4-4286-A1D8-63646401BF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9A2C84-5FED-40DE-94E5-6EC3D4AE4FAA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48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157DC3-969F-4A9D-A164-4B53C7E3B999}" type="slidenum">
              <a:rPr lang="en-CA" altLang="en-US"/>
              <a:pPr eaLnBrk="1" hangingPunct="1"/>
              <a:t>10</a:t>
            </a:fld>
            <a:endParaRPr lang="en-CA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71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A5E669E-E648-42EF-B302-79B78F4DF0C4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33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29CF9-27BE-4331-8E4F-D1E73BAD63EF}" type="slidenum">
              <a:rPr lang="en-CA" altLang="en-US"/>
              <a:pPr eaLnBrk="1" hangingPunct="1"/>
              <a:t>16</a:t>
            </a:fld>
            <a:endParaRPr lang="en-CA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16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BBB258-C727-4CC6-A63A-57EAD3ADD2A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C4F2BF-F280-4925-9056-49C8AAA19A4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0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1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9A3B-F403-4F8D-A48B-5537A927F71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120/121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1" y="3602038"/>
            <a:ext cx="10562302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Advanced Classes </a:t>
            </a:r>
            <a:r>
              <a:rPr lang="en-US" altLang="en-US" sz="5400" dirty="0"/>
              <a:t>and the Rule of 3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893" y="152400"/>
            <a:ext cx="10983433" cy="114300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member variable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637413" y="1546226"/>
            <a:ext cx="10047767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Tree.</a:t>
            </a:r>
            <a:r>
              <a:rPr lang="en-US" altLang="en-US" sz="15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// Tree class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  class Tree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3 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4  private: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5     static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    // Static member variable.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6  public: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7     // Constructor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8     Tree()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9        {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++;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   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     //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Accessor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function for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        { 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  };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  // Definition of the static member variable, written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  // outside the class.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Tree::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247168" y="1676401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500000"/>
                </a:solidFill>
              </a:rPr>
              <a:t>Static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500000"/>
                </a:solidFill>
              </a:rPr>
              <a:t>member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500000"/>
                </a:solidFill>
              </a:rPr>
              <a:t>declared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500000"/>
                </a:solidFill>
              </a:rPr>
              <a:t>here.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4724400" y="2057400"/>
            <a:ext cx="838200" cy="762000"/>
          </a:xfrm>
          <a:prstGeom prst="line">
            <a:avLst/>
          </a:prstGeom>
          <a:noFill/>
          <a:ln w="19050">
            <a:solidFill>
              <a:srgbClr val="5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452190" y="5013326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500000"/>
                </a:solidFill>
              </a:rPr>
              <a:t>Static member defined here.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4837814" y="5378449"/>
            <a:ext cx="1641843" cy="745903"/>
          </a:xfrm>
          <a:prstGeom prst="line">
            <a:avLst/>
          </a:prstGeom>
          <a:noFill/>
          <a:ln w="19050">
            <a:solidFill>
              <a:srgbClr val="5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7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tree.cpp</a:t>
            </a:r>
          </a:p>
        </p:txBody>
      </p:sp>
    </p:spTree>
    <p:extLst>
      <p:ext uri="{BB962C8B-B14F-4D97-AF65-F5344CB8AC3E}">
        <p14:creationId xmlns:p14="http://schemas.microsoft.com/office/powerpoint/2010/main" val="25991106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Three Instances of the Tree Class, But Only One </a:t>
            </a:r>
            <a:r>
              <a:rPr lang="en-US" altLang="en-US" sz="3200">
                <a:latin typeface="Courier New" panose="02070309020205020404" pitchFamily="49" charset="0"/>
              </a:rPr>
              <a:t>objectCount</a:t>
            </a:r>
            <a:r>
              <a:rPr lang="en-US" altLang="en-US" sz="3200"/>
              <a:t> Variable</a:t>
            </a:r>
          </a:p>
        </p:txBody>
      </p:sp>
      <p:pic>
        <p:nvPicPr>
          <p:cNvPr id="12291" name="Picture 3" descr="1402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4" y="1900238"/>
            <a:ext cx="5917708" cy="388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683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6057" y="365125"/>
            <a:ext cx="10747743" cy="1325563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member function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6057" y="1806575"/>
            <a:ext cx="9450758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Can declare static functions as well as static variables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Declared with </a:t>
            </a:r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before return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static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getObjectCount</a:t>
            </a:r>
            <a:r>
              <a:rPr lang="en-US" altLang="en-US" dirty="0">
                <a:latin typeface="Courier New" panose="02070309020205020404" pitchFamily="49" charset="0"/>
              </a:rPr>
              <a:t>()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{ return </a:t>
            </a:r>
            <a:r>
              <a:rPr lang="en-US" altLang="en-US" dirty="0" err="1">
                <a:latin typeface="Courier New" panose="02070309020205020404" pitchFamily="49" charset="0"/>
              </a:rPr>
              <a:t>objectCount</a:t>
            </a:r>
            <a:r>
              <a:rPr lang="en-US" altLang="en-US" dirty="0">
                <a:latin typeface="Courier New" panose="020703090202050204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Static member functions can only access static member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be called independent of objects: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= Tree::</a:t>
            </a:r>
            <a:r>
              <a:rPr lang="en-US" altLang="en-US" sz="2400" dirty="0" err="1">
                <a:latin typeface="Courier New" panose="02070309020205020404" pitchFamily="49" charset="0"/>
              </a:rPr>
              <a:t>getObjectCount</a:t>
            </a:r>
            <a:r>
              <a:rPr lang="en-US" altLang="en-US" sz="2400" dirty="0"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680223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97172" y="762000"/>
            <a:ext cx="9142228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altLang="en-US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Tree.</a:t>
            </a:r>
            <a:r>
              <a:rPr lang="en-US" alt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sz="13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// Tree class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  class Tree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3 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4  private: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5     static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   // Static member variable.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6  public: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7     // Constructor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8     Tree()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9        {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++;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   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     //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Accessor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function for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   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en-US" sz="1600" dirty="0">
                <a:solidFill>
                  <a:srgbClr val="FA821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        { 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  };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  // Definition of the static member variable, written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  // outside the class.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Tree::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12873" y="5727368"/>
            <a:ext cx="101895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Now we can call the function like this:</a:t>
            </a:r>
            <a:r>
              <a:rPr lang="en-US" altLang="en-US" sz="1800" i="1" dirty="0">
                <a:solidFill>
                  <a:srgbClr val="FA8218"/>
                </a:solidFill>
              </a:rPr>
              <a:t/>
            </a:r>
            <a:br>
              <a:rPr lang="en-US" altLang="en-US" sz="1800" i="1" dirty="0">
                <a:solidFill>
                  <a:srgbClr val="FA8218"/>
                </a:solidFill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cout</a:t>
            </a:r>
            <a:r>
              <a:rPr lang="en-US" altLang="en-US" sz="1600" dirty="0">
                <a:latin typeface="Courier New" panose="02070309020205020404" pitchFamily="49" charset="0"/>
              </a:rPr>
              <a:t> &lt;&lt; "There are " &lt;&lt;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Tree</a:t>
            </a:r>
            <a:r>
              <a:rPr lang="en-US" altLang="en-US" sz="1600" dirty="0"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latin typeface="Courier New" panose="02070309020205020404" pitchFamily="49" charset="0"/>
              </a:rPr>
              <a:t>getObjectCount</a:t>
            </a:r>
            <a:r>
              <a:rPr lang="en-US" altLang="en-US" sz="1600" dirty="0">
                <a:latin typeface="Courier New" panose="02070309020205020404" pitchFamily="49" charset="0"/>
              </a:rPr>
              <a:t>() &lt;&lt; " objects.\n";</a:t>
            </a:r>
          </a:p>
        </p:txBody>
      </p:sp>
    </p:spTree>
    <p:extLst>
      <p:ext uri="{BB962C8B-B14F-4D97-AF65-F5344CB8AC3E}">
        <p14:creationId xmlns:p14="http://schemas.microsoft.com/office/powerpoint/2010/main" val="11748922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Friends of Classes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03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Friends of Classes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37953" y="1806575"/>
            <a:ext cx="10898373" cy="3702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i="1" dirty="0"/>
              <a:t>Friend</a:t>
            </a:r>
            <a:r>
              <a:rPr lang="en-US" altLang="en-US" sz="3200" dirty="0"/>
              <a:t>: a function or class that is not a member of a class, but has access to private members of the class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A friend function can be a stand-alone function or a member function of another class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It is declared a friend of a class with </a:t>
            </a:r>
            <a:r>
              <a:rPr lang="en-US" altLang="en-US" sz="3200" b="1" dirty="0">
                <a:solidFill>
                  <a:srgbClr val="002060"/>
                </a:solidFill>
                <a:latin typeface="Courier New" panose="02070309020205020404" pitchFamily="49" charset="0"/>
              </a:rPr>
              <a:t>friend</a:t>
            </a:r>
            <a:r>
              <a:rPr lang="en-US" altLang="en-US" sz="3200" dirty="0"/>
              <a:t> keyword in the 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23507573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friends?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Class operations are typically implemented</a:t>
            </a:r>
            <a:br>
              <a:rPr lang="en-US" altLang="en-US" sz="3200" dirty="0"/>
            </a:br>
            <a:r>
              <a:rPr lang="en-US" altLang="en-US" sz="3200" dirty="0"/>
              <a:t>as member functions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Some operations are better implemented as </a:t>
            </a:r>
            <a:br>
              <a:rPr lang="en-US" altLang="en-US" sz="3200" dirty="0"/>
            </a:br>
            <a:r>
              <a:rPr lang="en-US" altLang="en-US" sz="3200" dirty="0"/>
              <a:t>ordinary (nonmember) functions</a:t>
            </a:r>
          </a:p>
        </p:txBody>
      </p:sp>
    </p:spTree>
    <p:extLst>
      <p:ext uri="{BB962C8B-B14F-4D97-AF65-F5344CB8AC3E}">
        <p14:creationId xmlns:p14="http://schemas.microsoft.com/office/powerpoint/2010/main" val="166584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DayMonth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DayMonth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month;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day;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getMonth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getDay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setMonth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setDay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i="1" dirty="0"/>
              <a:t>…. etc….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43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 Example: An Equality Function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DayMonth</a:t>
            </a:r>
            <a:r>
              <a:rPr lang="en-US" altLang="en-US" dirty="0"/>
              <a:t> class can be enhanced to include an equality function</a:t>
            </a:r>
          </a:p>
          <a:p>
            <a:pPr lvl="1" eaLnBrk="1" hangingPunct="1"/>
            <a:r>
              <a:rPr lang="en-US" altLang="en-US" dirty="0"/>
              <a:t>An equality function tests two objects of type </a:t>
            </a:r>
            <a:r>
              <a:rPr lang="en-US" altLang="en-US" dirty="0" err="1"/>
              <a:t>DayMonth</a:t>
            </a:r>
            <a:r>
              <a:rPr lang="en-US" altLang="en-US" dirty="0"/>
              <a:t> to see if their values represent the same date</a:t>
            </a:r>
          </a:p>
          <a:p>
            <a:pPr lvl="1" eaLnBrk="1" hangingPunct="1"/>
            <a:r>
              <a:rPr lang="en-US" altLang="en-US" dirty="0"/>
              <a:t>Two dates are equal if they represent the same day and month</a:t>
            </a:r>
          </a:p>
          <a:p>
            <a:r>
              <a:rPr lang="en-US" altLang="en-US" dirty="0"/>
              <a:t>We want the equality function to return a value of type bool that is true if the dates are the same</a:t>
            </a:r>
          </a:p>
          <a:p>
            <a:r>
              <a:rPr lang="en-US" altLang="en-US" dirty="0"/>
              <a:t>The equality function requires a parameter for each of the two dates to compare</a:t>
            </a:r>
          </a:p>
          <a:p>
            <a:r>
              <a:rPr lang="en-US" altLang="en-US" dirty="0"/>
              <a:t>The declaration is </a:t>
            </a:r>
            <a:br>
              <a:rPr lang="en-US" altLang="en-US" dirty="0"/>
            </a:br>
            <a:r>
              <a:rPr lang="en-US" altLang="en-US" dirty="0"/>
              <a:t>      </a:t>
            </a:r>
            <a:br>
              <a:rPr lang="en-US" altLang="en-US" dirty="0"/>
            </a:br>
            <a:r>
              <a:rPr lang="en-US" altLang="en-US" dirty="0"/>
              <a:t>bool equal(</a:t>
            </a:r>
            <a:r>
              <a:rPr lang="en-US" altLang="en-US" dirty="0" err="1"/>
              <a:t>DayMonth</a:t>
            </a:r>
            <a:r>
              <a:rPr lang="en-US" altLang="en-US" dirty="0"/>
              <a:t> date1, </a:t>
            </a:r>
            <a:r>
              <a:rPr lang="en-US" altLang="en-US" dirty="0" err="1"/>
              <a:t>DayMonth</a:t>
            </a:r>
            <a:r>
              <a:rPr lang="en-US" altLang="en-US" dirty="0"/>
              <a:t> date2);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Notice that equal is not a member of the class </a:t>
            </a:r>
            <a:r>
              <a:rPr lang="en-US" altLang="en-US" dirty="0" err="1"/>
              <a:t>DayMonth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81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Rule of 3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72860" y="1424762"/>
            <a:ext cx="10886535" cy="5050465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7474F"/>
                </a:solidFill>
              </a:rPr>
              <a:t>Classes have three special member functions that are commonly implemented together:</a:t>
            </a:r>
            <a:endParaRPr lang="en-US" altLang="en-US" dirty="0"/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7474F"/>
                </a:solidFill>
              </a:rPr>
              <a:t>Destructor:</a:t>
            </a:r>
            <a:r>
              <a:rPr lang="en-US" altLang="en-US" dirty="0">
                <a:solidFill>
                  <a:srgbClr val="37474F"/>
                </a:solidFill>
              </a:rPr>
              <a:t> A destructor is a class member function that is automatically called when an object of the class is destroyed, such as when the object goes out of scope or is explicitly destroyed as in</a:t>
            </a:r>
            <a:r>
              <a:rPr lang="en-US" altLang="en-US" dirty="0">
                <a:solidFill>
                  <a:srgbClr val="37474F"/>
                </a:solidFill>
                <a:latin typeface="Roboto"/>
              </a:rPr>
              <a:t> </a:t>
            </a:r>
            <a:r>
              <a:rPr lang="en-US" altLang="en-US" b="1" dirty="0">
                <a:solidFill>
                  <a:srgbClr val="37474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b="1" dirty="0" err="1">
                <a:solidFill>
                  <a:srgbClr val="37474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someObject</a:t>
            </a:r>
            <a:r>
              <a:rPr lang="en-US" altLang="en-US" b="1" dirty="0">
                <a:solidFill>
                  <a:srgbClr val="37474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7474F"/>
                </a:solidFill>
              </a:rPr>
              <a:t>Copy constructor:</a:t>
            </a:r>
            <a:r>
              <a:rPr lang="en-US" altLang="en-US" dirty="0">
                <a:solidFill>
                  <a:srgbClr val="37474F"/>
                </a:solidFill>
                <a:latin typeface="Roboto"/>
              </a:rPr>
              <a:t> </a:t>
            </a:r>
            <a:r>
              <a:rPr lang="en-US" altLang="en-US" dirty="0">
                <a:solidFill>
                  <a:srgbClr val="37474F"/>
                </a:solidFill>
              </a:rPr>
              <a:t>A copy constructor is another version of a constructor that can be called with a single pass by reference argument. The copy constructor is automatically called when an object is passed by value to a function, such as for the function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7474F"/>
                </a:solidFill>
              </a:rPr>
              <a:t>Copy assignment operator:</a:t>
            </a:r>
            <a:r>
              <a:rPr lang="en-US" dirty="0"/>
              <a:t> </a:t>
            </a:r>
            <a:r>
              <a:rPr lang="en-US" dirty="0">
                <a:solidFill>
                  <a:srgbClr val="37474F"/>
                </a:solidFill>
              </a:rPr>
              <a:t>The assignment operator "=" can be overloaded for a class via a member function, known as the copy assignment operator, that overloads the built-in function "operator=", the member function having a reference parameter of the class type and returning a reference to the class type.</a:t>
            </a:r>
            <a:endParaRPr lang="en-US" altLang="en-US" dirty="0">
              <a:solidFill>
                <a:srgbClr val="37474F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380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Function equal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function equal, is not a member function</a:t>
            </a:r>
          </a:p>
          <a:p>
            <a:pPr lvl="1" eaLnBrk="1" hangingPunct="1"/>
            <a:r>
              <a:rPr lang="en-US" altLang="en-US" dirty="0"/>
              <a:t>It must use public </a:t>
            </a:r>
            <a:r>
              <a:rPr lang="en-US" altLang="en-US" dirty="0" err="1"/>
              <a:t>accessor</a:t>
            </a:r>
            <a:r>
              <a:rPr lang="en-US" altLang="en-US" dirty="0"/>
              <a:t> functions to obtain the day and month from a </a:t>
            </a:r>
            <a:r>
              <a:rPr lang="en-US" altLang="en-US" dirty="0" err="1"/>
              <a:t>DayMonth</a:t>
            </a:r>
            <a:r>
              <a:rPr lang="en-US" altLang="en-US" dirty="0"/>
              <a:t> object</a:t>
            </a:r>
          </a:p>
          <a:p>
            <a:pPr eaLnBrk="1" hangingPunct="1"/>
            <a:r>
              <a:rPr lang="en-US" altLang="en-US" sz="2400" dirty="0"/>
              <a:t>equal can be defined in this way: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bool equal(</a:t>
            </a:r>
            <a:r>
              <a:rPr lang="en-US" altLang="en-US" sz="2400" dirty="0" err="1"/>
              <a:t>DayMonth</a:t>
            </a:r>
            <a:r>
              <a:rPr lang="en-US" altLang="en-US" sz="2400" dirty="0"/>
              <a:t> date1, </a:t>
            </a:r>
            <a:r>
              <a:rPr lang="en-US" altLang="en-US" sz="2400" dirty="0" err="1"/>
              <a:t>DayMonth</a:t>
            </a:r>
            <a:r>
              <a:rPr lang="en-US" altLang="en-US" sz="2400" dirty="0"/>
              <a:t> date2)</a:t>
            </a:r>
            <a:br>
              <a:rPr lang="en-US" altLang="en-US" sz="2400" dirty="0"/>
            </a:br>
            <a:r>
              <a:rPr lang="en-US" altLang="en-US" sz="2400" dirty="0"/>
              <a:t> {</a:t>
            </a:r>
            <a:br>
              <a:rPr lang="en-US" altLang="en-US" sz="2400" dirty="0"/>
            </a:br>
            <a:r>
              <a:rPr lang="en-US" altLang="en-US" sz="2400" dirty="0"/>
              <a:t>    return ( date1.getMonth( ) == date2.getMonth( ) </a:t>
            </a:r>
            <a:br>
              <a:rPr lang="en-US" altLang="en-US" sz="2400" dirty="0"/>
            </a:br>
            <a:r>
              <a:rPr lang="en-US" altLang="en-US" sz="2400" dirty="0"/>
              <a:t>                  &amp;&amp; </a:t>
            </a:r>
            <a:br>
              <a:rPr lang="en-US" altLang="en-US" sz="2400" dirty="0"/>
            </a:br>
            <a:r>
              <a:rPr lang="en-US" altLang="en-US" sz="2400" dirty="0"/>
              <a:t>	      date1.getDay( ) == date2.getDay( ) );</a:t>
            </a:r>
            <a:br>
              <a:rPr lang="en-US" altLang="en-US" sz="2400" dirty="0"/>
            </a:br>
            <a:r>
              <a:rPr lang="en-US" altLang="en-US" sz="2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3905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Function equal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690113" y="1619250"/>
            <a:ext cx="10860657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equal function can be used to compare dates in this manner</a:t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 		if ( equal( today,  </a:t>
            </a:r>
            <a:r>
              <a:rPr lang="en-US" altLang="en-US" sz="3200" dirty="0" err="1"/>
              <a:t>bach_birthday</a:t>
            </a:r>
            <a:r>
              <a:rPr lang="en-US" altLang="en-US" sz="3200" dirty="0"/>
              <a:t>) )</a:t>
            </a:r>
            <a:br>
              <a:rPr lang="en-US" altLang="en-US" sz="3200" dirty="0"/>
            </a:br>
            <a:r>
              <a:rPr lang="en-US" altLang="en-US" sz="3200" dirty="0"/>
              <a:t>      		     </a:t>
            </a:r>
            <a:r>
              <a:rPr lang="en-US" altLang="en-US" sz="3200" dirty="0" err="1"/>
              <a:t>cout</a:t>
            </a:r>
            <a:r>
              <a:rPr lang="en-US" altLang="en-US" sz="3200" dirty="0"/>
              <a:t> &lt;&lt; "It's Bach's birthday!";</a:t>
            </a:r>
          </a:p>
        </p:txBody>
      </p:sp>
    </p:spTree>
    <p:extLst>
      <p:ext uri="{BB962C8B-B14F-4D97-AF65-F5344CB8AC3E}">
        <p14:creationId xmlns:p14="http://schemas.microsoft.com/office/powerpoint/2010/main" val="421947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equal Efficient?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Function equal could be made more efficient</a:t>
            </a:r>
            <a:br>
              <a:rPr lang="en-US" altLang="en-US" sz="3200" dirty="0"/>
            </a:br>
            <a:endParaRPr lang="en-US" altLang="en-US" sz="3200" dirty="0"/>
          </a:p>
          <a:p>
            <a:pPr lvl="1" eaLnBrk="1" hangingPunct="1"/>
            <a:r>
              <a:rPr lang="en-US" altLang="en-US" sz="2800" dirty="0"/>
              <a:t>Equal uses member function calls to obtain the private data values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Direct access of the member variables would be more efficient (faster)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382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More Efficient equal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As defined here, equal is more efficient, but not legal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bool equal(</a:t>
            </a:r>
            <a:r>
              <a:rPr lang="en-US" alt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DayMonth</a:t>
            </a: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date1, </a:t>
            </a:r>
            <a:r>
              <a:rPr lang="en-US" alt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DayMonth</a:t>
            </a: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date2)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{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		return (date1.month = = date2.month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	   &amp;&amp;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	   date1.day = = date2.day );</a:t>
            </a:r>
            <a:b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	}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sz="2800" dirty="0"/>
              <a:t>The code is simpler and more efficient</a:t>
            </a:r>
          </a:p>
          <a:p>
            <a:pPr lvl="1" eaLnBrk="1" hangingPunct="1"/>
            <a:r>
              <a:rPr lang="en-US" altLang="en-US" sz="2800" dirty="0"/>
              <a:t>Direct access of private member variables is not legal!</a:t>
            </a:r>
          </a:p>
        </p:txBody>
      </p:sp>
    </p:spTree>
    <p:extLst>
      <p:ext uri="{BB962C8B-B14F-4D97-AF65-F5344CB8AC3E}">
        <p14:creationId xmlns:p14="http://schemas.microsoft.com/office/powerpoint/2010/main" val="389644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A Friend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function equal is declared a friend in the abbreviated class definition here</a:t>
            </a:r>
            <a:br>
              <a:rPr lang="en-US" altLang="en-US" dirty="0"/>
            </a:br>
            <a:r>
              <a:rPr lang="en-US" altLang="en-US" dirty="0"/>
              <a:t>	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class</a:t>
            </a:r>
            <a:r>
              <a:rPr lang="en-US" altLang="en-US" dirty="0"/>
              <a:t> </a:t>
            </a:r>
            <a:r>
              <a:rPr lang="en-US" altLang="en-US" dirty="0" err="1"/>
              <a:t>DayMonth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	{</a:t>
            </a:r>
            <a:br>
              <a:rPr lang="en-US" altLang="en-US" dirty="0"/>
            </a:br>
            <a:r>
              <a:rPr lang="en-US" altLang="en-US" dirty="0"/>
              <a:t>      	     </a:t>
            </a:r>
            <a:r>
              <a:rPr lang="en-US" altLang="en-US" b="1" dirty="0"/>
              <a:t>public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                 </a:t>
            </a:r>
            <a:r>
              <a:rPr lang="en-US" altLang="en-US" b="1" dirty="0"/>
              <a:t>friend</a:t>
            </a:r>
            <a:r>
              <a:rPr lang="en-US" altLang="en-US" dirty="0"/>
              <a:t> </a:t>
            </a:r>
            <a:r>
              <a:rPr lang="en-US" altLang="en-US" b="1" dirty="0"/>
              <a:t>bool</a:t>
            </a:r>
            <a:r>
              <a:rPr lang="en-US" altLang="en-US" dirty="0"/>
              <a:t> equal(</a:t>
            </a:r>
            <a:r>
              <a:rPr lang="en-US" altLang="en-US" dirty="0" err="1"/>
              <a:t>DayMonth</a:t>
            </a:r>
            <a:r>
              <a:rPr lang="en-US" altLang="en-US" dirty="0"/>
              <a:t> date1, </a:t>
            </a:r>
            <a:r>
              <a:rPr lang="en-US" altLang="en-US" dirty="0" err="1"/>
              <a:t>DayMonth</a:t>
            </a:r>
            <a:r>
              <a:rPr lang="en-US" altLang="en-US" dirty="0"/>
              <a:t> date2);</a:t>
            </a:r>
            <a:br>
              <a:rPr lang="en-US" altLang="en-US" dirty="0"/>
            </a:br>
            <a:r>
              <a:rPr lang="en-US" altLang="en-US" dirty="0"/>
              <a:t>                 // The rest of the public members</a:t>
            </a:r>
            <a:br>
              <a:rPr lang="en-US" altLang="en-US" dirty="0"/>
            </a:br>
            <a:r>
              <a:rPr lang="en-US" altLang="en-US" dirty="0"/>
              <a:t>            </a:t>
            </a:r>
            <a:r>
              <a:rPr lang="en-US" altLang="en-US" b="1" dirty="0"/>
              <a:t>private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                 //  the private members</a:t>
            </a:r>
            <a:br>
              <a:rPr lang="en-US" altLang="en-US" dirty="0"/>
            </a:br>
            <a:r>
              <a:rPr lang="en-US" altLang="en-US" dirty="0"/>
              <a:t>       };</a:t>
            </a:r>
          </a:p>
        </p:txBody>
      </p:sp>
    </p:spTree>
    <p:extLst>
      <p:ext uri="{BB962C8B-B14F-4D97-AF65-F5344CB8AC3E}">
        <p14:creationId xmlns:p14="http://schemas.microsoft.com/office/powerpoint/2010/main" val="152070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Are Friends Needed?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Friend functions can be written as non-friend functions using the normal </a:t>
            </a:r>
            <a:r>
              <a:rPr lang="en-US" altLang="en-US" sz="3600" dirty="0" err="1"/>
              <a:t>accessor</a:t>
            </a:r>
            <a:r>
              <a:rPr lang="en-US" altLang="en-US" sz="3600" dirty="0"/>
              <a:t> and </a:t>
            </a:r>
            <a:r>
              <a:rPr lang="en-US" altLang="en-US" sz="3600" dirty="0" err="1"/>
              <a:t>mutator</a:t>
            </a:r>
            <a:r>
              <a:rPr lang="en-US" altLang="en-US" sz="3600" dirty="0"/>
              <a:t> functions that should be part of the class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The code of a friend function is simpler and it is more efficient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7069531"/>
              </p:ext>
            </p:extLst>
          </p:nvPr>
        </p:nvGraphicFramePr>
        <p:xfrm>
          <a:off x="7165848" y="3401129"/>
          <a:ext cx="4187952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76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Friends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How do you know when a function should be a friend or a member function?</a:t>
            </a:r>
          </a:p>
          <a:p>
            <a:pPr lvl="1" eaLnBrk="1" hangingPunct="1"/>
            <a:r>
              <a:rPr lang="en-US" altLang="en-US" sz="3200" dirty="0"/>
              <a:t>In general, use a member function if the task performed by the function involves only one object</a:t>
            </a:r>
          </a:p>
          <a:p>
            <a:pPr lvl="1" eaLnBrk="1" hangingPunct="1"/>
            <a:r>
              <a:rPr lang="en-US" altLang="en-US" sz="3200" dirty="0"/>
              <a:t>In general, use a nonmember function if the task performed by the function involves more than one object</a:t>
            </a:r>
          </a:p>
          <a:p>
            <a:pPr lvl="2" eaLnBrk="1" hangingPunct="1"/>
            <a:r>
              <a:rPr lang="en-US" altLang="en-US" sz="2800" dirty="0"/>
              <a:t>Choosing to make the nonmember function a friend is a decision of efficiency and personal taste</a:t>
            </a:r>
          </a:p>
        </p:txBody>
      </p:sp>
    </p:spTree>
    <p:extLst>
      <p:ext uri="{BB962C8B-B14F-4D97-AF65-F5344CB8AC3E}">
        <p14:creationId xmlns:p14="http://schemas.microsoft.com/office/powerpoint/2010/main" val="1998227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Copy Constructors</a:t>
            </a:r>
          </a:p>
        </p:txBody>
      </p:sp>
      <p:sp>
        <p:nvSpPr>
          <p:cNvPr id="28675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076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Special constructor used when a newly created object is initialized to the data of another object of same class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Default copy constructor copies field-to-field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Default copy constructor works fine in many cases</a:t>
            </a:r>
          </a:p>
        </p:txBody>
      </p:sp>
    </p:spTree>
    <p:extLst>
      <p:ext uri="{BB962C8B-B14F-4D97-AF65-F5344CB8AC3E}">
        <p14:creationId xmlns:p14="http://schemas.microsoft.com/office/powerpoint/2010/main" val="21417428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Copy Constructors?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7366" y="1600200"/>
            <a:ext cx="10895162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3200" dirty="0"/>
              <a:t>	Problem: what if an object contains a pointer?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latin typeface="Consolas" panose="020B0609020204030204" pitchFamily="49" charset="0"/>
              </a:rPr>
              <a:t>class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SomeClass</a:t>
            </a:r>
            <a:endParaRPr lang="en-US" altLang="en-US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</a:rPr>
              <a:t>{ </a:t>
            </a:r>
            <a:r>
              <a:rPr lang="en-US" altLang="en-US" b="1" dirty="0"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latin typeface="Consolas" panose="020B0609020204030204" pitchFamily="49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  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(</a:t>
            </a:r>
            <a:r>
              <a:rPr lang="en-US" altLang="en-US" sz="2800" b="1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val</a:t>
            </a:r>
            <a:r>
              <a:rPr lang="en-US" altLang="en-US" sz="2800" dirty="0">
                <a:latin typeface="Consolas" panose="020B0609020204030204" pitchFamily="49" charset="0"/>
              </a:rPr>
              <a:t> = 0)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{value=</a:t>
            </a:r>
            <a:r>
              <a:rPr lang="en-US" altLang="en-US" sz="2800" b="1" dirty="0">
                <a:latin typeface="Consolas" panose="020B0609020204030204" pitchFamily="49" charset="0"/>
              </a:rPr>
              <a:t>new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b="1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; *value = </a:t>
            </a:r>
            <a:r>
              <a:rPr lang="en-US" altLang="en-US" sz="2800" dirty="0" err="1">
                <a:latin typeface="Consolas" panose="020B0609020204030204" pitchFamily="49" charset="0"/>
              </a:rPr>
              <a:t>val</a:t>
            </a:r>
            <a:r>
              <a:rPr lang="en-US" altLang="en-US" sz="2800" dirty="0">
                <a:latin typeface="Consolas" panose="020B0609020204030204" pitchFamily="49" charset="0"/>
              </a:rPr>
              <a:t>;}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  </a:t>
            </a:r>
            <a:r>
              <a:rPr lang="en-US" altLang="en-US" sz="2800" b="1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getVal</a:t>
            </a:r>
            <a:r>
              <a:rPr lang="en-US" altLang="en-US" sz="2800" dirty="0"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  </a:t>
            </a:r>
            <a:r>
              <a:rPr lang="en-US" altLang="en-US" sz="2800" b="1" dirty="0">
                <a:latin typeface="Consolas" panose="020B0609020204030204" pitchFamily="49" charset="0"/>
              </a:rPr>
              <a:t>void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setVal</a:t>
            </a:r>
            <a:r>
              <a:rPr lang="en-US" altLang="en-US" sz="2800" dirty="0">
                <a:latin typeface="Consolas" panose="020B0609020204030204" pitchFamily="49" charset="0"/>
              </a:rPr>
              <a:t>(</a:t>
            </a:r>
            <a:r>
              <a:rPr lang="en-US" altLang="en-US" sz="2800" b="1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b="1" dirty="0"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latin typeface="Consolas" panose="020B0609020204030204" pitchFamily="49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  </a:t>
            </a:r>
            <a:r>
              <a:rPr lang="en-US" altLang="en-US" sz="2800" b="1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*value;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</a:rPr>
              <a:t>}</a:t>
            </a:r>
            <a:endParaRPr lang="en-US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39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 of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 </a:t>
            </a:r>
            <a:r>
              <a:rPr lang="en-US" sz="3200" b="1" i="1" dirty="0"/>
              <a:t>rule of three</a:t>
            </a:r>
            <a:r>
              <a:rPr lang="en-US" sz="3200" dirty="0"/>
              <a:t> describes a practice that if a programmer explicitly defines any one of those three special member functions (destructor, copy constructor, copy assignment operator), then the programmer should explicitly define all three. </a:t>
            </a:r>
          </a:p>
          <a:p>
            <a:r>
              <a:rPr lang="en-US" sz="3200" dirty="0"/>
              <a:t>For this reason, those three special member functions are sometimes called </a:t>
            </a:r>
            <a:r>
              <a:rPr lang="en-US" sz="3200" b="1" i="1" dirty="0"/>
              <a:t>the big three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5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38355" y="1752600"/>
            <a:ext cx="11015932" cy="4114800"/>
          </a:xfrm>
        </p:spPr>
        <p:txBody>
          <a:bodyPr/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What we get using </a:t>
            </a:r>
            <a:r>
              <a:rPr lang="en-US" altLang="en-US" dirty="0" err="1"/>
              <a:t>memberwise</a:t>
            </a:r>
            <a:r>
              <a:rPr lang="en-US" altLang="en-US" dirty="0"/>
              <a:t> copy with objects containing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SomeClass</a:t>
            </a:r>
            <a:r>
              <a:rPr lang="en-US" altLang="en-US" sz="2400" dirty="0">
                <a:latin typeface="Consolas" panose="020B0609020204030204" pitchFamily="49" charset="0"/>
              </a:rPr>
              <a:t>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SomeClass</a:t>
            </a:r>
            <a:r>
              <a:rPr lang="en-US" altLang="en-US" sz="2400" dirty="0">
                <a:latin typeface="Consolas" panose="020B0609020204030204" pitchFamily="49" charset="0"/>
              </a:rPr>
              <a:t> object2 = object1;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object2.setVal(42);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cout</a:t>
            </a:r>
            <a:r>
              <a:rPr lang="en-US" altLang="en-US" sz="2400" dirty="0">
                <a:latin typeface="Consolas" panose="020B0609020204030204" pitchFamily="49" charset="0"/>
              </a:rPr>
              <a:t> &lt;&lt; object1.getVal(); // also 42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endParaRPr lang="en-US" altLang="en-US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5814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7818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562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2672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74676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65525" y="4835526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object1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781800" y="4876801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114800" y="5410201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7315200" y="5410201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775325" y="4606926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4876800" y="4953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 flipV="1">
            <a:off x="6096000" y="49530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0388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875/1*600VH4fZWf3oJB2EaZAPjg.png">
            <a:extLst>
              <a:ext uri="{FF2B5EF4-FFF2-40B4-BE49-F238E27FC236}">
                <a16:creationId xmlns:a16="http://schemas.microsoft.com/office/drawing/2014/main" id="{C03A0E60-BD35-4790-93FC-B27E1BBE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4" y="1229192"/>
            <a:ext cx="11269826" cy="42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6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Constructors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problem with using call-by-value parameters with pointer variables is solved by the copy constructor.</a:t>
            </a:r>
          </a:p>
          <a:p>
            <a:pPr eaLnBrk="1" hangingPunct="1"/>
            <a:r>
              <a:rPr lang="en-US" altLang="en-US" sz="3200" dirty="0"/>
              <a:t>A copy constructor is a constructor with one parameter of the same type as the class</a:t>
            </a:r>
          </a:p>
          <a:p>
            <a:pPr lvl="1" eaLnBrk="1" hangingPunct="1"/>
            <a:r>
              <a:rPr lang="en-US" altLang="en-US" sz="2800" dirty="0"/>
              <a:t>The parameter is a call-by-reference parameter</a:t>
            </a:r>
          </a:p>
          <a:p>
            <a:pPr lvl="1" eaLnBrk="1" hangingPunct="1"/>
            <a:r>
              <a:rPr lang="en-US" altLang="en-US" sz="2800" dirty="0"/>
              <a:t>The parameter is usually a constant  parameter</a:t>
            </a:r>
          </a:p>
          <a:p>
            <a:pPr lvl="1" eaLnBrk="1" hangingPunct="1"/>
            <a:r>
              <a:rPr lang="en-US" altLang="en-US" sz="2800" dirty="0"/>
              <a:t>The constructor creates a complete, independent copy of its argument</a:t>
            </a:r>
          </a:p>
        </p:txBody>
      </p:sp>
    </p:spTree>
    <p:extLst>
      <p:ext uri="{BB962C8B-B14F-4D97-AF65-F5344CB8AC3E}">
        <p14:creationId xmlns:p14="http://schemas.microsoft.com/office/powerpoint/2010/main" val="325824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Programmer-Defined Copy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1487" y="1828800"/>
            <a:ext cx="10860656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Allows us to solve problem with objects containing pointers: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::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(</a:t>
            </a:r>
            <a:r>
              <a:rPr lang="en-US" altLang="en-US" sz="2800" b="1" dirty="0" err="1">
                <a:latin typeface="Consolas" panose="020B0609020204030204" pitchFamily="49" charset="0"/>
              </a:rPr>
              <a:t>const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 &amp;</a:t>
            </a:r>
            <a:r>
              <a:rPr lang="en-US" altLang="en-US" sz="2800" dirty="0" err="1">
                <a:latin typeface="Consolas" panose="020B0609020204030204" pitchFamily="49" charset="0"/>
              </a:rPr>
              <a:t>obj</a:t>
            </a:r>
            <a:r>
              <a:rPr lang="en-US" altLang="en-US" sz="2800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{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  value = </a:t>
            </a:r>
            <a:r>
              <a:rPr lang="en-US" altLang="en-US" sz="2800" b="1" dirty="0">
                <a:latin typeface="Consolas" panose="020B0609020204030204" pitchFamily="49" charset="0"/>
              </a:rPr>
              <a:t>new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b="1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  *value = </a:t>
            </a:r>
            <a:r>
              <a:rPr lang="en-US" altLang="en-US" sz="2800" dirty="0" err="1">
                <a:latin typeface="Consolas" panose="020B0609020204030204" pitchFamily="49" charset="0"/>
              </a:rPr>
              <a:t>obj.value</a:t>
            </a:r>
            <a:r>
              <a:rPr lang="en-US" altLang="en-US" sz="2800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Copy constructor takes a reference parameter to an object of the class</a:t>
            </a:r>
          </a:p>
        </p:txBody>
      </p:sp>
    </p:spTree>
    <p:extLst>
      <p:ext uri="{BB962C8B-B14F-4D97-AF65-F5344CB8AC3E}">
        <p14:creationId xmlns:p14="http://schemas.microsoft.com/office/powerpoint/2010/main" val="27040906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46981" y="1668464"/>
            <a:ext cx="10912415" cy="37417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Each object now points to separate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 object2 = new 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(object1);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object2.setVal(42);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cout</a:t>
            </a:r>
            <a:r>
              <a:rPr lang="en-US" altLang="en-US" sz="2800" dirty="0">
                <a:latin typeface="Consolas" panose="020B0609020204030204" pitchFamily="49" charset="0"/>
              </a:rPr>
              <a:t> &lt;&lt; object1.getVal(); // still 5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5814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7818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562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4676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65525" y="4835526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object1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781800" y="4876801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object2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114800" y="5410201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7315200" y="5410201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8839200" y="4572001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4876800" y="4953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8077200" y="4953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8610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791200" y="4572001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865015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1101" y="1905000"/>
            <a:ext cx="10964173" cy="41148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200" dirty="0"/>
              <a:t>Since copy constructor has a reference to the object it is copying from,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::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(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 &amp;</a:t>
            </a:r>
            <a:r>
              <a:rPr lang="en-US" altLang="en-US" sz="2800" dirty="0" err="1">
                <a:latin typeface="Consolas" panose="020B0609020204030204" pitchFamily="49" charset="0"/>
              </a:rPr>
              <a:t>obj</a:t>
            </a:r>
            <a:r>
              <a:rPr lang="en-US" altLang="en-US" sz="28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/>
              <a:t>it can modify that object. </a:t>
            </a:r>
          </a:p>
          <a:p>
            <a:pPr>
              <a:lnSpc>
                <a:spcPct val="85000"/>
              </a:lnSpc>
            </a:pPr>
            <a:r>
              <a:rPr lang="en-US" altLang="en-US" sz="3200" dirty="0"/>
              <a:t>To prevent this from happening, make the object parameter </a:t>
            </a:r>
            <a:r>
              <a:rPr lang="en-US" altLang="en-US" sz="3200" dirty="0" err="1">
                <a:latin typeface="Courier New" panose="02070309020205020404" pitchFamily="49" charset="0"/>
              </a:rPr>
              <a:t>const</a:t>
            </a:r>
            <a:r>
              <a:rPr lang="en-US" altLang="en-US" sz="32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::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(</a:t>
            </a:r>
            <a:r>
              <a:rPr lang="en-US" altLang="en-US" sz="2800" b="1" dirty="0" err="1">
                <a:latin typeface="Consolas" panose="020B0609020204030204" pitchFamily="49" charset="0"/>
              </a:rPr>
              <a:t>const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SomeClass</a:t>
            </a:r>
            <a:r>
              <a:rPr lang="en-US" altLang="en-US" sz="2800" dirty="0">
                <a:latin typeface="Consolas" panose="020B0609020204030204" pitchFamily="49" charset="0"/>
              </a:rPr>
              <a:t> &amp;</a:t>
            </a:r>
            <a:r>
              <a:rPr lang="en-US" altLang="en-US" sz="2800" dirty="0" err="1">
                <a:latin typeface="Consolas" panose="020B0609020204030204" pitchFamily="49" charset="0"/>
              </a:rPr>
              <a:t>obj</a:t>
            </a:r>
            <a:r>
              <a:rPr lang="en-US" altLang="en-US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10817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To Include a Copy Constructor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When a class definition involves pointers and dynamically allocated memory using "new", include a copy constructor</a:t>
            </a:r>
          </a:p>
          <a:p>
            <a:pPr eaLnBrk="1" hangingPunct="1"/>
            <a:r>
              <a:rPr lang="en-US" altLang="en-US" sz="3600" dirty="0"/>
              <a:t>Classes that do not involve pointers and dynamically allocated memory do not need copy constructors</a:t>
            </a: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11- </a:t>
            </a:r>
            <a:fld id="{A1587DB6-D7C9-45CF-B6BF-F38304E741F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1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Operator Overloading</a:t>
            </a:r>
          </a:p>
        </p:txBody>
      </p:sp>
      <p:sp>
        <p:nvSpPr>
          <p:cNvPr id="45059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80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1101" y="1828800"/>
            <a:ext cx="10998679" cy="43434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Operators such as </a:t>
            </a:r>
            <a:r>
              <a:rPr lang="en-US" altLang="en-US" sz="2400" b="1" dirty="0">
                <a:latin typeface="Consolas" panose="020B0609020204030204" pitchFamily="49" charset="0"/>
              </a:rPr>
              <a:t>=</a:t>
            </a:r>
            <a:r>
              <a:rPr lang="en-US" altLang="en-US" dirty="0"/>
              <a:t>, </a:t>
            </a:r>
            <a:r>
              <a:rPr lang="en-US" altLang="en-US" sz="2400" b="1" dirty="0">
                <a:latin typeface="Consolas" panose="020B0609020204030204" pitchFamily="49" charset="0"/>
              </a:rPr>
              <a:t>+</a:t>
            </a:r>
            <a:r>
              <a:rPr lang="en-US" altLang="en-US" dirty="0"/>
              <a:t>, and others can be redefined when used with objects of a class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The name of the function for the overloaded operator is </a:t>
            </a:r>
            <a:r>
              <a:rPr lang="en-US" altLang="en-US" dirty="0">
                <a:latin typeface="Consolas" panose="020B0609020204030204" pitchFamily="49" charset="0"/>
              </a:rPr>
              <a:t>operator</a:t>
            </a:r>
            <a:r>
              <a:rPr lang="en-US" altLang="en-US" dirty="0"/>
              <a:t> followed by the operator symbol, </a:t>
            </a:r>
            <a:r>
              <a:rPr lang="en-US" altLang="en-US" i="1" dirty="0"/>
              <a:t>e.g.</a:t>
            </a:r>
            <a:r>
              <a:rPr lang="en-US" altLang="en-US" dirty="0"/>
              <a:t>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nsolas" panose="020B0609020204030204" pitchFamily="49" charset="0"/>
              </a:rPr>
              <a:t>operator+</a:t>
            </a:r>
            <a:r>
              <a:rPr lang="en-US" altLang="en-US" dirty="0"/>
              <a:t> to overload the </a:t>
            </a:r>
            <a:r>
              <a:rPr lang="en-US" altLang="en-US" b="1" dirty="0">
                <a:latin typeface="Consolas" panose="020B0609020204030204" pitchFamily="49" charset="0"/>
              </a:rPr>
              <a:t>+</a:t>
            </a:r>
            <a:r>
              <a:rPr lang="en-US" altLang="en-US" dirty="0"/>
              <a:t> operator, and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nsolas" panose="020B0609020204030204" pitchFamily="49" charset="0"/>
              </a:rPr>
              <a:t>operator=</a:t>
            </a:r>
            <a:r>
              <a:rPr lang="en-US" altLang="en-US" dirty="0"/>
              <a:t> to overload the </a:t>
            </a:r>
            <a:r>
              <a:rPr lang="en-US" altLang="en-US" b="1" dirty="0">
                <a:latin typeface="Consolas" panose="020B0609020204030204" pitchFamily="49" charset="0"/>
              </a:rPr>
              <a:t>=</a:t>
            </a:r>
            <a:r>
              <a:rPr lang="en-US" altLang="en-US" dirty="0"/>
              <a:t> operator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Prototype for the overloaded operator goes in the declaration of the class that is overloading it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Overloaded operator function definition goes with other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71488983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this</a:t>
            </a:r>
            <a:r>
              <a:rPr lang="en-US" altLang="en-US" dirty="0"/>
              <a:t> Pointer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200" b="1" i="1" dirty="0">
                <a:latin typeface="Courier New" panose="02070309020205020404" pitchFamily="49" charset="0"/>
              </a:rPr>
              <a:t>this</a:t>
            </a:r>
            <a:r>
              <a:rPr lang="en-US" altLang="en-US" sz="3200" dirty="0"/>
              <a:t>: predefined pointer available to a class’s member functions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85000"/>
              </a:lnSpc>
            </a:pPr>
            <a:r>
              <a:rPr lang="en-US" altLang="en-US" sz="3200" dirty="0"/>
              <a:t>Always points to the instance (object) of the class whose function is being called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85000"/>
              </a:lnSpc>
            </a:pPr>
            <a:r>
              <a:rPr lang="en-US" altLang="en-US" sz="3200" dirty="0"/>
              <a:t>Is passed as a hidden argument to all non-static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7557107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Destructors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84791" y="1825625"/>
            <a:ext cx="10919637" cy="435133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dirty="0"/>
              <a:t>Member function automatically called when an object is destroyed</a:t>
            </a:r>
          </a:p>
          <a:p>
            <a:pPr>
              <a:lnSpc>
                <a:spcPct val="85000"/>
              </a:lnSpc>
            </a:pPr>
            <a:r>
              <a:rPr lang="en-US" altLang="en-US" sz="3600" dirty="0"/>
              <a:t>Destructor name is </a:t>
            </a:r>
            <a:r>
              <a:rPr lang="en-US" altLang="en-US" sz="3600" dirty="0">
                <a:latin typeface="Courier New" panose="02070309020205020404" pitchFamily="49" charset="0"/>
              </a:rPr>
              <a:t>~</a:t>
            </a:r>
            <a:r>
              <a:rPr lang="en-US" altLang="en-US" sz="3600" dirty="0" err="1"/>
              <a:t>classname</a:t>
            </a:r>
            <a:r>
              <a:rPr lang="en-US" altLang="en-US" sz="3600" dirty="0"/>
              <a:t>, </a:t>
            </a:r>
            <a:r>
              <a:rPr lang="en-US" altLang="en-US" sz="3600" i="1" dirty="0"/>
              <a:t>e.g.</a:t>
            </a:r>
            <a:r>
              <a:rPr lang="en-US" altLang="en-US" sz="3600" dirty="0"/>
              <a:t>,</a:t>
            </a:r>
            <a:r>
              <a:rPr lang="en-US" altLang="en-US" sz="3600" b="1" dirty="0"/>
              <a:t> </a:t>
            </a:r>
            <a:r>
              <a:rPr lang="en-US" altLang="en-US" sz="3600" b="1" dirty="0">
                <a:latin typeface="Courier New" panose="02070309020205020404" pitchFamily="49" charset="0"/>
              </a:rPr>
              <a:t>~Rectangle</a:t>
            </a:r>
            <a:endParaRPr lang="en-US" altLang="en-US" sz="3600" b="1" dirty="0"/>
          </a:p>
          <a:p>
            <a:pPr>
              <a:lnSpc>
                <a:spcPct val="85000"/>
              </a:lnSpc>
            </a:pPr>
            <a:r>
              <a:rPr lang="en-US" altLang="en-US" sz="3600" dirty="0"/>
              <a:t>Has no return type; takes no arguments</a:t>
            </a:r>
          </a:p>
          <a:p>
            <a:pPr>
              <a:lnSpc>
                <a:spcPct val="85000"/>
              </a:lnSpc>
            </a:pPr>
            <a:r>
              <a:rPr lang="en-US" altLang="en-US" sz="3600" dirty="0"/>
              <a:t>Only one destructor per class, </a:t>
            </a:r>
            <a:r>
              <a:rPr lang="en-US" altLang="en-US" sz="3600" i="1" dirty="0"/>
              <a:t>i.e.</a:t>
            </a:r>
            <a:r>
              <a:rPr lang="en-US" altLang="en-US" sz="3600" dirty="0"/>
              <a:t>, it cannot be overloaded</a:t>
            </a:r>
          </a:p>
          <a:p>
            <a:pPr>
              <a:lnSpc>
                <a:spcPct val="85000"/>
              </a:lnSpc>
            </a:pPr>
            <a:r>
              <a:rPr lang="en-US" altLang="en-US" sz="3600" dirty="0"/>
              <a:t>If constructor allocates dynamic memory, destructor should release it </a:t>
            </a:r>
          </a:p>
        </p:txBody>
      </p:sp>
    </p:spTree>
    <p:extLst>
      <p:ext uri="{BB962C8B-B14F-4D97-AF65-F5344CB8AC3E}">
        <p14:creationId xmlns:p14="http://schemas.microsoft.com/office/powerpoint/2010/main" val="2565080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this</a:t>
            </a:r>
            <a:r>
              <a:rPr lang="en-US" altLang="en-US" dirty="0"/>
              <a:t> Pointer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Example, </a:t>
            </a:r>
            <a:r>
              <a:rPr lang="en-US" altLang="en-US" dirty="0">
                <a:latin typeface="Consolas" panose="020B0609020204030204" pitchFamily="49" charset="0"/>
              </a:rPr>
              <a:t>student1</a:t>
            </a:r>
            <a:r>
              <a:rPr lang="en-US" altLang="en-US" dirty="0"/>
              <a:t> and </a:t>
            </a:r>
            <a:r>
              <a:rPr lang="en-US" altLang="en-US" dirty="0">
                <a:latin typeface="Consolas" panose="020B0609020204030204" pitchFamily="49" charset="0"/>
              </a:rPr>
              <a:t>student2</a:t>
            </a:r>
            <a:r>
              <a:rPr lang="en-US" altLang="en-US" dirty="0"/>
              <a:t> are both </a:t>
            </a:r>
            <a:r>
              <a:rPr lang="en-US" altLang="en-US" dirty="0" err="1">
                <a:latin typeface="Consolas" panose="020B0609020204030204" pitchFamily="49" charset="0"/>
              </a:rPr>
              <a:t>StudentTestScores</a:t>
            </a:r>
            <a:r>
              <a:rPr lang="en-US" altLang="en-US" dirty="0"/>
              <a:t> objects. 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5000"/>
              </a:lnSpc>
            </a:pPr>
            <a:r>
              <a:rPr lang="en-US" altLang="en-US" dirty="0"/>
              <a:t>The following statement causes the </a:t>
            </a:r>
            <a:r>
              <a:rPr lang="en-US" altLang="en-US" dirty="0" err="1">
                <a:latin typeface="Consolas" panose="020B0609020204030204" pitchFamily="49" charset="0"/>
              </a:rPr>
              <a:t>getStudentName</a:t>
            </a:r>
            <a:r>
              <a:rPr lang="en-US" altLang="en-US" dirty="0"/>
              <a:t> member function to operate on </a:t>
            </a:r>
            <a:r>
              <a:rPr lang="en-US" altLang="en-US" dirty="0">
                <a:latin typeface="Consolas" panose="020B0609020204030204" pitchFamily="49" charset="0"/>
              </a:rPr>
              <a:t>student1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student1.getStudentName() &lt;&lt; </a:t>
            </a:r>
            <a:r>
              <a:rPr lang="en-US" altLang="en-US" dirty="0" err="1">
                <a:latin typeface="Consolas" panose="020B0609020204030204" pitchFamily="49" charset="0"/>
              </a:rPr>
              <a:t>endl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br>
              <a:rPr lang="en-US" altLang="en-US" dirty="0"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/>
              <a:t>When </a:t>
            </a:r>
            <a:r>
              <a:rPr lang="en-US" altLang="en-US" dirty="0" err="1">
                <a:latin typeface="Consolas" panose="020B0609020204030204" pitchFamily="49" charset="0"/>
              </a:rPr>
              <a:t>getStudentName</a:t>
            </a:r>
            <a:r>
              <a:rPr lang="en-US" altLang="en-US" dirty="0"/>
              <a:t> is operating on </a:t>
            </a:r>
            <a:r>
              <a:rPr lang="en-US" altLang="en-US" dirty="0">
                <a:latin typeface="Consolas" panose="020B0609020204030204" pitchFamily="49" charset="0"/>
              </a:rPr>
              <a:t>student1</a:t>
            </a:r>
            <a:r>
              <a:rPr lang="en-US" altLang="en-US" dirty="0"/>
              <a:t>, the </a:t>
            </a:r>
            <a:r>
              <a:rPr lang="en-US" altLang="en-US" dirty="0">
                <a:latin typeface="Consolas" panose="020B0609020204030204" pitchFamily="49" charset="0"/>
              </a:rPr>
              <a:t>this</a:t>
            </a:r>
            <a:r>
              <a:rPr lang="en-US" altLang="en-US" dirty="0"/>
              <a:t> pointer is pointing to </a:t>
            </a:r>
            <a:r>
              <a:rPr lang="en-US" altLang="en-US" dirty="0">
                <a:latin typeface="Consolas" panose="020B0609020204030204" pitchFamily="49" charset="0"/>
              </a:rPr>
              <a:t>student1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161152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this</a:t>
            </a:r>
            <a:r>
              <a:rPr lang="en-US" altLang="en-US" dirty="0"/>
              <a:t> Pointer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Likewise, the following statement causes the </a:t>
            </a:r>
            <a:r>
              <a:rPr lang="en-US" altLang="en-US" dirty="0" err="1">
                <a:latin typeface="Consolas" panose="020B0609020204030204" pitchFamily="49" charset="0"/>
              </a:rPr>
              <a:t>getStudentName</a:t>
            </a:r>
            <a:r>
              <a:rPr lang="en-US" altLang="en-US" dirty="0"/>
              <a:t> member function to operate on </a:t>
            </a:r>
            <a:r>
              <a:rPr lang="en-US" altLang="en-US" dirty="0">
                <a:latin typeface="Consolas" panose="020B0609020204030204" pitchFamily="49" charset="0"/>
              </a:rPr>
              <a:t>student2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student2.getStudentName() &lt;&lt; </a:t>
            </a:r>
            <a:r>
              <a:rPr lang="en-US" altLang="en-US" dirty="0" err="1">
                <a:latin typeface="Consolas" panose="020B0609020204030204" pitchFamily="49" charset="0"/>
              </a:rPr>
              <a:t>endl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br>
              <a:rPr lang="en-US" altLang="en-US" dirty="0"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/>
              <a:t>When </a:t>
            </a:r>
            <a:r>
              <a:rPr lang="en-US" altLang="en-US" dirty="0" err="1">
                <a:latin typeface="Consolas" panose="020B0609020204030204" pitchFamily="49" charset="0"/>
              </a:rPr>
              <a:t>getStudentName</a:t>
            </a:r>
            <a:r>
              <a:rPr lang="en-US" altLang="en-US" dirty="0"/>
              <a:t> is operating on </a:t>
            </a:r>
            <a:r>
              <a:rPr lang="en-US" altLang="en-US" dirty="0">
                <a:latin typeface="Consolas" panose="020B0609020204030204" pitchFamily="49" charset="0"/>
              </a:rPr>
              <a:t>student2</a:t>
            </a:r>
            <a:r>
              <a:rPr lang="en-US" altLang="en-US" dirty="0"/>
              <a:t>, the </a:t>
            </a:r>
            <a:r>
              <a:rPr lang="en-US" altLang="en-US" dirty="0">
                <a:latin typeface="Consolas" panose="020B0609020204030204" pitchFamily="49" charset="0"/>
              </a:rPr>
              <a:t>this</a:t>
            </a:r>
            <a:r>
              <a:rPr lang="en-US" altLang="en-US" dirty="0"/>
              <a:t> pointer is pointing to </a:t>
            </a:r>
            <a:r>
              <a:rPr lang="en-US" altLang="en-US" dirty="0">
                <a:latin typeface="Consolas" panose="020B0609020204030204" pitchFamily="49" charset="0"/>
              </a:rPr>
              <a:t>student2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5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nsolas" panose="020B0609020204030204" pitchFamily="49" charset="0"/>
              </a:rPr>
              <a:t>this</a:t>
            </a:r>
            <a:r>
              <a:rPr lang="en-US" altLang="en-US" dirty="0"/>
              <a:t> pointer always points to the object that is being used to call the member function.</a:t>
            </a:r>
          </a:p>
        </p:txBody>
      </p:sp>
    </p:spTree>
    <p:extLst>
      <p:ext uri="{BB962C8B-B14F-4D97-AF65-F5344CB8AC3E}">
        <p14:creationId xmlns:p14="http://schemas.microsoft.com/office/powerpoint/2010/main" val="32063127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77969" y="1874839"/>
            <a:ext cx="11033185" cy="37417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Prototype: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		</a:t>
            </a:r>
            <a:r>
              <a:rPr lang="en-US" altLang="en-US" sz="2600" dirty="0">
                <a:latin typeface="Courier New" panose="02070309020205020404" pitchFamily="49" charset="0"/>
              </a:rPr>
              <a:t>void operator=(</a:t>
            </a:r>
            <a:r>
              <a:rPr lang="en-US" altLang="en-US" sz="2600" dirty="0" err="1">
                <a:latin typeface="Courier New" panose="02070309020205020404" pitchFamily="49" charset="0"/>
              </a:rPr>
              <a:t>const</a:t>
            </a:r>
            <a:r>
              <a:rPr lang="en-US" altLang="en-US" sz="2600" dirty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SomeClass</a:t>
            </a:r>
            <a:r>
              <a:rPr lang="en-US" altLang="en-US" sz="2600" dirty="0">
                <a:latin typeface="Courier New" panose="02070309020205020404" pitchFamily="49" charset="0"/>
              </a:rPr>
              <a:t> &amp;</a:t>
            </a:r>
            <a:r>
              <a:rPr lang="en-US" altLang="en-US" sz="2600" dirty="0" err="1">
                <a:latin typeface="Courier New" panose="02070309020205020404" pitchFamily="49" charset="0"/>
              </a:rPr>
              <a:t>rval</a:t>
            </a:r>
            <a:r>
              <a:rPr lang="en-US" altLang="en-US" sz="26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Operator is called via object on left side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432051" y="4343401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500000"/>
                </a:solidFill>
              </a:rPr>
              <a:t>return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500000"/>
                </a:solidFill>
              </a:rPr>
              <a:t>type</a:t>
            </a:r>
          </a:p>
        </p:txBody>
      </p:sp>
      <p:sp>
        <p:nvSpPr>
          <p:cNvPr id="54277" name="AutoShape 5"/>
          <p:cNvSpPr>
            <a:spLocks/>
          </p:cNvSpPr>
          <p:nvPr/>
        </p:nvSpPr>
        <p:spPr bwMode="auto">
          <a:xfrm rot="5411607">
            <a:off x="4053597" y="1995843"/>
            <a:ext cx="234101" cy="1811131"/>
          </a:xfrm>
          <a:prstGeom prst="rightBrace">
            <a:avLst>
              <a:gd name="adj1" fmla="val 57931"/>
              <a:gd name="adj2" fmla="val 50000"/>
            </a:avLst>
          </a:prstGeom>
          <a:noFill/>
          <a:ln w="25400">
            <a:solidFill>
              <a:srgbClr val="5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11588" y="4343401"/>
            <a:ext cx="1073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500000"/>
                </a:solidFill>
              </a:rPr>
              <a:t>function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500000"/>
                </a:solidFill>
              </a:rPr>
              <a:t>name</a:t>
            </a:r>
          </a:p>
        </p:txBody>
      </p:sp>
      <p:sp>
        <p:nvSpPr>
          <p:cNvPr id="54279" name="AutoShape 7"/>
          <p:cNvSpPr>
            <a:spLocks/>
          </p:cNvSpPr>
          <p:nvPr/>
        </p:nvSpPr>
        <p:spPr bwMode="auto">
          <a:xfrm rot="5411607">
            <a:off x="7089859" y="800728"/>
            <a:ext cx="275431" cy="4087580"/>
          </a:xfrm>
          <a:prstGeom prst="rightBrace">
            <a:avLst>
              <a:gd name="adj1" fmla="val 159324"/>
              <a:gd name="adj2" fmla="val 50000"/>
            </a:avLst>
          </a:prstGeom>
          <a:noFill/>
          <a:ln w="25400">
            <a:solidFill>
              <a:srgbClr val="5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588125" y="4114801"/>
            <a:ext cx="1949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500000"/>
                </a:solidFill>
              </a:rPr>
              <a:t>parameter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500000"/>
                </a:solidFill>
              </a:rPr>
              <a:t>object on right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500000"/>
                </a:solidFill>
              </a:rPr>
              <a:t>side of operator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V="1">
            <a:off x="2822882" y="2713703"/>
            <a:ext cx="8808" cy="1506794"/>
          </a:xfrm>
          <a:prstGeom prst="line">
            <a:avLst/>
          </a:prstGeom>
          <a:noFill/>
          <a:ln w="25400">
            <a:solidFill>
              <a:srgbClr val="5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168877" y="3205667"/>
            <a:ext cx="176111" cy="1061533"/>
          </a:xfrm>
          <a:prstGeom prst="line">
            <a:avLst/>
          </a:prstGeom>
          <a:noFill/>
          <a:ln w="25400">
            <a:solidFill>
              <a:srgbClr val="5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 flipV="1">
            <a:off x="7315200" y="3021516"/>
            <a:ext cx="265113" cy="1017084"/>
          </a:xfrm>
          <a:prstGeom prst="line">
            <a:avLst/>
          </a:prstGeom>
          <a:noFill/>
          <a:ln w="25400">
            <a:solidFill>
              <a:srgbClr val="5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679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Invoking an Overloaded Operator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7321" y="1943100"/>
            <a:ext cx="10919637" cy="3741738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Operator can be invoked as a member function: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3600" dirty="0">
                <a:latin typeface="Consolas" panose="020B0609020204030204" pitchFamily="49" charset="0"/>
              </a:rPr>
              <a:t>	object1.operator=(object2);</a:t>
            </a:r>
          </a:p>
          <a:p>
            <a:r>
              <a:rPr lang="en-US" altLang="en-US" sz="4000" dirty="0"/>
              <a:t>But if we did it that way, we might as well have just called it “assign” and invoke it this way:</a:t>
            </a:r>
            <a:br>
              <a:rPr lang="en-US" altLang="en-US" sz="4000" dirty="0"/>
            </a:br>
            <a:r>
              <a:rPr lang="en-US" altLang="en-US" sz="4000" dirty="0"/>
              <a:t> 	</a:t>
            </a:r>
            <a:r>
              <a:rPr lang="en-US" altLang="en-US" sz="3600" dirty="0">
                <a:latin typeface="Consolas" panose="020B0609020204030204" pitchFamily="49" charset="0"/>
              </a:rPr>
              <a:t>object1.assign(object2);</a:t>
            </a:r>
          </a:p>
          <a:p>
            <a:r>
              <a:rPr lang="en-US" altLang="en-US" sz="4000" dirty="0"/>
              <a:t>Instead, we can </a:t>
            </a:r>
            <a:r>
              <a:rPr lang="en-US" altLang="en-US" sz="4000" dirty="0" err="1"/>
              <a:t>can</a:t>
            </a:r>
            <a:r>
              <a:rPr lang="en-US" altLang="en-US" sz="4000" dirty="0"/>
              <a:t> use it this way: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3600" dirty="0">
                <a:latin typeface="Consolas" panose="020B0609020204030204" pitchFamily="49" charset="0"/>
              </a:rPr>
              <a:t>	object1 = object2;</a:t>
            </a:r>
          </a:p>
        </p:txBody>
      </p:sp>
    </p:spTree>
    <p:extLst>
      <p:ext uri="{BB962C8B-B14F-4D97-AF65-F5344CB8AC3E}">
        <p14:creationId xmlns:p14="http://schemas.microsoft.com/office/powerpoint/2010/main" val="52747903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a Value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91116" y="1392865"/>
            <a:ext cx="10855842" cy="47031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An overloaded operator can return a value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class Point2d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private: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x, y;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public: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double operator-(</a:t>
            </a:r>
            <a:r>
              <a:rPr lang="en-US" altLang="en-US" sz="2000" dirty="0" err="1"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latin typeface="Consolas" panose="020B0609020204030204" pitchFamily="49" charset="0"/>
              </a:rPr>
              <a:t> point2d &amp;right)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{ return </a:t>
            </a:r>
            <a:r>
              <a:rPr lang="en-US" altLang="en-US" sz="2000" dirty="0" err="1">
                <a:latin typeface="Consolas" panose="020B0609020204030204" pitchFamily="49" charset="0"/>
              </a:rPr>
              <a:t>sqrt</a:t>
            </a:r>
            <a:r>
              <a:rPr lang="en-US" altLang="en-US" sz="2000" dirty="0">
                <a:latin typeface="Consolas" panose="020B0609020204030204" pitchFamily="49" charset="0"/>
              </a:rPr>
              <a:t>(pow((</a:t>
            </a:r>
            <a:r>
              <a:rPr lang="en-US" altLang="en-US" sz="2000" dirty="0" err="1">
                <a:latin typeface="Consolas" panose="020B0609020204030204" pitchFamily="49" charset="0"/>
              </a:rPr>
              <a:t>this.x-right.x</a:t>
            </a:r>
            <a:r>
              <a:rPr lang="en-US" altLang="en-US" sz="2000" dirty="0">
                <a:latin typeface="Consolas" panose="020B0609020204030204" pitchFamily="49" charset="0"/>
              </a:rPr>
              <a:t>),2) + pow((</a:t>
            </a:r>
            <a:r>
              <a:rPr lang="en-US" altLang="en-US" sz="2000" dirty="0" err="1">
                <a:latin typeface="Consolas" panose="020B0609020204030204" pitchFamily="49" charset="0"/>
              </a:rPr>
              <a:t>this.y-right.y</a:t>
            </a:r>
            <a:r>
              <a:rPr lang="en-US" altLang="en-US" sz="2000" dirty="0">
                <a:latin typeface="Consolas" panose="020B0609020204030204" pitchFamily="49" charset="0"/>
              </a:rPr>
              <a:t>),2));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Point2d point1(2,2), point2(4,4);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// Compute and display distance between 2 points.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cout</a:t>
            </a:r>
            <a:r>
              <a:rPr lang="en-US" altLang="en-US" sz="2000" dirty="0">
                <a:latin typeface="Consolas" panose="020B0609020204030204" pitchFamily="49" charset="0"/>
              </a:rPr>
              <a:t> &lt;&lt; point2 – point1 &lt;&lt; </a:t>
            </a:r>
            <a:r>
              <a:rPr lang="en-US" altLang="en-US" sz="2000" dirty="0" err="1">
                <a:latin typeface="Consolas" panose="020B0609020204030204" pitchFamily="49" charset="0"/>
              </a:rPr>
              <a:t>endl</a:t>
            </a:r>
            <a:r>
              <a:rPr lang="en-US" altLang="en-US" sz="2000" dirty="0">
                <a:latin typeface="Consolas" panose="020B0609020204030204" pitchFamily="49" charset="0"/>
              </a:rPr>
              <a:t>; // displays 2.82843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0484" y="2647666"/>
            <a:ext cx="4436474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could simply say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here, but the use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reminds us that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/>
              <a:t>belongs to the calling object.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76716" y="3429000"/>
            <a:ext cx="2333768" cy="883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55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So, now we have seen</a:t>
            </a:r>
          </a:p>
          <a:p>
            <a:pPr lvl="1"/>
            <a:r>
              <a:rPr lang="en-US" sz="3600" dirty="0"/>
              <a:t>Destructors</a:t>
            </a:r>
          </a:p>
          <a:p>
            <a:pPr lvl="1"/>
            <a:r>
              <a:rPr lang="en-US" sz="3600" dirty="0"/>
              <a:t>Copy Constructors</a:t>
            </a:r>
          </a:p>
          <a:p>
            <a:pPr lvl="1"/>
            <a:r>
              <a:rPr lang="en-US" sz="3600" dirty="0"/>
              <a:t>Assignment Operators</a:t>
            </a:r>
          </a:p>
          <a:p>
            <a:r>
              <a:rPr lang="en-US" altLang="en-US" sz="4000" dirty="0"/>
              <a:t>If you need to define one, you need to define all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6495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Notes on Overloaded Operators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Can change meaning of an operator</a:t>
            </a:r>
          </a:p>
          <a:p>
            <a:r>
              <a:rPr lang="en-US" altLang="en-US" sz="3600" dirty="0"/>
              <a:t>Cannot change the number of operands of the operator</a:t>
            </a:r>
          </a:p>
          <a:p>
            <a:r>
              <a:rPr lang="en-US" altLang="en-US" sz="3600" dirty="0"/>
              <a:t>Overloaded relational operators should return a </a:t>
            </a:r>
            <a:r>
              <a:rPr lang="en-US" altLang="en-US" sz="3600" dirty="0">
                <a:latin typeface="Courier New" panose="02070309020205020404" pitchFamily="49" charset="0"/>
              </a:rPr>
              <a:t>bool</a:t>
            </a:r>
            <a:r>
              <a:rPr lang="en-US" altLang="en-US" sz="3600" dirty="0"/>
              <a:t> value</a:t>
            </a:r>
          </a:p>
          <a:p>
            <a:r>
              <a:rPr lang="en-US" altLang="en-US" sz="3600" dirty="0"/>
              <a:t>Overloaded stream operators </a:t>
            </a:r>
            <a:r>
              <a:rPr lang="en-US" altLang="en-US" sz="3600" dirty="0">
                <a:latin typeface="Courier New" panose="02070309020205020404" pitchFamily="49" charset="0"/>
              </a:rPr>
              <a:t>&gt;&gt;</a:t>
            </a:r>
            <a:r>
              <a:rPr lang="en-US" altLang="en-US" sz="3600" dirty="0"/>
              <a:t>, </a:t>
            </a:r>
            <a:r>
              <a:rPr lang="en-US" altLang="en-US" sz="3600" dirty="0">
                <a:latin typeface="Courier New" panose="02070309020205020404" pitchFamily="49" charset="0"/>
              </a:rPr>
              <a:t>&lt;&lt;</a:t>
            </a:r>
            <a:r>
              <a:rPr lang="en-US" altLang="en-US" sz="3600" dirty="0"/>
              <a:t> must return reference to </a:t>
            </a:r>
            <a:r>
              <a:rPr lang="en-US" altLang="en-US" sz="3600" dirty="0" err="1">
                <a:latin typeface="Courier New" panose="02070309020205020404" pitchFamily="49" charset="0"/>
              </a:rPr>
              <a:t>istream</a:t>
            </a:r>
            <a:r>
              <a:rPr lang="en-US" altLang="en-US" sz="3600" dirty="0"/>
              <a:t>, </a:t>
            </a:r>
            <a:r>
              <a:rPr lang="en-US" altLang="en-US" sz="3600" dirty="0" err="1">
                <a:latin typeface="Courier New" panose="02070309020205020404" pitchFamily="49" charset="0"/>
              </a:rPr>
              <a:t>ostream</a:t>
            </a:r>
            <a:r>
              <a:rPr lang="en-US" altLang="en-US" sz="3600" dirty="0"/>
              <a:t> objects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897861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66385"/>
            <a:ext cx="7345680" cy="6125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4720" y="6306948"/>
            <a:ext cx="454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from an example by Tony Gaddis</a:t>
            </a:r>
          </a:p>
        </p:txBody>
      </p:sp>
    </p:spTree>
    <p:extLst>
      <p:ext uri="{BB962C8B-B14F-4D97-AF65-F5344CB8AC3E}">
        <p14:creationId xmlns:p14="http://schemas.microsoft.com/office/powerpoint/2010/main" val="1213433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11480"/>
            <a:ext cx="11615737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8" y="-777497"/>
            <a:ext cx="9457068" cy="7635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486" y="3820411"/>
            <a:ext cx="9627564" cy="1370648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81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Rationale for the Rule of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Destructor</a:t>
            </a:r>
          </a:p>
          <a:p>
            <a:pPr lvl="1"/>
            <a:r>
              <a:rPr lang="en-US" sz="2800" dirty="0" smtClean="0"/>
              <a:t>Important for avoiding memory leaks.</a:t>
            </a:r>
          </a:p>
          <a:p>
            <a:r>
              <a:rPr lang="en-US" sz="3200" dirty="0" smtClean="0"/>
              <a:t>Copy Assignment Operator: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you do not provide one the compiler creates a default assignment operator.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assignment operation is a member-wise copy function and does a shallow copy and not a deep copy. </a:t>
            </a:r>
            <a:endParaRPr lang="en-US" sz="2800" dirty="0" smtClean="0"/>
          </a:p>
          <a:p>
            <a:pPr lvl="1"/>
            <a:r>
              <a:rPr lang="en-US" sz="2800" dirty="0" smtClean="0"/>
              <a:t>This </a:t>
            </a:r>
            <a:r>
              <a:rPr lang="en-US" sz="2800" dirty="0"/>
              <a:t>could cause problems like memory leaks, wrong assignment</a:t>
            </a:r>
            <a:r>
              <a:rPr lang="en-US" sz="2800" dirty="0" smtClean="0"/>
              <a:t>.</a:t>
            </a:r>
          </a:p>
          <a:p>
            <a:r>
              <a:rPr lang="en-US" sz="3200" dirty="0" smtClean="0"/>
              <a:t>Copy Constructor</a:t>
            </a:r>
          </a:p>
          <a:p>
            <a:pPr lvl="1"/>
            <a:r>
              <a:rPr lang="en-US" sz="2800" dirty="0" smtClean="0"/>
              <a:t>The rationale is similar to that of the Copy Assignment Operator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9" y="334699"/>
            <a:ext cx="11766361" cy="6386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163" y="4430637"/>
            <a:ext cx="9123037" cy="109643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14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9" y="295465"/>
            <a:ext cx="9508411" cy="6230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74" y="1505732"/>
            <a:ext cx="11116418" cy="381000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4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0" y="731520"/>
            <a:ext cx="10549443" cy="5196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80" y="1126300"/>
            <a:ext cx="4883070" cy="7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420" y="1921700"/>
            <a:ext cx="8826858" cy="152187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43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destructor.cpp </a:t>
            </a:r>
          </a:p>
        </p:txBody>
      </p:sp>
    </p:spTree>
    <p:extLst>
      <p:ext uri="{BB962C8B-B14F-4D97-AF65-F5344CB8AC3E}">
        <p14:creationId xmlns:p14="http://schemas.microsoft.com/office/powerpoint/2010/main" val="37632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Constructors, Destructors, and Dynamically Allocated Objects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27321" y="1676400"/>
            <a:ext cx="1090900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an object is dynamically allocated with the </a:t>
            </a:r>
            <a:r>
              <a:rPr lang="en-US" altLang="en-US" b="1" dirty="0"/>
              <a:t>new</a:t>
            </a:r>
            <a:r>
              <a:rPr lang="en-US" altLang="en-US" dirty="0"/>
              <a:t> operator, its constructor executes: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Rectangle *r = </a:t>
            </a:r>
            <a:r>
              <a:rPr lang="en-US" altLang="en-US" sz="2400" b="1" dirty="0">
                <a:latin typeface="Courier New" panose="02070309020205020404" pitchFamily="49" charset="0"/>
              </a:rPr>
              <a:t>new</a:t>
            </a:r>
            <a:r>
              <a:rPr lang="en-US" altLang="en-US" sz="2400" dirty="0">
                <a:latin typeface="Courier New" panose="02070309020205020404" pitchFamily="49" charset="0"/>
              </a:rPr>
              <a:t> Rectangle(10, 20);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/>
              <a:t>When the object is destroyed, its destructor executes: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delete</a:t>
            </a:r>
            <a:r>
              <a:rPr lang="en-US" altLang="en-US" sz="2400" dirty="0">
                <a:latin typeface="Courier New" panose="02070309020205020404" pitchFamily="49" charset="0"/>
              </a:rPr>
              <a:t> r;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See </a:t>
            </a:r>
            <a:r>
              <a:rPr lang="en-US" altLang="en-US" sz="2400" dirty="0" err="1">
                <a:latin typeface="Courier New" panose="02070309020205020404" pitchFamily="49" charset="0"/>
              </a:rPr>
              <a:t>ContactInfo.h</a:t>
            </a:r>
            <a:r>
              <a:rPr lang="en-US" altLang="en-US" sz="2400" dirty="0">
                <a:latin typeface="Courier New" panose="02070309020205020404" pitchFamily="49" charset="0"/>
              </a:rPr>
              <a:t> and ContactInfo.cpp</a:t>
            </a:r>
          </a:p>
        </p:txBody>
      </p:sp>
    </p:spTree>
    <p:extLst>
      <p:ext uri="{BB962C8B-B14F-4D97-AF65-F5344CB8AC3E}">
        <p14:creationId xmlns:p14="http://schemas.microsoft.com/office/powerpoint/2010/main" val="3089508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Instance and Static Members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and Static Members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i="1" dirty="0"/>
              <a:t>instance variable</a:t>
            </a:r>
            <a:r>
              <a:rPr lang="en-US" altLang="en-US" sz="3200" dirty="0"/>
              <a:t>: a member variable in a class.  Each object has its own copy.</a:t>
            </a:r>
            <a:br>
              <a:rPr lang="en-US" altLang="en-US" sz="3200" dirty="0"/>
            </a:br>
            <a:endParaRPr lang="en-US" altLang="en-US" sz="3200" u="sng" dirty="0"/>
          </a:p>
          <a:p>
            <a:pPr>
              <a:lnSpc>
                <a:spcPct val="90000"/>
              </a:lnSpc>
            </a:pPr>
            <a:r>
              <a:rPr lang="en-US" altLang="en-US" sz="3200" b="1" dirty="0">
                <a:latin typeface="Courier New" panose="02070309020205020404" pitchFamily="49" charset="0"/>
              </a:rPr>
              <a:t>Static</a:t>
            </a:r>
            <a:r>
              <a:rPr lang="en-US" altLang="en-US" sz="3200" b="1" i="1" dirty="0"/>
              <a:t> variable</a:t>
            </a:r>
            <a:r>
              <a:rPr lang="en-US" altLang="en-US" sz="3200" dirty="0"/>
              <a:t>: one variable shared among all objects of a class</a:t>
            </a:r>
            <a:br>
              <a:rPr lang="en-US" altLang="en-US" sz="3200" dirty="0"/>
            </a:b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b="1" dirty="0">
                <a:latin typeface="Courier New" panose="02070309020205020404" pitchFamily="49" charset="0"/>
              </a:rPr>
              <a:t>static</a:t>
            </a:r>
            <a:r>
              <a:rPr lang="en-US" altLang="en-US" sz="3200" dirty="0"/>
              <a:t> </a:t>
            </a:r>
            <a:r>
              <a:rPr lang="en-US" altLang="en-US" sz="3200" b="1" i="1" dirty="0"/>
              <a:t>member</a:t>
            </a:r>
            <a:r>
              <a:rPr lang="en-US" altLang="en-US" sz="3200" dirty="0"/>
              <a:t> </a:t>
            </a:r>
            <a:r>
              <a:rPr lang="en-US" altLang="en-US" sz="3200" b="1" i="1" dirty="0"/>
              <a:t>function</a:t>
            </a:r>
            <a:r>
              <a:rPr lang="en-US" altLang="en-US" sz="3200" dirty="0"/>
              <a:t>: can be used to access </a:t>
            </a:r>
            <a:r>
              <a:rPr lang="en-US" altLang="en-US" sz="3200" dirty="0">
                <a:latin typeface="Courier New" panose="02070309020205020404" pitchFamily="49" charset="0"/>
              </a:rPr>
              <a:t>static</a:t>
            </a:r>
            <a:r>
              <a:rPr lang="en-US" altLang="en-US" sz="3200" dirty="0"/>
              <a:t> member variable; can be called before any objects are defined</a:t>
            </a:r>
            <a:endParaRPr lang="en-US" altLang="en-US" sz="3200" u="sng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31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25342</TotalTime>
  <Words>3093</Words>
  <Application>Microsoft Office PowerPoint</Application>
  <PresentationFormat>Widescreen</PresentationFormat>
  <Paragraphs>315</Paragraphs>
  <Slides>52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Lucida Sans Unicode</vt:lpstr>
      <vt:lpstr>Roboto</vt:lpstr>
      <vt:lpstr>Tahoma</vt:lpstr>
      <vt:lpstr>Times</vt:lpstr>
      <vt:lpstr>Times New Roman</vt:lpstr>
      <vt:lpstr>Office Theme</vt:lpstr>
      <vt:lpstr>CSCE 120/121 Introduction to Program Design &amp; Concepts</vt:lpstr>
      <vt:lpstr>The Rule of 3</vt:lpstr>
      <vt:lpstr>The Rule of Three</vt:lpstr>
      <vt:lpstr>Destructors</vt:lpstr>
      <vt:lpstr>Rationale for the Rule of 3</vt:lpstr>
      <vt:lpstr>PowerPoint Presentation</vt:lpstr>
      <vt:lpstr>Constructors, Destructors, and Dynamically Allocated Objects</vt:lpstr>
      <vt:lpstr>Instance and Static Members</vt:lpstr>
      <vt:lpstr>Instance and Static Members</vt:lpstr>
      <vt:lpstr>static member variable</vt:lpstr>
      <vt:lpstr>PowerPoint Presentation</vt:lpstr>
      <vt:lpstr>Three Instances of the Tree Class, But Only One objectCount Variable</vt:lpstr>
      <vt:lpstr>static member function</vt:lpstr>
      <vt:lpstr>PowerPoint Presentation</vt:lpstr>
      <vt:lpstr>Friends of Classes</vt:lpstr>
      <vt:lpstr>Friends of Classes</vt:lpstr>
      <vt:lpstr>Why friends?</vt:lpstr>
      <vt:lpstr>Example:  DayMonth Class</vt:lpstr>
      <vt:lpstr>Program Example: An Equality Function</vt:lpstr>
      <vt:lpstr>Defining Function equal</vt:lpstr>
      <vt:lpstr>Using The Function equal</vt:lpstr>
      <vt:lpstr>Is equal Efficient?</vt:lpstr>
      <vt:lpstr>A More Efficient equal</vt:lpstr>
      <vt:lpstr>Declaring A Friend</vt:lpstr>
      <vt:lpstr>Are Friends Needed?</vt:lpstr>
      <vt:lpstr>Choosing Friends</vt:lpstr>
      <vt:lpstr>Copy Constructors</vt:lpstr>
      <vt:lpstr>Copy Constructors</vt:lpstr>
      <vt:lpstr>Why Copy Constructors?</vt:lpstr>
      <vt:lpstr>Copy Constructors</vt:lpstr>
      <vt:lpstr>PowerPoint Presentation</vt:lpstr>
      <vt:lpstr>Copy Constructors</vt:lpstr>
      <vt:lpstr>Programmer-Defined Copy Constructor</vt:lpstr>
      <vt:lpstr>Programmer-Defined  Copy Constructor</vt:lpstr>
      <vt:lpstr>Programmer-Defined  Copy Constructor</vt:lpstr>
      <vt:lpstr>When To Include a Copy Constructor</vt:lpstr>
      <vt:lpstr>Operator Overloading</vt:lpstr>
      <vt:lpstr>Operator Overloading</vt:lpstr>
      <vt:lpstr>The this Pointer</vt:lpstr>
      <vt:lpstr>The this Pointer</vt:lpstr>
      <vt:lpstr>The this Pointer</vt:lpstr>
      <vt:lpstr>Operator Overloading</vt:lpstr>
      <vt:lpstr>Invoking an Overloaded Operator</vt:lpstr>
      <vt:lpstr>Returning a Value</vt:lpstr>
      <vt:lpstr>The Big Three</vt:lpstr>
      <vt:lpstr>Notes on Overloaded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Towers of Hanoi</dc:title>
  <dc:creator>McGuire, Timothy J</dc:creator>
  <cp:lastModifiedBy>McGuire, Timothy J</cp:lastModifiedBy>
  <cp:revision>38</cp:revision>
  <dcterms:created xsi:type="dcterms:W3CDTF">2020-03-03T20:05:41Z</dcterms:created>
  <dcterms:modified xsi:type="dcterms:W3CDTF">2022-12-08T16:41:56Z</dcterms:modified>
</cp:coreProperties>
</file>